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5" r:id="rId2"/>
    <p:sldMasterId id="2147483734" r:id="rId3"/>
    <p:sldMasterId id="2147483746" r:id="rId4"/>
  </p:sldMasterIdLst>
  <p:notesMasterIdLst>
    <p:notesMasterId r:id="rId28"/>
  </p:notesMasterIdLst>
  <p:sldIdLst>
    <p:sldId id="387" r:id="rId5"/>
    <p:sldId id="385" r:id="rId6"/>
    <p:sldId id="388" r:id="rId7"/>
    <p:sldId id="391" r:id="rId8"/>
    <p:sldId id="393" r:id="rId9"/>
    <p:sldId id="389" r:id="rId10"/>
    <p:sldId id="329" r:id="rId11"/>
    <p:sldId id="257" r:id="rId12"/>
    <p:sldId id="298" r:id="rId13"/>
    <p:sldId id="345" r:id="rId14"/>
    <p:sldId id="324" r:id="rId15"/>
    <p:sldId id="346" r:id="rId16"/>
    <p:sldId id="339" r:id="rId17"/>
    <p:sldId id="334" r:id="rId18"/>
    <p:sldId id="347" r:id="rId19"/>
    <p:sldId id="337" r:id="rId20"/>
    <p:sldId id="335" r:id="rId21"/>
    <p:sldId id="348" r:id="rId22"/>
    <p:sldId id="327" r:id="rId23"/>
    <p:sldId id="396" r:id="rId24"/>
    <p:sldId id="394" r:id="rId25"/>
    <p:sldId id="395" r:id="rId26"/>
    <p:sldId id="39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67E47-21F9-4627-8AA3-1D9FA1C682C3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D3D63-9F26-41A4-8744-18D8262C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67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455099-AE72-4226-BA48-08E7A6CC36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358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C7E3D5-A874-41BA-98A5-EEFB5AA41C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966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C7E3D5-A874-41BA-98A5-EEFB5AA41C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528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C7E3D5-A874-41BA-98A5-EEFB5AA41C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233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C7E3D5-A874-41BA-98A5-EEFB5AA41C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03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C7E3D5-A874-41BA-98A5-EEFB5AA41C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979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C7E3D5-A874-41BA-98A5-EEFB5AA41C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159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455099-AE72-4226-BA48-08E7A6CC36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306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range"/>
          <p:cNvSpPr/>
          <p:nvPr userDrawn="1"/>
        </p:nvSpPr>
        <p:spPr>
          <a:xfrm>
            <a:off x="-12192" y="1792224"/>
            <a:ext cx="12204192" cy="5065776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721642" y="2279810"/>
            <a:ext cx="10743285" cy="500697"/>
          </a:xfrm>
        </p:spPr>
        <p:txBody>
          <a:bodyPr lIns="0" tIns="0" rIns="0" bIns="0" anchor="t">
            <a:noAutofit/>
          </a:bodyPr>
          <a:lstStyle>
            <a:lvl1pPr algn="l">
              <a:defRPr sz="28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Environmental restoration services</a:t>
            </a:r>
            <a:br>
              <a:rPr lang="en-US" dirty="0"/>
            </a:br>
            <a:r>
              <a:rPr lang="en-US" dirty="0"/>
              <a:t>Fort Detrick, Frederick MD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721642" y="3256477"/>
            <a:ext cx="8812885" cy="50958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Progress Report to the RAB</a:t>
            </a:r>
          </a:p>
        </p:txBody>
      </p:sp>
      <p:sp>
        <p:nvSpPr>
          <p:cNvPr id="10" name="Date"/>
          <p:cNvSpPr>
            <a:spLocks noGrp="1"/>
          </p:cNvSpPr>
          <p:nvPr>
            <p:ph type="body" sz="quarter" idx="10" hasCustomPrompt="1"/>
          </p:nvPr>
        </p:nvSpPr>
        <p:spPr>
          <a:xfrm>
            <a:off x="721642" y="4017169"/>
            <a:ext cx="7421033" cy="1584735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August 10, 2016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John Cherry</a:t>
            </a:r>
            <a:br>
              <a:rPr lang="en-US" dirty="0"/>
            </a:br>
            <a:r>
              <a:rPr lang="en-US" dirty="0"/>
              <a:t>Arcadis</a:t>
            </a:r>
          </a:p>
        </p:txBody>
      </p:sp>
      <p:cxnSp>
        <p:nvCxnSpPr>
          <p:cNvPr id="17" name="Diagonal Line 2"/>
          <p:cNvCxnSpPr/>
          <p:nvPr userDrawn="1"/>
        </p:nvCxnSpPr>
        <p:spPr>
          <a:xfrm flipH="1">
            <a:off x="6794500" y="2898648"/>
            <a:ext cx="5409693" cy="3959352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Diagonal Line 1"/>
          <p:cNvCxnSpPr/>
          <p:nvPr userDrawn="1"/>
        </p:nvCxnSpPr>
        <p:spPr>
          <a:xfrm flipH="1">
            <a:off x="9059334" y="4445794"/>
            <a:ext cx="3132668" cy="2412207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Horizontal Line"/>
          <p:cNvCxnSpPr/>
          <p:nvPr userDrawn="1"/>
        </p:nvCxnSpPr>
        <p:spPr>
          <a:xfrm flipH="1">
            <a:off x="2" y="6015323"/>
            <a:ext cx="12204191" cy="0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4">
            <a:extLst>
              <a:ext uri="{FF2B5EF4-FFF2-40B4-BE49-F238E27FC236}">
                <a16:creationId xmlns:a16="http://schemas.microsoft.com/office/drawing/2014/main" id="{D9E0A5F8-18BB-4903-AE16-304EDD4C55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61" y="4812"/>
            <a:ext cx="3763433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61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icker"/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290454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7056000" cy="63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GB" dirty="0"/>
          </a:p>
        </p:txBody>
      </p:sp>
      <p:sp>
        <p:nvSpPr>
          <p:cNvPr id="3" name="Content"/>
          <p:cNvSpPr>
            <a:spLocks noGrp="1"/>
          </p:cNvSpPr>
          <p:nvPr userDrawn="1">
            <p:ph idx="1" hasCustomPrompt="1"/>
          </p:nvPr>
        </p:nvSpPr>
        <p:spPr>
          <a:xfrm>
            <a:off x="720783" y="1759226"/>
            <a:ext cx="7056000" cy="3901799"/>
          </a:xfrm>
          <a:prstGeom prst="rect">
            <a:avLst/>
          </a:prstGeom>
        </p:spPr>
        <p:txBody>
          <a:bodyPr lIns="0" t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rgbClr val="00000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1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5" name="Kicker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12" name="Top Foldover Box"/>
          <p:cNvSpPr/>
          <p:nvPr userDrawn="1"/>
        </p:nvSpPr>
        <p:spPr>
          <a:xfrm>
            <a:off x="8117721" y="1868557"/>
            <a:ext cx="3360000" cy="360000"/>
          </a:xfrm>
          <a:custGeom>
            <a:avLst/>
            <a:gdLst>
              <a:gd name="connsiteX0" fmla="*/ 180000 w 2520000"/>
              <a:gd name="connsiteY0" fmla="*/ 0 h 360000"/>
              <a:gd name="connsiteX1" fmla="*/ 2520000 w 2520000"/>
              <a:gd name="connsiteY1" fmla="*/ 0 h 360000"/>
              <a:gd name="connsiteX2" fmla="*/ 2520000 w 2520000"/>
              <a:gd name="connsiteY2" fmla="*/ 360000 h 360000"/>
              <a:gd name="connsiteX3" fmla="*/ 0 w 2520000"/>
              <a:gd name="connsiteY3" fmla="*/ 360000 h 360000"/>
              <a:gd name="connsiteX4" fmla="*/ 0 w 2520000"/>
              <a:gd name="connsiteY4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360000">
                <a:moveTo>
                  <a:pt x="180000" y="0"/>
                </a:moveTo>
                <a:lnTo>
                  <a:pt x="2520000" y="0"/>
                </a:lnTo>
                <a:lnTo>
                  <a:pt x="2520000" y="360000"/>
                </a:lnTo>
                <a:lnTo>
                  <a:pt x="0" y="36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1" name="Foldover Corner"/>
          <p:cNvSpPr>
            <a:spLocks/>
          </p:cNvSpPr>
          <p:nvPr userDrawn="1"/>
        </p:nvSpPr>
        <p:spPr>
          <a:xfrm>
            <a:off x="8117721" y="1868557"/>
            <a:ext cx="240000" cy="180000"/>
          </a:xfrm>
          <a:custGeom>
            <a:avLst/>
            <a:gdLst>
              <a:gd name="connsiteX0" fmla="*/ 0 w 274320"/>
              <a:gd name="connsiteY0" fmla="*/ 0 h 274320"/>
              <a:gd name="connsiteX1" fmla="*/ 274320 w 274320"/>
              <a:gd name="connsiteY1" fmla="*/ 0 h 274320"/>
              <a:gd name="connsiteX2" fmla="*/ 274320 w 274320"/>
              <a:gd name="connsiteY2" fmla="*/ 274320 h 274320"/>
              <a:gd name="connsiteX3" fmla="*/ 0 w 274320"/>
              <a:gd name="connsiteY3" fmla="*/ 274320 h 274320"/>
              <a:gd name="connsiteX4" fmla="*/ 0 w 274320"/>
              <a:gd name="connsiteY4" fmla="*/ 0 h 274320"/>
              <a:gd name="connsiteX0" fmla="*/ 0 w 274320"/>
              <a:gd name="connsiteY0" fmla="*/ 274320 h 274320"/>
              <a:gd name="connsiteX1" fmla="*/ 274320 w 274320"/>
              <a:gd name="connsiteY1" fmla="*/ 0 h 274320"/>
              <a:gd name="connsiteX2" fmla="*/ 274320 w 274320"/>
              <a:gd name="connsiteY2" fmla="*/ 274320 h 274320"/>
              <a:gd name="connsiteX3" fmla="*/ 0 w 274320"/>
              <a:gd name="connsiteY3" fmla="*/ 27432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" h="274320">
                <a:moveTo>
                  <a:pt x="0" y="27432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Text Foldover Box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117721" y="2051487"/>
            <a:ext cx="3360000" cy="12880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16000" tIns="0" rIns="216000" bIns="288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call out text. Do not change the width of box, will adjust vertically automatically.</a:t>
            </a:r>
          </a:p>
        </p:txBody>
      </p:sp>
    </p:spTree>
    <p:extLst>
      <p:ext uri="{BB962C8B-B14F-4D97-AF65-F5344CB8AC3E}">
        <p14:creationId xmlns:p14="http://schemas.microsoft.com/office/powerpoint/2010/main" val="2229903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dover Box"/>
          <p:cNvSpPr/>
          <p:nvPr userDrawn="1"/>
        </p:nvSpPr>
        <p:spPr>
          <a:xfrm>
            <a:off x="720000" y="1620000"/>
            <a:ext cx="10752000" cy="4698000"/>
          </a:xfrm>
          <a:custGeom>
            <a:avLst/>
            <a:gdLst>
              <a:gd name="connsiteX0" fmla="*/ 280737 w 8064000"/>
              <a:gd name="connsiteY0" fmla="*/ 0 h 4698000"/>
              <a:gd name="connsiteX1" fmla="*/ 8064000 w 8064000"/>
              <a:gd name="connsiteY1" fmla="*/ 0 h 4698000"/>
              <a:gd name="connsiteX2" fmla="*/ 8064000 w 8064000"/>
              <a:gd name="connsiteY2" fmla="*/ 4698000 h 4698000"/>
              <a:gd name="connsiteX3" fmla="*/ 0 w 8064000"/>
              <a:gd name="connsiteY3" fmla="*/ 4698000 h 4698000"/>
              <a:gd name="connsiteX4" fmla="*/ 0 w 8064000"/>
              <a:gd name="connsiteY4" fmla="*/ 275113 h 46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4000" h="4698000">
                <a:moveTo>
                  <a:pt x="280737" y="0"/>
                </a:moveTo>
                <a:lnTo>
                  <a:pt x="8064000" y="0"/>
                </a:lnTo>
                <a:lnTo>
                  <a:pt x="8064000" y="4698000"/>
                </a:lnTo>
                <a:lnTo>
                  <a:pt x="0" y="4698000"/>
                </a:lnTo>
                <a:lnTo>
                  <a:pt x="0" y="275113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9" name="Foldover Corner"/>
          <p:cNvSpPr/>
          <p:nvPr userDrawn="1"/>
        </p:nvSpPr>
        <p:spPr>
          <a:xfrm>
            <a:off x="716102" y="1620001"/>
            <a:ext cx="374316" cy="275113"/>
          </a:xfrm>
          <a:custGeom>
            <a:avLst/>
            <a:gdLst>
              <a:gd name="connsiteX0" fmla="*/ 0 w 280737"/>
              <a:gd name="connsiteY0" fmla="*/ 0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  <a:gd name="connsiteX4" fmla="*/ 0 w 280737"/>
              <a:gd name="connsiteY4" fmla="*/ 0 h 275113"/>
              <a:gd name="connsiteX0" fmla="*/ 0 w 280737"/>
              <a:gd name="connsiteY0" fmla="*/ 275113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737" h="275113">
                <a:moveTo>
                  <a:pt x="0" y="275113"/>
                </a:moveTo>
                <a:lnTo>
                  <a:pt x="280737" y="0"/>
                </a:lnTo>
                <a:lnTo>
                  <a:pt x="280737" y="275113"/>
                </a:lnTo>
                <a:lnTo>
                  <a:pt x="0" y="275113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200000" y="1980000"/>
            <a:ext cx="9144000" cy="481848"/>
          </a:xfrm>
        </p:spPr>
        <p:txBody>
          <a:bodyPr lIns="0" tIns="0" anchor="t">
            <a:noAutofit/>
          </a:bodyPr>
          <a:lstStyle>
            <a:lvl1pPr algn="l">
              <a:spcAft>
                <a:spcPts val="3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3D56040D-B28A-44D2-B86D-C93850EE8E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284" y="1"/>
            <a:ext cx="3763433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406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dover Box"/>
          <p:cNvSpPr/>
          <p:nvPr userDrawn="1"/>
        </p:nvSpPr>
        <p:spPr>
          <a:xfrm>
            <a:off x="720000" y="1620000"/>
            <a:ext cx="10752000" cy="4698000"/>
          </a:xfrm>
          <a:custGeom>
            <a:avLst/>
            <a:gdLst>
              <a:gd name="connsiteX0" fmla="*/ 280737 w 8064000"/>
              <a:gd name="connsiteY0" fmla="*/ 0 h 4698000"/>
              <a:gd name="connsiteX1" fmla="*/ 8064000 w 8064000"/>
              <a:gd name="connsiteY1" fmla="*/ 0 h 4698000"/>
              <a:gd name="connsiteX2" fmla="*/ 8064000 w 8064000"/>
              <a:gd name="connsiteY2" fmla="*/ 4698000 h 4698000"/>
              <a:gd name="connsiteX3" fmla="*/ 0 w 8064000"/>
              <a:gd name="connsiteY3" fmla="*/ 4698000 h 4698000"/>
              <a:gd name="connsiteX4" fmla="*/ 0 w 8064000"/>
              <a:gd name="connsiteY4" fmla="*/ 275113 h 46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4000" h="4698000">
                <a:moveTo>
                  <a:pt x="280737" y="0"/>
                </a:moveTo>
                <a:lnTo>
                  <a:pt x="8064000" y="0"/>
                </a:lnTo>
                <a:lnTo>
                  <a:pt x="8064000" y="4698000"/>
                </a:lnTo>
                <a:lnTo>
                  <a:pt x="0" y="4698000"/>
                </a:lnTo>
                <a:lnTo>
                  <a:pt x="0" y="275113"/>
                </a:lnTo>
                <a:close/>
              </a:path>
            </a:pathLst>
          </a:custGeom>
          <a:solidFill>
            <a:schemeClr val="bg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9" name="Foldover Corner"/>
          <p:cNvSpPr/>
          <p:nvPr userDrawn="1"/>
        </p:nvSpPr>
        <p:spPr>
          <a:xfrm>
            <a:off x="720001" y="1620001"/>
            <a:ext cx="374316" cy="275113"/>
          </a:xfrm>
          <a:custGeom>
            <a:avLst/>
            <a:gdLst>
              <a:gd name="connsiteX0" fmla="*/ 0 w 280737"/>
              <a:gd name="connsiteY0" fmla="*/ 0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  <a:gd name="connsiteX4" fmla="*/ 0 w 280737"/>
              <a:gd name="connsiteY4" fmla="*/ 0 h 275113"/>
              <a:gd name="connsiteX0" fmla="*/ 0 w 280737"/>
              <a:gd name="connsiteY0" fmla="*/ 275113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737" h="275113">
                <a:moveTo>
                  <a:pt x="0" y="275113"/>
                </a:moveTo>
                <a:lnTo>
                  <a:pt x="280737" y="0"/>
                </a:lnTo>
                <a:lnTo>
                  <a:pt x="280737" y="275113"/>
                </a:lnTo>
                <a:lnTo>
                  <a:pt x="0" y="275113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200000" y="1980000"/>
            <a:ext cx="9144000" cy="481848"/>
          </a:xfrm>
        </p:spPr>
        <p:txBody>
          <a:bodyPr lIns="0" tIns="0" anchor="t">
            <a:noAutofit/>
          </a:bodyPr>
          <a:lstStyle>
            <a:lvl1pPr algn="l">
              <a:spcAft>
                <a:spcPts val="3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EBEF1914-BCD6-468F-BF74-8033D90E6B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284" y="1"/>
            <a:ext cx="3763433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71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 w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title</a:t>
            </a:r>
            <a:endParaRPr lang="en-GB" dirty="0"/>
          </a:p>
        </p:txBody>
      </p:sp>
      <p:sp>
        <p:nvSpPr>
          <p:cNvPr id="3" name="Kicker"/>
          <p:cNvSpPr>
            <a:spLocks noGrp="1"/>
          </p:cNvSpPr>
          <p:nvPr>
            <p:ph type="body" sz="quarter" idx="20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15" name="Content Left"/>
          <p:cNvSpPr>
            <a:spLocks noGrp="1"/>
          </p:cNvSpPr>
          <p:nvPr>
            <p:ph sz="quarter" idx="16" hasCustomPrompt="1"/>
          </p:nvPr>
        </p:nvSpPr>
        <p:spPr>
          <a:xfrm>
            <a:off x="720784" y="2162175"/>
            <a:ext cx="5208000" cy="3498850"/>
          </a:xfrm>
        </p:spPr>
        <p:txBody>
          <a:bodyPr/>
          <a:lstStyle>
            <a:lvl2pPr>
              <a:defRPr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GB" dirty="0"/>
              <a:t>Click to add text, tables, charts, smart art, pictures or media</a:t>
            </a:r>
          </a:p>
        </p:txBody>
      </p:sp>
      <p:sp>
        <p:nvSpPr>
          <p:cNvPr id="17" name="Org Heading Left"/>
          <p:cNvSpPr>
            <a:spLocks noGrp="1"/>
          </p:cNvSpPr>
          <p:nvPr>
            <p:ph type="body" sz="quarter" idx="17" hasCustomPrompt="1"/>
          </p:nvPr>
        </p:nvSpPr>
        <p:spPr>
          <a:xfrm>
            <a:off x="720784" y="1755097"/>
            <a:ext cx="5208000" cy="405490"/>
          </a:xfrm>
        </p:spPr>
        <p:txBody>
          <a:bodyPr tIns="0" bIns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/>
              <a:t>Add heading</a:t>
            </a:r>
          </a:p>
        </p:txBody>
      </p:sp>
      <p:sp>
        <p:nvSpPr>
          <p:cNvPr id="27" name="Content Right"/>
          <p:cNvSpPr>
            <a:spLocks noGrp="1"/>
          </p:cNvSpPr>
          <p:nvPr>
            <p:ph sz="quarter" idx="18" hasCustomPrompt="1"/>
          </p:nvPr>
        </p:nvSpPr>
        <p:spPr>
          <a:xfrm>
            <a:off x="6264000" y="2162175"/>
            <a:ext cx="5208000" cy="349885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GB" dirty="0"/>
              <a:t>Click to add text, tables, charts, smart art, pictures or media</a:t>
            </a:r>
          </a:p>
        </p:txBody>
      </p:sp>
      <p:sp>
        <p:nvSpPr>
          <p:cNvPr id="29" name="Org Heading Right"/>
          <p:cNvSpPr>
            <a:spLocks noGrp="1"/>
          </p:cNvSpPr>
          <p:nvPr>
            <p:ph type="body" sz="quarter" idx="19" hasCustomPrompt="1"/>
          </p:nvPr>
        </p:nvSpPr>
        <p:spPr>
          <a:xfrm>
            <a:off x="6265000" y="1755098"/>
            <a:ext cx="5207000" cy="405491"/>
          </a:xfrm>
        </p:spPr>
        <p:txBody>
          <a:bodyPr t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/>
              <a:t>Add heading</a:t>
            </a:r>
          </a:p>
        </p:txBody>
      </p:sp>
    </p:spTree>
    <p:extLst>
      <p:ext uri="{BB962C8B-B14F-4D97-AF65-F5344CB8AC3E}">
        <p14:creationId xmlns:p14="http://schemas.microsoft.com/office/powerpoint/2010/main" val="3867721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 hasCustomPrompt="1"/>
          </p:nvPr>
        </p:nvSpPr>
        <p:spPr>
          <a:xfrm>
            <a:off x="720783" y="1008000"/>
            <a:ext cx="10752000" cy="63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GB" dirty="0"/>
          </a:p>
        </p:txBody>
      </p:sp>
      <p:sp>
        <p:nvSpPr>
          <p:cNvPr id="3" name="Kicker"/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1" hasCustomPrompt="1"/>
          </p:nvPr>
        </p:nvSpPr>
        <p:spPr>
          <a:xfrm>
            <a:off x="720783" y="1755097"/>
            <a:ext cx="10752000" cy="12688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17" name="Content PIcture 1"/>
          <p:cNvSpPr>
            <a:spLocks noGrp="1"/>
          </p:cNvSpPr>
          <p:nvPr>
            <p:ph sz="quarter" idx="12" hasCustomPrompt="1"/>
          </p:nvPr>
        </p:nvSpPr>
        <p:spPr>
          <a:xfrm>
            <a:off x="721784" y="3141025"/>
            <a:ext cx="3360000" cy="252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19" name="Content PIcture 2"/>
          <p:cNvSpPr>
            <a:spLocks noGrp="1"/>
          </p:cNvSpPr>
          <p:nvPr>
            <p:ph sz="quarter" idx="13" hasCustomPrompt="1"/>
          </p:nvPr>
        </p:nvSpPr>
        <p:spPr>
          <a:xfrm>
            <a:off x="4416000" y="3141025"/>
            <a:ext cx="3360000" cy="252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21" name="Content PIcture 3"/>
          <p:cNvSpPr>
            <a:spLocks noGrp="1"/>
          </p:cNvSpPr>
          <p:nvPr>
            <p:ph sz="quarter" idx="15" hasCustomPrompt="1"/>
          </p:nvPr>
        </p:nvSpPr>
        <p:spPr>
          <a:xfrm>
            <a:off x="8112783" y="3141025"/>
            <a:ext cx="3360000" cy="252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 dirty="0"/>
              <a:t>Click to add text, tables, charts, smart art, pictures or media</a:t>
            </a:r>
          </a:p>
        </p:txBody>
      </p:sp>
    </p:spTree>
    <p:extLst>
      <p:ext uri="{BB962C8B-B14F-4D97-AF65-F5344CB8AC3E}">
        <p14:creationId xmlns:p14="http://schemas.microsoft.com/office/powerpoint/2010/main" val="2843572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3360000" cy="1283458"/>
          </a:xfrm>
        </p:spPr>
        <p:txBody>
          <a:bodyPr lIns="0" tIns="0" anchor="t" anchorCtr="0"/>
          <a:lstStyle>
            <a:lvl1pPr>
              <a:defRPr baseline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6" name="Kicker"/>
          <p:cNvSpPr>
            <a:spLocks noGrp="1"/>
          </p:cNvSpPr>
          <p:nvPr>
            <p:ph type="body" sz="quarter" idx="19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3" name="Content Left"/>
          <p:cNvSpPr>
            <a:spLocks noGrp="1"/>
          </p:cNvSpPr>
          <p:nvPr>
            <p:ph idx="1" hasCustomPrompt="1"/>
          </p:nvPr>
        </p:nvSpPr>
        <p:spPr>
          <a:xfrm>
            <a:off x="721361" y="2423160"/>
            <a:ext cx="3360000" cy="3223260"/>
          </a:xfrm>
          <a:prstGeom prst="rect">
            <a:avLst/>
          </a:prstGeom>
        </p:spPr>
        <p:txBody>
          <a:bodyPr lIns="0" tIns="0" bIns="0" anchor="t" anchorCtr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9" name="Content Right"/>
          <p:cNvSpPr>
            <a:spLocks noGrp="1"/>
          </p:cNvSpPr>
          <p:nvPr>
            <p:ph sz="quarter" idx="18" hasCustomPrompt="1"/>
          </p:nvPr>
        </p:nvSpPr>
        <p:spPr>
          <a:xfrm>
            <a:off x="4416000" y="1008000"/>
            <a:ext cx="7056000" cy="463842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text, tables, charts, smart art, picture or media</a:t>
            </a:r>
          </a:p>
        </p:txBody>
      </p:sp>
    </p:spTree>
    <p:extLst>
      <p:ext uri="{BB962C8B-B14F-4D97-AF65-F5344CB8AC3E}">
        <p14:creationId xmlns:p14="http://schemas.microsoft.com/office/powerpoint/2010/main" val="1148900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>
          <p15:clr>
            <a:srgbClr val="C35E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Narr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7056000" cy="630000"/>
          </a:xfrm>
        </p:spPr>
        <p:txBody>
          <a:bodyPr lIns="0" tIns="0" anchor="t" anchorCtr="0"/>
          <a:lstStyle>
            <a:lvl1pPr>
              <a:defRPr baseline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Kicker"/>
          <p:cNvSpPr>
            <a:spLocks noGrp="1"/>
          </p:cNvSpPr>
          <p:nvPr>
            <p:ph type="body" sz="quarter" idx="20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3" name="Content Left"/>
          <p:cNvSpPr>
            <a:spLocks noGrp="1"/>
          </p:cNvSpPr>
          <p:nvPr>
            <p:ph idx="1" hasCustomPrompt="1"/>
          </p:nvPr>
        </p:nvSpPr>
        <p:spPr>
          <a:xfrm>
            <a:off x="720783" y="1755098"/>
            <a:ext cx="7061200" cy="3905929"/>
          </a:xfrm>
          <a:prstGeom prst="rect">
            <a:avLst/>
          </a:prstGeom>
        </p:spPr>
        <p:txBody>
          <a:bodyPr lIns="0" tIns="0" anchor="t" anchorCtr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6" name="Content Right"/>
          <p:cNvSpPr>
            <a:spLocks noGrp="1"/>
          </p:cNvSpPr>
          <p:nvPr>
            <p:ph sz="quarter" idx="19" hasCustomPrompt="1"/>
          </p:nvPr>
        </p:nvSpPr>
        <p:spPr>
          <a:xfrm>
            <a:off x="8112000" y="1008001"/>
            <a:ext cx="3360000" cy="4653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text, tables, charts, smart art, pictures or media</a:t>
            </a:r>
          </a:p>
        </p:txBody>
      </p:sp>
    </p:spTree>
    <p:extLst>
      <p:ext uri="{BB962C8B-B14F-4D97-AF65-F5344CB8AC3E}">
        <p14:creationId xmlns:p14="http://schemas.microsoft.com/office/powerpoint/2010/main" val="2290302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range"/>
          <p:cNvSpPr/>
          <p:nvPr userDrawn="1"/>
        </p:nvSpPr>
        <p:spPr>
          <a:xfrm>
            <a:off x="-12192" y="1792224"/>
            <a:ext cx="12204192" cy="5065776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721642" y="2279810"/>
            <a:ext cx="10743285" cy="500697"/>
          </a:xfrm>
        </p:spPr>
        <p:txBody>
          <a:bodyPr lIns="0" tIns="0" rIns="0" bIns="0" anchor="t">
            <a:noAutofit/>
          </a:bodyPr>
          <a:lstStyle>
            <a:lvl1pPr algn="l">
              <a:defRPr sz="38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721642" y="2967832"/>
            <a:ext cx="8812885" cy="50958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0" name="Date"/>
          <p:cNvSpPr>
            <a:spLocks noGrp="1"/>
          </p:cNvSpPr>
          <p:nvPr>
            <p:ph type="body" sz="quarter" idx="10" hasCustomPrompt="1"/>
          </p:nvPr>
        </p:nvSpPr>
        <p:spPr>
          <a:xfrm>
            <a:off x="721642" y="4017169"/>
            <a:ext cx="7421033" cy="523875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7" name="Diagonal Line 2"/>
          <p:cNvCxnSpPr/>
          <p:nvPr userDrawn="1"/>
        </p:nvCxnSpPr>
        <p:spPr>
          <a:xfrm flipH="1">
            <a:off x="6794500" y="2898648"/>
            <a:ext cx="5409693" cy="3959352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Diagonal Line 1"/>
          <p:cNvCxnSpPr/>
          <p:nvPr userDrawn="1"/>
        </p:nvCxnSpPr>
        <p:spPr>
          <a:xfrm flipH="1">
            <a:off x="9059334" y="4445794"/>
            <a:ext cx="3132668" cy="2412207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Horizontal Line"/>
          <p:cNvCxnSpPr/>
          <p:nvPr userDrawn="1"/>
        </p:nvCxnSpPr>
        <p:spPr>
          <a:xfrm flipH="1">
            <a:off x="2" y="6015323"/>
            <a:ext cx="12204191" cy="0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eres-Arcadis_jvLogo_0">
            <a:extLst>
              <a:ext uri="{FF2B5EF4-FFF2-40B4-BE49-F238E27FC236}">
                <a16:creationId xmlns:a16="http://schemas.microsoft.com/office/drawing/2014/main" id="{648221EF-3199-4569-884A-43B73D98BCAB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>
            <a:fillRect/>
          </a:stretch>
        </p:blipFill>
        <p:spPr bwMode="auto">
          <a:xfrm>
            <a:off x="8520600" y="205294"/>
            <a:ext cx="3107808" cy="9420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5343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.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1" y="1800000"/>
            <a:ext cx="12204700" cy="506571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itle Foldover Box"/>
          <p:cNvSpPr/>
          <p:nvPr userDrawn="1"/>
        </p:nvSpPr>
        <p:spPr>
          <a:xfrm>
            <a:off x="719665" y="2070000"/>
            <a:ext cx="10752000" cy="1618488"/>
          </a:xfrm>
          <a:custGeom>
            <a:avLst/>
            <a:gdLst>
              <a:gd name="connsiteX0" fmla="*/ 288000 w 8064000"/>
              <a:gd name="connsiteY0" fmla="*/ 0 h 1618488"/>
              <a:gd name="connsiteX1" fmla="*/ 8064000 w 8064000"/>
              <a:gd name="connsiteY1" fmla="*/ 0 h 1618488"/>
              <a:gd name="connsiteX2" fmla="*/ 8064000 w 8064000"/>
              <a:gd name="connsiteY2" fmla="*/ 1618488 h 1618488"/>
              <a:gd name="connsiteX3" fmla="*/ 0 w 8064000"/>
              <a:gd name="connsiteY3" fmla="*/ 1618488 h 1618488"/>
              <a:gd name="connsiteX4" fmla="*/ 0 w 8064000"/>
              <a:gd name="connsiteY4" fmla="*/ 282231 h 161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4000" h="1618488">
                <a:moveTo>
                  <a:pt x="288000" y="0"/>
                </a:moveTo>
                <a:lnTo>
                  <a:pt x="8064000" y="0"/>
                </a:lnTo>
                <a:lnTo>
                  <a:pt x="8064000" y="1618488"/>
                </a:lnTo>
                <a:lnTo>
                  <a:pt x="0" y="1618488"/>
                </a:lnTo>
                <a:lnTo>
                  <a:pt x="0" y="282231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3" name="Foldover Corner"/>
          <p:cNvSpPr/>
          <p:nvPr userDrawn="1"/>
        </p:nvSpPr>
        <p:spPr>
          <a:xfrm>
            <a:off x="719665" y="2070001"/>
            <a:ext cx="384000" cy="282231"/>
          </a:xfrm>
          <a:custGeom>
            <a:avLst/>
            <a:gdLst>
              <a:gd name="connsiteX0" fmla="*/ 0 w 280737"/>
              <a:gd name="connsiteY0" fmla="*/ 0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  <a:gd name="connsiteX4" fmla="*/ 0 w 280737"/>
              <a:gd name="connsiteY4" fmla="*/ 0 h 275113"/>
              <a:gd name="connsiteX0" fmla="*/ 0 w 280737"/>
              <a:gd name="connsiteY0" fmla="*/ 275113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737" h="275113">
                <a:moveTo>
                  <a:pt x="0" y="275113"/>
                </a:moveTo>
                <a:lnTo>
                  <a:pt x="280737" y="0"/>
                </a:lnTo>
                <a:lnTo>
                  <a:pt x="280737" y="275113"/>
                </a:lnTo>
                <a:lnTo>
                  <a:pt x="0" y="275113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 userDrawn="1">
            <p:ph type="ctrTitle" hasCustomPrompt="1"/>
          </p:nvPr>
        </p:nvSpPr>
        <p:spPr>
          <a:xfrm>
            <a:off x="1152001" y="2341722"/>
            <a:ext cx="9534313" cy="500697"/>
          </a:xfrm>
        </p:spPr>
        <p:txBody>
          <a:bodyPr lIns="0" tIns="0" anchor="t">
            <a:noAutofit/>
          </a:bodyPr>
          <a:lstStyle>
            <a:lvl1pPr algn="l">
              <a:defRPr sz="36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152001" y="2967832"/>
            <a:ext cx="9534313" cy="509587"/>
          </a:xfrm>
          <a:prstGeom prst="rect">
            <a:avLst/>
          </a:prstGeom>
        </p:spPr>
        <p:txBody>
          <a:bodyPr lIns="0" tIns="0" bIns="0"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8" name="Picture 7" descr="Seres-Arcadis_jvLogo_0">
            <a:extLst>
              <a:ext uri="{FF2B5EF4-FFF2-40B4-BE49-F238E27FC236}">
                <a16:creationId xmlns:a16="http://schemas.microsoft.com/office/drawing/2014/main" id="{22597B0E-3C82-4E47-9756-160448A8AF1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>
            <a:fillRect/>
          </a:stretch>
        </p:blipFill>
        <p:spPr bwMode="auto">
          <a:xfrm>
            <a:off x="9223427" y="222609"/>
            <a:ext cx="1957493" cy="73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093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.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1" y="1800000"/>
            <a:ext cx="12204700" cy="506571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itle Foldover Box"/>
          <p:cNvSpPr/>
          <p:nvPr userDrawn="1"/>
        </p:nvSpPr>
        <p:spPr>
          <a:xfrm>
            <a:off x="719665" y="2070000"/>
            <a:ext cx="10752000" cy="1618488"/>
          </a:xfrm>
          <a:custGeom>
            <a:avLst/>
            <a:gdLst>
              <a:gd name="connsiteX0" fmla="*/ 288000 w 8064000"/>
              <a:gd name="connsiteY0" fmla="*/ 0 h 1618488"/>
              <a:gd name="connsiteX1" fmla="*/ 8064000 w 8064000"/>
              <a:gd name="connsiteY1" fmla="*/ 0 h 1618488"/>
              <a:gd name="connsiteX2" fmla="*/ 8064000 w 8064000"/>
              <a:gd name="connsiteY2" fmla="*/ 1618488 h 1618488"/>
              <a:gd name="connsiteX3" fmla="*/ 0 w 8064000"/>
              <a:gd name="connsiteY3" fmla="*/ 1618488 h 1618488"/>
              <a:gd name="connsiteX4" fmla="*/ 0 w 8064000"/>
              <a:gd name="connsiteY4" fmla="*/ 282231 h 161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4000" h="1618488">
                <a:moveTo>
                  <a:pt x="288000" y="0"/>
                </a:moveTo>
                <a:lnTo>
                  <a:pt x="8064000" y="0"/>
                </a:lnTo>
                <a:lnTo>
                  <a:pt x="8064000" y="1618488"/>
                </a:lnTo>
                <a:lnTo>
                  <a:pt x="0" y="1618488"/>
                </a:lnTo>
                <a:lnTo>
                  <a:pt x="0" y="282231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23" name="Foldover Corner"/>
          <p:cNvSpPr/>
          <p:nvPr userDrawn="1"/>
        </p:nvSpPr>
        <p:spPr>
          <a:xfrm>
            <a:off x="719665" y="2070001"/>
            <a:ext cx="384000" cy="282231"/>
          </a:xfrm>
          <a:custGeom>
            <a:avLst/>
            <a:gdLst>
              <a:gd name="connsiteX0" fmla="*/ 0 w 280737"/>
              <a:gd name="connsiteY0" fmla="*/ 0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  <a:gd name="connsiteX4" fmla="*/ 0 w 280737"/>
              <a:gd name="connsiteY4" fmla="*/ 0 h 275113"/>
              <a:gd name="connsiteX0" fmla="*/ 0 w 280737"/>
              <a:gd name="connsiteY0" fmla="*/ 275113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737" h="275113">
                <a:moveTo>
                  <a:pt x="0" y="275113"/>
                </a:moveTo>
                <a:lnTo>
                  <a:pt x="280737" y="0"/>
                </a:lnTo>
                <a:lnTo>
                  <a:pt x="280737" y="275113"/>
                </a:lnTo>
                <a:lnTo>
                  <a:pt x="0" y="275113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"/>
          <p:cNvSpPr>
            <a:spLocks noGrp="1"/>
          </p:cNvSpPr>
          <p:nvPr userDrawn="1">
            <p:ph type="ctrTitle" hasCustomPrompt="1"/>
          </p:nvPr>
        </p:nvSpPr>
        <p:spPr>
          <a:xfrm>
            <a:off x="1152001" y="2341722"/>
            <a:ext cx="9534313" cy="500697"/>
          </a:xfrm>
        </p:spPr>
        <p:txBody>
          <a:bodyPr lIns="0" tIns="0" anchor="t">
            <a:noAutofit/>
          </a:bodyPr>
          <a:lstStyle>
            <a:lvl1pPr algn="l">
              <a:defRPr sz="36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152001" y="2967832"/>
            <a:ext cx="9534313" cy="509587"/>
          </a:xfrm>
          <a:prstGeom prst="rect">
            <a:avLst/>
          </a:prstGeom>
        </p:spPr>
        <p:txBody>
          <a:bodyPr lIns="0" tIns="0" bIns="0"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031C8646-F3C8-4585-A59A-276D033486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268" y="1"/>
            <a:ext cx="3763433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853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719667" y="1638001"/>
            <a:ext cx="10752667" cy="392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46166EA-9F0E-4B7D-BAFD-497A3DC7058E}" type="datetime4">
              <a:rPr lang="en-GB" smtClean="0"/>
              <a:t>07 June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998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6" name="Kicker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5778121"/>
            <a:ext cx="10752000" cy="522808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tIns="108000" bIns="10800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kicker or ‘so what’. Delete if not required.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19667" y="1638001"/>
            <a:ext cx="10752667" cy="39953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87A4C8-C697-47B0-ACF3-2C0ADE0B012B}" type="datetime4">
              <a:rPr lang="en-GB" smtClean="0"/>
              <a:t>07 June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795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7" name="Content Right"/>
          <p:cNvSpPr>
            <a:spLocks noGrp="1"/>
          </p:cNvSpPr>
          <p:nvPr>
            <p:ph sz="quarter" idx="11" hasCustomPrompt="1"/>
          </p:nvPr>
        </p:nvSpPr>
        <p:spPr>
          <a:xfrm>
            <a:off x="720000" y="1798983"/>
            <a:ext cx="5184000" cy="38620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 baseline="0"/>
            </a:lvl5pPr>
          </a:lstStyle>
          <a:p>
            <a:pPr lvl="1"/>
            <a:r>
              <a:rPr lang="en-US"/>
              <a:t>Click to add text, tables, charts, smart art, pictures or media</a:t>
            </a:r>
          </a:p>
        </p:txBody>
      </p:sp>
      <p:sp>
        <p:nvSpPr>
          <p:cNvPr id="5" name="Content Left"/>
          <p:cNvSpPr>
            <a:spLocks noGrp="1"/>
          </p:cNvSpPr>
          <p:nvPr>
            <p:ph sz="quarter" idx="12" hasCustomPrompt="1"/>
          </p:nvPr>
        </p:nvSpPr>
        <p:spPr>
          <a:xfrm>
            <a:off x="6288000" y="1798983"/>
            <a:ext cx="5184000" cy="38620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400" baseline="0">
                <a:solidFill>
                  <a:schemeClr val="tx1"/>
                </a:solidFill>
              </a:defRPr>
            </a:lvl2pPr>
            <a:lvl3pPr>
              <a:defRPr sz="1400" baseline="0"/>
            </a:lvl3pPr>
            <a:lvl4pPr>
              <a:defRPr sz="1200"/>
            </a:lvl4pPr>
            <a:lvl5pPr>
              <a:defRPr sz="1200"/>
            </a:lvl5pPr>
          </a:lstStyle>
          <a:p>
            <a:pPr lvl="1"/>
            <a:r>
              <a:rPr lang="en-US"/>
              <a:t>Click to add text, tables, charts, smart art, pictures or media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5B2506D-29D4-41CB-971B-2CE749389A44}" type="datetime4">
              <a:rPr lang="en-GB" smtClean="0"/>
              <a:t>07 June 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435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,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8" name="Kicker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kicker or ‘so what’. Delete if not required.</a:t>
            </a:r>
          </a:p>
        </p:txBody>
      </p:sp>
      <p:sp>
        <p:nvSpPr>
          <p:cNvPr id="7" name="Content Right"/>
          <p:cNvSpPr>
            <a:spLocks noGrp="1"/>
          </p:cNvSpPr>
          <p:nvPr>
            <p:ph sz="quarter" idx="11" hasCustomPrompt="1"/>
          </p:nvPr>
        </p:nvSpPr>
        <p:spPr>
          <a:xfrm>
            <a:off x="720000" y="1798983"/>
            <a:ext cx="5184000" cy="38620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 baseline="0"/>
            </a:lvl5pPr>
          </a:lstStyle>
          <a:p>
            <a:pPr lvl="1"/>
            <a:r>
              <a:rPr lang="en-US"/>
              <a:t>Click to add text, tables, charts, smart art, pictures or media</a:t>
            </a:r>
          </a:p>
        </p:txBody>
      </p:sp>
      <p:sp>
        <p:nvSpPr>
          <p:cNvPr id="5" name="Content Left"/>
          <p:cNvSpPr>
            <a:spLocks noGrp="1"/>
          </p:cNvSpPr>
          <p:nvPr>
            <p:ph sz="quarter" idx="12" hasCustomPrompt="1"/>
          </p:nvPr>
        </p:nvSpPr>
        <p:spPr>
          <a:xfrm>
            <a:off x="6288000" y="1798983"/>
            <a:ext cx="5184000" cy="38620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400" baseline="0">
                <a:solidFill>
                  <a:schemeClr val="tx1"/>
                </a:solidFill>
              </a:defRPr>
            </a:lvl2pPr>
            <a:lvl3pPr>
              <a:defRPr sz="1400" baseline="0"/>
            </a:lvl3pPr>
            <a:lvl4pPr>
              <a:defRPr sz="1200"/>
            </a:lvl4pPr>
            <a:lvl5pPr>
              <a:defRPr sz="1200"/>
            </a:lvl5pPr>
          </a:lstStyle>
          <a:p>
            <a:pPr lvl="1"/>
            <a:r>
              <a:rPr lang="en-US"/>
              <a:t>Click to add text, tables, charts, smart art, pictures or media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BBD1AF1-3504-4222-B74B-6EB3A06BAA9A}" type="datetime4">
              <a:rPr lang="en-GB" smtClean="0"/>
              <a:t>07 June 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940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E923-BA4E-4F94-8B8F-233B03C63C89}" type="datetime4">
              <a:rPr lang="en-GB" smtClean="0"/>
              <a:t>07 June 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64887" y="6345765"/>
            <a:ext cx="539749" cy="252000"/>
          </a:xfrm>
        </p:spPr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342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Kicker"/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kicker or ‘so what’. Delete if not required.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7EC372E-9191-4BA4-B0D5-3E753E23458F}" type="datetime4">
              <a:rPr lang="en-GB" smtClean="0"/>
              <a:t>07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771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625F-7083-4834-923B-AB9BE33FD5B7}" type="datetime4">
              <a:rPr lang="en-GB" smtClean="0"/>
              <a:t>07 June 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47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icker"/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kicker or ‘so what’. Delete if not required.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9322525-94A0-4374-B836-982B3D891CC9}" type="datetime4">
              <a:rPr lang="en-GB" smtClean="0"/>
              <a:t>07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109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7056000" cy="63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Content"/>
          <p:cNvSpPr>
            <a:spLocks noGrp="1"/>
          </p:cNvSpPr>
          <p:nvPr userDrawn="1">
            <p:ph idx="1" hasCustomPrompt="1"/>
          </p:nvPr>
        </p:nvSpPr>
        <p:spPr>
          <a:xfrm>
            <a:off x="720783" y="1759226"/>
            <a:ext cx="7056000" cy="3901799"/>
          </a:xfrm>
          <a:prstGeom prst="rect">
            <a:avLst/>
          </a:prstGeom>
        </p:spPr>
        <p:txBody>
          <a:bodyPr lIns="0" t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rgbClr val="00000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1"/>
            <a:r>
              <a:rPr lang="en-US"/>
              <a:t>Click to add text, tables, charts, smart art, pictures or media</a:t>
            </a:r>
          </a:p>
        </p:txBody>
      </p:sp>
      <p:sp>
        <p:nvSpPr>
          <p:cNvPr id="5" name="Kicker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kicker or ‘so what’. Delete if not required.</a:t>
            </a:r>
          </a:p>
        </p:txBody>
      </p:sp>
      <p:sp>
        <p:nvSpPr>
          <p:cNvPr id="12" name="Top Foldover Box"/>
          <p:cNvSpPr/>
          <p:nvPr userDrawn="1"/>
        </p:nvSpPr>
        <p:spPr>
          <a:xfrm>
            <a:off x="8117721" y="1868557"/>
            <a:ext cx="3360000" cy="360000"/>
          </a:xfrm>
          <a:custGeom>
            <a:avLst/>
            <a:gdLst>
              <a:gd name="connsiteX0" fmla="*/ 180000 w 2520000"/>
              <a:gd name="connsiteY0" fmla="*/ 0 h 360000"/>
              <a:gd name="connsiteX1" fmla="*/ 2520000 w 2520000"/>
              <a:gd name="connsiteY1" fmla="*/ 0 h 360000"/>
              <a:gd name="connsiteX2" fmla="*/ 2520000 w 2520000"/>
              <a:gd name="connsiteY2" fmla="*/ 360000 h 360000"/>
              <a:gd name="connsiteX3" fmla="*/ 0 w 2520000"/>
              <a:gd name="connsiteY3" fmla="*/ 360000 h 360000"/>
              <a:gd name="connsiteX4" fmla="*/ 0 w 2520000"/>
              <a:gd name="connsiteY4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360000">
                <a:moveTo>
                  <a:pt x="180000" y="0"/>
                </a:moveTo>
                <a:lnTo>
                  <a:pt x="2520000" y="0"/>
                </a:lnTo>
                <a:lnTo>
                  <a:pt x="2520000" y="360000"/>
                </a:lnTo>
                <a:lnTo>
                  <a:pt x="0" y="36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Foldover Corner"/>
          <p:cNvSpPr>
            <a:spLocks/>
          </p:cNvSpPr>
          <p:nvPr userDrawn="1"/>
        </p:nvSpPr>
        <p:spPr>
          <a:xfrm>
            <a:off x="8117721" y="1868557"/>
            <a:ext cx="240000" cy="180000"/>
          </a:xfrm>
          <a:custGeom>
            <a:avLst/>
            <a:gdLst>
              <a:gd name="connsiteX0" fmla="*/ 0 w 274320"/>
              <a:gd name="connsiteY0" fmla="*/ 0 h 274320"/>
              <a:gd name="connsiteX1" fmla="*/ 274320 w 274320"/>
              <a:gd name="connsiteY1" fmla="*/ 0 h 274320"/>
              <a:gd name="connsiteX2" fmla="*/ 274320 w 274320"/>
              <a:gd name="connsiteY2" fmla="*/ 274320 h 274320"/>
              <a:gd name="connsiteX3" fmla="*/ 0 w 274320"/>
              <a:gd name="connsiteY3" fmla="*/ 274320 h 274320"/>
              <a:gd name="connsiteX4" fmla="*/ 0 w 274320"/>
              <a:gd name="connsiteY4" fmla="*/ 0 h 274320"/>
              <a:gd name="connsiteX0" fmla="*/ 0 w 274320"/>
              <a:gd name="connsiteY0" fmla="*/ 274320 h 274320"/>
              <a:gd name="connsiteX1" fmla="*/ 274320 w 274320"/>
              <a:gd name="connsiteY1" fmla="*/ 0 h 274320"/>
              <a:gd name="connsiteX2" fmla="*/ 274320 w 274320"/>
              <a:gd name="connsiteY2" fmla="*/ 274320 h 274320"/>
              <a:gd name="connsiteX3" fmla="*/ 0 w 274320"/>
              <a:gd name="connsiteY3" fmla="*/ 27432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" h="274320">
                <a:moveTo>
                  <a:pt x="0" y="27432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Foldover Box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117721" y="2051487"/>
            <a:ext cx="3360000" cy="12880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16000" tIns="0" rIns="216000" bIns="288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Edit call out text. Do not change the width of box, will adjust vertically automatically.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D879C81-F3BD-4313-A708-A94639C8C9E4}" type="datetime4">
              <a:rPr lang="en-GB" smtClean="0"/>
              <a:t>07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223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dover Box"/>
          <p:cNvSpPr/>
          <p:nvPr userDrawn="1"/>
        </p:nvSpPr>
        <p:spPr>
          <a:xfrm>
            <a:off x="720000" y="1620000"/>
            <a:ext cx="10752000" cy="4698000"/>
          </a:xfrm>
          <a:custGeom>
            <a:avLst/>
            <a:gdLst>
              <a:gd name="connsiteX0" fmla="*/ 280737 w 8064000"/>
              <a:gd name="connsiteY0" fmla="*/ 0 h 4698000"/>
              <a:gd name="connsiteX1" fmla="*/ 8064000 w 8064000"/>
              <a:gd name="connsiteY1" fmla="*/ 0 h 4698000"/>
              <a:gd name="connsiteX2" fmla="*/ 8064000 w 8064000"/>
              <a:gd name="connsiteY2" fmla="*/ 4698000 h 4698000"/>
              <a:gd name="connsiteX3" fmla="*/ 0 w 8064000"/>
              <a:gd name="connsiteY3" fmla="*/ 4698000 h 4698000"/>
              <a:gd name="connsiteX4" fmla="*/ 0 w 8064000"/>
              <a:gd name="connsiteY4" fmla="*/ 275113 h 46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4000" h="4698000">
                <a:moveTo>
                  <a:pt x="280737" y="0"/>
                </a:moveTo>
                <a:lnTo>
                  <a:pt x="8064000" y="0"/>
                </a:lnTo>
                <a:lnTo>
                  <a:pt x="8064000" y="4698000"/>
                </a:lnTo>
                <a:lnTo>
                  <a:pt x="0" y="4698000"/>
                </a:lnTo>
                <a:lnTo>
                  <a:pt x="0" y="275113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Foldover Corner"/>
          <p:cNvSpPr/>
          <p:nvPr userDrawn="1"/>
        </p:nvSpPr>
        <p:spPr>
          <a:xfrm>
            <a:off x="716102" y="1620001"/>
            <a:ext cx="374316" cy="275113"/>
          </a:xfrm>
          <a:custGeom>
            <a:avLst/>
            <a:gdLst>
              <a:gd name="connsiteX0" fmla="*/ 0 w 280737"/>
              <a:gd name="connsiteY0" fmla="*/ 0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  <a:gd name="connsiteX4" fmla="*/ 0 w 280737"/>
              <a:gd name="connsiteY4" fmla="*/ 0 h 275113"/>
              <a:gd name="connsiteX0" fmla="*/ 0 w 280737"/>
              <a:gd name="connsiteY0" fmla="*/ 275113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737" h="275113">
                <a:moveTo>
                  <a:pt x="0" y="275113"/>
                </a:moveTo>
                <a:lnTo>
                  <a:pt x="280737" y="0"/>
                </a:lnTo>
                <a:lnTo>
                  <a:pt x="280737" y="275113"/>
                </a:lnTo>
                <a:lnTo>
                  <a:pt x="0" y="275113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200000" y="1980000"/>
            <a:ext cx="9144000" cy="481848"/>
          </a:xfrm>
        </p:spPr>
        <p:txBody>
          <a:bodyPr lIns="0" tIns="0" anchor="t">
            <a:noAutofit/>
          </a:bodyPr>
          <a:lstStyle>
            <a:lvl1pPr algn="l">
              <a:spcAft>
                <a:spcPts val="3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15" name="Mid Logo" descr="ARCADIS FULL BRAND LOGO 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96000"/>
            <a:ext cx="3772800" cy="3038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3A32-8935-4CD0-A0EB-3D61E450DAA9}" type="datetime4">
              <a:rPr lang="en-GB" smtClean="0"/>
              <a:t>07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180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719667" y="1638001"/>
            <a:ext cx="10752667" cy="392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31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dover Box"/>
          <p:cNvSpPr/>
          <p:nvPr userDrawn="1"/>
        </p:nvSpPr>
        <p:spPr>
          <a:xfrm>
            <a:off x="720000" y="1620000"/>
            <a:ext cx="10752000" cy="4698000"/>
          </a:xfrm>
          <a:custGeom>
            <a:avLst/>
            <a:gdLst>
              <a:gd name="connsiteX0" fmla="*/ 280737 w 8064000"/>
              <a:gd name="connsiteY0" fmla="*/ 0 h 4698000"/>
              <a:gd name="connsiteX1" fmla="*/ 8064000 w 8064000"/>
              <a:gd name="connsiteY1" fmla="*/ 0 h 4698000"/>
              <a:gd name="connsiteX2" fmla="*/ 8064000 w 8064000"/>
              <a:gd name="connsiteY2" fmla="*/ 4698000 h 4698000"/>
              <a:gd name="connsiteX3" fmla="*/ 0 w 8064000"/>
              <a:gd name="connsiteY3" fmla="*/ 4698000 h 4698000"/>
              <a:gd name="connsiteX4" fmla="*/ 0 w 8064000"/>
              <a:gd name="connsiteY4" fmla="*/ 275113 h 46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4000" h="4698000">
                <a:moveTo>
                  <a:pt x="280737" y="0"/>
                </a:moveTo>
                <a:lnTo>
                  <a:pt x="8064000" y="0"/>
                </a:lnTo>
                <a:lnTo>
                  <a:pt x="8064000" y="4698000"/>
                </a:lnTo>
                <a:lnTo>
                  <a:pt x="0" y="4698000"/>
                </a:lnTo>
                <a:lnTo>
                  <a:pt x="0" y="275113"/>
                </a:lnTo>
                <a:close/>
              </a:path>
            </a:pathLst>
          </a:custGeom>
          <a:solidFill>
            <a:schemeClr val="bg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Foldover Corner"/>
          <p:cNvSpPr/>
          <p:nvPr userDrawn="1"/>
        </p:nvSpPr>
        <p:spPr>
          <a:xfrm>
            <a:off x="720001" y="1620001"/>
            <a:ext cx="374316" cy="275113"/>
          </a:xfrm>
          <a:custGeom>
            <a:avLst/>
            <a:gdLst>
              <a:gd name="connsiteX0" fmla="*/ 0 w 280737"/>
              <a:gd name="connsiteY0" fmla="*/ 0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  <a:gd name="connsiteX4" fmla="*/ 0 w 280737"/>
              <a:gd name="connsiteY4" fmla="*/ 0 h 275113"/>
              <a:gd name="connsiteX0" fmla="*/ 0 w 280737"/>
              <a:gd name="connsiteY0" fmla="*/ 275113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737" h="275113">
                <a:moveTo>
                  <a:pt x="0" y="275113"/>
                </a:moveTo>
                <a:lnTo>
                  <a:pt x="280737" y="0"/>
                </a:lnTo>
                <a:lnTo>
                  <a:pt x="280737" y="275113"/>
                </a:lnTo>
                <a:lnTo>
                  <a:pt x="0" y="275113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200000" y="1980000"/>
            <a:ext cx="9144000" cy="481848"/>
          </a:xfrm>
        </p:spPr>
        <p:txBody>
          <a:bodyPr lIns="0" tIns="0" anchor="t">
            <a:noAutofit/>
          </a:bodyPr>
          <a:lstStyle>
            <a:lvl1pPr algn="l">
              <a:spcAft>
                <a:spcPts val="3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15" name="Mid Logo" descr="ARCADIS FULL BRAND LOGO 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96000"/>
            <a:ext cx="3772800" cy="3038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1780-E0BB-4DA7-A485-3A0A94CE8144}" type="datetime4">
              <a:rPr lang="en-GB" smtClean="0"/>
              <a:t>07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773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 w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Kicker"/>
          <p:cNvSpPr>
            <a:spLocks noGrp="1"/>
          </p:cNvSpPr>
          <p:nvPr>
            <p:ph type="body" sz="quarter" idx="20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kicker or ‘so what’. Delete if not required.</a:t>
            </a:r>
          </a:p>
        </p:txBody>
      </p:sp>
      <p:sp>
        <p:nvSpPr>
          <p:cNvPr id="15" name="Content Left"/>
          <p:cNvSpPr>
            <a:spLocks noGrp="1"/>
          </p:cNvSpPr>
          <p:nvPr>
            <p:ph sz="quarter" idx="16" hasCustomPrompt="1"/>
          </p:nvPr>
        </p:nvSpPr>
        <p:spPr>
          <a:xfrm>
            <a:off x="720784" y="2162175"/>
            <a:ext cx="5208000" cy="3498850"/>
          </a:xfrm>
        </p:spPr>
        <p:txBody>
          <a:bodyPr/>
          <a:lstStyle>
            <a:lvl2pPr>
              <a:defRPr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GB"/>
              <a:t>Click to add text, tables, charts, smart art, pictures or media</a:t>
            </a:r>
          </a:p>
        </p:txBody>
      </p:sp>
      <p:sp>
        <p:nvSpPr>
          <p:cNvPr id="17" name="Org Heading Left"/>
          <p:cNvSpPr>
            <a:spLocks noGrp="1"/>
          </p:cNvSpPr>
          <p:nvPr>
            <p:ph type="body" sz="quarter" idx="17" hasCustomPrompt="1"/>
          </p:nvPr>
        </p:nvSpPr>
        <p:spPr>
          <a:xfrm>
            <a:off x="720784" y="1755097"/>
            <a:ext cx="5208000" cy="405490"/>
          </a:xfrm>
        </p:spPr>
        <p:txBody>
          <a:bodyPr tIns="0" bIns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Add heading</a:t>
            </a:r>
          </a:p>
        </p:txBody>
      </p:sp>
      <p:sp>
        <p:nvSpPr>
          <p:cNvPr id="27" name="Content Right"/>
          <p:cNvSpPr>
            <a:spLocks noGrp="1"/>
          </p:cNvSpPr>
          <p:nvPr>
            <p:ph sz="quarter" idx="18" hasCustomPrompt="1"/>
          </p:nvPr>
        </p:nvSpPr>
        <p:spPr>
          <a:xfrm>
            <a:off x="6264000" y="2162175"/>
            <a:ext cx="5208000" cy="349885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GB"/>
              <a:t>Click to add text, tables, charts, smart art, pictures or media</a:t>
            </a:r>
          </a:p>
        </p:txBody>
      </p:sp>
      <p:sp>
        <p:nvSpPr>
          <p:cNvPr id="29" name="Org Heading Right"/>
          <p:cNvSpPr>
            <a:spLocks noGrp="1"/>
          </p:cNvSpPr>
          <p:nvPr>
            <p:ph type="body" sz="quarter" idx="19" hasCustomPrompt="1"/>
          </p:nvPr>
        </p:nvSpPr>
        <p:spPr>
          <a:xfrm>
            <a:off x="6265000" y="1755098"/>
            <a:ext cx="5207000" cy="405491"/>
          </a:xfrm>
        </p:spPr>
        <p:txBody>
          <a:bodyPr t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Add heading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7454A13-5061-4A7A-A2BE-CBEA1BA3925D}" type="datetime4">
              <a:rPr lang="en-GB" smtClean="0"/>
              <a:t>07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793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 hasCustomPrompt="1"/>
          </p:nvPr>
        </p:nvSpPr>
        <p:spPr>
          <a:xfrm>
            <a:off x="720783" y="1008000"/>
            <a:ext cx="10752000" cy="63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Kicker"/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kicker or ‘so what’. Delete if not required.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1" hasCustomPrompt="1"/>
          </p:nvPr>
        </p:nvSpPr>
        <p:spPr>
          <a:xfrm>
            <a:off x="720783" y="1755097"/>
            <a:ext cx="10752000" cy="12688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text, tables, charts, smart art, pictures or media</a:t>
            </a:r>
          </a:p>
        </p:txBody>
      </p:sp>
      <p:sp>
        <p:nvSpPr>
          <p:cNvPr id="17" name="Content PIcture 1"/>
          <p:cNvSpPr>
            <a:spLocks noGrp="1"/>
          </p:cNvSpPr>
          <p:nvPr>
            <p:ph sz="quarter" idx="12" hasCustomPrompt="1"/>
          </p:nvPr>
        </p:nvSpPr>
        <p:spPr>
          <a:xfrm>
            <a:off x="721784" y="3141025"/>
            <a:ext cx="3360000" cy="252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Click to add text, tables, charts, smart art, pictures or media</a:t>
            </a:r>
          </a:p>
        </p:txBody>
      </p:sp>
      <p:sp>
        <p:nvSpPr>
          <p:cNvPr id="19" name="Content PIcture 2"/>
          <p:cNvSpPr>
            <a:spLocks noGrp="1"/>
          </p:cNvSpPr>
          <p:nvPr>
            <p:ph sz="quarter" idx="13" hasCustomPrompt="1"/>
          </p:nvPr>
        </p:nvSpPr>
        <p:spPr>
          <a:xfrm>
            <a:off x="4416000" y="3141025"/>
            <a:ext cx="3360000" cy="252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Click to add text, tables, charts, smart art, pictures or media</a:t>
            </a:r>
          </a:p>
        </p:txBody>
      </p:sp>
      <p:sp>
        <p:nvSpPr>
          <p:cNvPr id="21" name="Content PIcture 3"/>
          <p:cNvSpPr>
            <a:spLocks noGrp="1"/>
          </p:cNvSpPr>
          <p:nvPr>
            <p:ph sz="quarter" idx="15" hasCustomPrompt="1"/>
          </p:nvPr>
        </p:nvSpPr>
        <p:spPr>
          <a:xfrm>
            <a:off x="8112783" y="3141025"/>
            <a:ext cx="3360000" cy="252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Click to add text, tables, charts, smart art, pictures or media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749633D-AEEF-426E-8986-CF11581F2C1F}" type="datetime4">
              <a:rPr lang="en-GB" smtClean="0"/>
              <a:t>07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098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3360000" cy="1283458"/>
          </a:xfrm>
        </p:spPr>
        <p:txBody>
          <a:bodyPr lIns="0" tIns="0" anchor="t" anchorCtr="0"/>
          <a:lstStyle>
            <a:lvl1pPr>
              <a:defRPr baseline="0"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6" name="Kicker"/>
          <p:cNvSpPr>
            <a:spLocks noGrp="1"/>
          </p:cNvSpPr>
          <p:nvPr>
            <p:ph type="body" sz="quarter" idx="19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kicker or ‘so what’. Delete if not required.</a:t>
            </a:r>
          </a:p>
        </p:txBody>
      </p:sp>
      <p:sp>
        <p:nvSpPr>
          <p:cNvPr id="3" name="Content Left"/>
          <p:cNvSpPr>
            <a:spLocks noGrp="1"/>
          </p:cNvSpPr>
          <p:nvPr>
            <p:ph idx="1" hasCustomPrompt="1"/>
          </p:nvPr>
        </p:nvSpPr>
        <p:spPr>
          <a:xfrm>
            <a:off x="721361" y="2423160"/>
            <a:ext cx="3360000" cy="3223260"/>
          </a:xfrm>
          <a:prstGeom prst="rect">
            <a:avLst/>
          </a:prstGeom>
        </p:spPr>
        <p:txBody>
          <a:bodyPr lIns="0" tIns="0" bIns="0" anchor="t" anchorCtr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add text, tables, charts, smart art, pictures or media</a:t>
            </a:r>
          </a:p>
        </p:txBody>
      </p:sp>
      <p:sp>
        <p:nvSpPr>
          <p:cNvPr id="9" name="Content Right"/>
          <p:cNvSpPr>
            <a:spLocks noGrp="1"/>
          </p:cNvSpPr>
          <p:nvPr>
            <p:ph sz="quarter" idx="18" hasCustomPrompt="1"/>
          </p:nvPr>
        </p:nvSpPr>
        <p:spPr>
          <a:xfrm>
            <a:off x="4416000" y="1008000"/>
            <a:ext cx="7056000" cy="463842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text, tables, charts, smart art, picture or media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0CF7471-861D-46A5-A857-7B2F19ED00EA}" type="datetime4">
              <a:rPr lang="en-GB" smtClean="0"/>
              <a:t>07 June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732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>
          <p15:clr>
            <a:srgbClr val="C35E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Narr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7056000" cy="630000"/>
          </a:xfrm>
        </p:spPr>
        <p:txBody>
          <a:bodyPr lIns="0" tIns="0" anchor="t" anchorCtr="0"/>
          <a:lstStyle>
            <a:lvl1pPr>
              <a:defRPr baseline="0"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7" name="Kicker"/>
          <p:cNvSpPr>
            <a:spLocks noGrp="1"/>
          </p:cNvSpPr>
          <p:nvPr>
            <p:ph type="body" sz="quarter" idx="20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kicker or ‘so what’. Delete if not required.</a:t>
            </a:r>
          </a:p>
        </p:txBody>
      </p:sp>
      <p:sp>
        <p:nvSpPr>
          <p:cNvPr id="3" name="Content Left"/>
          <p:cNvSpPr>
            <a:spLocks noGrp="1"/>
          </p:cNvSpPr>
          <p:nvPr>
            <p:ph idx="1" hasCustomPrompt="1"/>
          </p:nvPr>
        </p:nvSpPr>
        <p:spPr>
          <a:xfrm>
            <a:off x="720783" y="1755098"/>
            <a:ext cx="7061200" cy="3905929"/>
          </a:xfrm>
          <a:prstGeom prst="rect">
            <a:avLst/>
          </a:prstGeom>
        </p:spPr>
        <p:txBody>
          <a:bodyPr lIns="0" tIns="0" anchor="t" anchorCtr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add text, tables, charts, smart art, pictures or media</a:t>
            </a:r>
          </a:p>
        </p:txBody>
      </p:sp>
      <p:sp>
        <p:nvSpPr>
          <p:cNvPr id="6" name="Content Right"/>
          <p:cNvSpPr>
            <a:spLocks noGrp="1"/>
          </p:cNvSpPr>
          <p:nvPr>
            <p:ph sz="quarter" idx="19" hasCustomPrompt="1"/>
          </p:nvPr>
        </p:nvSpPr>
        <p:spPr>
          <a:xfrm>
            <a:off x="8112000" y="1008001"/>
            <a:ext cx="3360000" cy="4653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text, tables, charts, smart art, pictures or media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CD490EAF-402E-47CA-BEB7-FDD3BD92658C}" type="datetime4">
              <a:rPr lang="en-GB" smtClean="0"/>
              <a:t>07 June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262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2387600"/>
          </a:xfrm>
        </p:spPr>
        <p:txBody>
          <a:bodyPr anchor="b"/>
          <a:lstStyle>
            <a:lvl1pPr algn="ctr">
              <a:defRPr sz="517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70"/>
            </a:lvl1pPr>
            <a:lvl2pPr marL="394432" indent="0" algn="ctr">
              <a:buNone/>
              <a:defRPr sz="1725"/>
            </a:lvl2pPr>
            <a:lvl3pPr marL="788864" indent="0" algn="ctr">
              <a:buNone/>
              <a:defRPr sz="1553"/>
            </a:lvl3pPr>
            <a:lvl4pPr marL="1183297" indent="0" algn="ctr">
              <a:buNone/>
              <a:defRPr sz="1381"/>
            </a:lvl4pPr>
            <a:lvl5pPr marL="1577729" indent="0" algn="ctr">
              <a:buNone/>
              <a:defRPr sz="1381"/>
            </a:lvl5pPr>
            <a:lvl6pPr marL="1972162" indent="0" algn="ctr">
              <a:buNone/>
              <a:defRPr sz="1381"/>
            </a:lvl6pPr>
            <a:lvl7pPr marL="2366594" indent="0" algn="ctr">
              <a:buNone/>
              <a:defRPr sz="1381"/>
            </a:lvl7pPr>
            <a:lvl8pPr marL="2761027" indent="0" algn="ctr">
              <a:buNone/>
              <a:defRPr sz="1381"/>
            </a:lvl8pPr>
            <a:lvl9pPr marL="3155459" indent="0" algn="ctr">
              <a:buNone/>
              <a:defRPr sz="138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5D17-0771-4D5E-BA0D-D0B9C12AD1E4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085D-1C3C-4BCC-886B-FBE30BF0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90A1E-102F-4997-AB3B-633C16965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27FBA-8B14-4D24-B65A-71D627DE4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7D9F-8D79-4958-A4F1-A7FD1AAF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A29D6E7-1AA9-49B9-8138-9D7A91BB0125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8255F-BECD-4A91-9AAA-5A8486BBD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211AA-05B2-403C-8F5D-7DBEBDD9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77D2A91-25D1-4CD0-B845-B1514DDB4F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20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3DDFB-7CBE-4AAA-9253-B8A280E73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36099-6771-4B7F-A82E-930708C09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20C4D-0830-45DA-AD4E-501690A5C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A29D6E7-1AA9-49B9-8138-9D7A91BB0125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A4D1A-2111-4798-A70F-2334FBB74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E1AF5-FCEE-448C-859E-F3BA35F84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77D2A91-25D1-4CD0-B845-B1514DDB4F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73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D3618-A721-4984-A1C9-E813AE6D9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E20E-C05D-43BA-B432-C5C996273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D3AC7-A48F-49AA-9A78-812894BE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A29D6E7-1AA9-49B9-8138-9D7A91BB0125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F43CE-CF08-42B0-BCB6-611103C27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6EEE-CBCD-4AC5-ADA8-2BBC60698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77D2A91-25D1-4CD0-B845-B1514DDB4F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7592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0CE51-2576-42E7-AE35-04E846482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D0D9C-15CD-4FEF-9212-F0F2B38945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D6F135-B8B2-43F1-9A91-ABB34525D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EACE2-437F-4008-829F-62D7D2B9C3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A29D6E7-1AA9-49B9-8138-9D7A91BB0125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01881-8485-4EA1-B8C0-8C2A07AA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A28EC-9FCE-42F7-A73A-27B09D1FB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77D2A91-25D1-4CD0-B845-B1514DDB4F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95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6" name="Kicker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5778121"/>
            <a:ext cx="10752000" cy="522808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tIns="108000" bIns="10800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19667" y="1638001"/>
            <a:ext cx="10752667" cy="39953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59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136DC-9F90-4583-8C75-D0EA9823D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710BA-D96E-4DE5-A0A7-24338A5B7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1C8D24-7F38-404E-9EAA-4E9645C08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A7292F-3B34-4D8E-BC4A-4AD738682D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43C492-64AA-4EAB-A307-D4D59F162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8C5BDF-28CF-432D-8459-F6CD576DC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A29D6E7-1AA9-49B9-8138-9D7A91BB0125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AC4624-31F9-4103-ABCD-A52134E3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BA7302-7D51-452B-AFEB-BC475B5BD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77D2A91-25D1-4CD0-B845-B1514DDB4F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72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7B3BB-EF2A-417B-9B4E-8E46A1AE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A58A3-3C04-4944-B729-9D79F0DB5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A29D6E7-1AA9-49B9-8138-9D7A91BB0125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A8901-E786-4644-ADD5-38D92F2D3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E6537-F531-4E60-A73E-FDA92BF0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77D2A91-25D1-4CD0-B845-B1514DDB4F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85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FF31F-A961-40D3-A56C-85FCC48A6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A29D6E7-1AA9-49B9-8138-9D7A91BB0125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5FC8DD-81B7-499F-98F0-4453681C6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1FEBD-4F08-4716-BBE3-09882CA5B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77D2A91-25D1-4CD0-B845-B1514DDB4F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5937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0CBA8-2045-4D4F-9CAE-2AD4888B3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D5DF1-93B8-4DB6-8993-586E97139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C8B5C-06AD-4EFF-8FEC-3D3BE8439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BE0D1-F20F-4BC4-B508-C065BEFBE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A29D6E7-1AA9-49B9-8138-9D7A91BB0125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17434-3AEC-4427-B12B-7E8AD88F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B2576-4F87-4F49-A70D-A396E28B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77D2A91-25D1-4CD0-B845-B1514DDB4F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2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2F1F6-C641-4691-980B-0BD836978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C1E354-13AB-4905-A2DF-79BB3E7E38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C2BC0-40A5-4596-8F7F-548DA18EB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2562E-99C1-4AFA-A21B-E8552484C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A29D6E7-1AA9-49B9-8138-9D7A91BB0125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10AA6-1794-4613-B14A-03707036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BEDD2-3B38-4342-8027-FC6EBB43F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77D2A91-25D1-4CD0-B845-B1514DDB4F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944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12032-B807-4A90-BD3C-063E26594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F7049-342C-4DDC-96C3-9136E1E04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E840A-E4DA-4925-9B9C-1624BA21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A29D6E7-1AA9-49B9-8138-9D7A91BB0125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E3B3E-F751-43F5-BBB5-FF6738A3A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CD9D0-5077-496C-9627-EE243B121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77D2A91-25D1-4CD0-B845-B1514DDB4F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6731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7E6BB4-B1A5-4231-B54F-1726ACAEB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4BC3B-E140-4B7E-8D67-87A6C79A5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3BA1C-E913-405E-B905-783A2108B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A29D6E7-1AA9-49B9-8138-9D7A91BB0125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6E72A-E9C4-4FD4-A1A7-9B7923DCF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42429-7136-4352-ACDE-9C13458D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77D2A91-25D1-4CD0-B845-B1514DDB4F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4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D6195-89E5-45DB-A99A-A904BD96D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264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3B25E-5375-4E9D-AAF8-ACD34919F6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636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66700" y="1028700"/>
            <a:ext cx="11658600" cy="5600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15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Content Right"/>
          <p:cNvSpPr>
            <a:spLocks noGrp="1"/>
          </p:cNvSpPr>
          <p:nvPr>
            <p:ph sz="quarter" idx="11" hasCustomPrompt="1"/>
          </p:nvPr>
        </p:nvSpPr>
        <p:spPr>
          <a:xfrm>
            <a:off x="720000" y="1798983"/>
            <a:ext cx="5184000" cy="38620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 baseline="0"/>
            </a:lvl5pPr>
          </a:lstStyle>
          <a:p>
            <a:pPr lvl="1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5" name="Content Left"/>
          <p:cNvSpPr>
            <a:spLocks noGrp="1"/>
          </p:cNvSpPr>
          <p:nvPr>
            <p:ph sz="quarter" idx="12" hasCustomPrompt="1"/>
          </p:nvPr>
        </p:nvSpPr>
        <p:spPr>
          <a:xfrm>
            <a:off x="6288000" y="1798983"/>
            <a:ext cx="5184000" cy="38620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400" baseline="0">
                <a:solidFill>
                  <a:schemeClr val="tx1"/>
                </a:solidFill>
              </a:defRPr>
            </a:lvl2pPr>
            <a:lvl3pPr>
              <a:defRPr sz="1400" baseline="0"/>
            </a:lvl3pPr>
            <a:lvl4pPr>
              <a:defRPr sz="1200"/>
            </a:lvl4pPr>
            <a:lvl5pPr>
              <a:defRPr sz="1200"/>
            </a:lvl5pPr>
          </a:lstStyle>
          <a:p>
            <a:pPr lvl="1"/>
            <a:r>
              <a:rPr lang="en-US" dirty="0"/>
              <a:t>Click to add text, tables, charts, smart art, pictures or media</a:t>
            </a:r>
          </a:p>
        </p:txBody>
      </p:sp>
    </p:spTree>
    <p:extLst>
      <p:ext uri="{BB962C8B-B14F-4D97-AF65-F5344CB8AC3E}">
        <p14:creationId xmlns:p14="http://schemas.microsoft.com/office/powerpoint/2010/main" val="3353866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,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Kicker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7" name="Content Right"/>
          <p:cNvSpPr>
            <a:spLocks noGrp="1"/>
          </p:cNvSpPr>
          <p:nvPr>
            <p:ph sz="quarter" idx="11" hasCustomPrompt="1"/>
          </p:nvPr>
        </p:nvSpPr>
        <p:spPr>
          <a:xfrm>
            <a:off x="720000" y="1798983"/>
            <a:ext cx="5184000" cy="38620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 baseline="0"/>
            </a:lvl5pPr>
          </a:lstStyle>
          <a:p>
            <a:pPr lvl="1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5" name="Content Left"/>
          <p:cNvSpPr>
            <a:spLocks noGrp="1"/>
          </p:cNvSpPr>
          <p:nvPr>
            <p:ph sz="quarter" idx="12" hasCustomPrompt="1"/>
          </p:nvPr>
        </p:nvSpPr>
        <p:spPr>
          <a:xfrm>
            <a:off x="6288000" y="1798983"/>
            <a:ext cx="5184000" cy="38620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400" baseline="0">
                <a:solidFill>
                  <a:schemeClr val="tx1"/>
                </a:solidFill>
              </a:defRPr>
            </a:lvl2pPr>
            <a:lvl3pPr>
              <a:defRPr sz="1400" baseline="0"/>
            </a:lvl3pPr>
            <a:lvl4pPr>
              <a:defRPr sz="1200"/>
            </a:lvl4pPr>
            <a:lvl5pPr>
              <a:defRPr sz="1200"/>
            </a:lvl5pPr>
          </a:lstStyle>
          <a:p>
            <a:pPr lvl="1"/>
            <a:r>
              <a:rPr lang="en-US" dirty="0"/>
              <a:t>Click to add text, tables, charts, smart art, pictures or media</a:t>
            </a:r>
          </a:p>
        </p:txBody>
      </p:sp>
    </p:spTree>
    <p:extLst>
      <p:ext uri="{BB962C8B-B14F-4D97-AF65-F5344CB8AC3E}">
        <p14:creationId xmlns:p14="http://schemas.microsoft.com/office/powerpoint/2010/main" val="2275823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97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GB" dirty="0"/>
          </a:p>
        </p:txBody>
      </p:sp>
      <p:sp>
        <p:nvSpPr>
          <p:cNvPr id="3" name="Kicker"/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5778122"/>
            <a:ext cx="10752000" cy="522000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1293976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14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720000" y="1008000"/>
            <a:ext cx="7061200" cy="63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Add title</a:t>
            </a:r>
          </a:p>
        </p:txBody>
      </p:sp>
      <p:sp>
        <p:nvSpPr>
          <p:cNvPr id="6" name="Text"/>
          <p:cNvSpPr>
            <a:spLocks noGrp="1"/>
          </p:cNvSpPr>
          <p:nvPr>
            <p:ph type="body" idx="1"/>
          </p:nvPr>
        </p:nvSpPr>
        <p:spPr>
          <a:xfrm>
            <a:off x="720000" y="1656000"/>
            <a:ext cx="7056000" cy="46527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Level 1 bullet</a:t>
            </a:r>
          </a:p>
          <a:p>
            <a:pPr lvl="2"/>
            <a:r>
              <a:rPr lang="en-US" dirty="0"/>
              <a:t>Level 2 bullet</a:t>
            </a:r>
          </a:p>
          <a:p>
            <a:pPr lvl="3"/>
            <a:r>
              <a:rPr lang="en-US" dirty="0"/>
              <a:t>Level 3 bullet</a:t>
            </a:r>
          </a:p>
          <a:p>
            <a:pPr lvl="4"/>
            <a:r>
              <a:rPr lang="en-US" dirty="0"/>
              <a:t>Level 4 bullet</a:t>
            </a:r>
            <a:endParaRPr lang="en-GB" dirty="0"/>
          </a:p>
        </p:txBody>
      </p:sp>
      <p:sp>
        <p:nvSpPr>
          <p:cNvPr id="10" name="Slide Number"/>
          <p:cNvSpPr>
            <a:spLocks noGrp="1"/>
          </p:cNvSpPr>
          <p:nvPr>
            <p:ph type="sldNum" sz="quarter" idx="4"/>
          </p:nvPr>
        </p:nvSpPr>
        <p:spPr>
          <a:xfrm>
            <a:off x="11064887" y="6351150"/>
            <a:ext cx="53974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3C551C-83BB-4568-94F6-AC8A8312A04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"/>
          <p:cNvSpPr>
            <a:spLocks noGrp="1"/>
          </p:cNvSpPr>
          <p:nvPr>
            <p:ph type="dt" sz="half" idx="2"/>
          </p:nvPr>
        </p:nvSpPr>
        <p:spPr>
          <a:xfrm>
            <a:off x="8321687" y="6351150"/>
            <a:ext cx="274320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174028F-FC55-4814-9D01-B1C00550C2C3}" type="datetime4">
              <a:rPr lang="en-GB" smtClean="0"/>
              <a:pPr/>
              <a:t>07 June 2022</a:t>
            </a:fld>
            <a:endParaRPr lang="en-GB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3"/>
          </p:nvPr>
        </p:nvSpPr>
        <p:spPr>
          <a:xfrm>
            <a:off x="4038600" y="6351150"/>
            <a:ext cx="411480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GB" sz="9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173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69875" indent="-269875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268288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9875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08038" algn="l"/>
        </a:tabLst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8288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3566">
          <p15:clr>
            <a:srgbClr val="C35EA4"/>
          </p15:clr>
        </p15:guide>
        <p15:guide id="1" pos="339">
          <p15:clr>
            <a:srgbClr val="F26B43"/>
          </p15:clr>
        </p15:guide>
        <p15:guide id="2" pos="1053">
          <p15:clr>
            <a:srgbClr val="F26B43"/>
          </p15:clr>
        </p15:guide>
        <p15:guide id="3" pos="1212">
          <p15:clr>
            <a:srgbClr val="F26B43"/>
          </p15:clr>
        </p15:guide>
        <p15:guide id="4" pos="1928">
          <p15:clr>
            <a:srgbClr val="F26B43"/>
          </p15:clr>
        </p15:guide>
        <p15:guide id="5" pos="2085">
          <p15:clr>
            <a:srgbClr val="F26B43"/>
          </p15:clr>
        </p15:guide>
        <p15:guide id="6" pos="2801">
          <p15:clr>
            <a:srgbClr val="F26B43"/>
          </p15:clr>
        </p15:guide>
        <p15:guide id="7" pos="2958">
          <p15:clr>
            <a:srgbClr val="F26B43"/>
          </p15:clr>
        </p15:guide>
        <p15:guide id="8" pos="3672">
          <p15:clr>
            <a:srgbClr val="F26B43"/>
          </p15:clr>
        </p15:guide>
        <p15:guide id="9" pos="3831">
          <p15:clr>
            <a:srgbClr val="F26B43"/>
          </p15:clr>
        </p15:guide>
        <p15:guide id="10" pos="4545">
          <p15:clr>
            <a:srgbClr val="F26B43"/>
          </p15:clr>
        </p15:guide>
        <p15:guide id="11" pos="4706">
          <p15:clr>
            <a:srgbClr val="F26B43"/>
          </p15:clr>
        </p15:guide>
        <p15:guide id="12" pos="5418">
          <p15:clr>
            <a:srgbClr val="F26B43"/>
          </p15:clr>
        </p15:guide>
        <p15:guide id="13" orient="horz" pos="1643">
          <p15:clr>
            <a:srgbClr val="F26B43"/>
          </p15:clr>
        </p15:guide>
        <p15:guide id="14" orient="horz" pos="1802">
          <p15:clr>
            <a:srgbClr val="F26B43"/>
          </p15:clr>
        </p15:guide>
        <p15:guide id="15" orient="horz" pos="2811">
          <p15:clr>
            <a:srgbClr val="F26B43"/>
          </p15:clr>
        </p15:guide>
        <p15:guide id="16" orient="horz" pos="2970">
          <p15:clr>
            <a:srgbClr val="F26B43"/>
          </p15:clr>
        </p15:guide>
        <p15:guide id="17" orient="horz" pos="3974">
          <p15:clr>
            <a:srgbClr val="F26B43"/>
          </p15:clr>
        </p15:guide>
        <p15:guide id="18" orient="horz" pos="63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720000" y="1008000"/>
            <a:ext cx="7061200" cy="63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Add title</a:t>
            </a:r>
          </a:p>
        </p:txBody>
      </p:sp>
      <p:sp>
        <p:nvSpPr>
          <p:cNvPr id="6" name="Text"/>
          <p:cNvSpPr>
            <a:spLocks noGrp="1"/>
          </p:cNvSpPr>
          <p:nvPr>
            <p:ph type="body" idx="1"/>
          </p:nvPr>
        </p:nvSpPr>
        <p:spPr>
          <a:xfrm>
            <a:off x="720000" y="1656000"/>
            <a:ext cx="7056000" cy="46527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Level 1 bullet</a:t>
            </a:r>
          </a:p>
          <a:p>
            <a:pPr lvl="2"/>
            <a:r>
              <a:rPr lang="en-US"/>
              <a:t>Level 2 bullet</a:t>
            </a:r>
          </a:p>
          <a:p>
            <a:pPr lvl="3"/>
            <a:r>
              <a:rPr lang="en-US"/>
              <a:t>Level 3 bullet</a:t>
            </a:r>
          </a:p>
          <a:p>
            <a:pPr lvl="4"/>
            <a:r>
              <a:rPr lang="en-US"/>
              <a:t>Level 4 bullet</a:t>
            </a:r>
            <a:endParaRPr lang="en-GB"/>
          </a:p>
        </p:txBody>
      </p:sp>
      <p:sp>
        <p:nvSpPr>
          <p:cNvPr id="4" name="Date"/>
          <p:cNvSpPr>
            <a:spLocks noGrp="1"/>
          </p:cNvSpPr>
          <p:nvPr>
            <p:ph type="dt" sz="half" idx="2"/>
          </p:nvPr>
        </p:nvSpPr>
        <p:spPr>
          <a:xfrm>
            <a:off x="8321687" y="6351150"/>
            <a:ext cx="274320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F7C893A-DC3C-4E69-9FF4-CA689FEF2889}" type="datetime4">
              <a:rPr lang="en-GB" smtClean="0"/>
              <a:t>07 June 2022</a:t>
            </a:fld>
            <a:endParaRPr lang="en-GB"/>
          </a:p>
        </p:txBody>
      </p:sp>
      <p:sp>
        <p:nvSpPr>
          <p:cNvPr id="5" name="Footer"/>
          <p:cNvSpPr>
            <a:spLocks noGrp="1"/>
          </p:cNvSpPr>
          <p:nvPr>
            <p:ph type="ftr" sz="quarter" idx="3"/>
          </p:nvPr>
        </p:nvSpPr>
        <p:spPr>
          <a:xfrm>
            <a:off x="4038600" y="6351150"/>
            <a:ext cx="411480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GB" sz="9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pic>
        <p:nvPicPr>
          <p:cNvPr id="11" name="Picture 10" descr="Seres-Arcadis_jvLogo_0">
            <a:extLst>
              <a:ext uri="{FF2B5EF4-FFF2-40B4-BE49-F238E27FC236}">
                <a16:creationId xmlns:a16="http://schemas.microsoft.com/office/drawing/2014/main" id="{14F8E79B-5FDF-4A08-A192-DDEEF1C5F8DF}"/>
              </a:ext>
            </a:extLst>
          </p:cNvPr>
          <p:cNvPicPr/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>
            <a:fillRect/>
          </a:stretch>
        </p:blipFill>
        <p:spPr bwMode="auto">
          <a:xfrm>
            <a:off x="9636691" y="205294"/>
            <a:ext cx="1991717" cy="646477"/>
          </a:xfrm>
          <a:prstGeom prst="rect">
            <a:avLst/>
          </a:prstGeom>
          <a:noFill/>
        </p:spPr>
      </p:pic>
      <p:sp>
        <p:nvSpPr>
          <p:cNvPr id="10" name="Slide Number"/>
          <p:cNvSpPr>
            <a:spLocks noGrp="1"/>
          </p:cNvSpPr>
          <p:nvPr>
            <p:ph type="sldNum" sz="quarter" idx="4"/>
          </p:nvPr>
        </p:nvSpPr>
        <p:spPr>
          <a:xfrm>
            <a:off x="11064887" y="6351150"/>
            <a:ext cx="53974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80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69875" indent="-269875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268288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9875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08038" algn="l"/>
        </a:tabLst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8288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3566">
          <p15:clr>
            <a:srgbClr val="C35EA4"/>
          </p15:clr>
        </p15:guide>
        <p15:guide id="1" pos="339">
          <p15:clr>
            <a:srgbClr val="F26B43"/>
          </p15:clr>
        </p15:guide>
        <p15:guide id="2" pos="1053">
          <p15:clr>
            <a:srgbClr val="F26B43"/>
          </p15:clr>
        </p15:guide>
        <p15:guide id="3" pos="1212">
          <p15:clr>
            <a:srgbClr val="F26B43"/>
          </p15:clr>
        </p15:guide>
        <p15:guide id="4" pos="1928">
          <p15:clr>
            <a:srgbClr val="F26B43"/>
          </p15:clr>
        </p15:guide>
        <p15:guide id="5" pos="2085">
          <p15:clr>
            <a:srgbClr val="F26B43"/>
          </p15:clr>
        </p15:guide>
        <p15:guide id="6" pos="2801">
          <p15:clr>
            <a:srgbClr val="F26B43"/>
          </p15:clr>
        </p15:guide>
        <p15:guide id="7" pos="2958">
          <p15:clr>
            <a:srgbClr val="F26B43"/>
          </p15:clr>
        </p15:guide>
        <p15:guide id="8" pos="3672">
          <p15:clr>
            <a:srgbClr val="F26B43"/>
          </p15:clr>
        </p15:guide>
        <p15:guide id="9" pos="3831">
          <p15:clr>
            <a:srgbClr val="F26B43"/>
          </p15:clr>
        </p15:guide>
        <p15:guide id="10" pos="4545">
          <p15:clr>
            <a:srgbClr val="F26B43"/>
          </p15:clr>
        </p15:guide>
        <p15:guide id="11" pos="4706">
          <p15:clr>
            <a:srgbClr val="F26B43"/>
          </p15:clr>
        </p15:guide>
        <p15:guide id="12" pos="5418">
          <p15:clr>
            <a:srgbClr val="F26B43"/>
          </p15:clr>
        </p15:guide>
        <p15:guide id="13" orient="horz" pos="1643">
          <p15:clr>
            <a:srgbClr val="F26B43"/>
          </p15:clr>
        </p15:guide>
        <p15:guide id="14" orient="horz" pos="1802">
          <p15:clr>
            <a:srgbClr val="F26B43"/>
          </p15:clr>
        </p15:guide>
        <p15:guide id="15" orient="horz" pos="2811">
          <p15:clr>
            <a:srgbClr val="F26B43"/>
          </p15:clr>
        </p15:guide>
        <p15:guide id="16" orient="horz" pos="2970">
          <p15:clr>
            <a:srgbClr val="F26B43"/>
          </p15:clr>
        </p15:guide>
        <p15:guide id="17" orient="horz" pos="3974">
          <p15:clr>
            <a:srgbClr val="F26B43"/>
          </p15:clr>
        </p15:guide>
        <p15:guide id="18" orient="horz" pos="63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121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3817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fld id="{94DCB114-2474-4B54-9833-511E2FE690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8" descr="USACE_logo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72235" y="5715003"/>
            <a:ext cx="10117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9"/>
          <p:cNvSpPr txBox="1">
            <a:spLocks noChangeArrowheads="1"/>
          </p:cNvSpPr>
          <p:nvPr userDrawn="1"/>
        </p:nvSpPr>
        <p:spPr bwMode="auto">
          <a:xfrm>
            <a:off x="8297335" y="6416677"/>
            <a:ext cx="3475567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n-US" sz="1050" b="1" dirty="0"/>
              <a:t>BUILDING STRONG</a:t>
            </a:r>
            <a:r>
              <a:rPr lang="en-US" sz="1050" b="1" baseline="-25000" dirty="0"/>
              <a:t>®</a:t>
            </a:r>
          </a:p>
        </p:txBody>
      </p:sp>
      <p:sp>
        <p:nvSpPr>
          <p:cNvPr id="3082" name="Line 10"/>
          <p:cNvSpPr>
            <a:spLocks noChangeShapeType="1"/>
          </p:cNvSpPr>
          <p:nvPr userDrawn="1"/>
        </p:nvSpPr>
        <p:spPr bwMode="auto">
          <a:xfrm flipH="1">
            <a:off x="1625600" y="6324600"/>
            <a:ext cx="995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pic>
        <p:nvPicPr>
          <p:cNvPr id="2056" name="Picture 2" descr="X:\IM\VI\Logos\Branding\USARMY_3D_RGB_MD_PS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5715003"/>
            <a:ext cx="9144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533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97D2A-C667-4647-B843-E69A99D05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03086"/>
            <a:ext cx="10752000" cy="630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Fort Detrick RAB Meeting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Agenda for 6/22/2022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6CA4170-19CF-4C39-913F-0A92F6A336C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854751360"/>
              </p:ext>
            </p:extLst>
          </p:nvPr>
        </p:nvGraphicFramePr>
        <p:xfrm>
          <a:off x="1133775" y="1708679"/>
          <a:ext cx="9424245" cy="507696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46263">
                  <a:extLst>
                    <a:ext uri="{9D8B030D-6E8A-4147-A177-3AD203B41FA5}">
                      <a16:colId xmlns:a16="http://schemas.microsoft.com/office/drawing/2014/main" val="706995030"/>
                    </a:ext>
                  </a:extLst>
                </a:gridCol>
                <a:gridCol w="2665860">
                  <a:extLst>
                    <a:ext uri="{9D8B030D-6E8A-4147-A177-3AD203B41FA5}">
                      <a16:colId xmlns:a16="http://schemas.microsoft.com/office/drawing/2014/main" val="1655957423"/>
                    </a:ext>
                  </a:extLst>
                </a:gridCol>
                <a:gridCol w="2356061">
                  <a:extLst>
                    <a:ext uri="{9D8B030D-6E8A-4147-A177-3AD203B41FA5}">
                      <a16:colId xmlns:a16="http://schemas.microsoft.com/office/drawing/2014/main" val="1250041733"/>
                    </a:ext>
                  </a:extLst>
                </a:gridCol>
                <a:gridCol w="2356061">
                  <a:extLst>
                    <a:ext uri="{9D8B030D-6E8A-4147-A177-3AD203B41FA5}">
                      <a16:colId xmlns:a16="http://schemas.microsoft.com/office/drawing/2014/main" val="2176236397"/>
                    </a:ext>
                  </a:extLst>
                </a:gridCol>
              </a:tblGrid>
              <a:tr h="322291"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051890"/>
                  </a:ext>
                </a:extLst>
              </a:tr>
              <a:tr h="483436">
                <a:tc>
                  <a:txBody>
                    <a:bodyPr/>
                    <a:lstStyle/>
                    <a:p>
                      <a:r>
                        <a:rPr lang="en-US" sz="1500" dirty="0"/>
                        <a:t>6:30 – 6:35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Welcome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Gary Pauly, </a:t>
                      </a:r>
                    </a:p>
                    <a:p>
                      <a:r>
                        <a:rPr lang="en-US" sz="1500" dirty="0"/>
                        <a:t>RAB Co-Chair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758133"/>
                  </a:ext>
                </a:extLst>
              </a:tr>
              <a:tr h="830364">
                <a:tc>
                  <a:txBody>
                    <a:bodyPr/>
                    <a:lstStyle/>
                    <a:p>
                      <a:r>
                        <a:rPr lang="en-US" sz="1500" dirty="0"/>
                        <a:t>6:35 – 6:40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Introductions, Ground Rules, Meeting Purpose, Meeting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Joseph Gortva, DoD Co-Chair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29732"/>
                  </a:ext>
                </a:extLst>
              </a:tr>
              <a:tr h="684868">
                <a:tc>
                  <a:txBody>
                    <a:bodyPr/>
                    <a:lstStyle/>
                    <a:p>
                      <a:r>
                        <a:rPr lang="en-US" sz="1500" dirty="0"/>
                        <a:t>6:40 – 7:20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Waverley Property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Brianne Witman, Army Corps of Engineers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Information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489479"/>
                  </a:ext>
                </a:extLst>
              </a:tr>
              <a:tr h="638741">
                <a:tc>
                  <a:txBody>
                    <a:bodyPr/>
                    <a:lstStyle/>
                    <a:p>
                      <a:r>
                        <a:rPr lang="en-US" sz="1500" dirty="0"/>
                        <a:t>7:20 – 7:40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Area B Groundwater Pump and Treat Pilot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John Cherry, Arcadis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884200"/>
                  </a:ext>
                </a:extLst>
              </a:tr>
              <a:tr h="638741">
                <a:tc>
                  <a:txBody>
                    <a:bodyPr/>
                    <a:lstStyle/>
                    <a:p>
                      <a:r>
                        <a:rPr lang="en-US" sz="1500" dirty="0"/>
                        <a:t>7:40 – 7:55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Area B Sampling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John Cherry, Arcadis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Information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209359"/>
                  </a:ext>
                </a:extLst>
              </a:tr>
              <a:tr h="638741">
                <a:tc>
                  <a:txBody>
                    <a:bodyPr/>
                    <a:lstStyle/>
                    <a:p>
                      <a:r>
                        <a:rPr lang="en-US" sz="1500" dirty="0"/>
                        <a:t>7:55 – 8:05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Upcoming Work – Pilot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John Cherry, Arcadis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Information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182942"/>
                  </a:ext>
                </a:extLst>
              </a:tr>
              <a:tr h="638741">
                <a:tc>
                  <a:txBody>
                    <a:bodyPr/>
                    <a:lstStyle/>
                    <a:p>
                      <a:r>
                        <a:rPr lang="en-US" sz="1500" dirty="0"/>
                        <a:t>8:05 – 8:15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Upcoming Work – Well Installation and Sampling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Kenneth Cunningham, APTIM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Information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68825"/>
                  </a:ext>
                </a:extLst>
              </a:tr>
            </a:tbl>
          </a:graphicData>
        </a:graphic>
      </p:graphicFrame>
      <p:pic>
        <p:nvPicPr>
          <p:cNvPr id="1026" name="Picture 2" descr="United States Army - Wikipedia">
            <a:extLst>
              <a:ext uri="{FF2B5EF4-FFF2-40B4-BE49-F238E27FC236}">
                <a16:creationId xmlns:a16="http://schemas.microsoft.com/office/drawing/2014/main" id="{F295C33D-A8A5-4318-BC75-0373B7A0D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91" y="127493"/>
            <a:ext cx="1131217" cy="151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54DD4D-7B25-43CD-B7AD-7C2565CEA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026" y="127492"/>
            <a:ext cx="1600583" cy="151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44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r>
              <a:rPr lang="en-US" dirty="0"/>
              <a:t>Task Order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724025" y="1028700"/>
            <a:ext cx="8743950" cy="4381500"/>
          </a:xfrm>
        </p:spPr>
        <p:txBody>
          <a:bodyPr/>
          <a:lstStyle/>
          <a:p>
            <a:r>
              <a:rPr lang="en-US" dirty="0"/>
              <a:t>Finalize current Draft Final RI Report for Area B groundwater including:</a:t>
            </a:r>
          </a:p>
          <a:p>
            <a:pPr lvl="1"/>
            <a:r>
              <a:rPr lang="en-US" dirty="0"/>
              <a:t>Address outstanding regulatory comments on 2019 Draft Final RI</a:t>
            </a:r>
          </a:p>
          <a:p>
            <a:pPr lvl="1"/>
            <a:r>
              <a:rPr lang="en-US" dirty="0"/>
              <a:t>Performance of RI activities in the BMW-77 Area and neighboring Waverley View Property</a:t>
            </a:r>
          </a:p>
          <a:p>
            <a:pPr lvl="1"/>
            <a:r>
              <a:rPr lang="en-US" dirty="0"/>
              <a:t>Update Area B CSM </a:t>
            </a:r>
            <a:r>
              <a:rPr lang="en-US" b="1" dirty="0" smtClean="0">
                <a:solidFill>
                  <a:srgbClr val="FF0000"/>
                </a:solidFill>
              </a:rPr>
              <a:t>(spell out) </a:t>
            </a:r>
            <a:r>
              <a:rPr lang="en-US" dirty="0" smtClean="0"/>
              <a:t>and </a:t>
            </a:r>
            <a:r>
              <a:rPr lang="en-US" dirty="0"/>
              <a:t>RI to include recent Army and USGS investigative activities (published reports)</a:t>
            </a:r>
          </a:p>
          <a:p>
            <a:pPr lvl="1"/>
            <a:r>
              <a:rPr lang="en-US" dirty="0"/>
              <a:t>Complete comprehensive human health and ecological risk assessments to incorporate new data</a:t>
            </a:r>
          </a:p>
          <a:p>
            <a:r>
              <a:rPr lang="en-US" dirty="0"/>
              <a:t>Abandon and replace Area B monitoring wells BMW66D, BMW68E, and BMW73</a:t>
            </a:r>
          </a:p>
          <a:p>
            <a:pPr lvl="1"/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6684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274CA-C679-45DB-99A4-26254BF8D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737" y="228600"/>
            <a:ext cx="6842527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7AA040-D5C7-45F0-80EF-49E3048749CA}"/>
              </a:ext>
            </a:extLst>
          </p:cNvPr>
          <p:cNvSpPr txBox="1"/>
          <p:nvPr/>
        </p:nvSpPr>
        <p:spPr>
          <a:xfrm>
            <a:off x="3329278" y="5866075"/>
            <a:ext cx="5326380" cy="307777"/>
          </a:xfrm>
          <a:prstGeom prst="rect">
            <a:avLst/>
          </a:prstGeom>
          <a:solidFill>
            <a:srgbClr val="F2F2F2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Area B RI Study Area</a:t>
            </a:r>
          </a:p>
        </p:txBody>
      </p:sp>
    </p:spTree>
    <p:extLst>
      <p:ext uri="{BB962C8B-B14F-4D97-AF65-F5344CB8AC3E}">
        <p14:creationId xmlns:p14="http://schemas.microsoft.com/office/powerpoint/2010/main" val="3256783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RI Scope of Work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143000"/>
            <a:ext cx="8534400" cy="4267200"/>
          </a:xfrm>
        </p:spPr>
        <p:txBody>
          <a:bodyPr>
            <a:normAutofit/>
          </a:bodyPr>
          <a:lstStyle/>
          <a:p>
            <a:r>
              <a:rPr lang="en-US" dirty="0"/>
              <a:t>Conduct supplemental RI field work at Waverley View Property and in the vicinity of BMW-77</a:t>
            </a:r>
          </a:p>
          <a:p>
            <a:pPr lvl="1"/>
            <a:r>
              <a:rPr lang="en-US" dirty="0"/>
              <a:t>Borehole drilling using sonic technology</a:t>
            </a:r>
          </a:p>
          <a:p>
            <a:pPr lvl="1"/>
            <a:r>
              <a:rPr lang="en-US" dirty="0"/>
              <a:t>Geophysical logging of boreholes</a:t>
            </a:r>
          </a:p>
          <a:p>
            <a:pPr lvl="1"/>
            <a:r>
              <a:rPr lang="en-US" dirty="0"/>
              <a:t>Packer testing selected intervals of boreholes</a:t>
            </a:r>
          </a:p>
          <a:p>
            <a:pPr lvl="1"/>
            <a:r>
              <a:rPr lang="en-US" dirty="0"/>
              <a:t>New well installation </a:t>
            </a:r>
          </a:p>
          <a:p>
            <a:pPr lvl="1"/>
            <a:r>
              <a:rPr lang="en-US" dirty="0"/>
              <a:t>Synoptic water levels measurement</a:t>
            </a:r>
          </a:p>
          <a:p>
            <a:pPr lvl="1"/>
            <a:r>
              <a:rPr lang="en-US" dirty="0"/>
              <a:t>Sample collection to support SLERA/Focused </a:t>
            </a:r>
            <a:r>
              <a:rPr lang="en-US" dirty="0" smtClean="0"/>
              <a:t>BERA </a:t>
            </a:r>
            <a:r>
              <a:rPr lang="en-US" b="1" dirty="0">
                <a:solidFill>
                  <a:srgbClr val="FF0000"/>
                </a:solidFill>
              </a:rPr>
              <a:t>(spell </a:t>
            </a:r>
            <a:r>
              <a:rPr lang="en-US" b="1" dirty="0" smtClean="0">
                <a:solidFill>
                  <a:srgbClr val="FF0000"/>
                </a:solidFill>
              </a:rPr>
              <a:t>out both and explain what it is) </a:t>
            </a:r>
            <a:endParaRPr lang="en-US" dirty="0"/>
          </a:p>
          <a:p>
            <a:pPr lvl="1"/>
            <a:r>
              <a:rPr lang="en-US" dirty="0"/>
              <a:t>Two years of 1/4rly groundwater sampling/annual reporting for selected BMW-77 and Waverley View Property wells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7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D79A20-7CD9-4DA2-8D7A-60B27844C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5777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DAD71-3EF9-4AE6-9D46-DE923938CEDE}"/>
              </a:ext>
            </a:extLst>
          </p:cNvPr>
          <p:cNvSpPr txBox="1"/>
          <p:nvPr/>
        </p:nvSpPr>
        <p:spPr>
          <a:xfrm>
            <a:off x="3329278" y="5866075"/>
            <a:ext cx="5326380" cy="307777"/>
          </a:xfrm>
          <a:prstGeom prst="rect">
            <a:avLst/>
          </a:prstGeom>
          <a:solidFill>
            <a:srgbClr val="F2F2F2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Proposed Drilling Locations on the Waverley Property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58203-C141-427D-AA3A-E8748BEB4DDA}"/>
              </a:ext>
            </a:extLst>
          </p:cNvPr>
          <p:cNvSpPr txBox="1"/>
          <p:nvPr/>
        </p:nvSpPr>
        <p:spPr>
          <a:xfrm>
            <a:off x="1600200" y="3581400"/>
            <a:ext cx="2781300" cy="2123658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Contract includes: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Up to 4 new borings with nested wells (up to 8 screened intervals)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Sonic drilling to 225 ft bgs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Geophysical logging in 2 stages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Up to 4 packer test samples per boring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Locations subject to property owner review based on development plans and long-term access</a:t>
            </a:r>
          </a:p>
        </p:txBody>
      </p:sp>
      <p:sp>
        <p:nvSpPr>
          <p:cNvPr id="7" name="Flowchart: Summing Junction 6">
            <a:extLst>
              <a:ext uri="{FF2B5EF4-FFF2-40B4-BE49-F238E27FC236}">
                <a16:creationId xmlns:a16="http://schemas.microsoft.com/office/drawing/2014/main" id="{26787D39-BFF1-4D00-BC2E-5DB9C6ABA2A7}"/>
              </a:ext>
            </a:extLst>
          </p:cNvPr>
          <p:cNvSpPr/>
          <p:nvPr/>
        </p:nvSpPr>
        <p:spPr>
          <a:xfrm>
            <a:off x="5157018" y="2703870"/>
            <a:ext cx="152400" cy="152400"/>
          </a:xfrm>
          <a:prstGeom prst="flowChartSummingJunction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lowchart: Summing Junction 7">
            <a:extLst>
              <a:ext uri="{FF2B5EF4-FFF2-40B4-BE49-F238E27FC236}">
                <a16:creationId xmlns:a16="http://schemas.microsoft.com/office/drawing/2014/main" id="{D96AE205-01A8-4423-AC52-F09F3278BEC1}"/>
              </a:ext>
            </a:extLst>
          </p:cNvPr>
          <p:cNvSpPr/>
          <p:nvPr/>
        </p:nvSpPr>
        <p:spPr>
          <a:xfrm>
            <a:off x="4517922" y="2485104"/>
            <a:ext cx="152400" cy="152400"/>
          </a:xfrm>
          <a:prstGeom prst="flowChartSummingJunction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Flowchart: Summing Junction 8">
            <a:extLst>
              <a:ext uri="{FF2B5EF4-FFF2-40B4-BE49-F238E27FC236}">
                <a16:creationId xmlns:a16="http://schemas.microsoft.com/office/drawing/2014/main" id="{8E24E263-8733-4148-8B4A-F85A849172D5}"/>
              </a:ext>
            </a:extLst>
          </p:cNvPr>
          <p:cNvSpPr/>
          <p:nvPr/>
        </p:nvSpPr>
        <p:spPr>
          <a:xfrm>
            <a:off x="4038600" y="2408904"/>
            <a:ext cx="152400" cy="152400"/>
          </a:xfrm>
          <a:prstGeom prst="flowChartSummingJunction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474D6E4B-0667-446F-A76D-F4C300FFCC40}"/>
              </a:ext>
            </a:extLst>
          </p:cNvPr>
          <p:cNvSpPr/>
          <p:nvPr/>
        </p:nvSpPr>
        <p:spPr>
          <a:xfrm>
            <a:off x="8655658" y="2408904"/>
            <a:ext cx="152400" cy="152400"/>
          </a:xfrm>
          <a:prstGeom prst="flowChartSummingJunction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12807A-695A-4411-81ED-C8AE3FA0E41B}"/>
              </a:ext>
            </a:extLst>
          </p:cNvPr>
          <p:cNvSpPr txBox="1"/>
          <p:nvPr/>
        </p:nvSpPr>
        <p:spPr>
          <a:xfrm>
            <a:off x="3429001" y="1696828"/>
            <a:ext cx="380999" cy="1877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Arial" charset="0"/>
              </a:rPr>
              <a:t>BW8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CB6A14-7292-4685-99CA-E90307AB11B3}"/>
              </a:ext>
            </a:extLst>
          </p:cNvPr>
          <p:cNvSpPr txBox="1"/>
          <p:nvPr/>
        </p:nvSpPr>
        <p:spPr>
          <a:xfrm>
            <a:off x="4119717" y="3010046"/>
            <a:ext cx="380999" cy="1877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Arial" charset="0"/>
              </a:rPr>
              <a:t>BW7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FECAD7-1760-4BA2-B07C-922191BA94E5}"/>
              </a:ext>
            </a:extLst>
          </p:cNvPr>
          <p:cNvSpPr txBox="1"/>
          <p:nvPr/>
        </p:nvSpPr>
        <p:spPr>
          <a:xfrm>
            <a:off x="4830711" y="3189791"/>
            <a:ext cx="380999" cy="1877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Arial" charset="0"/>
              </a:rPr>
              <a:t>BW6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E1DE193-1A77-489B-8C2D-6189F3D8DC94}"/>
              </a:ext>
            </a:extLst>
          </p:cNvPr>
          <p:cNvCxnSpPr/>
          <p:nvPr/>
        </p:nvCxnSpPr>
        <p:spPr>
          <a:xfrm>
            <a:off x="3810000" y="1884572"/>
            <a:ext cx="228601" cy="524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0BD0EF-1772-486D-B716-62A6CE4DD516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4310217" y="2703870"/>
            <a:ext cx="190499" cy="306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E678071-531D-4506-9C95-9D48D054BF76}"/>
              </a:ext>
            </a:extLst>
          </p:cNvPr>
          <p:cNvCxnSpPr>
            <a:cxnSpLocks/>
          </p:cNvCxnSpPr>
          <p:nvPr/>
        </p:nvCxnSpPr>
        <p:spPr>
          <a:xfrm flipV="1">
            <a:off x="5021211" y="2842067"/>
            <a:ext cx="190499" cy="306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10D00E8-A52F-4CD7-8DE1-2D065472CAC0}"/>
              </a:ext>
            </a:extLst>
          </p:cNvPr>
          <p:cNvSpPr txBox="1"/>
          <p:nvPr/>
        </p:nvSpPr>
        <p:spPr>
          <a:xfrm>
            <a:off x="8898796" y="2382100"/>
            <a:ext cx="1555142" cy="8648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Arial" charset="0"/>
              </a:rPr>
              <a:t>Proposed deep well locations based on prior Army, EPA, MDE, property owner discussions.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9482" y="412376"/>
            <a:ext cx="3111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(Need statement as to purpose)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431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BBB93B4-2408-4D94-8130-AB3D6D43B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43191"/>
            <a:ext cx="9144000" cy="5916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184156-4057-484C-8850-79B16916AADD}"/>
              </a:ext>
            </a:extLst>
          </p:cNvPr>
          <p:cNvSpPr txBox="1"/>
          <p:nvPr/>
        </p:nvSpPr>
        <p:spPr>
          <a:xfrm>
            <a:off x="3329278" y="5866075"/>
            <a:ext cx="5326380" cy="307777"/>
          </a:xfrm>
          <a:prstGeom prst="rect">
            <a:avLst/>
          </a:prstGeom>
          <a:solidFill>
            <a:srgbClr val="F2F2F2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Proposed Drilling Locations in the Vicinity of BMW-77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794CB-0908-44F2-825A-D9FAA53295DC}"/>
              </a:ext>
            </a:extLst>
          </p:cNvPr>
          <p:cNvSpPr txBox="1"/>
          <p:nvPr/>
        </p:nvSpPr>
        <p:spPr>
          <a:xfrm>
            <a:off x="1676400" y="4103855"/>
            <a:ext cx="3429000" cy="156966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Contract includes: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8 new borings incl. 4 nested wells (up to 8 screened intervals) and 4 single wells.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Sonic drilling to 200 ft bgs for nested wells and 100 ft for single wells.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Geophysical logging and 2 to 4 packer test samples per boring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EEE2E9-12D1-4393-80B0-A5529B8AE193}"/>
              </a:ext>
            </a:extLst>
          </p:cNvPr>
          <p:cNvSpPr/>
          <p:nvPr/>
        </p:nvSpPr>
        <p:spPr>
          <a:xfrm>
            <a:off x="2551470" y="1817184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5F5100-708D-4EF9-AEBB-E8C0FDC4A196}"/>
              </a:ext>
            </a:extLst>
          </p:cNvPr>
          <p:cNvSpPr/>
          <p:nvPr/>
        </p:nvSpPr>
        <p:spPr>
          <a:xfrm>
            <a:off x="3886200" y="1605116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71BF2B-525C-4027-9D5B-AB4C46C18C3D}"/>
              </a:ext>
            </a:extLst>
          </p:cNvPr>
          <p:cNvSpPr/>
          <p:nvPr/>
        </p:nvSpPr>
        <p:spPr>
          <a:xfrm>
            <a:off x="5729748" y="1592826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</a:rPr>
              <a:t>7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3B2DAEF-FEA2-4881-AE9E-0793B0B3CA6E}"/>
              </a:ext>
            </a:extLst>
          </p:cNvPr>
          <p:cNvSpPr/>
          <p:nvPr/>
        </p:nvSpPr>
        <p:spPr>
          <a:xfrm>
            <a:off x="5916268" y="2094270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</a:rPr>
              <a:t>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917B28-E99E-4B15-8FFB-40DED455D31F}"/>
              </a:ext>
            </a:extLst>
          </p:cNvPr>
          <p:cNvSpPr/>
          <p:nvPr/>
        </p:nvSpPr>
        <p:spPr>
          <a:xfrm>
            <a:off x="8522112" y="1386348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3ABB68-F8F7-4B69-8494-5765D56EAA50}"/>
              </a:ext>
            </a:extLst>
          </p:cNvPr>
          <p:cNvSpPr/>
          <p:nvPr/>
        </p:nvSpPr>
        <p:spPr>
          <a:xfrm>
            <a:off x="8517192" y="1226574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A56CA2-92BC-477A-BE9E-1054097C8586}"/>
              </a:ext>
            </a:extLst>
          </p:cNvPr>
          <p:cNvSpPr/>
          <p:nvPr/>
        </p:nvSpPr>
        <p:spPr>
          <a:xfrm>
            <a:off x="5340144" y="1324896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0A1B380-2646-45C7-8D2A-BEE1134B855D}"/>
              </a:ext>
            </a:extLst>
          </p:cNvPr>
          <p:cNvSpPr/>
          <p:nvPr/>
        </p:nvSpPr>
        <p:spPr>
          <a:xfrm>
            <a:off x="4876800" y="2094270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A25074-34AD-4BF4-9E97-316A1A60B698}"/>
              </a:ext>
            </a:extLst>
          </p:cNvPr>
          <p:cNvSpPr/>
          <p:nvPr/>
        </p:nvSpPr>
        <p:spPr>
          <a:xfrm>
            <a:off x="4343400" y="1238864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233C21-32B9-4925-92D4-D3C5923A75E9}"/>
              </a:ext>
            </a:extLst>
          </p:cNvPr>
          <p:cNvSpPr/>
          <p:nvPr/>
        </p:nvSpPr>
        <p:spPr>
          <a:xfrm>
            <a:off x="3060294" y="1324896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69592" y="2362182"/>
            <a:ext cx="239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(Need statement as to purpose)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727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RI Scope of Work (cont’d)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99204"/>
            <a:ext cx="8229600" cy="4259593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Additional ecological sampling to include:</a:t>
            </a:r>
          </a:p>
          <a:p>
            <a:pPr lvl="1"/>
            <a:r>
              <a:rPr lang="en-US" sz="2300" dirty="0">
                <a:ea typeface="Calibri" panose="020F0502020204030204" pitchFamily="34" charset="0"/>
                <a:cs typeface="Times New Roman" panose="02020603050405020304" pitchFamily="18" charset="0"/>
              </a:rPr>
              <a:t>Collocated surface water and sediment samples</a:t>
            </a:r>
          </a:p>
          <a:p>
            <a:pPr lvl="1"/>
            <a:r>
              <a:rPr lang="en-US" sz="2300" dirty="0">
                <a:ea typeface="Calibri" panose="020F0502020204030204" pitchFamily="34" charset="0"/>
                <a:cs typeface="Times New Roman" panose="02020603050405020304" pitchFamily="18" charset="0"/>
              </a:rPr>
              <a:t>Collocated spring/seep and sediment samples</a:t>
            </a:r>
          </a:p>
          <a:p>
            <a:pPr lvl="1"/>
            <a:r>
              <a:rPr lang="en-US" sz="2300" dirty="0">
                <a:ea typeface="Calibri" panose="020F0502020204030204" pitchFamily="34" charset="0"/>
                <a:cs typeface="Times New Roman" panose="02020603050405020304" pitchFamily="18" charset="0"/>
              </a:rPr>
              <a:t>Porewater samples</a:t>
            </a:r>
          </a:p>
          <a:p>
            <a:pPr lvl="1"/>
            <a:r>
              <a:rPr lang="en-US" sz="2300" dirty="0">
                <a:ea typeface="Calibri" panose="020F0502020204030204" pitchFamily="34" charset="0"/>
                <a:cs typeface="Times New Roman" panose="02020603050405020304" pitchFamily="18" charset="0"/>
              </a:rPr>
              <a:t>Collocated surface water and sediment samples for toxicity analysis</a:t>
            </a:r>
            <a:endParaRPr lang="en-US" sz="2300" dirty="0"/>
          </a:p>
          <a:p>
            <a:r>
              <a:rPr lang="en-US" sz="2600" dirty="0"/>
              <a:t>Abandonment and replacement of wells BMW66D, BMW68E, and BMW73</a:t>
            </a:r>
            <a:r>
              <a:rPr lang="en-US" dirty="0"/>
              <a:t> </a:t>
            </a:r>
          </a:p>
          <a:p>
            <a:pPr lvl="1"/>
            <a:r>
              <a:rPr lang="en-US" sz="2300" dirty="0"/>
              <a:t>Using similar drilling, geophysical logging, packer sampling approaches to identify appropriate screened zones.</a:t>
            </a:r>
            <a:r>
              <a:rPr lang="en-US" dirty="0"/>
              <a:t> </a:t>
            </a:r>
          </a:p>
          <a:p>
            <a:r>
              <a:rPr lang="en-US" sz="2600" dirty="0"/>
              <a:t>One year of 1/4rly groundwater sampling/reporting for the three replacement wells</a:t>
            </a:r>
          </a:p>
        </p:txBody>
      </p:sp>
    </p:spTree>
    <p:extLst>
      <p:ext uri="{BB962C8B-B14F-4D97-AF65-F5344CB8AC3E}">
        <p14:creationId xmlns:p14="http://schemas.microsoft.com/office/powerpoint/2010/main" val="938553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16F8406-9C0E-45C5-B4B4-E5657D963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28600"/>
            <a:ext cx="9144000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F1428E-4F2A-4608-BA41-67252296CA3F}"/>
              </a:ext>
            </a:extLst>
          </p:cNvPr>
          <p:cNvSpPr txBox="1"/>
          <p:nvPr/>
        </p:nvSpPr>
        <p:spPr>
          <a:xfrm>
            <a:off x="3329278" y="5866075"/>
            <a:ext cx="5326380" cy="307777"/>
          </a:xfrm>
          <a:prstGeom prst="rect">
            <a:avLst/>
          </a:prstGeom>
          <a:solidFill>
            <a:srgbClr val="F2F2F2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Proposed Sampling Locations for SLERA and Focused BERA</a:t>
            </a:r>
          </a:p>
        </p:txBody>
      </p:sp>
    </p:spTree>
    <p:extLst>
      <p:ext uri="{BB962C8B-B14F-4D97-AF65-F5344CB8AC3E}">
        <p14:creationId xmlns:p14="http://schemas.microsoft.com/office/powerpoint/2010/main" val="2221760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E69EBE-C63D-4ECE-920E-BE6DA72D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737" y="0"/>
            <a:ext cx="6842527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B3484F-D97D-4C26-9B18-192508F6E1B2}"/>
              </a:ext>
            </a:extLst>
          </p:cNvPr>
          <p:cNvSpPr txBox="1"/>
          <p:nvPr/>
        </p:nvSpPr>
        <p:spPr>
          <a:xfrm>
            <a:off x="3329278" y="5866075"/>
            <a:ext cx="5326380" cy="307777"/>
          </a:xfrm>
          <a:prstGeom prst="rect">
            <a:avLst/>
          </a:prstGeom>
          <a:solidFill>
            <a:srgbClr val="F2F2F2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Locations of Wells to be Replaced*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BAFAC56F-5657-4E7F-946C-0F371A604C2D}"/>
              </a:ext>
            </a:extLst>
          </p:cNvPr>
          <p:cNvGraphicFramePr>
            <a:graphicFrameLocks noGrp="1"/>
          </p:cNvGraphicFramePr>
          <p:nvPr/>
        </p:nvGraphicFramePr>
        <p:xfrm>
          <a:off x="1676400" y="4407946"/>
          <a:ext cx="416814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52591646"/>
                    </a:ext>
                  </a:extLst>
                </a:gridCol>
                <a:gridCol w="906780">
                  <a:extLst>
                    <a:ext uri="{9D8B030D-6E8A-4147-A177-3AD203B41FA5}">
                      <a16:colId xmlns:a16="http://schemas.microsoft.com/office/drawing/2014/main" val="1235632944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131318400"/>
                    </a:ext>
                  </a:extLst>
                </a:gridCol>
              </a:tblGrid>
              <a:tr h="236220">
                <a:tc>
                  <a:txBody>
                    <a:bodyPr/>
                    <a:lstStyle/>
                    <a:p>
                      <a:r>
                        <a:rPr lang="en-US" sz="12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Original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Planned Drilling Depths &amp; Logging/Packer 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681230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r>
                        <a:rPr lang="en-US" sz="1200" dirty="0"/>
                        <a:t>BMW73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37.5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~100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76582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r>
                        <a:rPr lang="en-US" sz="1200" dirty="0"/>
                        <a:t>BMW66D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275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~325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2500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r>
                        <a:rPr lang="en-US" sz="1200" dirty="0"/>
                        <a:t>BMW68E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328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~375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52087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1B47106-4007-4655-85F1-0A0EB5C698DD}"/>
              </a:ext>
            </a:extLst>
          </p:cNvPr>
          <p:cNvSpPr txBox="1"/>
          <p:nvPr/>
        </p:nvSpPr>
        <p:spPr>
          <a:xfrm>
            <a:off x="3535680" y="6304258"/>
            <a:ext cx="5326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srgbClr val="000000"/>
                </a:solidFill>
                <a:latin typeface="Arial" charset="0"/>
              </a:rPr>
              <a:t>* Existing wells are unusable because of stuck pumps or other obstructions </a:t>
            </a:r>
          </a:p>
        </p:txBody>
      </p:sp>
      <p:sp>
        <p:nvSpPr>
          <p:cNvPr id="9" name="Flowchart: Summing Junction 8">
            <a:extLst>
              <a:ext uri="{FF2B5EF4-FFF2-40B4-BE49-F238E27FC236}">
                <a16:creationId xmlns:a16="http://schemas.microsoft.com/office/drawing/2014/main" id="{2235FF9F-E37E-4813-B7F1-1665CD8C8882}"/>
              </a:ext>
            </a:extLst>
          </p:cNvPr>
          <p:cNvSpPr/>
          <p:nvPr/>
        </p:nvSpPr>
        <p:spPr>
          <a:xfrm>
            <a:off x="4212336" y="2554847"/>
            <a:ext cx="152400" cy="152400"/>
          </a:xfrm>
          <a:prstGeom prst="flowChartSummingJunction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D12C83-35FA-4B37-A1F3-E78BCA02539E}"/>
              </a:ext>
            </a:extLst>
          </p:cNvPr>
          <p:cNvSpPr txBox="1"/>
          <p:nvPr/>
        </p:nvSpPr>
        <p:spPr>
          <a:xfrm>
            <a:off x="3453385" y="2016081"/>
            <a:ext cx="530351" cy="1877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Arial" charset="0"/>
              </a:rPr>
              <a:t>BMW73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F6B138-B466-4C89-8426-C023E458484E}"/>
              </a:ext>
            </a:extLst>
          </p:cNvPr>
          <p:cNvCxnSpPr/>
          <p:nvPr/>
        </p:nvCxnSpPr>
        <p:spPr>
          <a:xfrm>
            <a:off x="3983736" y="2203825"/>
            <a:ext cx="228601" cy="524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863B8923-F24D-4006-894D-5FA4CE087F96}"/>
              </a:ext>
            </a:extLst>
          </p:cNvPr>
          <p:cNvSpPr/>
          <p:nvPr/>
        </p:nvSpPr>
        <p:spPr>
          <a:xfrm>
            <a:off x="7243199" y="3404889"/>
            <a:ext cx="152400" cy="152400"/>
          </a:xfrm>
          <a:prstGeom prst="flowChartSummingJunction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F8C512-F9A2-4B71-B3A4-12ECDE1156B0}"/>
              </a:ext>
            </a:extLst>
          </p:cNvPr>
          <p:cNvSpPr txBox="1"/>
          <p:nvPr/>
        </p:nvSpPr>
        <p:spPr>
          <a:xfrm>
            <a:off x="4707438" y="2603404"/>
            <a:ext cx="655634" cy="1877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Arial" charset="0"/>
              </a:rPr>
              <a:t>BMW68E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B29934-61FD-46EA-BC7A-B256F3B03B8B}"/>
              </a:ext>
            </a:extLst>
          </p:cNvPr>
          <p:cNvCxnSpPr>
            <a:cxnSpLocks/>
          </p:cNvCxnSpPr>
          <p:nvPr/>
        </p:nvCxnSpPr>
        <p:spPr>
          <a:xfrm flipH="1">
            <a:off x="4345588" y="2781555"/>
            <a:ext cx="361851" cy="63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owchart: Summing Junction 14">
            <a:extLst>
              <a:ext uri="{FF2B5EF4-FFF2-40B4-BE49-F238E27FC236}">
                <a16:creationId xmlns:a16="http://schemas.microsoft.com/office/drawing/2014/main" id="{83211891-48FF-401B-8C8F-6BA39137414A}"/>
              </a:ext>
            </a:extLst>
          </p:cNvPr>
          <p:cNvSpPr/>
          <p:nvPr/>
        </p:nvSpPr>
        <p:spPr>
          <a:xfrm>
            <a:off x="4131221" y="2815729"/>
            <a:ext cx="152400" cy="152400"/>
          </a:xfrm>
          <a:prstGeom prst="flowChartSummingJunction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7966FA-0398-4653-A070-DAC07915FE3F}"/>
              </a:ext>
            </a:extLst>
          </p:cNvPr>
          <p:cNvSpPr txBox="1"/>
          <p:nvPr/>
        </p:nvSpPr>
        <p:spPr>
          <a:xfrm>
            <a:off x="6511365" y="2845213"/>
            <a:ext cx="655634" cy="1877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Arial" charset="0"/>
              </a:rPr>
              <a:t>BMW66D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67B3D2-A767-4534-B162-23860B70998A}"/>
              </a:ext>
            </a:extLst>
          </p:cNvPr>
          <p:cNvCxnSpPr>
            <a:cxnSpLocks/>
          </p:cNvCxnSpPr>
          <p:nvPr/>
        </p:nvCxnSpPr>
        <p:spPr>
          <a:xfrm>
            <a:off x="7090799" y="3012316"/>
            <a:ext cx="152401" cy="383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257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5175" y="533400"/>
            <a:ext cx="6172200" cy="651272"/>
          </a:xfrm>
        </p:spPr>
        <p:txBody>
          <a:bodyPr/>
          <a:lstStyle/>
          <a:p>
            <a:r>
              <a:rPr lang="en-US" dirty="0"/>
              <a:t>Preliminary Schedule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F4A1830-E233-434A-87A6-159FCB96B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295400"/>
            <a:ext cx="8229600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charset="0"/>
              <a:buChar char="►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 3" pitchFamily="18" charset="2"/>
              <a:buChar char="w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CFF6D4-F143-4020-A489-5BE4923EA2E8}"/>
              </a:ext>
            </a:extLst>
          </p:cNvPr>
          <p:cNvGraphicFramePr>
            <a:graphicFrameLocks noGrp="1"/>
          </p:cNvGraphicFramePr>
          <p:nvPr/>
        </p:nvGraphicFramePr>
        <p:xfrm>
          <a:off x="2732599" y="1447802"/>
          <a:ext cx="6467177" cy="17631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37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0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920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Deliverable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Due Date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99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Begin RI Field Work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August-September 2022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25030569"/>
                  </a:ext>
                </a:extLst>
              </a:tr>
              <a:tr h="51058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Complete RI Field Work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April 2023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591">
                <a:tc>
                  <a:txBody>
                    <a:bodyPr/>
                    <a:lstStyle/>
                    <a:p>
                      <a:r>
                        <a:rPr lang="en-US" sz="1000" dirty="0"/>
                        <a:t>Draft Final RI Report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October 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64329093"/>
                  </a:ext>
                </a:extLst>
              </a:tr>
              <a:tr h="265583">
                <a:tc>
                  <a:txBody>
                    <a:bodyPr/>
                    <a:lstStyle/>
                    <a:p>
                      <a:r>
                        <a:rPr lang="en-US" sz="1000" dirty="0"/>
                        <a:t>Final RI Report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May 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4813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080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3490273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6FFDA-4FA1-40BD-9A66-BB40F3B33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1008000"/>
            <a:ext cx="11558016" cy="630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Area B Off-Post Waverley View Property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Groundwater Investigation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Restoration Advisory Board Project Update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/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Brianne Witman, P.E.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Project Manager</a:t>
            </a:r>
            <a:r>
              <a:rPr lang="en-US" sz="3100" dirty="0">
                <a:solidFill>
                  <a:schemeClr val="tx1"/>
                </a:solidFill>
              </a:rPr>
              <a:t/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9618E-CC9E-4CFA-81BE-3BDA0CBF4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1" y="5595463"/>
            <a:ext cx="1579381" cy="117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29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77D0AA-EA45-4041-9EE7-9F437A75DACB}"/>
              </a:ext>
            </a:extLst>
          </p:cNvPr>
          <p:cNvSpPr txBox="1">
            <a:spLocks/>
          </p:cNvSpPr>
          <p:nvPr/>
        </p:nvSpPr>
        <p:spPr>
          <a:xfrm>
            <a:off x="938623" y="2354029"/>
            <a:ext cx="9884385" cy="562907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08038" algn="l"/>
              </a:tabLst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E4610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Backup Slides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E4610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56A545-7BC4-454B-A410-CB80BA14C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4" y="5230368"/>
            <a:ext cx="2046840" cy="152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47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77D0AA-EA45-4041-9EE7-9F437A75DACB}"/>
              </a:ext>
            </a:extLst>
          </p:cNvPr>
          <p:cNvSpPr txBox="1">
            <a:spLocks/>
          </p:cNvSpPr>
          <p:nvPr/>
        </p:nvSpPr>
        <p:spPr>
          <a:xfrm>
            <a:off x="1276951" y="122893"/>
            <a:ext cx="9884385" cy="562907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08038" algn="l"/>
              </a:tabLst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E4610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Backup Slides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E4610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56A545-7BC4-454B-A410-CB80BA14C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4" y="5230368"/>
            <a:ext cx="2046840" cy="152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99F9AF-7D55-4402-9C2B-91C07B9E5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310" y="399204"/>
            <a:ext cx="4452617" cy="633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16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77D0AA-EA45-4041-9EE7-9F437A75DACB}"/>
              </a:ext>
            </a:extLst>
          </p:cNvPr>
          <p:cNvSpPr txBox="1">
            <a:spLocks/>
          </p:cNvSpPr>
          <p:nvPr/>
        </p:nvSpPr>
        <p:spPr>
          <a:xfrm>
            <a:off x="1276951" y="122893"/>
            <a:ext cx="9884385" cy="562907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08038" algn="l"/>
              </a:tabLst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E4610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Backup Slides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E4610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56A545-7BC4-454B-A410-CB80BA14C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4" y="5230368"/>
            <a:ext cx="2046840" cy="1527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CFAD0A-ABE8-43FC-8A31-8D95D8C26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2" y="994688"/>
            <a:ext cx="12047595" cy="37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2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77D0AA-EA45-4041-9EE7-9F437A75DACB}"/>
              </a:ext>
            </a:extLst>
          </p:cNvPr>
          <p:cNvSpPr txBox="1">
            <a:spLocks/>
          </p:cNvSpPr>
          <p:nvPr/>
        </p:nvSpPr>
        <p:spPr>
          <a:xfrm>
            <a:off x="1276951" y="122893"/>
            <a:ext cx="9884385" cy="562907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08038" algn="l"/>
              </a:tabLst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E4610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Backup Slides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E4610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56A545-7BC4-454B-A410-CB80BA14C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4" y="5230368"/>
            <a:ext cx="2046840" cy="1527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8FA63F-3E88-4BB1-A5BF-B801EAA3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704" y="1160324"/>
            <a:ext cx="6356877" cy="359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74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71C4D-72E1-4C29-84A9-07809343AC8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2332" y="1412050"/>
            <a:ext cx="4773168" cy="3873137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Single-family home development planned on Waverley View property, adjacent to Fort Detrick, Area B</a:t>
            </a:r>
          </a:p>
          <a:p>
            <a:r>
              <a:rPr lang="en-US" sz="2000" dirty="0"/>
              <a:t>Groundwater samples collected from certain monitoring wells installed in 2013 and 2014 at Waverley View had detections of volatile organic compounds (VOCs), both above and below regional screening levels (RSLs)</a:t>
            </a:r>
          </a:p>
          <a:p>
            <a:r>
              <a:rPr lang="en-US" sz="2000" dirty="0"/>
              <a:t>The Army is completing an investigation to assess potential risk to future human receptors at the Waverley View property from vapor intrusion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77D0AA-EA45-4041-9EE7-9F437A75DACB}"/>
              </a:ext>
            </a:extLst>
          </p:cNvPr>
          <p:cNvSpPr txBox="1">
            <a:spLocks/>
          </p:cNvSpPr>
          <p:nvPr/>
        </p:nvSpPr>
        <p:spPr>
          <a:xfrm>
            <a:off x="1276951" y="122893"/>
            <a:ext cx="9884385" cy="48736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08038" algn="l"/>
              </a:tabLst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Waverley View Property Groundwater Investigation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Background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56A545-7BC4-454B-A410-CB80BA14C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2" y="5696178"/>
            <a:ext cx="1428840" cy="1066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D9986E-BA2E-4845-AB72-3A7A59BBD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500" y="1313749"/>
            <a:ext cx="7238928" cy="43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59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9FE41-9EFE-4548-943D-1BA5E233A6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224502"/>
            <a:ext cx="4319562" cy="5258594"/>
          </a:xfrm>
        </p:spPr>
        <p:txBody>
          <a:bodyPr>
            <a:normAutofit/>
          </a:bodyPr>
          <a:lstStyle/>
          <a:p>
            <a:r>
              <a:rPr lang="en-US" dirty="0"/>
              <a:t>Existing wells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WVLY-01 through WVLY-05 (WVLY-02 and WVLY-05 abandoned)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Temporary wells TW-01 through TW-11 (abandoned)</a:t>
            </a:r>
          </a:p>
          <a:p>
            <a:r>
              <a:rPr lang="en-US" dirty="0"/>
              <a:t>Groundwater monitoring wells installed 2021 – 2022 to determine extent of VOCs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dirty="0"/>
              <a:t>17 monitoring wells installed in 2021 </a:t>
            </a:r>
          </a:p>
          <a:p>
            <a:pPr marL="114300"/>
            <a:r>
              <a:rPr lang="en-US" dirty="0"/>
              <a:t>      (SW-01 through SW-17)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dirty="0"/>
              <a:t>16 monitoring wells installed in 2022 </a:t>
            </a:r>
          </a:p>
          <a:p>
            <a:pPr marL="114300"/>
            <a:r>
              <a:rPr lang="en-US" dirty="0"/>
              <a:t>      (SW-18 </a:t>
            </a:r>
            <a:r>
              <a:rPr lang="en-US" dirty="0" smtClean="0"/>
              <a:t>through SW-33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821B0D-595C-4626-8AF0-03A26BC92CFA}"/>
              </a:ext>
            </a:extLst>
          </p:cNvPr>
          <p:cNvSpPr txBox="1">
            <a:spLocks/>
          </p:cNvSpPr>
          <p:nvPr/>
        </p:nvSpPr>
        <p:spPr>
          <a:xfrm>
            <a:off x="75415" y="86411"/>
            <a:ext cx="12116585" cy="1138091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08038" algn="l"/>
              </a:tabLst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Waverley View Property Groundwater Investigation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Monitoring Well Installation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437FA-2EB2-4211-B038-3DBA8A429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5" y="5621744"/>
            <a:ext cx="1591056" cy="1187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06A611-61B9-401D-B357-9E690E81C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510" y="1239315"/>
            <a:ext cx="7238928" cy="43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95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3549F-D71E-41DA-A920-17EC782E00F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415" y="1010710"/>
            <a:ext cx="4432379" cy="4892865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July 2020 Groundwater Sampling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VOCs (1,1-dichlorothene, chloroform, and </a:t>
            </a:r>
            <a:r>
              <a:rPr lang="en-US" dirty="0" err="1"/>
              <a:t>tricholoroethene</a:t>
            </a:r>
            <a:r>
              <a:rPr lang="en-US" dirty="0"/>
              <a:t>) were detected above the regional screening level at WVLY-01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Trichloroethene was detected above the RSL at TW-02, TW-03, and TW-04</a:t>
            </a:r>
          </a:p>
          <a:p>
            <a:r>
              <a:rPr lang="en-US" b="1" dirty="0"/>
              <a:t>August 2021 Groundwater Sampling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Trichlorothene</a:t>
            </a:r>
            <a:r>
              <a:rPr lang="en-US" dirty="0"/>
              <a:t> detected in SW-02, SW-03, SW-04, SW-08, SW-09, SW-10, SW-11, SW-15, SW-16, and SW-17 at concentrations of 0.92 to 100 µg/L, above the RSL of 0.49 µg/L.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Chloroform detected in SW-01 through SW-16 above the RSL of 0.22 µg/L at concentrations of 0.94 µg/L to 47.7 µg/L.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1,2-Dichloroethane detected in SW-04 (0.46 µg/L), SW-15 (0.65 µg/L), and SW-18 (0.98 µg/L), above the RSL of 0.17 µg/L.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Bromodichloromethane detected in SW-09 (1.2 µg/L), SW-10 (0.90 µg/L), and SW-11 (1.1 µg/L), above the RSL of 0.13 µg/L.</a:t>
            </a:r>
          </a:p>
          <a:p>
            <a:r>
              <a:rPr lang="en-US" b="1" dirty="0"/>
              <a:t>May/June 2022 Groundwater Sampling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Lab results pending</a:t>
            </a:r>
          </a:p>
          <a:p>
            <a:r>
              <a:rPr lang="en-US" b="1" dirty="0"/>
              <a:t>August 2022 and November 2022 Groundwater Sampling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0DA72A-19F8-4BCA-A2CF-ADE788D0DA8A}"/>
              </a:ext>
            </a:extLst>
          </p:cNvPr>
          <p:cNvSpPr txBox="1">
            <a:spLocks/>
          </p:cNvSpPr>
          <p:nvPr/>
        </p:nvSpPr>
        <p:spPr>
          <a:xfrm>
            <a:off x="75415" y="86411"/>
            <a:ext cx="12116585" cy="924299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08038" algn="l"/>
              </a:tabLst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Waverley View Property Groundwater Investigation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Groundwater Sampling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621FE0-55CC-42A6-B1A6-0E2DF7F79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5" y="5670827"/>
            <a:ext cx="1591056" cy="11871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34068D-2CB3-439D-B965-BB5589C72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129" y="893522"/>
            <a:ext cx="7238928" cy="43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41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EFC5C-346C-421A-83C4-690504D640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415" y="1174514"/>
            <a:ext cx="5184000" cy="45679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USEPA Vapor Intrusion Screening Level (VISL) Calculator Results indicates there are 8 wells where there may be unacceptable risk from vapor intrusion to future </a:t>
            </a:r>
            <a:r>
              <a:rPr lang="en-US" dirty="0" smtClean="0"/>
              <a:t>residents </a:t>
            </a:r>
            <a:r>
              <a:rPr lang="en-US" b="1" dirty="0" smtClean="0">
                <a:solidFill>
                  <a:srgbClr val="0070C0"/>
                </a:solidFill>
              </a:rPr>
              <a:t>(without mitigation measures)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en-US" dirty="0"/>
              <a:t>SW-2, SW-3, SW-4, SW-10, SW-11, SW-15, SW-16, and </a:t>
            </a:r>
            <a:r>
              <a:rPr lang="en-US" dirty="0" smtClean="0"/>
              <a:t>SW-17  </a:t>
            </a:r>
            <a:r>
              <a:rPr lang="en-US" b="1" dirty="0" smtClean="0">
                <a:solidFill>
                  <a:srgbClr val="FF0000"/>
                </a:solidFill>
              </a:rPr>
              <a:t>(Circle these well on map)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Army installed 16 additional wells in 2022 to find the extent of the VOC </a:t>
            </a:r>
            <a:r>
              <a:rPr lang="en-US" dirty="0" smtClean="0"/>
              <a:t>plume  </a:t>
            </a:r>
            <a:r>
              <a:rPr lang="en-US" b="1" dirty="0" smtClean="0">
                <a:solidFill>
                  <a:srgbClr val="0070C0"/>
                </a:solidFill>
              </a:rPr>
              <a:t>(</a:t>
            </a:r>
            <a:r>
              <a:rPr lang="en-US" b="1" dirty="0">
                <a:solidFill>
                  <a:srgbClr val="0070C0"/>
                </a:solidFill>
              </a:rPr>
              <a:t>SW18 through </a:t>
            </a:r>
            <a:r>
              <a:rPr lang="en-US" b="1" dirty="0" smtClean="0">
                <a:solidFill>
                  <a:srgbClr val="0070C0"/>
                </a:solidFill>
              </a:rPr>
              <a:t>SW-33)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dirty="0"/>
              <a:t>Lab data collected in May/June is pending with results to be shared at the next RAB meeting</a:t>
            </a:r>
          </a:p>
          <a:p>
            <a:r>
              <a:rPr lang="en-US" dirty="0"/>
              <a:t>The Army will collect two additional rounds of groundwater samples, update VISL model projections, and will use to ensure protection of human health as the Waverley View property is developed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2B391A-1E8C-414A-AC62-C52E3B687F12}"/>
              </a:ext>
            </a:extLst>
          </p:cNvPr>
          <p:cNvSpPr txBox="1">
            <a:spLocks/>
          </p:cNvSpPr>
          <p:nvPr/>
        </p:nvSpPr>
        <p:spPr>
          <a:xfrm>
            <a:off x="75415" y="86411"/>
            <a:ext cx="12116585" cy="924299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08038" algn="l"/>
              </a:tabLst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Waverley View Property Groundwater Investigation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Vapor Intrusion Risk Results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DDA11-91BA-4382-83F2-49D1B98AF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5" y="5621744"/>
            <a:ext cx="1591056" cy="11871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36043A-1966-4989-87E4-18243802F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531" y="1315844"/>
            <a:ext cx="6274415" cy="379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31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20000"/>
                <a:lumOff val="80000"/>
              </a:schemeClr>
            </a:gs>
            <a:gs pos="54500">
              <a:srgbClr val="9FABC4"/>
            </a:gs>
            <a:gs pos="9000">
              <a:schemeClr val="tx2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SACE_logo">
            <a:extLst>
              <a:ext uri="{FF2B5EF4-FFF2-40B4-BE49-F238E27FC236}">
                <a16:creationId xmlns:a16="http://schemas.microsoft.com/office/drawing/2014/main" id="{AB81193C-E6D9-455F-A81D-6EA16E4B0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8670" y="3636677"/>
            <a:ext cx="12954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0ED2F73E-8790-4991-9F5E-541983226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6" y="4582180"/>
            <a:ext cx="3597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Arial" charset="0"/>
              </a:rPr>
              <a:t>US Army Corps of Engineers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Arial" charset="0"/>
              </a:rPr>
              <a:t>BUILDING STRONG</a:t>
            </a:r>
            <a:r>
              <a:rPr lang="en-US" sz="1400" b="1" baseline="-25000" dirty="0">
                <a:solidFill>
                  <a:prstClr val="black"/>
                </a:solidFill>
                <a:latin typeface="Arial" charset="0"/>
              </a:rPr>
              <a:t>®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5E36CF-9437-4FCF-BBB1-3BB7F0C2E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653973"/>
            <a:ext cx="4572000" cy="1167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/>
            </a:r>
            <a:br>
              <a:rPr lang="en-US" sz="2400" kern="0" dirty="0">
                <a:solidFill>
                  <a:prstClr val="black"/>
                </a:solidFill>
                <a:latin typeface="Arial"/>
              </a:rPr>
            </a:br>
            <a:r>
              <a:rPr lang="en-US" sz="2400" kern="0" dirty="0">
                <a:solidFill>
                  <a:prstClr val="black"/>
                </a:solidFill>
                <a:latin typeface="Arial"/>
              </a:rPr>
              <a:t/>
            </a:r>
            <a:br>
              <a:rPr lang="en-US" sz="2400" kern="0" dirty="0">
                <a:solidFill>
                  <a:prstClr val="black"/>
                </a:solidFill>
                <a:latin typeface="Arial"/>
              </a:rPr>
            </a:br>
            <a:r>
              <a:rPr lang="en-US" sz="2800" kern="0" dirty="0">
                <a:solidFill>
                  <a:prstClr val="black"/>
                </a:solidFill>
                <a:latin typeface="Arial"/>
              </a:rPr>
              <a:t>RAB Meeting</a:t>
            </a:r>
          </a:p>
          <a:p>
            <a:pPr eaLnBrk="1" hangingPunct="1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B Remedial Investigation </a:t>
            </a: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(RI)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Support</a:t>
            </a:r>
          </a:p>
          <a:p>
            <a:pPr eaLnBrk="1" hangingPunct="1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Detrick, Frederick, MD</a:t>
            </a:r>
          </a:p>
          <a:p>
            <a:pPr eaLnBrk="1" hangingPunct="1">
              <a:defRPr/>
            </a:pPr>
            <a:endParaRPr lang="en-US" sz="2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2DF575-5F71-4DB1-8C8F-DA93338806BA}"/>
              </a:ext>
            </a:extLst>
          </p:cNvPr>
          <p:cNvSpPr txBox="1"/>
          <p:nvPr/>
        </p:nvSpPr>
        <p:spPr>
          <a:xfrm>
            <a:off x="5470525" y="3831655"/>
            <a:ext cx="3597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000000"/>
                </a:solidFill>
                <a:latin typeface="Arial" charset="0"/>
              </a:rPr>
              <a:t>APTIM Federal Services, LLC</a:t>
            </a:r>
          </a:p>
          <a:p>
            <a:pPr>
              <a:defRPr/>
            </a:pPr>
            <a:r>
              <a:rPr lang="en-US" kern="0" dirty="0">
                <a:solidFill>
                  <a:srgbClr val="000000"/>
                </a:solidFill>
                <a:latin typeface="Arial" charset="0"/>
              </a:rPr>
              <a:t>June 22, 2022</a:t>
            </a:r>
          </a:p>
        </p:txBody>
      </p:sp>
      <p:pic>
        <p:nvPicPr>
          <p:cNvPr id="8" name="Picture 2" descr="X:\IM\VI\Logos\Branding\USARMY_3D_RGB_MD_PS.png">
            <a:extLst>
              <a:ext uri="{FF2B5EF4-FFF2-40B4-BE49-F238E27FC236}">
                <a16:creationId xmlns:a16="http://schemas.microsoft.com/office/drawing/2014/main" id="{90196B6C-E5CD-4462-BABE-54CD5054E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2286" y="1487409"/>
            <a:ext cx="1297856" cy="167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4F93B7-D6E4-4BBD-BA4E-3069BC42C4CD}"/>
              </a:ext>
            </a:extLst>
          </p:cNvPr>
          <p:cNvCxnSpPr/>
          <p:nvPr/>
        </p:nvCxnSpPr>
        <p:spPr>
          <a:xfrm>
            <a:off x="1524000" y="6248400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2D127D-B5AD-4D58-AACE-5C1C3FCFA789}"/>
              </a:ext>
            </a:extLst>
          </p:cNvPr>
          <p:cNvCxnSpPr/>
          <p:nvPr/>
        </p:nvCxnSpPr>
        <p:spPr>
          <a:xfrm>
            <a:off x="1524000" y="762000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533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Agenda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General Contract Information</a:t>
            </a:r>
          </a:p>
          <a:p>
            <a:pPr eaLnBrk="1" hangingPunct="1"/>
            <a:r>
              <a:rPr lang="en-US" dirty="0"/>
              <a:t>Task Order Objectives</a:t>
            </a:r>
          </a:p>
          <a:p>
            <a:pPr eaLnBrk="1" hangingPunct="1"/>
            <a:r>
              <a:rPr lang="en-US" dirty="0"/>
              <a:t>Remedial Investigation Scope of Work</a:t>
            </a:r>
          </a:p>
          <a:p>
            <a:pPr eaLnBrk="1" hangingPunct="1"/>
            <a:r>
              <a:rPr lang="en-US" dirty="0"/>
              <a:t>Preliminary Schedule</a:t>
            </a:r>
          </a:p>
          <a:p>
            <a:pPr eaLnBrk="1" hangingPunct="1"/>
            <a:r>
              <a:rPr lang="en-US" dirty="0"/>
              <a:t>Questions and Discussion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6B3C61-02D4-4B35-83B1-6CB9F7491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Fort Detrick</a:t>
            </a:r>
            <a:br>
              <a:rPr lang="en-US" dirty="0"/>
            </a:br>
            <a:r>
              <a:rPr lang="en-US" dirty="0"/>
              <a:t>Area B Remedial Investigation and Environmental Support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0746769-55C3-48E7-8A22-FCE9D2135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28800"/>
            <a:ext cx="8229600" cy="3886200"/>
          </a:xfrm>
        </p:spPr>
        <p:txBody>
          <a:bodyPr/>
          <a:lstStyle/>
          <a:p>
            <a:r>
              <a:rPr lang="en-US" dirty="0"/>
              <a:t>Baltimore AE Contract #</a:t>
            </a:r>
            <a:r>
              <a:rPr lang="pl-PL" dirty="0"/>
              <a:t>W912D</a:t>
            </a:r>
            <a:r>
              <a:rPr lang="en-US" dirty="0"/>
              <a:t>R-18-</a:t>
            </a:r>
            <a:r>
              <a:rPr lang="pl-PL" dirty="0"/>
              <a:t>D</a:t>
            </a:r>
            <a:r>
              <a:rPr lang="en-US" dirty="0"/>
              <a:t>-</a:t>
            </a:r>
            <a:r>
              <a:rPr lang="pl-PL" dirty="0"/>
              <a:t>00</a:t>
            </a:r>
            <a:r>
              <a:rPr lang="en-US" dirty="0"/>
              <a:t>02</a:t>
            </a:r>
          </a:p>
          <a:p>
            <a:pPr eaLnBrk="1" hangingPunct="1"/>
            <a:r>
              <a:rPr lang="en-US" dirty="0"/>
              <a:t>Performance Period: </a:t>
            </a:r>
          </a:p>
          <a:p>
            <a:pPr lvl="1" eaLnBrk="1" hangingPunct="1"/>
            <a:r>
              <a:rPr lang="en-US" dirty="0"/>
              <a:t>Start:  September 30, 2021</a:t>
            </a:r>
          </a:p>
          <a:p>
            <a:pPr lvl="1" eaLnBrk="1" hangingPunct="1"/>
            <a:r>
              <a:rPr lang="en-US" dirty="0"/>
              <a:t>End:   September 30, 2024</a:t>
            </a:r>
          </a:p>
          <a:p>
            <a:r>
              <a:rPr lang="en-US" dirty="0"/>
              <a:t>Prime Contractor is APTIM</a:t>
            </a:r>
          </a:p>
          <a:p>
            <a:pPr eaLnBrk="1" hangingPunct="1"/>
            <a:r>
              <a:rPr lang="en-US" dirty="0"/>
              <a:t>Arcadis will provide support as subcontractor 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90058"/>
      </p:ext>
    </p:extLst>
  </p:cSld>
  <p:clrMapOvr>
    <a:masterClrMapping/>
  </p:clrMapOvr>
</p:sld>
</file>

<file path=ppt/theme/theme1.xml><?xml version="1.0" encoding="utf-8"?>
<a:theme xmlns:a="http://schemas.openxmlformats.org/drawingml/2006/main" name="Arcadis Master">
  <a:themeElements>
    <a:clrScheme name="Arcadis2015">
      <a:dk1>
        <a:srgbClr val="1D1D1D"/>
      </a:dk1>
      <a:lt1>
        <a:sysClr val="window" lastClr="FFFFFF"/>
      </a:lt1>
      <a:dk2>
        <a:srgbClr val="55575A"/>
      </a:dk2>
      <a:lt2>
        <a:srgbClr val="B3B3B3"/>
      </a:lt2>
      <a:accent1>
        <a:srgbClr val="E4610F"/>
      </a:accent1>
      <a:accent2>
        <a:srgbClr val="0DA642"/>
      </a:accent2>
      <a:accent3>
        <a:srgbClr val="F8DA40"/>
      </a:accent3>
      <a:accent4>
        <a:srgbClr val="00A9E4"/>
      </a:accent4>
      <a:accent5>
        <a:srgbClr val="C3D200"/>
      </a:accent5>
      <a:accent6>
        <a:srgbClr val="E41F13"/>
      </a:accent6>
      <a:hlink>
        <a:srgbClr val="2E75B5"/>
      </a:hlink>
      <a:folHlink>
        <a:srgbClr val="6F3B55"/>
      </a:folHlink>
    </a:clrScheme>
    <a:fontScheme name="ARCAD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 cmpd="sng"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tx2"/>
          </a:solidFill>
          <a:headEnd type="none"/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spcBef>
            <a:spcPts val="200"/>
          </a:spcBef>
          <a:spcAft>
            <a:spcPts val="4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Master_ANA_Standard" id="{D792D3A9-4182-4572-A72E-41C73EE278B0}" vid="{F5B558A4-D60F-4CCA-9B40-89539340E32F}"/>
    </a:ext>
  </a:extLst>
</a:theme>
</file>

<file path=ppt/theme/theme2.xml><?xml version="1.0" encoding="utf-8"?>
<a:theme xmlns:a="http://schemas.openxmlformats.org/drawingml/2006/main" name="1_Arcadis Master">
  <a:themeElements>
    <a:clrScheme name="Arcadis2015">
      <a:dk1>
        <a:srgbClr val="1D1D1D"/>
      </a:dk1>
      <a:lt1>
        <a:sysClr val="window" lastClr="FFFFFF"/>
      </a:lt1>
      <a:dk2>
        <a:srgbClr val="55575A"/>
      </a:dk2>
      <a:lt2>
        <a:srgbClr val="B3B3B3"/>
      </a:lt2>
      <a:accent1>
        <a:srgbClr val="E4610F"/>
      </a:accent1>
      <a:accent2>
        <a:srgbClr val="0DA642"/>
      </a:accent2>
      <a:accent3>
        <a:srgbClr val="F8DA40"/>
      </a:accent3>
      <a:accent4>
        <a:srgbClr val="00A9E4"/>
      </a:accent4>
      <a:accent5>
        <a:srgbClr val="C3D200"/>
      </a:accent5>
      <a:accent6>
        <a:srgbClr val="E41F13"/>
      </a:accent6>
      <a:hlink>
        <a:srgbClr val="2E75B5"/>
      </a:hlink>
      <a:folHlink>
        <a:srgbClr val="6F3B55"/>
      </a:folHlink>
    </a:clrScheme>
    <a:fontScheme name="ARCAD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 cmpd="sng"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tx2"/>
          </a:solidFill>
          <a:headEnd type="none"/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spcBef>
            <a:spcPts val="200"/>
          </a:spcBef>
          <a:spcAft>
            <a:spcPts val="4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Master_ANA_Standard" id="{55C7E5C6-2323-4D08-AAF1-1EBDED5429BD}" vid="{1EF3B10A-7409-4EB5-B27F-C45841FA48E8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7965</TotalTime>
  <Words>1184</Words>
  <Application>Microsoft Office PowerPoint</Application>
  <PresentationFormat>Widescreen</PresentationFormat>
  <Paragraphs>186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Wingdings 3</vt:lpstr>
      <vt:lpstr>Arcadis Master</vt:lpstr>
      <vt:lpstr>1_Arcadis Master</vt:lpstr>
      <vt:lpstr>1_Custom Design</vt:lpstr>
      <vt:lpstr>Custom Design</vt:lpstr>
      <vt:lpstr>Fort Detrick RAB Meeting Agenda for 6/22/2022</vt:lpstr>
      <vt:lpstr>Area B Off-Post Waverley View Property Groundwater Investigation Restoration Advisory Board Project Update  Brianne Witman, P.E. Project Manager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Fort Detrick Area B Remedial Investigation and Environmental Support</vt:lpstr>
      <vt:lpstr>Task Order Objectives</vt:lpstr>
      <vt:lpstr>PowerPoint Presentation</vt:lpstr>
      <vt:lpstr>RI Scope of Work</vt:lpstr>
      <vt:lpstr>PowerPoint Presentation</vt:lpstr>
      <vt:lpstr>PowerPoint Presentation</vt:lpstr>
      <vt:lpstr>RI Scope of Work (cont’d)</vt:lpstr>
      <vt:lpstr>PowerPoint Presentation</vt:lpstr>
      <vt:lpstr>PowerPoint Presentation</vt:lpstr>
      <vt:lpstr>Preliminary Schedule</vt:lpstr>
      <vt:lpstr>Questions and Discussion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Witman, Brianne B CIV USARMY CENAB (USA)</dc:creator>
  <cp:lastModifiedBy>Gortva, Joseph J Mr CIV USA IMCOM</cp:lastModifiedBy>
  <cp:revision>52</cp:revision>
  <dcterms:created xsi:type="dcterms:W3CDTF">2022-03-15T14:20:50Z</dcterms:created>
  <dcterms:modified xsi:type="dcterms:W3CDTF">2022-06-07T15:11:49Z</dcterms:modified>
</cp:coreProperties>
</file>