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16"/>
  </p:notesMasterIdLst>
  <p:sldIdLst>
    <p:sldId id="256" r:id="rId4"/>
    <p:sldId id="353" r:id="rId5"/>
    <p:sldId id="354" r:id="rId6"/>
    <p:sldId id="264" r:id="rId7"/>
    <p:sldId id="378" r:id="rId8"/>
    <p:sldId id="277" r:id="rId9"/>
    <p:sldId id="267" r:id="rId10"/>
    <p:sldId id="355" r:id="rId11"/>
    <p:sldId id="294" r:id="rId12"/>
    <p:sldId id="278" r:id="rId13"/>
    <p:sldId id="312" r:id="rId14"/>
    <p:sldId id="287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E759C-8630-4928-BC96-5EA22AED668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5C616-1843-4862-AB68-8AA9E3C4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C616-1843-4862-AB68-8AA9E3C40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36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94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309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258"/>
            <a:ext cx="9143999" cy="6558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13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46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3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258"/>
            <a:ext cx="9143999" cy="6558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6654"/>
            <a:ext cx="9143999" cy="63913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1694" y="2839034"/>
            <a:ext cx="39947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0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2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05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10294"/>
            <a:ext cx="9143999" cy="347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496" y="294258"/>
            <a:ext cx="8211007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692" y="1553082"/>
            <a:ext cx="7644765" cy="2019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10294"/>
            <a:ext cx="9143999" cy="347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838" y="294258"/>
            <a:ext cx="6802323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450" y="1746250"/>
            <a:ext cx="8623300" cy="331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1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10294"/>
            <a:ext cx="9143999" cy="347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299" y="294258"/>
            <a:ext cx="8061401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412" y="2128254"/>
            <a:ext cx="7898765" cy="3363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1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CARE4u.com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www.tricare-west.com/" TargetMode="External"/><Relationship Id="rId2" Type="http://schemas.openxmlformats.org/officeDocument/2006/relationships/hyperlink" Target="http://www.tricare.mi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ricare-east.com/" TargetMode="External"/><Relationship Id="rId5" Type="http://schemas.openxmlformats.org/officeDocument/2006/relationships/hyperlink" Target="http://www.tricare.mil/publications" TargetMode="External"/><Relationship Id="rId4" Type="http://schemas.openxmlformats.org/officeDocument/2006/relationships/hyperlink" Target="http://www.tricare-overseas.com/contact-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eligibil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care.mil/cost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694" y="3586353"/>
            <a:ext cx="5368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Welcome</a:t>
            </a:r>
            <a:r>
              <a:rPr sz="4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TRICARE</a:t>
            </a:r>
            <a:r>
              <a:rPr sz="3975" spc="-15" baseline="25157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3975" baseline="2515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4445889"/>
            <a:ext cx="5622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TRICARE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8694" y="5455209"/>
            <a:ext cx="139700" cy="94488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PP450G011028WW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013" y="2763110"/>
            <a:ext cx="3643986" cy="37428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635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 For</a:t>
            </a:r>
            <a:r>
              <a:rPr spc="5" dirty="0"/>
              <a:t> </a:t>
            </a:r>
            <a:r>
              <a:rPr spc="-20" dirty="0"/>
              <a:t>Life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492732"/>
            <a:ext cx="5570220" cy="3622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1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1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B.</a:t>
            </a:r>
            <a:endParaRPr sz="20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1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B,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you’re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under</a:t>
            </a:r>
            <a:r>
              <a:rPr sz="2000" spc="-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TFL.</a:t>
            </a:r>
            <a:endParaRPr sz="2000" dirty="0">
              <a:latin typeface="Arial"/>
              <a:cs typeface="Arial"/>
            </a:endParaRPr>
          </a:p>
          <a:p>
            <a:pPr marL="355600" marR="90805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from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Medicare-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participating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Medicare-nonparticipating</a:t>
            </a:r>
            <a:r>
              <a:rPr sz="2000" spc="-8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providers.</a:t>
            </a:r>
            <a:r>
              <a:rPr sz="2000" spc="-11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also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hospitals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clinics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space-available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basis.</a:t>
            </a:r>
            <a:endParaRPr sz="2000" dirty="0">
              <a:latin typeface="Arial"/>
              <a:cs typeface="Arial"/>
            </a:endParaRPr>
          </a:p>
          <a:p>
            <a:pPr marL="355600" marR="17145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What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depends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care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only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Medicare,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only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TFL,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both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TFL,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neither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nor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TFL.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294258"/>
            <a:ext cx="689546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100"/>
              </a:spcBef>
            </a:pPr>
            <a:r>
              <a:rPr dirty="0"/>
              <a:t>Wisconsin</a:t>
            </a:r>
            <a:r>
              <a:rPr spc="-25" dirty="0"/>
              <a:t> </a:t>
            </a:r>
            <a:r>
              <a:rPr dirty="0"/>
              <a:t>Physicians</a:t>
            </a:r>
            <a:r>
              <a:rPr spc="-10" dirty="0"/>
              <a:t> Service— </a:t>
            </a:r>
            <a:r>
              <a:rPr dirty="0"/>
              <a:t>Military</a:t>
            </a:r>
            <a:r>
              <a:rPr spc="-7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10" dirty="0"/>
              <a:t>Veterans</a:t>
            </a:r>
            <a:r>
              <a:rPr spc="-90" dirty="0"/>
              <a:t> </a:t>
            </a:r>
            <a:r>
              <a:rPr spc="-10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2156206"/>
            <a:ext cx="797750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Wisconsin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Physicians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Service—Military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Veterans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(WPS)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administers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TRICARE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Life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(TFL)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benefit.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1068705" lvl="0" indent="-342265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WPS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provides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customer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claims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processing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for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beneficiaries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Medicare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Part</a:t>
            </a:r>
            <a:r>
              <a:rPr kumimoji="0" sz="2000" b="0" i="0" u="none" strike="noStrike" kern="0" cap="none" spc="-14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000" b="0" i="0" u="none" strike="noStrike" kern="0" cap="none" spc="-1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and/or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Medicare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Part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B.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33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90" y="362838"/>
            <a:ext cx="2867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E3379"/>
                </a:solidFill>
                <a:latin typeface="Arial"/>
                <a:cs typeface="Arial"/>
              </a:rPr>
              <a:t>Looking</a:t>
            </a:r>
            <a:r>
              <a:rPr sz="1600" spc="-55" dirty="0">
                <a:solidFill>
                  <a:srgbClr val="0E337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E3379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0E337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E3379"/>
                </a:solidFill>
                <a:latin typeface="Arial"/>
                <a:cs typeface="Arial"/>
              </a:rPr>
              <a:t>More</a:t>
            </a:r>
            <a:r>
              <a:rPr sz="1600" b="1" spc="-30" dirty="0">
                <a:solidFill>
                  <a:srgbClr val="0E337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E3379"/>
                </a:solidFill>
                <a:latin typeface="Arial"/>
                <a:cs typeface="Arial"/>
              </a:rPr>
              <a:t>Information?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6028" y="330453"/>
            <a:ext cx="2322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GO</a:t>
            </a:r>
            <a:r>
              <a:rPr sz="1400" spc="-6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TO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www.tricare.mil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3200400"/>
            <a:ext cx="1078991" cy="10789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7575" y="1051915"/>
            <a:ext cx="3574415" cy="21596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1400" b="1" spc="-8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400" b="1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Contractor</a:t>
            </a:r>
            <a:endParaRPr sz="1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14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Program</a:t>
            </a:r>
            <a:r>
              <a:rPr sz="14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(TOP)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International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SOS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Government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Services, 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Inc.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  <a:hlinkClick r:id="rId4"/>
              </a:rPr>
              <a:t>www.tricare-overseas.com/contact-</a:t>
            </a:r>
            <a:r>
              <a:rPr sz="1400" b="1" spc="-25" dirty="0">
                <a:solidFill>
                  <a:srgbClr val="535355"/>
                </a:solidFill>
                <a:latin typeface="Arial"/>
                <a:cs typeface="Arial"/>
                <a:hlinkClick r:id="rId4"/>
              </a:rPr>
              <a:t>us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1400" b="1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Resources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Website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  <a:hlinkClick r:id="rId2"/>
              </a:rPr>
              <a:t>www.tricare.mil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4337684"/>
            <a:ext cx="290322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Publications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  <a:hlinkClick r:id="rId5"/>
              </a:rPr>
              <a:t>www.tricare.mil/publications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milConnect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https:///miltconnect.tricare.mil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051915"/>
            <a:ext cx="3804285" cy="48488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Stateside</a:t>
            </a:r>
            <a:r>
              <a:rPr sz="1400" b="1" spc="-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400" b="1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Contractors</a:t>
            </a:r>
            <a:endParaRPr sz="1400">
              <a:latin typeface="Arial"/>
              <a:cs typeface="Arial"/>
            </a:endParaRPr>
          </a:p>
          <a:p>
            <a:pPr marL="354965" marR="164147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East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Region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Humana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1-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800-444-</a:t>
            </a:r>
            <a:r>
              <a:rPr sz="1400" b="1" spc="-20" dirty="0">
                <a:solidFill>
                  <a:srgbClr val="535355"/>
                </a:solidFill>
                <a:latin typeface="Arial"/>
                <a:cs typeface="Arial"/>
              </a:rPr>
              <a:t>5445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HumanaMilitary.com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  <a:hlinkClick r:id="rId6"/>
              </a:rPr>
              <a:t>www.tricare-east.com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West</a:t>
            </a:r>
            <a:r>
              <a:rPr sz="14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Region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4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Net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Federal</a:t>
            </a:r>
            <a:r>
              <a:rPr sz="14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Services,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LLC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1-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844-866-</a:t>
            </a: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WEST</a:t>
            </a:r>
            <a:r>
              <a:rPr sz="1400" b="1" spc="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(1-844-866-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9378)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  <a:hlinkClick r:id="rId7"/>
              </a:rPr>
              <a:t>www.tricare-west.com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b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4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535355"/>
                </a:solidFill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U.S.</a:t>
            </a:r>
            <a:r>
              <a:rPr sz="14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U.S.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territories:</a:t>
            </a:r>
            <a:endParaRPr sz="1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Wisconsin</a:t>
            </a:r>
            <a:r>
              <a:rPr sz="14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Physicians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Service—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Veterans</a:t>
            </a:r>
            <a:r>
              <a:rPr sz="14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1-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866-773-</a:t>
            </a:r>
            <a:r>
              <a:rPr sz="1400" b="1" spc="-20" dirty="0">
                <a:solidFill>
                  <a:srgbClr val="535355"/>
                </a:solidFill>
                <a:latin typeface="Arial"/>
                <a:cs typeface="Arial"/>
              </a:rPr>
              <a:t>0404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1-</a:t>
            </a: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</a:rPr>
              <a:t>866-773-</a:t>
            </a: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0405</a:t>
            </a:r>
            <a:r>
              <a:rPr sz="1400" b="1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(TDD/TTY)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535355"/>
                </a:solidFill>
                <a:latin typeface="Arial"/>
                <a:cs typeface="Arial"/>
                <a:hlinkClick r:id="rId8"/>
              </a:rPr>
              <a:t>www.TRICARE4u.com</a:t>
            </a:r>
            <a:endParaRPr sz="1400">
              <a:latin typeface="Arial"/>
              <a:cs typeface="Arial"/>
            </a:endParaRPr>
          </a:p>
          <a:p>
            <a:pPr marL="354965" marR="825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outside</a:t>
            </a:r>
            <a:r>
              <a:rPr sz="14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U.S.</a:t>
            </a:r>
            <a:r>
              <a:rPr sz="14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territories: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contact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14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4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contractor.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4965" y="1665722"/>
            <a:ext cx="5939155" cy="4330065"/>
            <a:chOff x="3204965" y="1665722"/>
            <a:chExt cx="5939155" cy="4330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4965" y="1665722"/>
              <a:ext cx="5939034" cy="4329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8500" y="1676399"/>
              <a:ext cx="5905500" cy="4267200"/>
            </a:xfrm>
            <a:custGeom>
              <a:avLst/>
              <a:gdLst/>
              <a:ahLst/>
              <a:cxnLst/>
              <a:rect l="l" t="t" r="r" b="b"/>
              <a:pathLst>
                <a:path w="5905500" h="4267200">
                  <a:moveTo>
                    <a:pt x="5905500" y="0"/>
                  </a:moveTo>
                  <a:lnTo>
                    <a:pt x="191008" y="0"/>
                  </a:lnTo>
                  <a:lnTo>
                    <a:pt x="147197" y="5042"/>
                  </a:lnTo>
                  <a:lnTo>
                    <a:pt x="106987" y="19406"/>
                  </a:lnTo>
                  <a:lnTo>
                    <a:pt x="71522" y="41947"/>
                  </a:lnTo>
                  <a:lnTo>
                    <a:pt x="41947" y="71522"/>
                  </a:lnTo>
                  <a:lnTo>
                    <a:pt x="19406" y="106987"/>
                  </a:lnTo>
                  <a:lnTo>
                    <a:pt x="5042" y="147197"/>
                  </a:lnTo>
                  <a:lnTo>
                    <a:pt x="0" y="191008"/>
                  </a:lnTo>
                  <a:lnTo>
                    <a:pt x="0" y="4076242"/>
                  </a:lnTo>
                  <a:lnTo>
                    <a:pt x="5042" y="4120026"/>
                  </a:lnTo>
                  <a:lnTo>
                    <a:pt x="19406" y="4160220"/>
                  </a:lnTo>
                  <a:lnTo>
                    <a:pt x="41947" y="4195675"/>
                  </a:lnTo>
                  <a:lnTo>
                    <a:pt x="71522" y="4225248"/>
                  </a:lnTo>
                  <a:lnTo>
                    <a:pt x="106987" y="4247790"/>
                  </a:lnTo>
                  <a:lnTo>
                    <a:pt x="147197" y="4262156"/>
                  </a:lnTo>
                  <a:lnTo>
                    <a:pt x="191008" y="4267200"/>
                  </a:lnTo>
                  <a:lnTo>
                    <a:pt x="5905500" y="4267200"/>
                  </a:lnTo>
                  <a:lnTo>
                    <a:pt x="5905500" y="0"/>
                  </a:lnTo>
                  <a:close/>
                </a:path>
              </a:pathLst>
            </a:custGeom>
            <a:solidFill>
              <a:srgbClr val="D9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75" dirty="0"/>
              <a:t> </a:t>
            </a:r>
            <a:r>
              <a:rPr spc="-10" dirty="0"/>
              <a:t>TRICARE?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6953" rIns="0" bIns="0" rtlCol="0">
            <a:spAutoFit/>
          </a:bodyPr>
          <a:lstStyle/>
          <a:p>
            <a:pPr marL="313055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130550" algn="l"/>
                <a:tab pos="3131185" algn="l"/>
              </a:tabLst>
            </a:pPr>
            <a:r>
              <a:rPr dirty="0"/>
              <a:t>Uniformed</a:t>
            </a:r>
            <a:r>
              <a:rPr spc="-55" dirty="0"/>
              <a:t> </a:t>
            </a:r>
            <a:r>
              <a:rPr dirty="0"/>
              <a:t>services</a:t>
            </a:r>
            <a:r>
              <a:rPr spc="-45" dirty="0"/>
              <a:t> </a:t>
            </a:r>
            <a:r>
              <a:rPr dirty="0"/>
              <a:t>health</a:t>
            </a:r>
            <a:r>
              <a:rPr spc="-30" dirty="0"/>
              <a:t> </a:t>
            </a:r>
            <a:r>
              <a:rPr dirty="0"/>
              <a:t>care</a:t>
            </a:r>
            <a:r>
              <a:rPr spc="-35" dirty="0"/>
              <a:t> </a:t>
            </a:r>
            <a:r>
              <a:rPr spc="-10" dirty="0"/>
              <a:t>program</a:t>
            </a:r>
          </a:p>
          <a:p>
            <a:pPr marL="3130550" indent="-343535">
              <a:lnSpc>
                <a:spcPct val="100000"/>
              </a:lnSpc>
              <a:spcBef>
                <a:spcPts val="505"/>
              </a:spcBef>
              <a:buChar char="•"/>
              <a:tabLst>
                <a:tab pos="3130550" algn="l"/>
                <a:tab pos="3131185" algn="l"/>
              </a:tabLst>
            </a:pPr>
            <a:r>
              <a:rPr dirty="0"/>
              <a:t>Worldwide</a:t>
            </a:r>
            <a:r>
              <a:rPr spc="-90" dirty="0"/>
              <a:t> </a:t>
            </a:r>
            <a:r>
              <a:rPr spc="-10" dirty="0"/>
              <a:t>network</a:t>
            </a:r>
          </a:p>
          <a:p>
            <a:pPr marL="3528060" lvl="1" indent="-283210">
              <a:lnSpc>
                <a:spcPct val="100000"/>
              </a:lnSpc>
              <a:spcBef>
                <a:spcPts val="405"/>
              </a:spcBef>
              <a:buChar char="–"/>
              <a:tabLst>
                <a:tab pos="3528060" algn="l"/>
                <a:tab pos="3528695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hospitals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clinics</a:t>
            </a:r>
            <a:endParaRPr sz="1800">
              <a:latin typeface="Arial"/>
              <a:cs typeface="Arial"/>
            </a:endParaRPr>
          </a:p>
          <a:p>
            <a:pPr marL="3528060" lvl="1" indent="-283210">
              <a:lnSpc>
                <a:spcPct val="100000"/>
              </a:lnSpc>
              <a:spcBef>
                <a:spcPts val="395"/>
              </a:spcBef>
              <a:buChar char="–"/>
              <a:tabLst>
                <a:tab pos="3528060" algn="l"/>
                <a:tab pos="3528695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Civilian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providers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3" y="1749829"/>
            <a:ext cx="1889884" cy="9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081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30" dirty="0"/>
              <a:t> </a:t>
            </a:r>
            <a:r>
              <a:rPr dirty="0"/>
              <a:t>Stateside</a:t>
            </a:r>
            <a:r>
              <a:rPr spc="-25" dirty="0"/>
              <a:t> </a:t>
            </a:r>
            <a:r>
              <a:rPr spc="-10" dirty="0"/>
              <a:t>Regions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855" y="408431"/>
            <a:ext cx="438912" cy="4389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564" y="4837303"/>
            <a:ext cx="3208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6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Net</a:t>
            </a:r>
            <a:r>
              <a:rPr sz="1600" b="1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Federal</a:t>
            </a:r>
            <a:r>
              <a:rPr sz="1600" b="1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Services,</a:t>
            </a:r>
            <a:r>
              <a:rPr sz="1600" b="1" spc="-25" dirty="0">
                <a:solidFill>
                  <a:srgbClr val="535355"/>
                </a:solidFill>
                <a:latin typeface="Arial"/>
                <a:cs typeface="Arial"/>
              </a:rPr>
              <a:t> LLC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0638" y="1490598"/>
            <a:ext cx="1593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Humana</a:t>
            </a:r>
            <a:r>
              <a:rPr sz="1600" b="1" spc="-8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" y="972311"/>
            <a:ext cx="7906511" cy="46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0">
              <a:lnSpc>
                <a:spcPct val="100000"/>
              </a:lnSpc>
              <a:spcBef>
                <a:spcPts val="100"/>
              </a:spcBef>
            </a:pPr>
            <a:r>
              <a:rPr dirty="0"/>
              <a:t>Those</a:t>
            </a:r>
            <a:r>
              <a:rPr spc="-30" dirty="0"/>
              <a:t> </a:t>
            </a:r>
            <a:r>
              <a:rPr dirty="0"/>
              <a:t>Eligible</a:t>
            </a:r>
            <a:r>
              <a:rPr spc="5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spc="-10" dirty="0"/>
              <a:t>TRICARE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492732"/>
            <a:ext cx="5165725" cy="44767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Active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duty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(ADSMs)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Active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duty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(ADFMs)</a:t>
            </a:r>
            <a:endParaRPr sz="2000">
              <a:latin typeface="Arial"/>
              <a:cs typeface="Arial"/>
            </a:endParaRPr>
          </a:p>
          <a:p>
            <a:pPr marL="354965" marR="33020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(including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reached</a:t>
            </a: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60)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  <a:p>
            <a:pPr marL="354965" marR="453390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National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Guard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members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Medal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Honor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recipients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Survivors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former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spouses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Visit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35355"/>
                </a:solidFill>
                <a:latin typeface="Arial"/>
                <a:cs typeface="Arial"/>
                <a:hlinkClick r:id="rId3"/>
              </a:rPr>
              <a:t>www.tricare.mil/eligibility</a:t>
            </a:r>
            <a:r>
              <a:rPr sz="2000" b="1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learn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more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about</a:t>
            </a:r>
            <a:r>
              <a:rPr sz="20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eligibility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enrollment.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7007" y="1444692"/>
            <a:ext cx="2021686" cy="39426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dirty="0"/>
              <a:t>Keep</a:t>
            </a:r>
            <a:r>
              <a:rPr spc="-45" dirty="0"/>
              <a:t> </a:t>
            </a:r>
            <a:r>
              <a:rPr dirty="0"/>
              <a:t>DEERS</a:t>
            </a:r>
            <a:r>
              <a:rPr spc="-30" dirty="0"/>
              <a:t> </a:t>
            </a:r>
            <a:r>
              <a:rPr dirty="0"/>
              <a:t>Information</a:t>
            </a:r>
            <a:r>
              <a:rPr spc="-50" dirty="0"/>
              <a:t> </a:t>
            </a:r>
            <a:r>
              <a:rPr dirty="0"/>
              <a:t>Up</a:t>
            </a:r>
            <a:r>
              <a:rPr spc="-85" dirty="0"/>
              <a:t> </a:t>
            </a:r>
            <a:r>
              <a:rPr spc="-170" dirty="0"/>
              <a:t>To</a:t>
            </a:r>
            <a:r>
              <a:rPr spc="-30" dirty="0"/>
              <a:t> </a:t>
            </a:r>
            <a:r>
              <a:rPr spc="-20" dirty="0"/>
              <a:t>Date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2362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700" y="2473897"/>
            <a:ext cx="261622" cy="3862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882" y="3536544"/>
            <a:ext cx="469258" cy="39450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00200" y="34290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173" y="4628261"/>
            <a:ext cx="344676" cy="3446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88363" y="4645532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Call</a:t>
            </a:r>
            <a:r>
              <a:rPr sz="18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35355"/>
                </a:solidFill>
                <a:latin typeface="Arial"/>
                <a:cs typeface="Arial"/>
              </a:rPr>
              <a:t>1-800-538-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9552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4958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4354" y="5636463"/>
            <a:ext cx="2154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Fax</a:t>
            </a:r>
            <a:r>
              <a:rPr sz="1800" spc="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35355"/>
                </a:solidFill>
                <a:latin typeface="Arial"/>
                <a:cs typeface="Arial"/>
              </a:rPr>
              <a:t>1-800-336-4416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035" y="5560723"/>
            <a:ext cx="460953" cy="46095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600200" y="54864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562" y="32011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562" y="4267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562" y="52585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406397" y="1080261"/>
            <a:ext cx="7297420" cy="1024890"/>
            <a:chOff x="1406397" y="1080261"/>
            <a:chExt cx="7297420" cy="1024890"/>
          </a:xfrm>
        </p:grpSpPr>
        <p:sp>
          <p:nvSpPr>
            <p:cNvPr id="17" name="object 17"/>
            <p:cNvSpPr/>
            <p:nvPr/>
          </p:nvSpPr>
          <p:spPr>
            <a:xfrm>
              <a:off x="1435607" y="1109471"/>
              <a:ext cx="7239000" cy="966469"/>
            </a:xfrm>
            <a:custGeom>
              <a:avLst/>
              <a:gdLst/>
              <a:ahLst/>
              <a:cxnLst/>
              <a:rect l="l" t="t" r="r" b="b"/>
              <a:pathLst>
                <a:path w="7239000" h="966469">
                  <a:moveTo>
                    <a:pt x="7077964" y="0"/>
                  </a:moveTo>
                  <a:lnTo>
                    <a:pt x="161035" y="0"/>
                  </a:lnTo>
                  <a:lnTo>
                    <a:pt x="118239" y="5754"/>
                  </a:lnTo>
                  <a:lnTo>
                    <a:pt x="79774" y="21994"/>
                  </a:lnTo>
                  <a:lnTo>
                    <a:pt x="47180" y="47180"/>
                  </a:lnTo>
                  <a:lnTo>
                    <a:pt x="21994" y="79774"/>
                  </a:lnTo>
                  <a:lnTo>
                    <a:pt x="5754" y="118239"/>
                  </a:lnTo>
                  <a:lnTo>
                    <a:pt x="0" y="161036"/>
                  </a:lnTo>
                  <a:lnTo>
                    <a:pt x="0" y="805179"/>
                  </a:lnTo>
                  <a:lnTo>
                    <a:pt x="5754" y="847976"/>
                  </a:lnTo>
                  <a:lnTo>
                    <a:pt x="21994" y="886441"/>
                  </a:lnTo>
                  <a:lnTo>
                    <a:pt x="47180" y="919035"/>
                  </a:lnTo>
                  <a:lnTo>
                    <a:pt x="79774" y="944221"/>
                  </a:lnTo>
                  <a:lnTo>
                    <a:pt x="118239" y="960461"/>
                  </a:lnTo>
                  <a:lnTo>
                    <a:pt x="161035" y="966215"/>
                  </a:lnTo>
                  <a:lnTo>
                    <a:pt x="7077964" y="966215"/>
                  </a:lnTo>
                  <a:lnTo>
                    <a:pt x="7120760" y="960461"/>
                  </a:lnTo>
                  <a:lnTo>
                    <a:pt x="7159225" y="944221"/>
                  </a:lnTo>
                  <a:lnTo>
                    <a:pt x="7191819" y="919035"/>
                  </a:lnTo>
                  <a:lnTo>
                    <a:pt x="7217005" y="886441"/>
                  </a:lnTo>
                  <a:lnTo>
                    <a:pt x="7233245" y="847976"/>
                  </a:lnTo>
                  <a:lnTo>
                    <a:pt x="7239000" y="805179"/>
                  </a:lnTo>
                  <a:lnTo>
                    <a:pt x="7239000" y="161036"/>
                  </a:lnTo>
                  <a:lnTo>
                    <a:pt x="7233245" y="118239"/>
                  </a:lnTo>
                  <a:lnTo>
                    <a:pt x="7217005" y="79774"/>
                  </a:lnTo>
                  <a:lnTo>
                    <a:pt x="7191819" y="47180"/>
                  </a:lnTo>
                  <a:lnTo>
                    <a:pt x="7159225" y="21994"/>
                  </a:lnTo>
                  <a:lnTo>
                    <a:pt x="7120760" y="5754"/>
                  </a:lnTo>
                  <a:lnTo>
                    <a:pt x="7077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5607" y="1109471"/>
              <a:ext cx="7239000" cy="966469"/>
            </a:xfrm>
            <a:custGeom>
              <a:avLst/>
              <a:gdLst/>
              <a:ahLst/>
              <a:cxnLst/>
              <a:rect l="l" t="t" r="r" b="b"/>
              <a:pathLst>
                <a:path w="7239000" h="966469">
                  <a:moveTo>
                    <a:pt x="0" y="161036"/>
                  </a:moveTo>
                  <a:lnTo>
                    <a:pt x="5754" y="118239"/>
                  </a:lnTo>
                  <a:lnTo>
                    <a:pt x="21994" y="79774"/>
                  </a:lnTo>
                  <a:lnTo>
                    <a:pt x="47180" y="47180"/>
                  </a:lnTo>
                  <a:lnTo>
                    <a:pt x="79774" y="21994"/>
                  </a:lnTo>
                  <a:lnTo>
                    <a:pt x="118239" y="5754"/>
                  </a:lnTo>
                  <a:lnTo>
                    <a:pt x="161035" y="0"/>
                  </a:lnTo>
                  <a:lnTo>
                    <a:pt x="7077964" y="0"/>
                  </a:lnTo>
                  <a:lnTo>
                    <a:pt x="7120760" y="5754"/>
                  </a:lnTo>
                  <a:lnTo>
                    <a:pt x="7159225" y="21994"/>
                  </a:lnTo>
                  <a:lnTo>
                    <a:pt x="7191819" y="47180"/>
                  </a:lnTo>
                  <a:lnTo>
                    <a:pt x="7217005" y="79774"/>
                  </a:lnTo>
                  <a:lnTo>
                    <a:pt x="7233245" y="118239"/>
                  </a:lnTo>
                  <a:lnTo>
                    <a:pt x="7239000" y="161036"/>
                  </a:lnTo>
                  <a:lnTo>
                    <a:pt x="7239000" y="805179"/>
                  </a:lnTo>
                  <a:lnTo>
                    <a:pt x="7233245" y="847976"/>
                  </a:lnTo>
                  <a:lnTo>
                    <a:pt x="7217005" y="886441"/>
                  </a:lnTo>
                  <a:lnTo>
                    <a:pt x="7191819" y="919035"/>
                  </a:lnTo>
                  <a:lnTo>
                    <a:pt x="7159225" y="944221"/>
                  </a:lnTo>
                  <a:lnTo>
                    <a:pt x="7120760" y="960461"/>
                  </a:lnTo>
                  <a:lnTo>
                    <a:pt x="7077964" y="966215"/>
                  </a:lnTo>
                  <a:lnTo>
                    <a:pt x="161035" y="966215"/>
                  </a:lnTo>
                  <a:lnTo>
                    <a:pt x="118239" y="960461"/>
                  </a:lnTo>
                  <a:lnTo>
                    <a:pt x="79774" y="944221"/>
                  </a:lnTo>
                  <a:lnTo>
                    <a:pt x="47180" y="919035"/>
                  </a:lnTo>
                  <a:lnTo>
                    <a:pt x="21994" y="886441"/>
                  </a:lnTo>
                  <a:lnTo>
                    <a:pt x="5754" y="847976"/>
                  </a:lnTo>
                  <a:lnTo>
                    <a:pt x="0" y="805179"/>
                  </a:lnTo>
                  <a:lnTo>
                    <a:pt x="0" y="16103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61338" y="1209802"/>
            <a:ext cx="7038975" cy="268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686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Being</a:t>
            </a:r>
            <a:r>
              <a:rPr sz="16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able</a:t>
            </a:r>
            <a:r>
              <a:rPr sz="16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b="1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1600" b="1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600" b="1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depends</a:t>
            </a:r>
            <a:r>
              <a:rPr sz="1600" b="1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16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keeping</a:t>
            </a:r>
            <a:r>
              <a:rPr sz="1600" b="1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DEERS</a:t>
            </a:r>
            <a:r>
              <a:rPr sz="1600" b="1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b="1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5355"/>
                </a:solidFill>
                <a:latin typeface="Arial"/>
                <a:cs typeface="Arial"/>
              </a:rPr>
              <a:t>date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.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Update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DEERS</a:t>
            </a:r>
            <a:r>
              <a:rPr sz="16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after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life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event,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like</a:t>
            </a:r>
            <a:r>
              <a:rPr sz="16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getting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married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divorced,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moving,</a:t>
            </a:r>
            <a:r>
              <a:rPr sz="16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giving</a:t>
            </a:r>
            <a:r>
              <a:rPr sz="16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birth,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adopting</a:t>
            </a:r>
            <a:r>
              <a:rPr sz="16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child,</a:t>
            </a:r>
            <a:r>
              <a:rPr sz="16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retiring,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changes.</a:t>
            </a:r>
            <a:endParaRPr sz="1600">
              <a:latin typeface="Arial"/>
              <a:cs typeface="Arial"/>
            </a:endParaRPr>
          </a:p>
          <a:p>
            <a:pPr marL="275590" marR="5080">
              <a:lnSpc>
                <a:spcPct val="155600"/>
              </a:lnSpc>
              <a:spcBef>
                <a:spcPts val="1614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1800" spc="-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9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an</a:t>
            </a:r>
            <a:r>
              <a:rPr sz="1800" spc="-8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ID</a:t>
            </a:r>
            <a:r>
              <a:rPr sz="1800" b="1" spc="-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card</a:t>
            </a:r>
            <a:r>
              <a:rPr sz="1800" b="1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office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r>
              <a:rPr sz="18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Search</a:t>
            </a:r>
            <a:r>
              <a:rPr sz="18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1800" spc="-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535355"/>
                </a:solidFill>
                <a:latin typeface="Arial"/>
                <a:cs typeface="Arial"/>
              </a:rPr>
              <a:t>https://idco.dmdc.osd.mil/idco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. 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Note:</a:t>
            </a:r>
            <a:r>
              <a:rPr sz="1800" b="1" spc="-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18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18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this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option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add</a:t>
            </a:r>
            <a:r>
              <a:rPr sz="18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8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18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DEERS.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275590">
              <a:lnSpc>
                <a:spcPct val="100000"/>
              </a:lnSpc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Log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https://milconnect.dmdc.osd.mil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1291" y="1095755"/>
            <a:ext cx="8290559" cy="995680"/>
            <a:chOff x="431291" y="1095755"/>
            <a:chExt cx="8290559" cy="995680"/>
          </a:xfrm>
        </p:grpSpPr>
        <p:sp>
          <p:nvSpPr>
            <p:cNvPr id="21" name="object 21"/>
            <p:cNvSpPr/>
            <p:nvPr/>
          </p:nvSpPr>
          <p:spPr>
            <a:xfrm>
              <a:off x="445769" y="1110233"/>
              <a:ext cx="8261984" cy="966469"/>
            </a:xfrm>
            <a:custGeom>
              <a:avLst/>
              <a:gdLst/>
              <a:ahLst/>
              <a:cxnLst/>
              <a:rect l="l" t="t" r="r" b="b"/>
              <a:pathLst>
                <a:path w="8261984" h="966469">
                  <a:moveTo>
                    <a:pt x="0" y="161036"/>
                  </a:moveTo>
                  <a:lnTo>
                    <a:pt x="5752" y="118239"/>
                  </a:lnTo>
                  <a:lnTo>
                    <a:pt x="21986" y="79774"/>
                  </a:lnTo>
                  <a:lnTo>
                    <a:pt x="47166" y="47180"/>
                  </a:lnTo>
                  <a:lnTo>
                    <a:pt x="79757" y="21994"/>
                  </a:lnTo>
                  <a:lnTo>
                    <a:pt x="118226" y="5754"/>
                  </a:lnTo>
                  <a:lnTo>
                    <a:pt x="161036" y="0"/>
                  </a:lnTo>
                  <a:lnTo>
                    <a:pt x="8100568" y="0"/>
                  </a:lnTo>
                  <a:lnTo>
                    <a:pt x="8143364" y="5754"/>
                  </a:lnTo>
                  <a:lnTo>
                    <a:pt x="8181829" y="21994"/>
                  </a:lnTo>
                  <a:lnTo>
                    <a:pt x="8214423" y="47180"/>
                  </a:lnTo>
                  <a:lnTo>
                    <a:pt x="8239609" y="79774"/>
                  </a:lnTo>
                  <a:lnTo>
                    <a:pt x="8255849" y="118239"/>
                  </a:lnTo>
                  <a:lnTo>
                    <a:pt x="8261604" y="161036"/>
                  </a:lnTo>
                  <a:lnTo>
                    <a:pt x="8261604" y="805179"/>
                  </a:lnTo>
                  <a:lnTo>
                    <a:pt x="8255849" y="847976"/>
                  </a:lnTo>
                  <a:lnTo>
                    <a:pt x="8239609" y="886441"/>
                  </a:lnTo>
                  <a:lnTo>
                    <a:pt x="8214423" y="919035"/>
                  </a:lnTo>
                  <a:lnTo>
                    <a:pt x="8181829" y="944221"/>
                  </a:lnTo>
                  <a:lnTo>
                    <a:pt x="8143364" y="960461"/>
                  </a:lnTo>
                  <a:lnTo>
                    <a:pt x="8100568" y="966215"/>
                  </a:lnTo>
                  <a:lnTo>
                    <a:pt x="161036" y="966215"/>
                  </a:lnTo>
                  <a:lnTo>
                    <a:pt x="118226" y="960461"/>
                  </a:lnTo>
                  <a:lnTo>
                    <a:pt x="79757" y="944221"/>
                  </a:lnTo>
                  <a:lnTo>
                    <a:pt x="47166" y="919035"/>
                  </a:lnTo>
                  <a:lnTo>
                    <a:pt x="21986" y="886441"/>
                  </a:lnTo>
                  <a:lnTo>
                    <a:pt x="5752" y="847976"/>
                  </a:lnTo>
                  <a:lnTo>
                    <a:pt x="0" y="805179"/>
                  </a:lnTo>
                  <a:lnTo>
                    <a:pt x="0" y="161036"/>
                  </a:lnTo>
                  <a:close/>
                </a:path>
              </a:pathLst>
            </a:custGeom>
            <a:ln w="28956">
              <a:solidFill>
                <a:srgbClr val="BB23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391" y="1394459"/>
              <a:ext cx="396240" cy="396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83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294258"/>
            <a:ext cx="608266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2005" marR="5080" indent="-789940">
              <a:lnSpc>
                <a:spcPct val="100000"/>
              </a:lnSpc>
              <a:spcBef>
                <a:spcPts val="100"/>
              </a:spcBef>
            </a:pPr>
            <a:r>
              <a:rPr dirty="0"/>
              <a:t>Priority</a:t>
            </a:r>
            <a:r>
              <a:rPr spc="-25" dirty="0"/>
              <a:t> </a:t>
            </a:r>
            <a:r>
              <a:rPr dirty="0"/>
              <a:t>for</a:t>
            </a:r>
            <a:r>
              <a:rPr spc="-229" dirty="0"/>
              <a:t> </a:t>
            </a:r>
            <a:r>
              <a:rPr dirty="0"/>
              <a:t>Access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10" dirty="0"/>
              <a:t>Military </a:t>
            </a:r>
            <a:r>
              <a:rPr dirty="0"/>
              <a:t>Hospitals</a:t>
            </a:r>
            <a:r>
              <a:rPr spc="-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Clinics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775" y="1876425"/>
          <a:ext cx="7696199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574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ADSMs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574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ADFMs</a:t>
                      </a:r>
                      <a:r>
                        <a:rPr sz="1600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8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574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134302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600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6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1600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600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600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others</a:t>
                      </a:r>
                      <a:r>
                        <a:rPr sz="16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7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600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(primary</a:t>
                      </a:r>
                      <a:r>
                        <a:rPr sz="1600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care)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0574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ADFMs</a:t>
                      </a:r>
                      <a:r>
                        <a:rPr sz="1600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enrolled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8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r>
                        <a:rPr sz="1600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7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TRS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9DDE"/>
                      </a:solidFill>
                      <a:prstDash val="solid"/>
                    </a:lnT>
                    <a:lnB w="635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6350">
                      <a:solidFill>
                        <a:srgbClr val="009DDE"/>
                      </a:solidFill>
                      <a:prstDash val="solid"/>
                    </a:lnT>
                    <a:lnB w="57150">
                      <a:solidFill>
                        <a:srgbClr val="006BB6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4615" marR="1854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600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600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600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TRR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r>
                        <a:rPr sz="1600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600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others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8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r>
                        <a:rPr sz="1600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7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(specialty</a:t>
                      </a:r>
                      <a:r>
                        <a:rPr sz="16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care)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6350">
                      <a:solidFill>
                        <a:srgbClr val="009DDE"/>
                      </a:solidFill>
                      <a:prstDash val="solid"/>
                    </a:lnT>
                    <a:lnB w="57150">
                      <a:solidFill>
                        <a:srgbClr val="006B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9725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10" dirty="0"/>
              <a:t> </a:t>
            </a:r>
            <a:r>
              <a:rPr dirty="0"/>
              <a:t>Health</a:t>
            </a:r>
            <a:r>
              <a:rPr spc="-10" dirty="0"/>
              <a:t> Plans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4875" y="1498600"/>
          <a:ext cx="7394575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Eligible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Stateside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6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Active</a:t>
                      </a:r>
                      <a:r>
                        <a:rPr sz="1400" b="1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400" b="1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400" b="1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DDE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08915" indent="-11747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r>
                        <a:rPr sz="14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Remote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 marR="3797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Active</a:t>
                      </a:r>
                      <a:r>
                        <a:rPr sz="1400" b="1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r>
                        <a:rPr sz="1400" b="1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Guard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Reserve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(NGR)</a:t>
                      </a:r>
                      <a:r>
                        <a:rPr sz="1400" b="1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400" b="1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NGR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r>
                        <a:rPr sz="1400" b="1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active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400" b="1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orders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1400" b="1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b="1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9DDE"/>
                      </a:solidFill>
                      <a:prstDash val="solid"/>
                    </a:lnT>
                    <a:lnB w="12700">
                      <a:solidFill>
                        <a:srgbClr val="009DDE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08915" indent="-11747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r>
                        <a:rPr sz="14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Remote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Select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1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(TFL)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sz="14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4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(USFHP)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Young</a:t>
                      </a:r>
                      <a:r>
                        <a:rPr sz="1400" spc="-9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Adult</a:t>
                      </a:r>
                      <a:r>
                        <a:rPr sz="1400" spc="-1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(TYA)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9DDE"/>
                      </a:solidFill>
                      <a:prstDash val="solid"/>
                    </a:lnT>
                    <a:lnB w="1270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85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NGR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400" b="1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r>
                        <a:rPr sz="1400" b="1" spc="-7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Reservists,</a:t>
                      </a:r>
                      <a:r>
                        <a:rPr sz="1400" b="1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9DDE"/>
                      </a:solidFill>
                      <a:prstDash val="solid"/>
                    </a:lnT>
                    <a:lnB w="12700">
                      <a:solidFill>
                        <a:srgbClr val="009DDE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08915" indent="-11747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Reserve</a:t>
                      </a:r>
                      <a:r>
                        <a:rPr sz="1400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Select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r>
                        <a:rPr sz="1400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Reserve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TYA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9DDE"/>
                      </a:solidFill>
                      <a:prstDash val="solid"/>
                    </a:lnT>
                    <a:lnB w="12700">
                      <a:solidFill>
                        <a:srgbClr val="009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420">
                <a:tc>
                  <a:txBody>
                    <a:bodyPr/>
                    <a:lstStyle/>
                    <a:p>
                      <a:pPr marL="91440" marR="2133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r>
                        <a:rPr sz="1400" b="1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400" b="1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r>
                        <a:rPr sz="1400" b="1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7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400" b="1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r>
                        <a:rPr sz="1400" b="1" spc="-6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Reservist</a:t>
                      </a:r>
                      <a:r>
                        <a:rPr sz="1400" b="1" spc="-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(at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1400" b="1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60)</a:t>
                      </a:r>
                      <a:r>
                        <a:rPr sz="1400" b="1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Medal</a:t>
                      </a:r>
                      <a:r>
                        <a:rPr sz="1400" b="1" spc="-7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Honor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recipients</a:t>
                      </a:r>
                      <a:r>
                        <a:rPr sz="1400" b="1" spc="-7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7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members,</a:t>
                      </a:r>
                      <a:r>
                        <a:rPr sz="1400" b="1" spc="-6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survivors,</a:t>
                      </a:r>
                      <a:r>
                        <a:rPr sz="1400" b="1" spc="-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eligible</a:t>
                      </a:r>
                      <a:r>
                        <a:rPr sz="1400" b="1" spc="-8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former</a:t>
                      </a:r>
                      <a:r>
                        <a:rPr sz="1400" b="1" spc="-4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spouses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9DDE"/>
                      </a:solidFill>
                      <a:prstDash val="solid"/>
                    </a:lnT>
                    <a:lnB w="57150">
                      <a:solidFill>
                        <a:srgbClr val="006BB6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08915" indent="-117475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Prime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TRICARE</a:t>
                      </a:r>
                      <a:r>
                        <a:rPr sz="1400" spc="-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Select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TFL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USFHP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14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TYA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9DDE"/>
                      </a:solidFill>
                      <a:prstDash val="solid"/>
                    </a:lnT>
                    <a:lnB w="57150">
                      <a:solidFill>
                        <a:srgbClr val="006B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0">
              <a:lnSpc>
                <a:spcPct val="100000"/>
              </a:lnSpc>
              <a:spcBef>
                <a:spcPts val="100"/>
              </a:spcBef>
            </a:pPr>
            <a:r>
              <a:rPr dirty="0"/>
              <a:t>Pharmacy</a:t>
            </a:r>
            <a:r>
              <a:rPr spc="-25" dirty="0"/>
              <a:t> </a:t>
            </a:r>
            <a:r>
              <a:rPr spc="-10" dirty="0"/>
              <a:t>Options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442" y="1421384"/>
            <a:ext cx="1137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Military Pharmacy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6748" y="1337208"/>
            <a:ext cx="4182110" cy="638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90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Usually</a:t>
            </a:r>
            <a:r>
              <a:rPr sz="1600" spc="-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inside</a:t>
            </a:r>
            <a:r>
              <a:rPr sz="1600" spc="-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16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hospitals</a:t>
            </a:r>
            <a:r>
              <a:rPr sz="16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clinics</a:t>
            </a:r>
            <a:endParaRPr sz="16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95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90-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day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" y="2599436"/>
            <a:ext cx="164401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TRICARE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Pharmacy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Home</a:t>
            </a:r>
            <a:r>
              <a:rPr sz="1600" spc="-50" dirty="0">
                <a:solidFill>
                  <a:srgbClr val="2A2A2B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Delivery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6748" y="2632989"/>
            <a:ext cx="3590925" cy="638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90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16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option</a:t>
            </a:r>
            <a:r>
              <a:rPr sz="16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some</a:t>
            </a:r>
            <a:r>
              <a:rPr sz="16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drugs</a:t>
            </a:r>
            <a:endParaRPr sz="16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95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90-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day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442" y="3918965"/>
            <a:ext cx="16954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TRICARE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Retail</a:t>
            </a:r>
            <a:r>
              <a:rPr sz="1600" spc="-80" dirty="0">
                <a:solidFill>
                  <a:srgbClr val="2A2A2B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Network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Pharmacy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6748" y="3928643"/>
            <a:ext cx="4220210" cy="638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90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Fill</a:t>
            </a:r>
            <a:r>
              <a:rPr sz="1600" spc="-8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prescriptions</a:t>
            </a:r>
            <a:r>
              <a:rPr sz="16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without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submitting</a:t>
            </a:r>
            <a:r>
              <a:rPr sz="16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claim</a:t>
            </a:r>
            <a:endParaRPr sz="16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95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30-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day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442" y="5352669"/>
            <a:ext cx="1483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A2A2B"/>
                </a:solidFill>
                <a:latin typeface="Arial Black"/>
                <a:cs typeface="Arial Black"/>
              </a:rPr>
              <a:t>Non-</a:t>
            </a: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Network Pharmacy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6748" y="5211317"/>
            <a:ext cx="4429125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95"/>
              </a:spcBef>
              <a:buChar char="•"/>
              <a:tabLst>
                <a:tab pos="360045" algn="l"/>
                <a:tab pos="360680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Pay</a:t>
            </a:r>
            <a:r>
              <a:rPr sz="16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full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price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front and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file</a:t>
            </a:r>
            <a:r>
              <a:rPr sz="16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claim</a:t>
            </a:r>
            <a:r>
              <a:rPr sz="16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35355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portion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6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money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back</a:t>
            </a:r>
            <a:endParaRPr sz="16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490"/>
              </a:spcBef>
              <a:buChar char="•"/>
              <a:tabLst>
                <a:tab pos="360045" algn="l"/>
                <a:tab pos="360680" algn="l"/>
              </a:tabLst>
            </a:pP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30-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day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962" y="2349245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5908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962" y="36583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962" y="4967478"/>
            <a:ext cx="8181975" cy="0"/>
          </a:xfrm>
          <a:custGeom>
            <a:avLst/>
            <a:gdLst/>
            <a:ahLst/>
            <a:cxnLst/>
            <a:rect l="l" t="t" r="r" b="b"/>
            <a:pathLst>
              <a:path w="8181975">
                <a:moveTo>
                  <a:pt x="0" y="0"/>
                </a:moveTo>
                <a:lnTo>
                  <a:pt x="8181975" y="0"/>
                </a:lnTo>
              </a:path>
            </a:pathLst>
          </a:custGeom>
          <a:ln w="25908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4620" y="1251203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6"/>
                </a:lnTo>
                <a:lnTo>
                  <a:pt x="71247" y="882396"/>
                </a:lnTo>
                <a:lnTo>
                  <a:pt x="373380" y="441198"/>
                </a:lnTo>
                <a:lnTo>
                  <a:pt x="71247" y="0"/>
                </a:lnTo>
                <a:close/>
              </a:path>
            </a:pathLst>
          </a:custGeom>
          <a:solidFill>
            <a:srgbClr val="133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4620" y="2551176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6"/>
                </a:lnTo>
                <a:lnTo>
                  <a:pt x="71247" y="882396"/>
                </a:lnTo>
                <a:lnTo>
                  <a:pt x="373380" y="441198"/>
                </a:lnTo>
                <a:lnTo>
                  <a:pt x="71247" y="0"/>
                </a:lnTo>
                <a:close/>
              </a:path>
            </a:pathLst>
          </a:custGeom>
          <a:solidFill>
            <a:srgbClr val="009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4620" y="3872484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6"/>
                </a:lnTo>
                <a:lnTo>
                  <a:pt x="71247" y="882396"/>
                </a:lnTo>
                <a:lnTo>
                  <a:pt x="373380" y="441198"/>
                </a:lnTo>
                <a:lnTo>
                  <a:pt x="71247" y="0"/>
                </a:lnTo>
                <a:close/>
              </a:path>
            </a:pathLst>
          </a:custGeom>
          <a:solidFill>
            <a:srgbClr val="EA7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4620" y="5181600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5"/>
                </a:lnTo>
                <a:lnTo>
                  <a:pt x="71247" y="882395"/>
                </a:lnTo>
                <a:lnTo>
                  <a:pt x="373380" y="441197"/>
                </a:lnTo>
                <a:lnTo>
                  <a:pt x="7124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974" y="393258"/>
            <a:ext cx="419426" cy="4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5445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 </a:t>
            </a:r>
            <a:r>
              <a:rPr spc="-10" dirty="0"/>
              <a:t>Costs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36903"/>
            <a:ext cx="6290310" cy="1428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TRICARE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costs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subject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change.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5080" lvl="0" indent="-342265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Go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sng" strike="noStrike" kern="0" cap="none" spc="-10" normalizeH="0" baseline="0" noProof="0" dirty="0">
                <a:ln>
                  <a:noFill/>
                </a:ln>
                <a:solidFill>
                  <a:srgbClr val="13377C"/>
                </a:solidFill>
                <a:effectLst/>
                <a:uLnTx/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2"/>
              </a:rPr>
              <a:t>www.tricare.mil/costs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13377C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for the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most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up-to-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date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cost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information.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Special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conditions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differing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costs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535355"/>
                </a:solidFill>
                <a:effectLst/>
                <a:uLnTx/>
                <a:uFillTx/>
                <a:latin typeface="Arial"/>
                <a:cs typeface="Arial"/>
              </a:rPr>
              <a:t> exist.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8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377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816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What Is TRICARE?</vt:lpstr>
      <vt:lpstr>TRICARE Stateside Regions</vt:lpstr>
      <vt:lpstr>Those Eligible for TRICARE</vt:lpstr>
      <vt:lpstr>Keep DEERS Information Up To Date</vt:lpstr>
      <vt:lpstr>Priority for Access to Military Hospitals and Clinics</vt:lpstr>
      <vt:lpstr>TRICARE Health Plans</vt:lpstr>
      <vt:lpstr>Pharmacy Options</vt:lpstr>
      <vt:lpstr>TRICARE Costs</vt:lpstr>
      <vt:lpstr>TRICARE For Life</vt:lpstr>
      <vt:lpstr>Wisconsin Physicians Service— Military and Veterans Health</vt:lpstr>
      <vt:lpstr>GO TO www.tricare.mil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TRICARE Briefing (October 2021)</dc:title>
  <dc:creator>Cherie Neal</dc:creator>
  <cp:lastModifiedBy>Keri Landry</cp:lastModifiedBy>
  <cp:revision>110</cp:revision>
  <dcterms:created xsi:type="dcterms:W3CDTF">2023-01-05T19:46:30Z</dcterms:created>
  <dcterms:modified xsi:type="dcterms:W3CDTF">2024-09-12T15:45:27Z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LastSaved">
    <vt:filetime>2023-01-05T00:00:00Z</vt:filetime>
  </property>
  <property fmtid="{D5CDD505-2E9C-101B-9397-08002B2CF9AE}" pid="4" name="TitusGUID">
    <vt:lpwstr>52388f6a-ca22-471b-a6fe-6b265e71ecfb</vt:lpwstr>
  </property>
  <property fmtid="{D5CDD505-2E9C-101B-9397-08002B2CF9AE}" pid="5" name="ScannedBy">
    <vt:lpwstr>TCS-ContentScanned</vt:lpwstr>
  </property>
  <property fmtid="{D5CDD505-2E9C-101B-9397-08002B2CF9AE}" pid="6" name="HumanaClassification">
    <vt:lpwstr>I</vt:lpwstr>
  </property>
  <property fmtid="{D5CDD505-2E9C-101B-9397-08002B2CF9AE}" pid="7" name="MSIP_Label_dca4496f-2520-4389-a258-325ed75de6ee_Enabled">
    <vt:lpwstr>true</vt:lpwstr>
  </property>
  <property fmtid="{D5CDD505-2E9C-101B-9397-08002B2CF9AE}" pid="8" name="MSIP_Label_dca4496f-2520-4389-a258-325ed75de6ee_SetDate">
    <vt:lpwstr>2024-08-21T20:16:32Z</vt:lpwstr>
  </property>
  <property fmtid="{D5CDD505-2E9C-101B-9397-08002B2CF9AE}" pid="9" name="MSIP_Label_dca4496f-2520-4389-a258-325ed75de6ee_Method">
    <vt:lpwstr>Standard</vt:lpwstr>
  </property>
  <property fmtid="{D5CDD505-2E9C-101B-9397-08002B2CF9AE}" pid="10" name="MSIP_Label_dca4496f-2520-4389-a258-325ed75de6ee_Name">
    <vt:lpwstr>INTERNAL</vt:lpwstr>
  </property>
  <property fmtid="{D5CDD505-2E9C-101B-9397-08002B2CF9AE}" pid="11" name="MSIP_Label_dca4496f-2520-4389-a258-325ed75de6ee_SiteId">
    <vt:lpwstr>2bef8bf1-03db-48c4-b5af-ed068273b9c8</vt:lpwstr>
  </property>
  <property fmtid="{D5CDD505-2E9C-101B-9397-08002B2CF9AE}" pid="12" name="MSIP_Label_dca4496f-2520-4389-a258-325ed75de6ee_ActionId">
    <vt:lpwstr>5437ee04-bd9c-4fbe-8ab8-d24e206e3ab2</vt:lpwstr>
  </property>
  <property fmtid="{D5CDD505-2E9C-101B-9397-08002B2CF9AE}" pid="13" name="MSIP_Label_dca4496f-2520-4389-a258-325ed75de6ee_ContentBits">
    <vt:lpwstr>0</vt:lpwstr>
  </property>
</Properties>
</file>