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89" r:id="rId3"/>
    <p:sldId id="257" r:id="rId4"/>
    <p:sldId id="258" r:id="rId5"/>
    <p:sldId id="279" r:id="rId6"/>
    <p:sldId id="280" r:id="rId7"/>
    <p:sldId id="281" r:id="rId8"/>
    <p:sldId id="290" r:id="rId9"/>
    <p:sldId id="291" r:id="rId10"/>
    <p:sldId id="292" r:id="rId11"/>
    <p:sldId id="293" r:id="rId12"/>
    <p:sldId id="294" r:id="rId13"/>
    <p:sldId id="295" r:id="rId14"/>
    <p:sldId id="296" r:id="rId15"/>
    <p:sldId id="282" r:id="rId16"/>
    <p:sldId id="297" r:id="rId17"/>
    <p:sldId id="298" r:id="rId18"/>
    <p:sldId id="299" r:id="rId19"/>
    <p:sldId id="284" r:id="rId20"/>
    <p:sldId id="271" r:id="rId21"/>
    <p:sldId id="300" r:id="rId22"/>
    <p:sldId id="301" r:id="rId23"/>
    <p:sldId id="288" r:id="rId2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60"/>
  </p:normalViewPr>
  <p:slideViewPr>
    <p:cSldViewPr>
      <p:cViewPr varScale="1">
        <p:scale>
          <a:sx n="103" d="100"/>
          <a:sy n="103" d="100"/>
        </p:scale>
        <p:origin x="177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Regina L CIV USARMY ID-TRAINING (USA)" userId="1ff95841-1725-4b0b-a3c7-9055c77d45d5" providerId="ADAL" clId="{BE9020E1-3C07-498B-ADA4-299D15447F85}"/>
    <pc:docChg chg="undo custSel modSld">
      <pc:chgData name="Smith, Regina L CIV USARMY ID-TRAINING (USA)" userId="1ff95841-1725-4b0b-a3c7-9055c77d45d5" providerId="ADAL" clId="{BE9020E1-3C07-498B-ADA4-299D15447F85}" dt="2025-03-21T13:40:05.069" v="175" actId="115"/>
      <pc:docMkLst>
        <pc:docMk/>
      </pc:docMkLst>
      <pc:sldChg chg="modSp mod">
        <pc:chgData name="Smith, Regina L CIV USARMY ID-TRAINING (USA)" userId="1ff95841-1725-4b0b-a3c7-9055c77d45d5" providerId="ADAL" clId="{BE9020E1-3C07-498B-ADA4-299D15447F85}" dt="2025-03-17T13:26:34.531" v="12" actId="20577"/>
        <pc:sldMkLst>
          <pc:docMk/>
          <pc:sldMk cId="0" sldId="256"/>
        </pc:sldMkLst>
        <pc:spChg chg="mod">
          <ac:chgData name="Smith, Regina L CIV USARMY ID-TRAINING (USA)" userId="1ff95841-1725-4b0b-a3c7-9055c77d45d5" providerId="ADAL" clId="{BE9020E1-3C07-498B-ADA4-299D15447F85}" dt="2025-03-17T13:26:34.531" v="12" actId="20577"/>
          <ac:spMkLst>
            <pc:docMk/>
            <pc:sldMk cId="0" sldId="256"/>
            <ac:spMk id="20" creationId="{00000000-0000-0000-0000-000000000000}"/>
          </ac:spMkLst>
        </pc:spChg>
      </pc:sldChg>
      <pc:sldChg chg="modSp mod">
        <pc:chgData name="Smith, Regina L CIV USARMY ID-TRAINING (USA)" userId="1ff95841-1725-4b0b-a3c7-9055c77d45d5" providerId="ADAL" clId="{BE9020E1-3C07-498B-ADA4-299D15447F85}" dt="2025-03-21T13:40:05.069" v="175" actId="115"/>
        <pc:sldMkLst>
          <pc:docMk/>
          <pc:sldMk cId="2328985769" sldId="281"/>
        </pc:sldMkLst>
        <pc:spChg chg="mod">
          <ac:chgData name="Smith, Regina L CIV USARMY ID-TRAINING (USA)" userId="1ff95841-1725-4b0b-a3c7-9055c77d45d5" providerId="ADAL" clId="{BE9020E1-3C07-498B-ADA4-299D15447F85}" dt="2025-03-21T13:40:05.069" v="175" actId="115"/>
          <ac:spMkLst>
            <pc:docMk/>
            <pc:sldMk cId="2328985769" sldId="281"/>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C3EFF9B-506A-48B6-B57B-53CD2FD56485}" type="datetimeFigureOut">
              <a:rPr lang="en-US" smtClean="0"/>
              <a:t>3/21/2025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F6AC887-B23A-4A39-B218-A817B83F8B00}" type="slidenum">
              <a:rPr lang="en-US" smtClean="0"/>
              <a:t>‹#›</a:t>
            </a:fld>
            <a:endParaRPr lang="en-US"/>
          </a:p>
        </p:txBody>
      </p:sp>
    </p:spTree>
    <p:extLst>
      <p:ext uri="{BB962C8B-B14F-4D97-AF65-F5344CB8AC3E}">
        <p14:creationId xmlns:p14="http://schemas.microsoft.com/office/powerpoint/2010/main" val="428173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Verbiage from Federal Regulation/ Federal Law</a:t>
            </a:r>
          </a:p>
          <a:p>
            <a:endParaRPr lang="en-US" dirty="0"/>
          </a:p>
        </p:txBody>
      </p:sp>
      <p:sp>
        <p:nvSpPr>
          <p:cNvPr id="4" name="Slide Number Placeholder 3"/>
          <p:cNvSpPr>
            <a:spLocks noGrp="1"/>
          </p:cNvSpPr>
          <p:nvPr>
            <p:ph type="sldNum" sz="quarter" idx="5"/>
          </p:nvPr>
        </p:nvSpPr>
        <p:spPr/>
        <p:txBody>
          <a:bodyPr/>
          <a:lstStyle/>
          <a:p>
            <a:fld id="{DF6AC887-B23A-4A39-B218-A817B83F8B00}" type="slidenum">
              <a:rPr lang="en-US" smtClean="0"/>
              <a:t>5</a:t>
            </a:fld>
            <a:endParaRPr lang="en-US"/>
          </a:p>
        </p:txBody>
      </p:sp>
    </p:spTree>
    <p:extLst>
      <p:ext uri="{BB962C8B-B14F-4D97-AF65-F5344CB8AC3E}">
        <p14:creationId xmlns:p14="http://schemas.microsoft.com/office/powerpoint/2010/main" val="67595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8</a:t>
            </a:fld>
            <a:endParaRPr lang="en-US" dirty="0"/>
          </a:p>
        </p:txBody>
      </p:sp>
    </p:spTree>
    <p:extLst>
      <p:ext uri="{BB962C8B-B14F-4D97-AF65-F5344CB8AC3E}">
        <p14:creationId xmlns:p14="http://schemas.microsoft.com/office/powerpoint/2010/main" val="165442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9</a:t>
            </a:fld>
            <a:endParaRPr lang="en-US" dirty="0"/>
          </a:p>
        </p:txBody>
      </p:sp>
    </p:spTree>
    <p:extLst>
      <p:ext uri="{BB962C8B-B14F-4D97-AF65-F5344CB8AC3E}">
        <p14:creationId xmlns:p14="http://schemas.microsoft.com/office/powerpoint/2010/main" val="363300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10</a:t>
            </a:fld>
            <a:endParaRPr lang="en-US" dirty="0"/>
          </a:p>
        </p:txBody>
      </p:sp>
    </p:spTree>
    <p:extLst>
      <p:ext uri="{BB962C8B-B14F-4D97-AF65-F5344CB8AC3E}">
        <p14:creationId xmlns:p14="http://schemas.microsoft.com/office/powerpoint/2010/main" val="236414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11</a:t>
            </a:fld>
            <a:endParaRPr lang="en-US" dirty="0"/>
          </a:p>
        </p:txBody>
      </p:sp>
    </p:spTree>
    <p:extLst>
      <p:ext uri="{BB962C8B-B14F-4D97-AF65-F5344CB8AC3E}">
        <p14:creationId xmlns:p14="http://schemas.microsoft.com/office/powerpoint/2010/main" val="410389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12</a:t>
            </a:fld>
            <a:endParaRPr lang="en-US" dirty="0"/>
          </a:p>
        </p:txBody>
      </p:sp>
    </p:spTree>
    <p:extLst>
      <p:ext uri="{BB962C8B-B14F-4D97-AF65-F5344CB8AC3E}">
        <p14:creationId xmlns:p14="http://schemas.microsoft.com/office/powerpoint/2010/main" val="167100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13</a:t>
            </a:fld>
            <a:endParaRPr lang="en-US" dirty="0"/>
          </a:p>
        </p:txBody>
      </p:sp>
    </p:spTree>
    <p:extLst>
      <p:ext uri="{BB962C8B-B14F-4D97-AF65-F5344CB8AC3E}">
        <p14:creationId xmlns:p14="http://schemas.microsoft.com/office/powerpoint/2010/main" val="237527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Verbiage from State Regulation/ State Law</a:t>
            </a:r>
          </a:p>
        </p:txBody>
      </p:sp>
      <p:sp>
        <p:nvSpPr>
          <p:cNvPr id="4" name="Slide Number Placeholder 3"/>
          <p:cNvSpPr>
            <a:spLocks noGrp="1"/>
          </p:cNvSpPr>
          <p:nvPr>
            <p:ph type="sldNum" sz="quarter" idx="5"/>
          </p:nvPr>
        </p:nvSpPr>
        <p:spPr/>
        <p:txBody>
          <a:bodyPr/>
          <a:lstStyle/>
          <a:p>
            <a:fld id="{DF6AC887-B23A-4A39-B218-A817B83F8B00}" type="slidenum">
              <a:rPr lang="en-US" smtClean="0"/>
              <a:t>14</a:t>
            </a:fld>
            <a:endParaRPr lang="en-US" dirty="0"/>
          </a:p>
        </p:txBody>
      </p:sp>
    </p:spTree>
    <p:extLst>
      <p:ext uri="{BB962C8B-B14F-4D97-AF65-F5344CB8AC3E}">
        <p14:creationId xmlns:p14="http://schemas.microsoft.com/office/powerpoint/2010/main" val="321019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6" name="Holder 6"/>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r>
              <a:rPr spc="-25" dirty="0"/>
              <a:t>CUI</a:t>
            </a:r>
          </a:p>
          <a:p>
            <a:pPr marL="20320" algn="ctr">
              <a:lnSpc>
                <a:spcPts val="880"/>
              </a:lnSpc>
            </a:pPr>
            <a:fld id="{81D60167-4931-47E6-BA6A-407CBD079E47}" type="slidenum">
              <a:rPr sz="800" spc="-25" dirty="0"/>
              <a:t>‹#›</a:t>
            </a:fld>
            <a:endParaRPr sz="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7" name="Holder 7"/>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r>
              <a:rPr spc="-25" dirty="0"/>
              <a:t>CUI</a:t>
            </a:r>
          </a:p>
          <a:p>
            <a:pPr marL="20320" algn="ctr">
              <a:lnSpc>
                <a:spcPts val="880"/>
              </a:lnSpc>
            </a:pPr>
            <a:fld id="{81D60167-4931-47E6-BA6A-407CBD079E47}" type="slidenum">
              <a:rPr sz="800" spc="-25" dirty="0"/>
              <a:t>‹#›</a:t>
            </a:fld>
            <a:endParaRPr sz="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5" name="Holder 5"/>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r>
              <a:rPr spc="-25" dirty="0"/>
              <a:t>CUI</a:t>
            </a:r>
          </a:p>
          <a:p>
            <a:pPr marL="20320" algn="ctr">
              <a:lnSpc>
                <a:spcPts val="880"/>
              </a:lnSpc>
            </a:pPr>
            <a:fld id="{81D60167-4931-47E6-BA6A-407CBD079E47}" type="slidenum">
              <a:rPr sz="800" spc="-25" dirty="0"/>
              <a:t>‹#›</a:t>
            </a:fld>
            <a:endParaRPr sz="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211F1F"/>
          </a:solidFill>
        </p:spPr>
        <p:txBody>
          <a:bodyPr wrap="square" lIns="0" tIns="0" rIns="0" bIns="0" rtlCol="0"/>
          <a:lstStyle/>
          <a:p>
            <a:endParaRPr/>
          </a:p>
        </p:txBody>
      </p:sp>
      <p:sp>
        <p:nvSpPr>
          <p:cNvPr id="17" name="bg object 17"/>
          <p:cNvSpPr/>
          <p:nvPr/>
        </p:nvSpPr>
        <p:spPr>
          <a:xfrm>
            <a:off x="8382" y="5772150"/>
            <a:ext cx="7498080" cy="17145"/>
          </a:xfrm>
          <a:custGeom>
            <a:avLst/>
            <a:gdLst/>
            <a:ahLst/>
            <a:cxnLst/>
            <a:rect l="l" t="t" r="r" b="b"/>
            <a:pathLst>
              <a:path w="7498080" h="17145">
                <a:moveTo>
                  <a:pt x="0" y="0"/>
                </a:moveTo>
                <a:lnTo>
                  <a:pt x="7498080" y="16802"/>
                </a:lnTo>
              </a:path>
            </a:pathLst>
          </a:custGeom>
          <a:ln w="28575">
            <a:solidFill>
              <a:srgbClr val="FFCC01"/>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4" name="Holder 4"/>
          <p:cNvSpPr>
            <a:spLocks noGrp="1"/>
          </p:cNvSpPr>
          <p:nvPr>
            <p:ph type="sldNum" sz="quarter" idx="7"/>
          </p:nvPr>
        </p:nvSpPr>
        <p:spPr/>
        <p:txBody>
          <a:bodyPr lIns="0" tIns="0" rIns="0" bIns="0"/>
          <a:lstStyle>
            <a:lvl1pPr>
              <a:defRPr sz="1100" b="1" i="0">
                <a:solidFill>
                  <a:schemeClr val="bg1"/>
                </a:solidFill>
                <a:latin typeface="Arial"/>
                <a:cs typeface="Arial"/>
              </a:defRPr>
            </a:lvl1pPr>
          </a:lstStyle>
          <a:p>
            <a:pPr algn="ctr">
              <a:lnSpc>
                <a:spcPts val="1240"/>
              </a:lnSpc>
            </a:pPr>
            <a:r>
              <a:rPr spc="-25" dirty="0"/>
              <a:t>CUI</a:t>
            </a:r>
          </a:p>
          <a:p>
            <a:pPr marL="20320" algn="ctr">
              <a:lnSpc>
                <a:spcPts val="880"/>
              </a:lnSpc>
            </a:pPr>
            <a:fld id="{81D60167-4931-47E6-BA6A-407CBD079E47}" type="slidenum">
              <a:rPr sz="800" spc="-25" dirty="0"/>
              <a:t>‹#›</a:t>
            </a:fld>
            <a:endParaRPr sz="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6085331"/>
          </a:xfrm>
          <a:prstGeom prst="rect">
            <a:avLst/>
          </a:prstGeom>
        </p:spPr>
      </p:pic>
      <p:pic>
        <p:nvPicPr>
          <p:cNvPr id="17" name="bg object 17"/>
          <p:cNvPicPr/>
          <p:nvPr/>
        </p:nvPicPr>
        <p:blipFill>
          <a:blip r:embed="rId8" cstate="print"/>
          <a:stretch>
            <a:fillRect/>
          </a:stretch>
        </p:blipFill>
        <p:spPr>
          <a:xfrm>
            <a:off x="0" y="0"/>
            <a:ext cx="2255519" cy="800099"/>
          </a:xfrm>
          <a:prstGeom prst="rect">
            <a:avLst/>
          </a:prstGeom>
        </p:spPr>
      </p:pic>
      <p:sp>
        <p:nvSpPr>
          <p:cNvPr id="18" name="bg object 18"/>
          <p:cNvSpPr/>
          <p:nvPr/>
        </p:nvSpPr>
        <p:spPr>
          <a:xfrm>
            <a:off x="0" y="6071615"/>
            <a:ext cx="9144000" cy="774700"/>
          </a:xfrm>
          <a:custGeom>
            <a:avLst/>
            <a:gdLst/>
            <a:ahLst/>
            <a:cxnLst/>
            <a:rect l="l" t="t" r="r" b="b"/>
            <a:pathLst>
              <a:path w="9144000" h="774700">
                <a:moveTo>
                  <a:pt x="9144000" y="204749"/>
                </a:moveTo>
                <a:lnTo>
                  <a:pt x="0" y="204749"/>
                </a:lnTo>
                <a:lnTo>
                  <a:pt x="0" y="774192"/>
                </a:lnTo>
                <a:lnTo>
                  <a:pt x="9144000" y="774192"/>
                </a:lnTo>
                <a:lnTo>
                  <a:pt x="9144000" y="204749"/>
                </a:lnTo>
                <a:close/>
              </a:path>
              <a:path w="9144000" h="774700">
                <a:moveTo>
                  <a:pt x="9144000" y="0"/>
                </a:moveTo>
                <a:lnTo>
                  <a:pt x="0" y="0"/>
                </a:lnTo>
                <a:lnTo>
                  <a:pt x="0" y="151130"/>
                </a:lnTo>
                <a:lnTo>
                  <a:pt x="9144000" y="151130"/>
                </a:lnTo>
                <a:lnTo>
                  <a:pt x="9144000" y="0"/>
                </a:lnTo>
                <a:close/>
              </a:path>
            </a:pathLst>
          </a:custGeom>
          <a:solidFill>
            <a:srgbClr val="211F1F"/>
          </a:solidFill>
        </p:spPr>
        <p:txBody>
          <a:bodyPr wrap="square" lIns="0" tIns="0" rIns="0" bIns="0" rtlCol="0"/>
          <a:lstStyle/>
          <a:p>
            <a:endParaRPr/>
          </a:p>
        </p:txBody>
      </p:sp>
      <p:sp>
        <p:nvSpPr>
          <p:cNvPr id="19" name="bg object 19"/>
          <p:cNvSpPr/>
          <p:nvPr/>
        </p:nvSpPr>
        <p:spPr>
          <a:xfrm>
            <a:off x="0" y="6071615"/>
            <a:ext cx="9144000" cy="774700"/>
          </a:xfrm>
          <a:custGeom>
            <a:avLst/>
            <a:gdLst/>
            <a:ahLst/>
            <a:cxnLst/>
            <a:rect l="l" t="t" r="r" b="b"/>
            <a:pathLst>
              <a:path w="9144000" h="774700">
                <a:moveTo>
                  <a:pt x="0" y="0"/>
                </a:moveTo>
                <a:lnTo>
                  <a:pt x="9144000" y="0"/>
                </a:lnTo>
                <a:lnTo>
                  <a:pt x="9144000" y="774192"/>
                </a:lnTo>
                <a:lnTo>
                  <a:pt x="0" y="774192"/>
                </a:lnTo>
              </a:path>
            </a:pathLst>
          </a:custGeom>
          <a:ln w="12700">
            <a:solidFill>
              <a:srgbClr val="000000"/>
            </a:solidFill>
          </a:ln>
        </p:spPr>
        <p:txBody>
          <a:bodyPr wrap="square" lIns="0" tIns="0" rIns="0" bIns="0" rtlCol="0"/>
          <a:lstStyle/>
          <a:p>
            <a:endParaRPr/>
          </a:p>
        </p:txBody>
      </p:sp>
      <p:sp>
        <p:nvSpPr>
          <p:cNvPr id="20" name="bg object 20"/>
          <p:cNvSpPr/>
          <p:nvPr/>
        </p:nvSpPr>
        <p:spPr>
          <a:xfrm>
            <a:off x="0" y="6102871"/>
            <a:ext cx="9144000" cy="3810"/>
          </a:xfrm>
          <a:custGeom>
            <a:avLst/>
            <a:gdLst/>
            <a:ahLst/>
            <a:cxnLst/>
            <a:rect l="l" t="t" r="r" b="b"/>
            <a:pathLst>
              <a:path w="9144000" h="3810">
                <a:moveTo>
                  <a:pt x="0" y="3328"/>
                </a:moveTo>
                <a:lnTo>
                  <a:pt x="9144000" y="0"/>
                </a:lnTo>
              </a:path>
            </a:pathLst>
          </a:custGeom>
          <a:ln w="28575">
            <a:solidFill>
              <a:srgbClr val="FFCC01"/>
            </a:solidFill>
          </a:ln>
        </p:spPr>
        <p:txBody>
          <a:bodyPr wrap="square" lIns="0" tIns="0" rIns="0" bIns="0" rtlCol="0"/>
          <a:lstStyle/>
          <a:p>
            <a:endParaRPr/>
          </a:p>
        </p:txBody>
      </p:sp>
      <p:sp>
        <p:nvSpPr>
          <p:cNvPr id="2" name="Holder 2"/>
          <p:cNvSpPr>
            <a:spLocks noGrp="1"/>
          </p:cNvSpPr>
          <p:nvPr>
            <p:ph type="title"/>
          </p:nvPr>
        </p:nvSpPr>
        <p:spPr>
          <a:xfrm>
            <a:off x="5053959" y="71982"/>
            <a:ext cx="3942715" cy="513715"/>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06307" y="1059034"/>
            <a:ext cx="8101965" cy="1640839"/>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3/21/2025</a:t>
            </a:fld>
            <a:endParaRPr lang="en-US"/>
          </a:p>
        </p:txBody>
      </p:sp>
      <p:sp>
        <p:nvSpPr>
          <p:cNvPr id="6" name="Holder 6"/>
          <p:cNvSpPr>
            <a:spLocks noGrp="1"/>
          </p:cNvSpPr>
          <p:nvPr>
            <p:ph type="sldNum" sz="quarter" idx="7"/>
          </p:nvPr>
        </p:nvSpPr>
        <p:spPr>
          <a:xfrm>
            <a:off x="4429378" y="6556128"/>
            <a:ext cx="265429" cy="283209"/>
          </a:xfrm>
          <a:prstGeom prst="rect">
            <a:avLst/>
          </a:prstGeom>
        </p:spPr>
        <p:txBody>
          <a:bodyPr wrap="square" lIns="0" tIns="0" rIns="0" bIns="0">
            <a:spAutoFit/>
          </a:bodyPr>
          <a:lstStyle>
            <a:lvl1pPr>
              <a:defRPr sz="1100" b="1" i="0">
                <a:solidFill>
                  <a:schemeClr val="bg1"/>
                </a:solidFill>
                <a:latin typeface="Arial"/>
                <a:cs typeface="Arial"/>
              </a:defRPr>
            </a:lvl1pPr>
          </a:lstStyle>
          <a:p>
            <a:pPr algn="ctr">
              <a:lnSpc>
                <a:spcPts val="1240"/>
              </a:lnSpc>
            </a:pPr>
            <a:r>
              <a:rPr spc="-25" dirty="0"/>
              <a:t>CUI</a:t>
            </a:r>
          </a:p>
          <a:p>
            <a:pPr marL="20320" algn="ctr">
              <a:lnSpc>
                <a:spcPts val="880"/>
              </a:lnSpc>
            </a:pPr>
            <a:fld id="{81D60167-4931-47E6-BA6A-407CBD079E47}" type="slidenum">
              <a:rPr sz="800" spc="-25" dirty="0"/>
              <a:t>‹#›</a:t>
            </a:fld>
            <a:endParaRPr sz="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home.army.mil/carlisle/index.php/Carlisle-Barracks/all-services/hso"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home.army.mil/carlisle/index.php/Carlisle-Barracks/all-services/hso"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home.army.mil/carlisle/Carlisle-Barracks/all-services/hso"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mailto:Carlisleleasing@bbcgrp.com"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mailto:Thomas.g.kane.civ@army.mil"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5108" y="5610235"/>
            <a:ext cx="1769745" cy="177800"/>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Arial"/>
                <a:cs typeface="Arial"/>
              </a:rPr>
              <a:t>WE</a:t>
            </a:r>
            <a:r>
              <a:rPr sz="1000" b="1" spc="-40" dirty="0">
                <a:solidFill>
                  <a:srgbClr val="FFFFFF"/>
                </a:solidFill>
                <a:latin typeface="Arial"/>
                <a:cs typeface="Arial"/>
              </a:rPr>
              <a:t> </a:t>
            </a:r>
            <a:r>
              <a:rPr sz="1000" b="1" dirty="0">
                <a:solidFill>
                  <a:srgbClr val="FFFFFF"/>
                </a:solidFill>
                <a:latin typeface="Arial"/>
                <a:cs typeface="Arial"/>
              </a:rPr>
              <a:t>ARE</a:t>
            </a:r>
            <a:r>
              <a:rPr sz="1000" b="1" spc="10" dirty="0">
                <a:solidFill>
                  <a:srgbClr val="FFFFFF"/>
                </a:solidFill>
                <a:latin typeface="Arial"/>
                <a:cs typeface="Arial"/>
              </a:rPr>
              <a:t> </a:t>
            </a:r>
            <a:r>
              <a:rPr sz="1000" b="1" dirty="0">
                <a:solidFill>
                  <a:srgbClr val="FFFFFF"/>
                </a:solidFill>
                <a:latin typeface="Arial"/>
                <a:cs typeface="Arial"/>
              </a:rPr>
              <a:t>THE</a:t>
            </a:r>
            <a:r>
              <a:rPr sz="1000" b="1" spc="-35" dirty="0">
                <a:solidFill>
                  <a:srgbClr val="FFFFFF"/>
                </a:solidFill>
                <a:latin typeface="Arial"/>
                <a:cs typeface="Arial"/>
              </a:rPr>
              <a:t> </a:t>
            </a:r>
            <a:r>
              <a:rPr sz="1000" b="1" dirty="0">
                <a:solidFill>
                  <a:srgbClr val="FFFFFF"/>
                </a:solidFill>
                <a:latin typeface="Arial"/>
                <a:cs typeface="Arial"/>
              </a:rPr>
              <a:t>ARMY’S</a:t>
            </a:r>
            <a:r>
              <a:rPr sz="1000" b="1" spc="-10" dirty="0">
                <a:solidFill>
                  <a:srgbClr val="FFFFFF"/>
                </a:solidFill>
                <a:latin typeface="Arial"/>
                <a:cs typeface="Arial"/>
              </a:rPr>
              <a:t> </a:t>
            </a:r>
            <a:r>
              <a:rPr sz="1000" b="1" spc="-20" dirty="0">
                <a:solidFill>
                  <a:srgbClr val="FFFFFF"/>
                </a:solidFill>
                <a:latin typeface="Arial"/>
                <a:cs typeface="Arial"/>
              </a:rPr>
              <a:t>HOME</a:t>
            </a:r>
            <a:endParaRPr sz="1000" dirty="0">
              <a:latin typeface="Arial"/>
              <a:cs typeface="Arial"/>
            </a:endParaRPr>
          </a:p>
        </p:txBody>
      </p:sp>
      <p:pic>
        <p:nvPicPr>
          <p:cNvPr id="3" name="object 3"/>
          <p:cNvPicPr/>
          <p:nvPr/>
        </p:nvPicPr>
        <p:blipFill>
          <a:blip r:embed="rId2" cstate="print"/>
          <a:stretch>
            <a:fillRect/>
          </a:stretch>
        </p:blipFill>
        <p:spPr>
          <a:xfrm>
            <a:off x="8147304" y="5260847"/>
            <a:ext cx="914399" cy="861047"/>
          </a:xfrm>
          <a:prstGeom prst="rect">
            <a:avLst/>
          </a:prstGeom>
        </p:spPr>
      </p:pic>
      <p:grpSp>
        <p:nvGrpSpPr>
          <p:cNvPr id="4" name="object 4"/>
          <p:cNvGrpSpPr/>
          <p:nvPr/>
        </p:nvGrpSpPr>
        <p:grpSpPr>
          <a:xfrm>
            <a:off x="-5905" y="0"/>
            <a:ext cx="9095105" cy="6096000"/>
            <a:chOff x="-5905" y="0"/>
            <a:chExt cx="9095105" cy="6096000"/>
          </a:xfrm>
        </p:grpSpPr>
        <p:sp>
          <p:nvSpPr>
            <p:cNvPr id="5" name="object 5"/>
            <p:cNvSpPr/>
            <p:nvPr/>
          </p:nvSpPr>
          <p:spPr>
            <a:xfrm>
              <a:off x="8381" y="5578602"/>
              <a:ext cx="7406640" cy="17145"/>
            </a:xfrm>
            <a:custGeom>
              <a:avLst/>
              <a:gdLst/>
              <a:ahLst/>
              <a:cxnLst/>
              <a:rect l="l" t="t" r="r" b="b"/>
              <a:pathLst>
                <a:path w="7406640" h="17145">
                  <a:moveTo>
                    <a:pt x="0" y="0"/>
                  </a:moveTo>
                  <a:lnTo>
                    <a:pt x="7406640" y="16802"/>
                  </a:lnTo>
                </a:path>
              </a:pathLst>
            </a:custGeom>
            <a:ln w="28575">
              <a:solidFill>
                <a:srgbClr val="FFCC01"/>
              </a:solidFill>
            </a:ln>
          </p:spPr>
          <p:txBody>
            <a:bodyPr wrap="square" lIns="0" tIns="0" rIns="0" bIns="0" rtlCol="0"/>
            <a:lstStyle/>
            <a:p>
              <a:endParaRPr/>
            </a:p>
          </p:txBody>
        </p:sp>
        <p:pic>
          <p:nvPicPr>
            <p:cNvPr id="6" name="object 6"/>
            <p:cNvPicPr/>
            <p:nvPr/>
          </p:nvPicPr>
          <p:blipFill>
            <a:blip r:embed="rId3" cstate="print"/>
            <a:stretch>
              <a:fillRect/>
            </a:stretch>
          </p:blipFill>
          <p:spPr>
            <a:xfrm>
              <a:off x="7386828" y="5273039"/>
              <a:ext cx="701039" cy="822959"/>
            </a:xfrm>
            <a:prstGeom prst="rect">
              <a:avLst/>
            </a:prstGeom>
          </p:spPr>
        </p:pic>
        <p:pic>
          <p:nvPicPr>
            <p:cNvPr id="7" name="object 7"/>
            <p:cNvPicPr/>
            <p:nvPr/>
          </p:nvPicPr>
          <p:blipFill>
            <a:blip r:embed="rId4" cstate="print"/>
            <a:stretch>
              <a:fillRect/>
            </a:stretch>
          </p:blipFill>
          <p:spPr>
            <a:xfrm>
              <a:off x="36575" y="864108"/>
              <a:ext cx="5367527" cy="3325367"/>
            </a:xfrm>
            <a:prstGeom prst="rect">
              <a:avLst/>
            </a:prstGeom>
          </p:spPr>
        </p:pic>
        <p:pic>
          <p:nvPicPr>
            <p:cNvPr id="8" name="object 8"/>
            <p:cNvPicPr/>
            <p:nvPr/>
          </p:nvPicPr>
          <p:blipFill>
            <a:blip r:embed="rId5" cstate="print"/>
            <a:stretch>
              <a:fillRect/>
            </a:stretch>
          </p:blipFill>
          <p:spPr>
            <a:xfrm>
              <a:off x="5099303" y="2503931"/>
              <a:ext cx="3989831" cy="2660903"/>
            </a:xfrm>
            <a:prstGeom prst="rect">
              <a:avLst/>
            </a:prstGeom>
          </p:spPr>
        </p:pic>
        <p:pic>
          <p:nvPicPr>
            <p:cNvPr id="9" name="object 9"/>
            <p:cNvPicPr/>
            <p:nvPr/>
          </p:nvPicPr>
          <p:blipFill>
            <a:blip r:embed="rId6" cstate="print"/>
            <a:stretch>
              <a:fillRect/>
            </a:stretch>
          </p:blipFill>
          <p:spPr>
            <a:xfrm>
              <a:off x="4227576" y="585216"/>
              <a:ext cx="3317747" cy="2141219"/>
            </a:xfrm>
            <a:prstGeom prst="rect">
              <a:avLst/>
            </a:prstGeom>
          </p:spPr>
        </p:pic>
        <p:pic>
          <p:nvPicPr>
            <p:cNvPr id="10" name="object 10"/>
            <p:cNvPicPr/>
            <p:nvPr/>
          </p:nvPicPr>
          <p:blipFill>
            <a:blip r:embed="rId7" cstate="print"/>
            <a:stretch>
              <a:fillRect/>
            </a:stretch>
          </p:blipFill>
          <p:spPr>
            <a:xfrm>
              <a:off x="6327647" y="1434083"/>
              <a:ext cx="2627375" cy="1958339"/>
            </a:xfrm>
            <a:prstGeom prst="rect">
              <a:avLst/>
            </a:prstGeom>
          </p:spPr>
        </p:pic>
        <p:pic>
          <p:nvPicPr>
            <p:cNvPr id="11" name="object 11"/>
            <p:cNvPicPr/>
            <p:nvPr/>
          </p:nvPicPr>
          <p:blipFill>
            <a:blip r:embed="rId8" cstate="print"/>
            <a:stretch>
              <a:fillRect/>
            </a:stretch>
          </p:blipFill>
          <p:spPr>
            <a:xfrm>
              <a:off x="0" y="0"/>
              <a:ext cx="3148583" cy="1080515"/>
            </a:xfrm>
            <a:prstGeom prst="rect">
              <a:avLst/>
            </a:prstGeom>
          </p:spPr>
        </p:pic>
        <p:pic>
          <p:nvPicPr>
            <p:cNvPr id="12" name="object 12"/>
            <p:cNvPicPr/>
            <p:nvPr/>
          </p:nvPicPr>
          <p:blipFill>
            <a:blip r:embed="rId9" cstate="print"/>
            <a:stretch>
              <a:fillRect/>
            </a:stretch>
          </p:blipFill>
          <p:spPr>
            <a:xfrm>
              <a:off x="2804159" y="5554979"/>
              <a:ext cx="783335" cy="315467"/>
            </a:xfrm>
            <a:prstGeom prst="rect">
              <a:avLst/>
            </a:prstGeom>
          </p:spPr>
        </p:pic>
        <p:pic>
          <p:nvPicPr>
            <p:cNvPr id="13" name="object 13"/>
            <p:cNvPicPr/>
            <p:nvPr/>
          </p:nvPicPr>
          <p:blipFill>
            <a:blip r:embed="rId10" cstate="print"/>
            <a:stretch>
              <a:fillRect/>
            </a:stretch>
          </p:blipFill>
          <p:spPr>
            <a:xfrm>
              <a:off x="2857500" y="5570220"/>
              <a:ext cx="671979" cy="208787"/>
            </a:xfrm>
            <a:prstGeom prst="rect">
              <a:avLst/>
            </a:prstGeom>
          </p:spPr>
        </p:pic>
        <p:pic>
          <p:nvPicPr>
            <p:cNvPr id="14" name="object 14"/>
            <p:cNvPicPr/>
            <p:nvPr/>
          </p:nvPicPr>
          <p:blipFill>
            <a:blip r:embed="rId9" cstate="print"/>
            <a:stretch>
              <a:fillRect/>
            </a:stretch>
          </p:blipFill>
          <p:spPr>
            <a:xfrm>
              <a:off x="5556504" y="5554979"/>
              <a:ext cx="783335" cy="315467"/>
            </a:xfrm>
            <a:prstGeom prst="rect">
              <a:avLst/>
            </a:prstGeom>
          </p:spPr>
        </p:pic>
        <p:pic>
          <p:nvPicPr>
            <p:cNvPr id="15" name="object 15"/>
            <p:cNvPicPr/>
            <p:nvPr/>
          </p:nvPicPr>
          <p:blipFill>
            <a:blip r:embed="rId10" cstate="print"/>
            <a:stretch>
              <a:fillRect/>
            </a:stretch>
          </p:blipFill>
          <p:spPr>
            <a:xfrm>
              <a:off x="5609844" y="5570220"/>
              <a:ext cx="671969" cy="208787"/>
            </a:xfrm>
            <a:prstGeom prst="rect">
              <a:avLst/>
            </a:prstGeom>
          </p:spPr>
        </p:pic>
        <p:pic>
          <p:nvPicPr>
            <p:cNvPr id="16" name="object 16"/>
            <p:cNvPicPr/>
            <p:nvPr/>
          </p:nvPicPr>
          <p:blipFill>
            <a:blip r:embed="rId11" cstate="print"/>
            <a:stretch>
              <a:fillRect/>
            </a:stretch>
          </p:blipFill>
          <p:spPr>
            <a:xfrm>
              <a:off x="0" y="4195571"/>
              <a:ext cx="6982967" cy="982979"/>
            </a:xfrm>
            <a:prstGeom prst="rect">
              <a:avLst/>
            </a:prstGeom>
          </p:spPr>
        </p:pic>
        <p:pic>
          <p:nvPicPr>
            <p:cNvPr id="17" name="object 17"/>
            <p:cNvPicPr/>
            <p:nvPr/>
          </p:nvPicPr>
          <p:blipFill>
            <a:blip r:embed="rId12" cstate="print"/>
            <a:stretch>
              <a:fillRect/>
            </a:stretch>
          </p:blipFill>
          <p:spPr>
            <a:xfrm>
              <a:off x="0" y="4675632"/>
              <a:ext cx="5632703" cy="982979"/>
            </a:xfrm>
            <a:prstGeom prst="rect">
              <a:avLst/>
            </a:prstGeom>
          </p:spPr>
        </p:pic>
      </p:grpSp>
      <p:sp>
        <p:nvSpPr>
          <p:cNvPr id="18" name="object 18"/>
          <p:cNvSpPr txBox="1"/>
          <p:nvPr/>
        </p:nvSpPr>
        <p:spPr>
          <a:xfrm>
            <a:off x="137214" y="4296552"/>
            <a:ext cx="6407150" cy="1039494"/>
          </a:xfrm>
          <a:prstGeom prst="rect">
            <a:avLst/>
          </a:prstGeom>
        </p:spPr>
        <p:txBody>
          <a:bodyPr vert="horz" wrap="square" lIns="0" tIns="73660" rIns="0" bIns="0" rtlCol="0">
            <a:spAutoFit/>
          </a:bodyPr>
          <a:lstStyle/>
          <a:p>
            <a:pPr marL="12700" marR="5080">
              <a:lnSpc>
                <a:spcPts val="3779"/>
              </a:lnSpc>
              <a:spcBef>
                <a:spcPts val="580"/>
              </a:spcBef>
            </a:pPr>
            <a:r>
              <a:rPr sz="3500" dirty="0">
                <a:solidFill>
                  <a:srgbClr val="FFFFFF"/>
                </a:solidFill>
                <a:latin typeface="Arial Black"/>
                <a:cs typeface="Arial Black"/>
              </a:rPr>
              <a:t>Army</a:t>
            </a:r>
            <a:r>
              <a:rPr sz="3500" spc="10" dirty="0">
                <a:solidFill>
                  <a:srgbClr val="FFFFFF"/>
                </a:solidFill>
                <a:latin typeface="Arial Black"/>
                <a:cs typeface="Arial Black"/>
              </a:rPr>
              <a:t> </a:t>
            </a:r>
            <a:r>
              <a:rPr sz="3500" dirty="0">
                <a:solidFill>
                  <a:srgbClr val="FFFFFF"/>
                </a:solidFill>
                <a:latin typeface="Arial Black"/>
                <a:cs typeface="Arial Black"/>
              </a:rPr>
              <a:t>Housing</a:t>
            </a:r>
            <a:r>
              <a:rPr sz="3500" spc="30" dirty="0">
                <a:solidFill>
                  <a:srgbClr val="FFFFFF"/>
                </a:solidFill>
                <a:latin typeface="Arial Black"/>
                <a:cs typeface="Arial Black"/>
              </a:rPr>
              <a:t> </a:t>
            </a:r>
            <a:r>
              <a:rPr sz="3500" dirty="0">
                <a:solidFill>
                  <a:srgbClr val="FFFFFF"/>
                </a:solidFill>
                <a:latin typeface="Arial Black"/>
                <a:cs typeface="Arial Black"/>
              </a:rPr>
              <a:t>Office</a:t>
            </a:r>
            <a:r>
              <a:rPr sz="3500" spc="30" dirty="0">
                <a:solidFill>
                  <a:srgbClr val="FFFFFF"/>
                </a:solidFill>
                <a:latin typeface="Arial Black"/>
                <a:cs typeface="Arial Black"/>
              </a:rPr>
              <a:t> </a:t>
            </a:r>
            <a:r>
              <a:rPr sz="3500" spc="-10" dirty="0">
                <a:solidFill>
                  <a:srgbClr val="FFFFFF"/>
                </a:solidFill>
                <a:latin typeface="Arial Black"/>
                <a:cs typeface="Arial Black"/>
              </a:rPr>
              <a:t>Plain </a:t>
            </a:r>
            <a:r>
              <a:rPr sz="3500" dirty="0">
                <a:solidFill>
                  <a:srgbClr val="FFFFFF"/>
                </a:solidFill>
                <a:latin typeface="Arial Black"/>
                <a:cs typeface="Arial Black"/>
              </a:rPr>
              <a:t>Language</a:t>
            </a:r>
            <a:r>
              <a:rPr sz="3500" spc="-90" dirty="0">
                <a:solidFill>
                  <a:srgbClr val="FFFFFF"/>
                </a:solidFill>
                <a:latin typeface="Arial Black"/>
                <a:cs typeface="Arial Black"/>
              </a:rPr>
              <a:t> </a:t>
            </a:r>
            <a:r>
              <a:rPr sz="3500" dirty="0">
                <a:solidFill>
                  <a:srgbClr val="FFFFFF"/>
                </a:solidFill>
                <a:latin typeface="Arial Black"/>
                <a:cs typeface="Arial Black"/>
              </a:rPr>
              <a:t>Brief</a:t>
            </a:r>
            <a:r>
              <a:rPr sz="3500" spc="105" dirty="0">
                <a:solidFill>
                  <a:srgbClr val="FFFFFF"/>
                </a:solidFill>
                <a:latin typeface="Arial Black"/>
                <a:cs typeface="Arial Black"/>
              </a:rPr>
              <a:t> </a:t>
            </a:r>
            <a:r>
              <a:rPr sz="3500" spc="-10" dirty="0">
                <a:solidFill>
                  <a:srgbClr val="FFFFFF"/>
                </a:solidFill>
                <a:latin typeface="Arial Black"/>
                <a:cs typeface="Arial Black"/>
              </a:rPr>
              <a:t>(PLB)</a:t>
            </a:r>
            <a:endParaRPr sz="3500">
              <a:latin typeface="Arial Black"/>
              <a:cs typeface="Arial Black"/>
            </a:endParaRPr>
          </a:p>
        </p:txBody>
      </p:sp>
      <p:sp>
        <p:nvSpPr>
          <p:cNvPr id="20" name="object 20"/>
          <p:cNvSpPr txBox="1"/>
          <p:nvPr/>
        </p:nvSpPr>
        <p:spPr>
          <a:xfrm>
            <a:off x="86090" y="6480716"/>
            <a:ext cx="1551940" cy="319405"/>
          </a:xfrm>
          <a:prstGeom prst="rect">
            <a:avLst/>
          </a:prstGeom>
        </p:spPr>
        <p:txBody>
          <a:bodyPr vert="horz" wrap="square" lIns="0" tIns="37465" rIns="0" bIns="0" rtlCol="0">
            <a:spAutoFit/>
          </a:bodyPr>
          <a:lstStyle/>
          <a:p>
            <a:pPr marL="13335">
              <a:lnSpc>
                <a:spcPct val="100000"/>
              </a:lnSpc>
              <a:spcBef>
                <a:spcPts val="295"/>
              </a:spcBef>
            </a:pPr>
            <a:r>
              <a:rPr sz="800" b="1" dirty="0">
                <a:solidFill>
                  <a:srgbClr val="FFFFFF"/>
                </a:solidFill>
                <a:latin typeface="Arial"/>
                <a:cs typeface="Arial"/>
              </a:rPr>
              <a:t>As</a:t>
            </a:r>
            <a:r>
              <a:rPr sz="800" b="1" spc="10" dirty="0">
                <a:solidFill>
                  <a:srgbClr val="FFFFFF"/>
                </a:solidFill>
                <a:latin typeface="Arial"/>
                <a:cs typeface="Arial"/>
              </a:rPr>
              <a:t> </a:t>
            </a:r>
            <a:r>
              <a:rPr sz="800" b="1" dirty="0">
                <a:solidFill>
                  <a:srgbClr val="FFFFFF"/>
                </a:solidFill>
                <a:latin typeface="Arial"/>
                <a:cs typeface="Arial"/>
              </a:rPr>
              <a:t>of:</a:t>
            </a:r>
            <a:r>
              <a:rPr sz="800" b="1" spc="-30" dirty="0">
                <a:solidFill>
                  <a:srgbClr val="FFFFFF"/>
                </a:solidFill>
                <a:latin typeface="Arial"/>
                <a:cs typeface="Arial"/>
              </a:rPr>
              <a:t> </a:t>
            </a:r>
            <a:r>
              <a:rPr lang="en-US" sz="800" b="1" spc="-30" dirty="0">
                <a:solidFill>
                  <a:srgbClr val="FFFFFF"/>
                </a:solidFill>
                <a:latin typeface="Arial"/>
                <a:cs typeface="Arial"/>
              </a:rPr>
              <a:t> March 2025</a:t>
            </a:r>
            <a:endParaRPr sz="800" dirty="0">
              <a:latin typeface="Arial"/>
              <a:cs typeface="Arial"/>
            </a:endParaRPr>
          </a:p>
          <a:p>
            <a:pPr marL="12700">
              <a:lnSpc>
                <a:spcPct val="100000"/>
              </a:lnSpc>
              <a:spcBef>
                <a:spcPts val="195"/>
              </a:spcBef>
            </a:pPr>
            <a:r>
              <a:rPr sz="800" b="1" dirty="0">
                <a:solidFill>
                  <a:srgbClr val="FFFFFF"/>
                </a:solidFill>
                <a:latin typeface="Arial"/>
                <a:cs typeface="Arial"/>
              </a:rPr>
              <a:t>Plain</a:t>
            </a:r>
            <a:r>
              <a:rPr sz="800" b="1" spc="-30" dirty="0">
                <a:solidFill>
                  <a:srgbClr val="FFFFFF"/>
                </a:solidFill>
                <a:latin typeface="Arial"/>
                <a:cs typeface="Arial"/>
              </a:rPr>
              <a:t> </a:t>
            </a:r>
            <a:r>
              <a:rPr sz="800" b="1" dirty="0">
                <a:solidFill>
                  <a:srgbClr val="FFFFFF"/>
                </a:solidFill>
                <a:latin typeface="Arial"/>
                <a:cs typeface="Arial"/>
              </a:rPr>
              <a:t>Language</a:t>
            </a:r>
            <a:r>
              <a:rPr sz="800" b="1" spc="-15" dirty="0">
                <a:solidFill>
                  <a:srgbClr val="FFFFFF"/>
                </a:solidFill>
                <a:latin typeface="Arial"/>
                <a:cs typeface="Arial"/>
              </a:rPr>
              <a:t> </a:t>
            </a:r>
            <a:r>
              <a:rPr sz="800" b="1" dirty="0">
                <a:solidFill>
                  <a:srgbClr val="FFFFFF"/>
                </a:solidFill>
                <a:latin typeface="Arial"/>
                <a:cs typeface="Arial"/>
              </a:rPr>
              <a:t>Brief_</a:t>
            </a:r>
            <a:r>
              <a:rPr sz="800" b="1" spc="-20" dirty="0">
                <a:solidFill>
                  <a:srgbClr val="FFFFFF"/>
                </a:solidFill>
                <a:latin typeface="Arial"/>
                <a:cs typeface="Arial"/>
              </a:rPr>
              <a:t> </a:t>
            </a:r>
            <a:r>
              <a:rPr sz="800" b="1" spc="-10" dirty="0">
                <a:solidFill>
                  <a:srgbClr val="FFFFFF"/>
                </a:solidFill>
                <a:latin typeface="Arial"/>
                <a:cs typeface="Arial"/>
              </a:rPr>
              <a:t>Version</a:t>
            </a:r>
            <a:r>
              <a:rPr sz="800" b="1" spc="-15" dirty="0">
                <a:solidFill>
                  <a:srgbClr val="FFFFFF"/>
                </a:solidFill>
                <a:latin typeface="Arial"/>
                <a:cs typeface="Arial"/>
              </a:rPr>
              <a:t> </a:t>
            </a:r>
            <a:r>
              <a:rPr sz="800" b="1" spc="-50" dirty="0">
                <a:solidFill>
                  <a:srgbClr val="FFFFFF"/>
                </a:solidFill>
                <a:latin typeface="Arial"/>
                <a:cs typeface="Arial"/>
              </a:rPr>
              <a:t>I</a:t>
            </a:r>
            <a:endParaRPr sz="800" dirty="0">
              <a:latin typeface="Arial"/>
              <a:cs typeface="Arial"/>
            </a:endParaRPr>
          </a:p>
        </p:txBody>
      </p:sp>
      <p:pic>
        <p:nvPicPr>
          <p:cNvPr id="21" name="object 21"/>
          <p:cNvPicPr/>
          <p:nvPr/>
        </p:nvPicPr>
        <p:blipFill>
          <a:blip r:embed="rId13" cstate="print"/>
          <a:stretch>
            <a:fillRect/>
          </a:stretch>
        </p:blipFill>
        <p:spPr>
          <a:xfrm>
            <a:off x="3971544" y="6297167"/>
            <a:ext cx="1226819" cy="303275"/>
          </a:xfrm>
          <a:prstGeom prst="rect">
            <a:avLst/>
          </a:prstGeom>
        </p:spPr>
      </p:pic>
      <p:sp>
        <p:nvSpPr>
          <p:cNvPr id="22" name="object 22"/>
          <p:cNvSpPr txBox="1"/>
          <p:nvPr/>
        </p:nvSpPr>
        <p:spPr>
          <a:xfrm>
            <a:off x="3180621" y="6331530"/>
            <a:ext cx="2799080" cy="330200"/>
          </a:xfrm>
          <a:prstGeom prst="rect">
            <a:avLst/>
          </a:prstGeom>
        </p:spPr>
        <p:txBody>
          <a:bodyPr vert="horz" wrap="square" lIns="0" tIns="12065" rIns="0" bIns="0" rtlCol="0">
            <a:spAutoFit/>
          </a:bodyPr>
          <a:lstStyle/>
          <a:p>
            <a:pPr marL="880744">
              <a:lnSpc>
                <a:spcPct val="100000"/>
              </a:lnSpc>
              <a:spcBef>
                <a:spcPts val="95"/>
              </a:spcBef>
            </a:pPr>
            <a:r>
              <a:rPr lang="en-US" sz="1000" b="1" spc="-10" dirty="0">
                <a:solidFill>
                  <a:srgbClr val="FFFFFF"/>
                </a:solidFill>
                <a:latin typeface="Arial"/>
                <a:cs typeface="Arial"/>
              </a:rPr>
              <a:t>USAG Carlisle Barracks</a:t>
            </a:r>
            <a:endParaRPr sz="1000" dirty="0">
              <a:latin typeface="Arial"/>
              <a:cs typeface="Arial"/>
            </a:endParaRPr>
          </a:p>
          <a:p>
            <a:pPr marL="12700">
              <a:lnSpc>
                <a:spcPct val="100000"/>
              </a:lnSpc>
            </a:pPr>
            <a:r>
              <a:rPr sz="1000" b="1" dirty="0">
                <a:solidFill>
                  <a:srgbClr val="FFFFFF"/>
                </a:solidFill>
                <a:latin typeface="Arial"/>
                <a:cs typeface="Arial"/>
              </a:rPr>
              <a:t>U.S.</a:t>
            </a:r>
            <a:r>
              <a:rPr sz="1000" b="1" spc="-25" dirty="0">
                <a:solidFill>
                  <a:srgbClr val="FFFFFF"/>
                </a:solidFill>
                <a:latin typeface="Arial"/>
                <a:cs typeface="Arial"/>
              </a:rPr>
              <a:t> </a:t>
            </a:r>
            <a:r>
              <a:rPr sz="1000" b="1" dirty="0">
                <a:solidFill>
                  <a:srgbClr val="FFFFFF"/>
                </a:solidFill>
                <a:latin typeface="Arial"/>
                <a:cs typeface="Arial"/>
              </a:rPr>
              <a:t>Army</a:t>
            </a:r>
            <a:r>
              <a:rPr sz="1000" b="1" spc="20" dirty="0">
                <a:solidFill>
                  <a:srgbClr val="FFFFFF"/>
                </a:solidFill>
                <a:latin typeface="Arial"/>
                <a:cs typeface="Arial"/>
              </a:rPr>
              <a:t> </a:t>
            </a:r>
            <a:r>
              <a:rPr sz="1000" b="1" spc="-10" dirty="0">
                <a:solidFill>
                  <a:srgbClr val="FFFFFF"/>
                </a:solidFill>
                <a:latin typeface="Arial"/>
                <a:cs typeface="Arial"/>
              </a:rPr>
              <a:t>Installation</a:t>
            </a:r>
            <a:r>
              <a:rPr sz="1000" b="1" spc="-30" dirty="0">
                <a:solidFill>
                  <a:srgbClr val="FFFFFF"/>
                </a:solidFill>
                <a:latin typeface="Arial"/>
                <a:cs typeface="Arial"/>
              </a:rPr>
              <a:t> </a:t>
            </a:r>
            <a:r>
              <a:rPr sz="1000" b="1" dirty="0">
                <a:solidFill>
                  <a:srgbClr val="FFFFFF"/>
                </a:solidFill>
                <a:latin typeface="Arial"/>
                <a:cs typeface="Arial"/>
              </a:rPr>
              <a:t>Management</a:t>
            </a:r>
            <a:r>
              <a:rPr sz="1000" b="1" spc="-25" dirty="0">
                <a:solidFill>
                  <a:srgbClr val="FFFFFF"/>
                </a:solidFill>
                <a:latin typeface="Arial"/>
                <a:cs typeface="Arial"/>
              </a:rPr>
              <a:t> </a:t>
            </a:r>
            <a:r>
              <a:rPr sz="1000" b="1" spc="-10" dirty="0">
                <a:solidFill>
                  <a:srgbClr val="FFFFFF"/>
                </a:solidFill>
                <a:latin typeface="Arial"/>
                <a:cs typeface="Arial"/>
              </a:rPr>
              <a:t>Command</a:t>
            </a:r>
            <a:endParaRPr sz="1000" dirty="0">
              <a:latin typeface="Arial"/>
              <a:cs typeface="Arial"/>
            </a:endParaRPr>
          </a:p>
        </p:txBody>
      </p:sp>
      <p:pic>
        <p:nvPicPr>
          <p:cNvPr id="25" name="Picture 24" descr="A logo for a housing company&#10;&#10;Description automatically generated">
            <a:extLst>
              <a:ext uri="{FF2B5EF4-FFF2-40B4-BE49-F238E27FC236}">
                <a16:creationId xmlns:a16="http://schemas.microsoft.com/office/drawing/2014/main" id="{6A7ED05D-7118-D805-D781-0BE68C1727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18" y="5355191"/>
            <a:ext cx="862049" cy="86568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10</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78175" y="42269"/>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685801" y="1077034"/>
            <a:ext cx="8094170" cy="4322337"/>
          </a:xfrm>
          <a:prstGeom prst="rect">
            <a:avLst/>
          </a:prstGeom>
        </p:spPr>
        <p:txBody>
          <a:bodyPr vert="horz" wrap="square" lIns="0" tIns="13335" rIns="0" bIns="0" rtlCol="0">
            <a:spAutoFit/>
          </a:bodyPr>
          <a:lstStyle/>
          <a:p>
            <a:pPr algn="l"/>
            <a:r>
              <a:rPr lang="en-US" sz="1400" b="1" u="sng" dirty="0">
                <a:latin typeface=" Arial"/>
              </a:rPr>
              <a:t>Security Deposit </a:t>
            </a:r>
            <a:r>
              <a:rPr lang="en-US" sz="1400" b="1" dirty="0">
                <a:latin typeface=" Arial"/>
              </a:rPr>
              <a:t>(Section 4.D): </a:t>
            </a:r>
            <a:r>
              <a:rPr lang="en-US" sz="1400" dirty="0">
                <a:latin typeface=" Arial"/>
              </a:rPr>
              <a:t>Section 4.D of the Lease is amended as follows:  Tenant may be required to pay a security deposit, if any, as more particularly set forth on Schedule 1.</a:t>
            </a:r>
          </a:p>
          <a:p>
            <a:pPr algn="l"/>
            <a:r>
              <a:rPr lang="en-US" sz="1400" i="0" u="none" strike="noStrike" baseline="0" dirty="0">
                <a:latin typeface=" Arial"/>
              </a:rPr>
              <a:t>a. If required, Tenant has paid to Owner a security deposit in the amount set forth on</a:t>
            </a:r>
          </a:p>
          <a:p>
            <a:pPr algn="l"/>
            <a:r>
              <a:rPr lang="en-US" sz="1400" i="0" u="none" strike="noStrike" baseline="0" dirty="0">
                <a:latin typeface=" Arial"/>
              </a:rPr>
              <a:t>Schedule 1, as security that Tenant will perform their obligations under this Lease.</a:t>
            </a:r>
          </a:p>
          <a:p>
            <a:pPr algn="l"/>
            <a:r>
              <a:rPr lang="en-US" sz="1400" i="0" u="none" strike="noStrike" baseline="0" dirty="0">
                <a:latin typeface=" Arial"/>
              </a:rPr>
              <a:t>Owner may use the security deposit to pay for losses or damages caused by</a:t>
            </a:r>
          </a:p>
          <a:p>
            <a:pPr algn="l"/>
            <a:r>
              <a:rPr lang="en-US" sz="1400" i="0" u="none" strike="noStrike" baseline="0" dirty="0">
                <a:latin typeface=" Arial"/>
              </a:rPr>
              <a:t>Tenant’s breach of this Lease. Owner may also use the security deposit to pay for</a:t>
            </a:r>
          </a:p>
          <a:p>
            <a:pPr algn="l"/>
            <a:r>
              <a:rPr lang="en-US" sz="1400" i="0" u="none" strike="noStrike" baseline="0" dirty="0">
                <a:latin typeface=" Arial"/>
              </a:rPr>
              <a:t>any damage to the Leased Unit. Tenant must pay losses or damages which are not</a:t>
            </a:r>
          </a:p>
          <a:p>
            <a:pPr algn="l"/>
            <a:r>
              <a:rPr lang="en-US" sz="1400" i="0" u="none" strike="noStrike" baseline="0" dirty="0">
                <a:latin typeface=" Arial"/>
              </a:rPr>
              <a:t>covered by the security deposit as additional rent. Owner may keep the security</a:t>
            </a:r>
          </a:p>
          <a:p>
            <a:pPr algn="l"/>
            <a:r>
              <a:rPr lang="en-US" sz="1400" i="0" u="none" strike="noStrike" baseline="0" dirty="0">
                <a:latin typeface=" Arial"/>
              </a:rPr>
              <a:t>deposit if Tenant fails to make rental payment or if Tenant leaves before the end of</a:t>
            </a:r>
          </a:p>
          <a:p>
            <a:pPr algn="l"/>
            <a:r>
              <a:rPr lang="en-US" sz="1400" i="0" u="none" strike="noStrike" baseline="0" dirty="0">
                <a:latin typeface=" Arial"/>
              </a:rPr>
              <a:t>the Lease Term. Such remedy </a:t>
            </a:r>
            <a:r>
              <a:rPr lang="en-US" sz="1400" i="0" u="sng" strike="noStrike" baseline="0" dirty="0">
                <a:latin typeface=" Arial"/>
              </a:rPr>
              <a:t>shall not </a:t>
            </a:r>
            <a:r>
              <a:rPr lang="en-US" sz="1400" i="0" u="none" strike="noStrike" baseline="0" dirty="0">
                <a:latin typeface=" Arial"/>
              </a:rPr>
              <a:t>be Owner’s exclusive remedy. SECURITY</a:t>
            </a:r>
          </a:p>
          <a:p>
            <a:pPr algn="l"/>
            <a:r>
              <a:rPr lang="en-US" sz="1400" i="0" u="none" strike="noStrike" baseline="0" dirty="0">
                <a:latin typeface=" Arial"/>
              </a:rPr>
              <a:t>DEPOSIT SHALL NOT BE USED BY TENANT IN LIEU OF PAYMENT OF</a:t>
            </a:r>
          </a:p>
          <a:p>
            <a:pPr algn="l"/>
            <a:r>
              <a:rPr lang="en-US" sz="1400" i="0" u="none" strike="noStrike" baseline="0" dirty="0">
                <a:latin typeface=" Arial"/>
              </a:rPr>
              <a:t>LAST MONTH'S RENT. If all or any portion of the security deposit is used during</a:t>
            </a:r>
          </a:p>
          <a:p>
            <a:pPr algn="l"/>
            <a:r>
              <a:rPr lang="en-US" sz="1400" i="0" u="none" strike="noStrike" baseline="0" dirty="0">
                <a:latin typeface=" Arial"/>
              </a:rPr>
              <a:t>the term of this Lease, Tenant agrees to reinstate the security deposit within five</a:t>
            </a:r>
          </a:p>
          <a:p>
            <a:pPr algn="l"/>
            <a:r>
              <a:rPr lang="en-US" sz="1400" i="0" u="none" strike="noStrike" baseline="0" dirty="0">
                <a:latin typeface=" Arial"/>
              </a:rPr>
              <a:t>days after written notice is delivered to Tenant.</a:t>
            </a:r>
          </a:p>
          <a:p>
            <a:pPr algn="l"/>
            <a:r>
              <a:rPr lang="en-US" sz="1400" i="0" u="none" strike="noStrike" baseline="0" dirty="0">
                <a:latin typeface=" Arial"/>
              </a:rPr>
              <a:t>b. Owner shall deposit the security deposit at Bank of America. In the event such</a:t>
            </a:r>
          </a:p>
          <a:p>
            <a:pPr algn="l"/>
            <a:r>
              <a:rPr lang="en-US" sz="1400" i="0" u="none" strike="noStrike" baseline="0" dirty="0">
                <a:latin typeface=" Arial"/>
              </a:rPr>
              <a:t>security deposit is in an amount in excess of $100, Owner shall deposit this amount</a:t>
            </a:r>
          </a:p>
          <a:p>
            <a:pPr algn="l"/>
            <a:r>
              <a:rPr lang="en-US" sz="1400" i="0" u="none" strike="noStrike" baseline="0" dirty="0">
                <a:latin typeface=" Arial"/>
              </a:rPr>
              <a:t>in a FDIC insured bank escrow account specifically designated for security</a:t>
            </a:r>
          </a:p>
          <a:p>
            <a:pPr algn="l"/>
            <a:r>
              <a:rPr lang="en-US" sz="1400" i="0" u="none" strike="noStrike" baseline="0" dirty="0">
                <a:latin typeface=" Arial"/>
              </a:rPr>
              <a:t>deposits.</a:t>
            </a:r>
          </a:p>
          <a:p>
            <a:pPr algn="l"/>
            <a:r>
              <a:rPr lang="en-US" sz="1400" i="0" u="none" strike="noStrike" baseline="0" dirty="0">
                <a:latin typeface=" Arial"/>
              </a:rPr>
              <a:t>c. The security deposit may be increased to match any rent increase, however, after</a:t>
            </a:r>
          </a:p>
          <a:p>
            <a:pPr algn="l"/>
            <a:r>
              <a:rPr lang="en-US" sz="1400" i="0" u="none" strike="noStrike" baseline="0" dirty="0">
                <a:latin typeface=" Arial"/>
              </a:rPr>
              <a:t>five (5) years of occupancy, the Owner may no longer increase the security deposit.</a:t>
            </a: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5242507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11</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78175" y="42269"/>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841217" y="719612"/>
            <a:ext cx="8094170" cy="5399555"/>
          </a:xfrm>
          <a:prstGeom prst="rect">
            <a:avLst/>
          </a:prstGeom>
        </p:spPr>
        <p:txBody>
          <a:bodyPr vert="horz" wrap="square" lIns="0" tIns="13335" rIns="0" bIns="0" rtlCol="0">
            <a:spAutoFit/>
          </a:bodyPr>
          <a:lstStyle/>
          <a:p>
            <a:pPr algn="l"/>
            <a:r>
              <a:rPr lang="en-US" sz="1400" b="1" u="sng" dirty="0">
                <a:latin typeface=" Arial"/>
              </a:rPr>
              <a:t>Security Deposit </a:t>
            </a:r>
            <a:r>
              <a:rPr lang="en-US" sz="1400" b="1" dirty="0">
                <a:latin typeface=" Arial"/>
              </a:rPr>
              <a:t>(Section 4.D): Continued</a:t>
            </a:r>
          </a:p>
          <a:p>
            <a:pPr algn="l"/>
            <a:r>
              <a:rPr lang="en-US" sz="1400" dirty="0">
                <a:latin typeface=" Arial"/>
              </a:rPr>
              <a:t>d. Deposits held by Owner, or Owner’s agent, for less than two (2) years need not earn</a:t>
            </a:r>
          </a:p>
          <a:p>
            <a:pPr algn="l"/>
            <a:r>
              <a:rPr lang="en-US" sz="1400" dirty="0">
                <a:latin typeface=" Arial"/>
              </a:rPr>
              <a:t>interest. After the second anniversary of the leasehold, the Owner shall have the</a:t>
            </a:r>
          </a:p>
          <a:p>
            <a:pPr algn="l"/>
            <a:r>
              <a:rPr lang="en-US" sz="1400" dirty="0">
                <a:latin typeface=" Arial"/>
              </a:rPr>
              <a:t>Revision 6.2021</a:t>
            </a:r>
          </a:p>
          <a:p>
            <a:pPr algn="l"/>
            <a:r>
              <a:rPr lang="en-US" sz="1400" dirty="0">
                <a:latin typeface=" Arial"/>
              </a:rPr>
              <a:t>security deposit deposited in an interest-bearing account, if not already done.</a:t>
            </a:r>
          </a:p>
          <a:p>
            <a:pPr algn="l"/>
            <a:r>
              <a:rPr lang="en-US" sz="1400" dirty="0">
                <a:latin typeface=" Arial"/>
              </a:rPr>
              <a:t>Owner may keep one percent (1%) per year of the deposit to cover administrative</a:t>
            </a:r>
          </a:p>
          <a:p>
            <a:pPr algn="l"/>
            <a:r>
              <a:rPr lang="en-US" sz="1400" dirty="0">
                <a:latin typeface=" Arial"/>
              </a:rPr>
              <a:t>costs. The remaining interest earned by the security deposit shall be paid to Tenant</a:t>
            </a:r>
          </a:p>
          <a:p>
            <a:pPr algn="l"/>
            <a:r>
              <a:rPr lang="en-US" sz="1400" dirty="0">
                <a:latin typeface=" Arial"/>
              </a:rPr>
              <a:t>once a year.</a:t>
            </a:r>
          </a:p>
          <a:p>
            <a:pPr algn="l"/>
            <a:r>
              <a:rPr lang="en-US" sz="1400" dirty="0">
                <a:latin typeface=" Arial"/>
              </a:rPr>
              <a:t>e. When the Tenant moves out, the Owner will prepare a list of charges for damages</a:t>
            </a:r>
          </a:p>
          <a:p>
            <a:pPr algn="l"/>
            <a:r>
              <a:rPr lang="en-US" sz="1400" dirty="0">
                <a:latin typeface=" Arial"/>
              </a:rPr>
              <a:t>beyond normal wear and tear, and any unpaid rent or other fees and charges. The</a:t>
            </a:r>
          </a:p>
          <a:p>
            <a:pPr algn="l"/>
            <a:r>
              <a:rPr lang="en-US" sz="1400" dirty="0">
                <a:latin typeface=" Arial"/>
              </a:rPr>
              <a:t>Owner can deduct these charges, if any, from the security deposit and will return</a:t>
            </a:r>
          </a:p>
          <a:p>
            <a:pPr algn="l"/>
            <a:r>
              <a:rPr lang="en-US" sz="1400" dirty="0">
                <a:latin typeface=" Arial"/>
              </a:rPr>
              <a:t>the balance with any interest due to the Tenant within 30 days from the termination</a:t>
            </a:r>
          </a:p>
          <a:p>
            <a:pPr algn="l"/>
            <a:r>
              <a:rPr lang="en-US" sz="1400" dirty="0">
                <a:latin typeface=" Arial"/>
              </a:rPr>
              <a:t>of the lease or upon surrender and acceptance, whichever occurs first. The Tenant</a:t>
            </a:r>
          </a:p>
          <a:p>
            <a:pPr algn="l"/>
            <a:r>
              <a:rPr lang="en-US" sz="1400" dirty="0">
                <a:latin typeface=" Arial"/>
              </a:rPr>
              <a:t>must give the Owner written notice of the Tenant’s new address or make other</a:t>
            </a:r>
          </a:p>
          <a:p>
            <a:pPr algn="l"/>
            <a:r>
              <a:rPr lang="en-US" sz="1400" dirty="0">
                <a:latin typeface=" Arial"/>
              </a:rPr>
              <a:t>arrangements with the Owner for the return of the security deposit.</a:t>
            </a:r>
          </a:p>
          <a:p>
            <a:pPr algn="l"/>
            <a:endParaRPr lang="en-US" sz="1400" dirty="0">
              <a:latin typeface=" Arial"/>
            </a:endParaRPr>
          </a:p>
          <a:p>
            <a:pPr algn="l"/>
            <a:r>
              <a:rPr lang="en-US" sz="1400" b="1" u="sng" dirty="0">
                <a:latin typeface=" Arial"/>
              </a:rPr>
              <a:t>Fees</a:t>
            </a:r>
            <a:r>
              <a:rPr lang="en-US" sz="1400" b="1" dirty="0">
                <a:latin typeface=" Arial"/>
              </a:rPr>
              <a:t> (Section 5):</a:t>
            </a:r>
          </a:p>
          <a:p>
            <a:pPr algn="l"/>
            <a:r>
              <a:rPr lang="en-US" sz="1400" dirty="0">
                <a:latin typeface=" Arial"/>
              </a:rPr>
              <a:t>Section 5 of the Lease is amended to include the following as Section 5.C:</a:t>
            </a:r>
          </a:p>
          <a:p>
            <a:pPr algn="l"/>
            <a:r>
              <a:rPr lang="en-US" sz="1400" dirty="0">
                <a:latin typeface=" Arial"/>
              </a:rPr>
              <a:t>If the term of the Lease is for years, Owner may notify Tenant of any changes to the Lease</a:t>
            </a:r>
          </a:p>
          <a:p>
            <a:pPr algn="l"/>
            <a:r>
              <a:rPr lang="en-US" sz="1400" dirty="0">
                <a:latin typeface=" Arial"/>
              </a:rPr>
              <a:t>at least 30 days prior to the end of the term. Tenant may choose to accept such changes, or</a:t>
            </a:r>
          </a:p>
          <a:p>
            <a:pPr algn="l"/>
            <a:r>
              <a:rPr lang="en-US" sz="1400" dirty="0">
                <a:latin typeface=" Arial"/>
              </a:rPr>
              <a:t>may elect to terminate the Lease by providing written notice pursuant to Section 10.P.</a:t>
            </a:r>
          </a:p>
          <a:p>
            <a:pPr algn="l"/>
            <a:r>
              <a:rPr lang="en-US" sz="1400" dirty="0">
                <a:latin typeface=" Arial"/>
              </a:rPr>
              <a:t>If the term of the Lease is month-to-month, Owner may provide Tenant 30 days written</a:t>
            </a:r>
          </a:p>
          <a:p>
            <a:pPr algn="l"/>
            <a:r>
              <a:rPr lang="en-US" sz="1400" dirty="0">
                <a:latin typeface=" Arial"/>
              </a:rPr>
              <a:t>notice of any changes to the terms of the Lease, including applicable fees and charges.</a:t>
            </a:r>
          </a:p>
          <a:p>
            <a:pPr algn="l"/>
            <a:r>
              <a:rPr lang="en-US" sz="1400" dirty="0">
                <a:latin typeface=" Arial"/>
              </a:rPr>
              <a:t>Unless Tenant provides notice pursuant to Section 10.G., such changes are deemed</a:t>
            </a:r>
          </a:p>
          <a:p>
            <a:pPr algn="l"/>
            <a:r>
              <a:rPr lang="en-US" sz="1400" dirty="0">
                <a:latin typeface=" Arial"/>
              </a:rPr>
              <a:t>automatically accepted.</a:t>
            </a: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211630579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12</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88891" y="76956"/>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823611" y="942316"/>
            <a:ext cx="8094170" cy="4753224"/>
          </a:xfrm>
          <a:prstGeom prst="rect">
            <a:avLst/>
          </a:prstGeom>
        </p:spPr>
        <p:txBody>
          <a:bodyPr vert="horz" wrap="square" lIns="0" tIns="13335" rIns="0" bIns="0" rtlCol="0">
            <a:spAutoFit/>
          </a:bodyPr>
          <a:lstStyle/>
          <a:p>
            <a:pPr algn="l"/>
            <a:r>
              <a:rPr lang="en-US" sz="1400" b="1" u="sng" dirty="0">
                <a:latin typeface=" Arial"/>
              </a:rPr>
              <a:t>Right to Relocate </a:t>
            </a:r>
            <a:r>
              <a:rPr lang="en-US" sz="1400" b="1" dirty="0">
                <a:latin typeface=" Arial"/>
              </a:rPr>
              <a:t>(Section 8): </a:t>
            </a:r>
            <a:r>
              <a:rPr lang="en-US" sz="1400" dirty="0">
                <a:latin typeface=" Arial"/>
              </a:rPr>
              <a:t>None</a:t>
            </a:r>
          </a:p>
          <a:p>
            <a:pPr algn="l"/>
            <a:endParaRPr lang="en-US" sz="1400" dirty="0">
              <a:latin typeface=" Arial"/>
            </a:endParaRPr>
          </a:p>
          <a:p>
            <a:pPr algn="l"/>
            <a:r>
              <a:rPr lang="en-US" sz="1400" b="1" u="sng" dirty="0">
                <a:latin typeface=" Arial"/>
              </a:rPr>
              <a:t>Informal Dispute Resolution Process </a:t>
            </a:r>
            <a:r>
              <a:rPr lang="en-US" sz="1400" b="1" dirty="0">
                <a:latin typeface=" Arial"/>
              </a:rPr>
              <a:t>(Section9):</a:t>
            </a:r>
          </a:p>
          <a:p>
            <a:pPr algn="l"/>
            <a:r>
              <a:rPr lang="en-US" sz="1400" dirty="0">
                <a:latin typeface=" Arial"/>
              </a:rPr>
              <a:t>1. Paragraph 9 of the Lease is amended as follows: If Tenant has a dispute with respect</a:t>
            </a:r>
          </a:p>
          <a:p>
            <a:pPr algn="l"/>
            <a:r>
              <a:rPr lang="en-US" sz="1400" dirty="0">
                <a:latin typeface=" Arial"/>
              </a:rPr>
              <a:t>to Owner’s performance of responsibilities under the Lease or attached schedules,</a:t>
            </a:r>
          </a:p>
          <a:p>
            <a:pPr algn="l"/>
            <a:r>
              <a:rPr lang="en-US" sz="1400" dirty="0">
                <a:latin typeface=" Arial"/>
              </a:rPr>
              <a:t>Tenant may first attempt to resolve it through informal dispute resolution processes</a:t>
            </a:r>
          </a:p>
          <a:p>
            <a:pPr algn="l"/>
            <a:r>
              <a:rPr lang="en-US" sz="1400" dirty="0">
                <a:latin typeface=" Arial"/>
              </a:rPr>
              <a:t>set forth by the MHO or by bringing the request or concern to the attention of the</a:t>
            </a:r>
          </a:p>
          <a:p>
            <a:pPr algn="l"/>
            <a:r>
              <a:rPr lang="en-US" sz="1400" dirty="0">
                <a:latin typeface=" Arial"/>
              </a:rPr>
              <a:t>Owner. Information regarding the informal dispute resolution requirements as set</a:t>
            </a:r>
          </a:p>
          <a:p>
            <a:pPr algn="l"/>
            <a:r>
              <a:rPr lang="en-US" sz="1400" dirty="0">
                <a:latin typeface=" Arial"/>
              </a:rPr>
              <a:t>forth by the MHO is available by contacting the MHO. If Tenant has a dispute</a:t>
            </a:r>
          </a:p>
          <a:p>
            <a:pPr algn="l"/>
            <a:r>
              <a:rPr lang="en-US" sz="1400" dirty="0">
                <a:latin typeface=" Arial"/>
              </a:rPr>
              <a:t>pertaining to the Premises that is not resolved using the information resolution</a:t>
            </a:r>
          </a:p>
          <a:p>
            <a:pPr algn="l"/>
            <a:r>
              <a:rPr lang="en-US" sz="1400" dirty="0">
                <a:latin typeface=" Arial"/>
              </a:rPr>
              <a:t>processes and/or the Tenant has elected not to pursue the informal dispute</a:t>
            </a:r>
          </a:p>
          <a:p>
            <a:pPr algn="l"/>
            <a:r>
              <a:rPr lang="en-US" sz="1400" dirty="0">
                <a:latin typeface=" Arial"/>
              </a:rPr>
              <a:t>resolution processes, and the dispute pertains to rights and responsibilities set forth</a:t>
            </a:r>
          </a:p>
          <a:p>
            <a:pPr algn="l"/>
            <a:r>
              <a:rPr lang="en-US" sz="1400" dirty="0">
                <a:latin typeface=" Arial"/>
              </a:rPr>
              <a:t>in the Lease, including maintenance and repairs, rental payments, displacement</a:t>
            </a:r>
          </a:p>
          <a:p>
            <a:pPr algn="l"/>
            <a:r>
              <a:rPr lang="en-US" sz="1400" dirty="0">
                <a:latin typeface=" Arial"/>
              </a:rPr>
              <a:t>rights, Lease termination, inspections, or fees and charges (each an “Eligible</a:t>
            </a:r>
          </a:p>
          <a:p>
            <a:pPr algn="l"/>
            <a:r>
              <a:rPr lang="en-US" sz="1400" dirty="0">
                <a:latin typeface=" Arial"/>
              </a:rPr>
              <a:t>Housing Dispute”), Tenant or Tenant’s designated agent may submit the request</a:t>
            </a:r>
          </a:p>
          <a:p>
            <a:pPr algn="l"/>
            <a:r>
              <a:rPr lang="en-US" sz="1400" dirty="0">
                <a:latin typeface=" Arial"/>
              </a:rPr>
              <a:t>or concern to the MHO for formal dispute resolution, in accordance with the</a:t>
            </a:r>
          </a:p>
          <a:p>
            <a:pPr algn="l"/>
            <a:r>
              <a:rPr lang="en-US" sz="1400" dirty="0">
                <a:latin typeface=" Arial"/>
              </a:rPr>
              <a:t>Dispute Resolution Process set forth on Schedule 3. Tenant or Owner may seek</a:t>
            </a:r>
          </a:p>
          <a:p>
            <a:pPr algn="l"/>
            <a:r>
              <a:rPr lang="en-US" sz="1400" dirty="0">
                <a:latin typeface=" Arial"/>
              </a:rPr>
              <a:t>legal advice or seek to resolve the dispute and pursue any remedy available by law</a:t>
            </a:r>
          </a:p>
          <a:p>
            <a:pPr algn="l"/>
            <a:r>
              <a:rPr lang="en-US" sz="1400" dirty="0">
                <a:latin typeface=" Arial"/>
              </a:rPr>
              <a:t>in accordance with applicable law, except that Tenant and Owner shall not pursue</a:t>
            </a:r>
          </a:p>
          <a:p>
            <a:pPr algn="l"/>
            <a:r>
              <a:rPr lang="en-US" sz="1400" dirty="0">
                <a:latin typeface=" Arial"/>
              </a:rPr>
              <a:t>such remedy available in law if Tenant has elected to use the formal dispute</a:t>
            </a:r>
          </a:p>
          <a:p>
            <a:pPr algn="l"/>
            <a:r>
              <a:rPr lang="en-US" sz="1400" dirty="0">
                <a:latin typeface=" Arial"/>
              </a:rPr>
              <a:t>resolution process under Schedule 3.</a:t>
            </a:r>
          </a:p>
          <a:p>
            <a:pPr algn="l"/>
            <a:endParaRPr lang="en-US" sz="1400" dirty="0">
              <a:latin typeface=" Arial"/>
            </a:endParaRP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62180070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13</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57997" y="10903"/>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863072" y="674634"/>
            <a:ext cx="8094170" cy="5399555"/>
          </a:xfrm>
          <a:prstGeom prst="rect">
            <a:avLst/>
          </a:prstGeom>
        </p:spPr>
        <p:txBody>
          <a:bodyPr vert="horz" wrap="square" lIns="0" tIns="13335" rIns="0" bIns="0" rtlCol="0">
            <a:spAutoFit/>
          </a:bodyPr>
          <a:lstStyle/>
          <a:p>
            <a:pPr algn="l"/>
            <a:r>
              <a:rPr lang="en-US" sz="1400" b="1" u="sng" dirty="0">
                <a:latin typeface=" Arial"/>
              </a:rPr>
              <a:t>Liability</a:t>
            </a:r>
            <a:r>
              <a:rPr lang="en-US" sz="1400" b="1" dirty="0">
                <a:latin typeface=" Arial"/>
              </a:rPr>
              <a:t> (Section 10.B):</a:t>
            </a:r>
          </a:p>
          <a:p>
            <a:pPr algn="l"/>
            <a:r>
              <a:rPr lang="en-US" sz="1400" dirty="0">
                <a:latin typeface=" Arial"/>
              </a:rPr>
              <a:t>(a) Resident agrees to obtain and maintain at all times during the term of this Agreement,</a:t>
            </a:r>
          </a:p>
          <a:p>
            <a:pPr algn="l"/>
            <a:r>
              <a:rPr lang="en-US" sz="1400" dirty="0">
                <a:latin typeface=" Arial"/>
              </a:rPr>
              <a:t>at Resident’s expense, liability insurance with a minimum coverage of $100,000 to</a:t>
            </a:r>
          </a:p>
          <a:p>
            <a:pPr algn="l"/>
            <a:r>
              <a:rPr lang="en-US" sz="1400" dirty="0">
                <a:latin typeface=" Arial"/>
              </a:rPr>
              <a:t>protect Resident from claims for property damage and physical injury caused by or to</a:t>
            </a:r>
          </a:p>
          <a:p>
            <a:pPr algn="l"/>
            <a:r>
              <a:rPr lang="en-US" sz="1400" dirty="0">
                <a:latin typeface=" Arial"/>
              </a:rPr>
              <a:t>Resident, or Resident’s family member(s), invitees or guests. Upon execution of this</a:t>
            </a:r>
          </a:p>
          <a:p>
            <a:pPr algn="l"/>
            <a:r>
              <a:rPr lang="en-US" sz="1400" dirty="0">
                <a:latin typeface=" Arial"/>
              </a:rPr>
              <a:t>Agreement and thereafter upon request of Landlord, Resident will provide Landlord with</a:t>
            </a:r>
          </a:p>
          <a:p>
            <a:pPr algn="l"/>
            <a:r>
              <a:rPr lang="en-US" sz="1400" dirty="0">
                <a:latin typeface=" Arial"/>
              </a:rPr>
              <a:t>evidence of the required insurance coverage, which shall name Landlord as an interested</a:t>
            </a:r>
          </a:p>
          <a:p>
            <a:pPr algn="l"/>
            <a:r>
              <a:rPr lang="en-US" sz="1400" dirty="0">
                <a:latin typeface=" Arial"/>
              </a:rPr>
              <a:t>party. Landlord also strongly encourages Resident to obtain property insurance to cover</a:t>
            </a:r>
          </a:p>
          <a:p>
            <a:pPr algn="l"/>
            <a:r>
              <a:rPr lang="en-US" sz="1400" dirty="0">
                <a:latin typeface=" Arial"/>
              </a:rPr>
              <a:t>losses or damage to personal property.</a:t>
            </a:r>
          </a:p>
          <a:p>
            <a:pPr algn="l"/>
            <a:r>
              <a:rPr lang="en-US" sz="1400" dirty="0">
                <a:latin typeface=" Arial"/>
              </a:rPr>
              <a:t>b) Resident acknowledges that: (i) Landlord’s insurance does not cover the loss of or</a:t>
            </a:r>
          </a:p>
          <a:p>
            <a:pPr algn="l"/>
            <a:r>
              <a:rPr lang="en-US" sz="1400" dirty="0">
                <a:latin typeface=" Arial"/>
              </a:rPr>
              <a:t>damage to Resident’s personal property, and (ii) Resident’s failure to maintain the</a:t>
            </a:r>
          </a:p>
          <a:p>
            <a:pPr algn="l"/>
            <a:r>
              <a:rPr lang="en-US" sz="1400" dirty="0">
                <a:latin typeface=" Arial"/>
              </a:rPr>
              <a:t>insurance required by subsection (a) above may result in Resident being liable to</a:t>
            </a:r>
          </a:p>
          <a:p>
            <a:pPr algn="l"/>
            <a:r>
              <a:rPr lang="en-US" sz="1400" dirty="0">
                <a:latin typeface=" Arial"/>
              </a:rPr>
              <a:t>Landlord and others for loss or damage caused by Resident’s actions or those of any</a:t>
            </a:r>
          </a:p>
          <a:p>
            <a:pPr algn="l"/>
            <a:r>
              <a:rPr lang="en-US" sz="1400" dirty="0">
                <a:latin typeface=" Arial"/>
              </a:rPr>
              <a:t>family member(s), invitees or guests of Resident.</a:t>
            </a:r>
          </a:p>
          <a:p>
            <a:pPr algn="l"/>
            <a:endParaRPr lang="en-US" sz="1400" dirty="0">
              <a:latin typeface=" Arial"/>
            </a:endParaRPr>
          </a:p>
          <a:p>
            <a:pPr algn="l"/>
            <a:r>
              <a:rPr lang="en-US" sz="1400" b="1" u="sng" dirty="0">
                <a:latin typeface=" Arial"/>
              </a:rPr>
              <a:t>Early Termination Fee </a:t>
            </a:r>
            <a:r>
              <a:rPr lang="en-US" sz="1400" b="1" dirty="0">
                <a:latin typeface=" Arial"/>
              </a:rPr>
              <a:t>(Section10.G.4): </a:t>
            </a:r>
            <a:r>
              <a:rPr lang="en-US" sz="1400" dirty="0">
                <a:latin typeface=" Arial"/>
              </a:rPr>
              <a:t>Section 10.G of the Lease is amended to include the following as Section 10.G.5.</a:t>
            </a:r>
          </a:p>
          <a:p>
            <a:pPr algn="l"/>
            <a:r>
              <a:rPr lang="en-US" sz="1400" dirty="0">
                <a:latin typeface=" Arial"/>
              </a:rPr>
              <a:t>Except as provided in Section 10.G., Tenant may not end this Lease and move out of the</a:t>
            </a:r>
          </a:p>
          <a:p>
            <a:pPr algn="l"/>
            <a:r>
              <a:rPr lang="en-US" sz="1400" dirty="0">
                <a:latin typeface=" Arial"/>
              </a:rPr>
              <a:t>Premises before the end date of the Lease or any renewal term, unless Tenant does all of</a:t>
            </a:r>
          </a:p>
          <a:p>
            <a:pPr algn="l"/>
            <a:r>
              <a:rPr lang="en-US" sz="1400" dirty="0">
                <a:latin typeface=" Arial"/>
              </a:rPr>
              <a:t>the following:</a:t>
            </a:r>
          </a:p>
          <a:p>
            <a:pPr algn="l"/>
            <a:r>
              <a:rPr lang="en-US" sz="1400" dirty="0">
                <a:latin typeface=" Arial"/>
              </a:rPr>
              <a:t>a. Tenant continues to pay all rent until the end of the term of the Lease or any renewal</a:t>
            </a:r>
          </a:p>
          <a:p>
            <a:pPr algn="l"/>
            <a:r>
              <a:rPr lang="en-US" sz="1400" dirty="0">
                <a:latin typeface=" Arial"/>
              </a:rPr>
              <a:t>term, or unit a new tenant is approved by Owner and a new lease takes effect, whichever</a:t>
            </a:r>
          </a:p>
          <a:p>
            <a:pPr algn="l"/>
            <a:r>
              <a:rPr lang="en-US" sz="1400" dirty="0">
                <a:latin typeface=" Arial"/>
              </a:rPr>
              <a:t>happens first;</a:t>
            </a:r>
          </a:p>
          <a:p>
            <a:pPr algn="l"/>
            <a:r>
              <a:rPr lang="en-US" sz="1400" dirty="0">
                <a:latin typeface=" Arial"/>
              </a:rPr>
              <a:t>b. Tenant give Owner at least 30 days written notice; and</a:t>
            </a:r>
          </a:p>
          <a:p>
            <a:pPr algn="l"/>
            <a:r>
              <a:rPr lang="en-US" sz="1400" dirty="0">
                <a:latin typeface=" Arial"/>
              </a:rPr>
              <a:t>c. Tenant pays Owner an Early Termination Fee of one month’s rent.</a:t>
            </a: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73422494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14</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88891" y="56625"/>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845830" y="1027120"/>
            <a:ext cx="8094170" cy="4753224"/>
          </a:xfrm>
          <a:prstGeom prst="rect">
            <a:avLst/>
          </a:prstGeom>
        </p:spPr>
        <p:txBody>
          <a:bodyPr vert="horz" wrap="square" lIns="0" tIns="13335" rIns="0" bIns="0" rtlCol="0">
            <a:spAutoFit/>
          </a:bodyPr>
          <a:lstStyle/>
          <a:p>
            <a:pPr algn="l"/>
            <a:r>
              <a:rPr lang="en-US" sz="1400" b="1" u="sng" dirty="0">
                <a:latin typeface=" Arial"/>
              </a:rPr>
              <a:t>Termination by Tenant</a:t>
            </a:r>
            <a:r>
              <a:rPr lang="en-US" sz="1400" b="1" dirty="0">
                <a:latin typeface=" Arial"/>
              </a:rPr>
              <a:t> (Section 10.G): </a:t>
            </a:r>
            <a:r>
              <a:rPr lang="en-US" sz="1400" dirty="0">
                <a:latin typeface=" Arial"/>
              </a:rPr>
              <a:t>Section 10G of the Lease is amended by adding the following as subsection (5):</a:t>
            </a:r>
          </a:p>
          <a:p>
            <a:pPr algn="l"/>
            <a:r>
              <a:rPr lang="en-US" sz="1400" dirty="0">
                <a:latin typeface=" Arial"/>
              </a:rPr>
              <a:t>Pursuant to Pennsylvania’s Military Civil Relief Act, servicemembers have a right to</a:t>
            </a:r>
          </a:p>
          <a:p>
            <a:pPr algn="l"/>
            <a:r>
              <a:rPr lang="en-US" sz="1400" dirty="0">
                <a:latin typeface=" Arial"/>
              </a:rPr>
              <a:t>terminate the Lease at any time after entry into military service or receipt of military orders</a:t>
            </a:r>
          </a:p>
          <a:p>
            <a:pPr algn="l"/>
            <a:r>
              <a:rPr lang="en-US" sz="1400" dirty="0">
                <a:latin typeface=" Arial"/>
              </a:rPr>
              <a:t>for deployment. Such right to terminate is also triggered when a servicemember is</a:t>
            </a:r>
          </a:p>
          <a:p>
            <a:pPr algn="l"/>
            <a:r>
              <a:rPr lang="en-US" sz="1400" dirty="0">
                <a:latin typeface=" Arial"/>
              </a:rPr>
              <a:t>honorably discharged or released from active duty. If applicable to Tenant, in order to</a:t>
            </a:r>
          </a:p>
          <a:p>
            <a:pPr algn="l"/>
            <a:r>
              <a:rPr lang="en-US" sz="1400" dirty="0">
                <a:latin typeface=" Arial"/>
              </a:rPr>
              <a:t>terminate the Lease under this act, Tenant must provide Owner with written notice of such</a:t>
            </a:r>
          </a:p>
          <a:p>
            <a:pPr algn="l"/>
            <a:r>
              <a:rPr lang="en-US" sz="1400" dirty="0">
                <a:latin typeface=" Arial"/>
              </a:rPr>
              <a:t>termination together with a copy of Tenant’s military orders.</a:t>
            </a:r>
          </a:p>
          <a:p>
            <a:pPr algn="l"/>
            <a:endParaRPr lang="en-US" sz="1400" dirty="0">
              <a:latin typeface=" Arial"/>
            </a:endParaRPr>
          </a:p>
          <a:p>
            <a:pPr algn="l"/>
            <a:r>
              <a:rPr lang="en-US" sz="1400" b="1" u="sng" dirty="0">
                <a:latin typeface=" Arial"/>
              </a:rPr>
              <a:t>Notices</a:t>
            </a:r>
            <a:r>
              <a:rPr lang="en-US" sz="1400" b="1" dirty="0">
                <a:latin typeface=" Arial"/>
              </a:rPr>
              <a:t> (Section 10.P):  </a:t>
            </a:r>
            <a:r>
              <a:rPr lang="en-US" sz="1400" dirty="0">
                <a:latin typeface=" Arial"/>
              </a:rPr>
              <a:t>Section 10.P of the Lease is amended to include the following:</a:t>
            </a:r>
            <a:endParaRPr lang="en-US" sz="1400" u="sng" dirty="0">
              <a:latin typeface=" Arial"/>
            </a:endParaRPr>
          </a:p>
          <a:p>
            <a:pPr algn="l"/>
            <a:r>
              <a:rPr lang="en-US" sz="1400" dirty="0">
                <a:latin typeface=" Arial"/>
              </a:rPr>
              <a:t>Owner: All notices to be directed to address in Box 13 on Schedule 1.</a:t>
            </a:r>
          </a:p>
          <a:p>
            <a:pPr algn="l"/>
            <a:r>
              <a:rPr lang="en-US" sz="1400" dirty="0">
                <a:latin typeface=" Arial"/>
              </a:rPr>
              <a:t>Tenant: All notices to be directed to address in Box 2 on Schedule 1 and Tenant’s email</a:t>
            </a:r>
          </a:p>
          <a:p>
            <a:pPr algn="l"/>
            <a:r>
              <a:rPr lang="en-US" sz="1400" dirty="0">
                <a:latin typeface=" Arial"/>
              </a:rPr>
              <a:t>address in Box 6 on Schedule 1.</a:t>
            </a:r>
          </a:p>
          <a:p>
            <a:pPr algn="l"/>
            <a:r>
              <a:rPr lang="en-US" sz="1400" dirty="0">
                <a:latin typeface=" Arial"/>
              </a:rPr>
              <a:t>Any notice required under this Lease shall be served pursuant to Section 10.P. of the Lease.</a:t>
            </a:r>
          </a:p>
          <a:p>
            <a:pPr algn="l"/>
            <a:r>
              <a:rPr lang="en-US" sz="1400" dirty="0">
                <a:latin typeface=" Arial"/>
              </a:rPr>
              <a:t>i. In the case of expiration of a term or of a forfeiture for breach of the conditions of</a:t>
            </a:r>
          </a:p>
          <a:p>
            <a:pPr algn="l"/>
            <a:r>
              <a:rPr lang="en-US" sz="1400" dirty="0">
                <a:latin typeface=" Arial"/>
              </a:rPr>
              <a:t>the lease where the lease is for any term of one year or less, the notice shall specify</a:t>
            </a:r>
          </a:p>
          <a:p>
            <a:pPr algn="l"/>
            <a:r>
              <a:rPr lang="en-US" sz="1400" dirty="0">
                <a:latin typeface=" Arial"/>
              </a:rPr>
              <a:t>that the Tenant shall remove within fifteen (15) days from the date of service</a:t>
            </a:r>
          </a:p>
          <a:p>
            <a:pPr algn="l"/>
            <a:r>
              <a:rPr lang="en-US" sz="1400" dirty="0">
                <a:latin typeface=" Arial"/>
              </a:rPr>
              <a:t>thereof; when the lease if for more than one year, then within the Tenant shall vacate</a:t>
            </a:r>
          </a:p>
          <a:p>
            <a:pPr algn="l"/>
            <a:r>
              <a:rPr lang="en-US" sz="1400" dirty="0">
                <a:latin typeface=" Arial"/>
              </a:rPr>
              <a:t>within thirty (30) days from the date of service thereof.</a:t>
            </a:r>
          </a:p>
          <a:p>
            <a:pPr algn="l"/>
            <a:r>
              <a:rPr lang="en-US" sz="1400" dirty="0">
                <a:latin typeface=" Arial"/>
              </a:rPr>
              <a:t>ii. In the case of Tenant’s failure to pay rent, the notice shall specify that the Tenant</a:t>
            </a:r>
          </a:p>
          <a:p>
            <a:pPr algn="l"/>
            <a:r>
              <a:rPr lang="en-US" sz="1400" dirty="0">
                <a:latin typeface=" Arial"/>
              </a:rPr>
              <a:t>shall remove within ten (10) days from the date of service of such notice.</a:t>
            </a:r>
          </a:p>
          <a:p>
            <a:pPr algn="l"/>
            <a:endParaRPr lang="en-US" sz="1400" b="1" dirty="0">
              <a:latin typeface=" Arial"/>
            </a:endParaRP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381519346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15</a:t>
            </a:fld>
            <a:endParaRPr sz="800" dirty="0"/>
          </a:p>
        </p:txBody>
      </p:sp>
      <p:sp>
        <p:nvSpPr>
          <p:cNvPr id="15" name="object 15"/>
          <p:cNvSpPr txBox="1">
            <a:spLocks noGrp="1"/>
          </p:cNvSpPr>
          <p:nvPr>
            <p:ph type="title"/>
          </p:nvPr>
        </p:nvSpPr>
        <p:spPr>
          <a:xfrm>
            <a:off x="4694807" y="71982"/>
            <a:ext cx="4303391"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Responsibility</a:t>
            </a:r>
            <a:endParaRPr spc="-10" dirty="0"/>
          </a:p>
        </p:txBody>
      </p:sp>
      <p:sp>
        <p:nvSpPr>
          <p:cNvPr id="16" name="object 16"/>
          <p:cNvSpPr txBox="1"/>
          <p:nvPr/>
        </p:nvSpPr>
        <p:spPr>
          <a:xfrm>
            <a:off x="280497" y="914121"/>
            <a:ext cx="8605546" cy="4845557"/>
          </a:xfrm>
          <a:prstGeom prst="rect">
            <a:avLst/>
          </a:prstGeom>
        </p:spPr>
        <p:txBody>
          <a:bodyPr vert="horz" wrap="square" lIns="0" tIns="13335" rIns="0" bIns="0" rtlCol="0">
            <a:spAutoFit/>
          </a:bodyPr>
          <a:lstStyle/>
          <a:p>
            <a:pPr marL="123189" marR="241935">
              <a:spcBef>
                <a:spcPts val="894"/>
              </a:spcBef>
              <a:tabLst>
                <a:tab pos="305435" algn="l"/>
              </a:tabLst>
            </a:pPr>
            <a:r>
              <a:rPr lang="en-US" sz="1600" b="1" dirty="0">
                <a:latin typeface="Arial" panose="020B0604020202020204" pitchFamily="34" charset="0"/>
                <a:cs typeface="Arial" panose="020B0604020202020204" pitchFamily="34" charset="0"/>
              </a:rPr>
              <a:t>Per your lease, it is your responsibility to:</a:t>
            </a: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Report in a timely manner any apparent environmental, safety, or health hazards of the home and any defective, broken, damaged, or malfunctioning building systems, fixtures, appliances, or other parts of the home, common areas, or related facilities to the landlord.</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Maintain standard upkeep of the home as instructed by the property management company.</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Conduct oneself as a tenant in a manner that will not disturb neighbors, and to assume responsibility for one’s actions and those of a family member or guest in the housing unit or common areas, including the responsibility not to engage in any inappropriate, unauthorized, or unlawful activity in the home or common areas.</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lgn="l" rtl="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The Property Management Resident Handbook provides specific information.</a:t>
            </a:r>
            <a:r>
              <a:rPr lang="en-US" sz="1600" dirty="0">
                <a:latin typeface="Arial" panose="020B0604020202020204" pitchFamily="34" charset="0"/>
                <a:cs typeface="Arial" panose="020B0604020202020204" pitchFamily="34" charset="0"/>
              </a:rPr>
              <a:t> </a:t>
            </a:r>
            <a:r>
              <a:rPr lang="en-US" sz="1400" b="0" i="0" u="none" strike="noStrike" kern="1200" cap="none" spc="-5" baseline="0" dirty="0">
                <a:uFillTx/>
                <a:latin typeface="Arial"/>
                <a:cs typeface="Arial"/>
              </a:rPr>
              <a:t>The resident </a:t>
            </a:r>
            <a:r>
              <a:rPr lang="en-US" sz="1400" b="0" i="0" u="none" strike="noStrike" kern="1200" cap="none" spc="-375" baseline="0" dirty="0">
                <a:uFillTx/>
                <a:latin typeface="Arial"/>
                <a:cs typeface="Arial"/>
              </a:rPr>
              <a:t> </a:t>
            </a:r>
            <a:r>
              <a:rPr lang="en-US" sz="1400" b="0" i="0" u="none" strike="noStrike" kern="1200" cap="none" spc="-5" baseline="0" dirty="0">
                <a:uFillTx/>
                <a:latin typeface="Arial"/>
                <a:cs typeface="Arial"/>
              </a:rPr>
              <a:t>handbook</a:t>
            </a:r>
            <a:r>
              <a:rPr lang="en-US" sz="1400" b="0" i="0" u="none" strike="noStrike" kern="1200" cap="none" spc="-35" baseline="0" dirty="0">
                <a:uFillTx/>
                <a:latin typeface="Arial"/>
                <a:cs typeface="Arial"/>
              </a:rPr>
              <a:t> </a:t>
            </a:r>
            <a:r>
              <a:rPr lang="en-US" sz="1400" b="0" i="0" u="none" strike="noStrike" kern="1200" cap="none" spc="0" baseline="0" dirty="0">
                <a:uFillTx/>
                <a:latin typeface="Arial"/>
                <a:cs typeface="Arial"/>
              </a:rPr>
              <a:t>can</a:t>
            </a:r>
            <a:r>
              <a:rPr lang="en-US" sz="1400" b="0" i="0" u="none" strike="noStrike" kern="1200" cap="none" spc="-30" baseline="0" dirty="0">
                <a:uFillTx/>
                <a:latin typeface="Arial"/>
                <a:cs typeface="Arial"/>
              </a:rPr>
              <a:t> </a:t>
            </a:r>
            <a:r>
              <a:rPr lang="en-US" sz="1400" b="0" i="0" u="none" strike="noStrike" kern="1200" cap="none" spc="-5" baseline="0" dirty="0">
                <a:uFillTx/>
                <a:latin typeface="Arial"/>
                <a:cs typeface="Arial"/>
              </a:rPr>
              <a:t>be</a:t>
            </a:r>
            <a:r>
              <a:rPr lang="en-US" sz="1400" b="0" i="0" u="none" strike="noStrike" kern="1200" cap="none" spc="-10" baseline="0" dirty="0">
                <a:uFillTx/>
                <a:latin typeface="Arial"/>
                <a:cs typeface="Arial"/>
              </a:rPr>
              <a:t> </a:t>
            </a:r>
            <a:r>
              <a:rPr lang="en-US" sz="1400" b="0" i="0" u="none" strike="noStrike" kern="1200" cap="none" spc="-5" baseline="0" dirty="0">
                <a:uFillTx/>
                <a:latin typeface="Arial"/>
                <a:cs typeface="Arial"/>
              </a:rPr>
              <a:t>found</a:t>
            </a:r>
            <a:r>
              <a:rPr lang="en-US" sz="1400" b="0" i="0" u="none" strike="noStrike" kern="1200" cap="none" spc="-30" baseline="0" dirty="0">
                <a:uFillTx/>
                <a:latin typeface="Arial"/>
                <a:cs typeface="Arial"/>
              </a:rPr>
              <a:t> </a:t>
            </a:r>
            <a:r>
              <a:rPr lang="en-US" sz="1400" spc="-5" dirty="0">
                <a:latin typeface="Arial"/>
                <a:cs typeface="Arial"/>
              </a:rPr>
              <a:t>under the “Community Info” tab of the Resident Portal at Carlislebarrackshomes.com</a:t>
            </a:r>
            <a:r>
              <a:rPr lang="en-US" sz="1400" spc="-5" dirty="0">
                <a:highlight>
                  <a:srgbClr val="FFFF00"/>
                </a:highlight>
                <a:latin typeface="Arial"/>
                <a:cs typeface="Arial"/>
              </a:rPr>
              <a:t> </a:t>
            </a:r>
            <a:endParaRPr lang="en-US" sz="1400" dirty="0">
              <a:solidFill>
                <a:srgbClr val="FF0000"/>
              </a:solidFill>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Allow the landlord reasonable access to the rental home in accordance with the terms of the tenant lease agreement to make necessary repairs in a timely manner.</a:t>
            </a:r>
          </a:p>
          <a:p>
            <a:pPr marL="408939" marR="241935" indent="-285750">
              <a:spcBef>
                <a:spcPts val="600"/>
              </a:spcBef>
              <a:buFont typeface="Arial" panose="020B0604020202020204" pitchFamily="34" charset="0"/>
              <a:buChar char="•"/>
              <a:tabLst>
                <a:tab pos="305435" algn="l"/>
              </a:tabLst>
            </a:pPr>
            <a:endParaRPr lang="en-US" sz="900" dirty="0">
              <a:latin typeface="Arial" panose="020B0604020202020204" pitchFamily="34" charset="0"/>
              <a:cs typeface="Arial" panose="020B0604020202020204" pitchFamily="34" charset="0"/>
            </a:endParaRPr>
          </a:p>
          <a:p>
            <a:pPr marL="408939" marR="241935" indent="-285750">
              <a:spcBef>
                <a:spcPts val="600"/>
              </a:spcBef>
              <a:buFont typeface="Arial" panose="020B0604020202020204" pitchFamily="34" charset="0"/>
              <a:buChar char="•"/>
              <a:tabLst>
                <a:tab pos="305435" algn="l"/>
              </a:tabLst>
            </a:pPr>
            <a:r>
              <a:rPr lang="en-US" sz="1400" dirty="0">
                <a:latin typeface="Arial" panose="020B0604020202020204" pitchFamily="34" charset="0"/>
                <a:cs typeface="Arial" panose="020B0604020202020204" pitchFamily="34" charset="0"/>
              </a:rPr>
              <a:t>Read all lease-related materials provided by the landlord and to comply with the terms of the lease agreement, lease addenda, and any associated rules and guidelines.</a:t>
            </a:r>
          </a:p>
        </p:txBody>
      </p:sp>
      <p:pic>
        <p:nvPicPr>
          <p:cNvPr id="18" name="Picture 17" descr="A logo for a housing company&#10;&#10;Description automatically generated">
            <a:extLst>
              <a:ext uri="{FF2B5EF4-FFF2-40B4-BE49-F238E27FC236}">
                <a16:creationId xmlns:a16="http://schemas.microsoft.com/office/drawing/2014/main" id="{7B2C556C-C920-A544-8026-0695A804F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384016119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dirty="0"/>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dirty="0"/>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dirty="0"/>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dirty="0"/>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dirty="0"/>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algn="ctr">
              <a:lnSpc>
                <a:spcPts val="1240"/>
              </a:lnSpc>
            </a:pPr>
            <a:fld id="{81D60167-4931-47E6-BA6A-407CBD079E47}" type="slidenum">
              <a:rPr lang="en-US" sz="800" spc="-25" smtClean="0"/>
              <a:pPr marL="20320" algn="ctr">
                <a:lnSpc>
                  <a:spcPts val="880"/>
                </a:lnSpc>
              </a:pPr>
              <a:t>16</a:t>
            </a:fld>
            <a:endParaRPr sz="800" dirty="0"/>
          </a:p>
        </p:txBody>
      </p:sp>
      <p:sp>
        <p:nvSpPr>
          <p:cNvPr id="15" name="object 15"/>
          <p:cNvSpPr txBox="1"/>
          <p:nvPr/>
        </p:nvSpPr>
        <p:spPr>
          <a:xfrm>
            <a:off x="507766" y="883386"/>
            <a:ext cx="8305800" cy="4685898"/>
          </a:xfrm>
          <a:prstGeom prst="rect">
            <a:avLst/>
          </a:prstGeom>
        </p:spPr>
        <p:txBody>
          <a:bodyPr vert="horz" wrap="square" lIns="0" tIns="12700" rIns="0" bIns="0" rtlCol="0">
            <a:spAutoFit/>
          </a:bodyPr>
          <a:lstStyle/>
          <a:p>
            <a:pPr marL="12700" algn="ctr">
              <a:spcBef>
                <a:spcPts val="1380"/>
              </a:spcBef>
              <a:tabLst>
                <a:tab pos="299085" algn="l"/>
              </a:tabLst>
            </a:pPr>
            <a:r>
              <a:rPr lang="en-US" sz="2000" b="1" dirty="0"/>
              <a:t>Balfour Beatty Communities/Carlisle Barracks Homes</a:t>
            </a:r>
            <a:endParaRPr lang="en-US" sz="2000" spc="-80" dirty="0">
              <a:latin typeface="Arial"/>
              <a:cs typeface="Arial"/>
            </a:endParaRPr>
          </a:p>
          <a:p>
            <a:pPr marL="299085" indent="-286385">
              <a:lnSpc>
                <a:spcPct val="100000"/>
              </a:lnSpc>
              <a:spcBef>
                <a:spcPts val="1380"/>
              </a:spcBef>
              <a:buFont typeface="Wingdings"/>
              <a:buChar char=""/>
              <a:tabLst>
                <a:tab pos="299085" algn="l"/>
              </a:tabLst>
            </a:pPr>
            <a:r>
              <a:rPr lang="en-US" sz="1600" spc="-80" dirty="0">
                <a:latin typeface="Arial"/>
                <a:cs typeface="Arial"/>
              </a:rPr>
              <a:t>To</a:t>
            </a:r>
            <a:r>
              <a:rPr lang="en-US" sz="1600" spc="-30" dirty="0">
                <a:latin typeface="Arial"/>
                <a:cs typeface="Arial"/>
              </a:rPr>
              <a:t> </a:t>
            </a:r>
            <a:r>
              <a:rPr lang="en-US" sz="1600" dirty="0">
                <a:latin typeface="Arial"/>
                <a:cs typeface="Arial"/>
              </a:rPr>
              <a:t>alert</a:t>
            </a:r>
            <a:r>
              <a:rPr lang="en-US" sz="1600" spc="-25" dirty="0">
                <a:latin typeface="Arial"/>
                <a:cs typeface="Arial"/>
              </a:rPr>
              <a:t> </a:t>
            </a:r>
            <a:r>
              <a:rPr lang="en-US" sz="1600" dirty="0">
                <a:latin typeface="Arial"/>
                <a:cs typeface="Arial"/>
              </a:rPr>
              <a:t>the</a:t>
            </a:r>
            <a:r>
              <a:rPr lang="en-US" sz="1600" spc="-25" dirty="0">
                <a:latin typeface="Arial"/>
                <a:cs typeface="Arial"/>
              </a:rPr>
              <a:t> </a:t>
            </a:r>
            <a:r>
              <a:rPr lang="en-US" sz="1600" dirty="0">
                <a:latin typeface="Arial"/>
                <a:cs typeface="Arial"/>
              </a:rPr>
              <a:t>Landlord</a:t>
            </a:r>
            <a:r>
              <a:rPr lang="en-US" sz="1600" spc="-40" dirty="0">
                <a:latin typeface="Arial"/>
                <a:cs typeface="Arial"/>
              </a:rPr>
              <a:t> </a:t>
            </a:r>
            <a:r>
              <a:rPr lang="en-US" sz="1600" dirty="0">
                <a:latin typeface="Arial"/>
                <a:cs typeface="Arial"/>
              </a:rPr>
              <a:t>(</a:t>
            </a:r>
            <a:r>
              <a:rPr lang="en-US" sz="1600" dirty="0">
                <a:solidFill>
                  <a:schemeClr val="tx1"/>
                </a:solidFill>
                <a:latin typeface="Arial"/>
                <a:cs typeface="Arial"/>
              </a:rPr>
              <a:t>Carlisle Barracks Homes</a:t>
            </a:r>
            <a:r>
              <a:rPr lang="en-US" sz="1600" dirty="0">
                <a:latin typeface="Arial"/>
                <a:cs typeface="Arial"/>
              </a:rPr>
              <a:t>)</a:t>
            </a:r>
            <a:r>
              <a:rPr lang="en-US" sz="1600" spc="-30" dirty="0">
                <a:latin typeface="Arial"/>
                <a:cs typeface="Arial"/>
              </a:rPr>
              <a:t> </a:t>
            </a:r>
            <a:r>
              <a:rPr lang="en-US" sz="1600" dirty="0">
                <a:latin typeface="Arial"/>
                <a:cs typeface="Arial"/>
              </a:rPr>
              <a:t>of</a:t>
            </a:r>
            <a:r>
              <a:rPr lang="en-US" sz="1600" spc="-25" dirty="0">
                <a:latin typeface="Arial"/>
                <a:cs typeface="Arial"/>
              </a:rPr>
              <a:t> </a:t>
            </a:r>
            <a:r>
              <a:rPr lang="en-US" sz="1600" dirty="0">
                <a:latin typeface="Arial"/>
                <a:cs typeface="Arial"/>
              </a:rPr>
              <a:t>maintenance</a:t>
            </a:r>
            <a:r>
              <a:rPr lang="en-US" sz="1600" spc="-40" dirty="0">
                <a:latin typeface="Arial"/>
                <a:cs typeface="Arial"/>
              </a:rPr>
              <a:t> </a:t>
            </a:r>
            <a:r>
              <a:rPr lang="en-US" sz="1600" spc="-10" dirty="0">
                <a:latin typeface="Arial"/>
                <a:cs typeface="Arial"/>
              </a:rPr>
              <a:t>issues:</a:t>
            </a:r>
            <a:endParaRPr lang="en-US" sz="1600" dirty="0">
              <a:latin typeface="Arial"/>
              <a:cs typeface="Arial"/>
            </a:endParaRPr>
          </a:p>
          <a:p>
            <a:pPr marL="756285" lvl="1" indent="-286385">
              <a:lnSpc>
                <a:spcPct val="100000"/>
              </a:lnSpc>
              <a:spcBef>
                <a:spcPts val="1200"/>
              </a:spcBef>
              <a:buFont typeface="Courier New" panose="02070309020205020404" pitchFamily="49" charset="0"/>
              <a:buChar char="o"/>
              <a:tabLst>
                <a:tab pos="756285" algn="l"/>
              </a:tabLst>
            </a:pPr>
            <a:r>
              <a:rPr sz="1600" dirty="0">
                <a:latin typeface="Arial"/>
                <a:cs typeface="Arial"/>
              </a:rPr>
              <a:t>Emergency</a:t>
            </a:r>
            <a:r>
              <a:rPr sz="1600" spc="-25" dirty="0">
                <a:latin typeface="Arial"/>
                <a:cs typeface="Arial"/>
              </a:rPr>
              <a:t> </a:t>
            </a:r>
            <a:r>
              <a:rPr sz="1600" dirty="0">
                <a:latin typeface="Arial"/>
                <a:cs typeface="Arial"/>
              </a:rPr>
              <a:t>or</a:t>
            </a:r>
            <a:r>
              <a:rPr sz="1600" spc="-15" dirty="0">
                <a:latin typeface="Arial"/>
                <a:cs typeface="Arial"/>
              </a:rPr>
              <a:t> </a:t>
            </a:r>
            <a:r>
              <a:rPr sz="1600" dirty="0">
                <a:latin typeface="Arial"/>
                <a:cs typeface="Arial"/>
              </a:rPr>
              <a:t>Urgent</a:t>
            </a:r>
            <a:r>
              <a:rPr sz="1600" spc="-15" dirty="0">
                <a:latin typeface="Arial"/>
                <a:cs typeface="Arial"/>
              </a:rPr>
              <a:t> </a:t>
            </a:r>
            <a:r>
              <a:rPr sz="1600" dirty="0">
                <a:latin typeface="Arial"/>
                <a:cs typeface="Arial"/>
              </a:rPr>
              <a:t>work</a:t>
            </a:r>
            <a:r>
              <a:rPr sz="1600" spc="-5" dirty="0">
                <a:latin typeface="Arial"/>
                <a:cs typeface="Arial"/>
              </a:rPr>
              <a:t> </a:t>
            </a:r>
            <a:r>
              <a:rPr sz="1600" dirty="0">
                <a:latin typeface="Arial"/>
                <a:cs typeface="Arial"/>
              </a:rPr>
              <a:t>orders</a:t>
            </a:r>
            <a:r>
              <a:rPr sz="1600" spc="-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Call</a:t>
            </a:r>
            <a:r>
              <a:rPr sz="1600" spc="-40" dirty="0">
                <a:latin typeface="Arial"/>
                <a:cs typeface="Arial"/>
              </a:rPr>
              <a:t> </a:t>
            </a:r>
            <a:r>
              <a:rPr sz="1600" dirty="0">
                <a:latin typeface="Arial"/>
                <a:cs typeface="Arial"/>
              </a:rPr>
              <a:t>in</a:t>
            </a:r>
            <a:r>
              <a:rPr sz="1600" spc="-40" dirty="0">
                <a:latin typeface="Arial"/>
                <a:cs typeface="Arial"/>
              </a:rPr>
              <a:t> </a:t>
            </a:r>
            <a:r>
              <a:rPr sz="1600" dirty="0">
                <a:latin typeface="Arial"/>
                <a:cs typeface="Arial"/>
              </a:rPr>
              <a:t>immediately</a:t>
            </a:r>
            <a:r>
              <a:rPr sz="1600" spc="-35" dirty="0">
                <a:latin typeface="Arial"/>
                <a:cs typeface="Arial"/>
              </a:rPr>
              <a:t> </a:t>
            </a:r>
            <a:r>
              <a:rPr sz="1600" dirty="0">
                <a:latin typeface="Arial"/>
                <a:cs typeface="Arial"/>
              </a:rPr>
              <a:t>to</a:t>
            </a:r>
            <a:r>
              <a:rPr sz="1600" dirty="0">
                <a:solidFill>
                  <a:schemeClr val="tx1"/>
                </a:solidFill>
                <a:latin typeface="Arial"/>
                <a:cs typeface="Arial"/>
              </a:rPr>
              <a:t>:</a:t>
            </a:r>
            <a:r>
              <a:rPr sz="1600" spc="-10" dirty="0">
                <a:solidFill>
                  <a:schemeClr val="tx1"/>
                </a:solidFill>
                <a:latin typeface="Arial"/>
                <a:cs typeface="Arial"/>
              </a:rPr>
              <a:t> </a:t>
            </a:r>
            <a:r>
              <a:rPr sz="1600" dirty="0">
                <a:solidFill>
                  <a:schemeClr val="tx1"/>
                </a:solidFill>
                <a:latin typeface="Arial"/>
                <a:cs typeface="Arial"/>
              </a:rPr>
              <a:t>(</a:t>
            </a:r>
            <a:r>
              <a:rPr lang="en-US" sz="1600" dirty="0">
                <a:solidFill>
                  <a:schemeClr val="tx1"/>
                </a:solidFill>
                <a:latin typeface="Arial"/>
                <a:cs typeface="Arial"/>
              </a:rPr>
              <a:t>717</a:t>
            </a:r>
            <a:r>
              <a:rPr sz="1600" dirty="0">
                <a:solidFill>
                  <a:schemeClr val="tx1"/>
                </a:solidFill>
                <a:latin typeface="Arial"/>
                <a:cs typeface="Arial"/>
              </a:rPr>
              <a:t>)</a:t>
            </a:r>
            <a:r>
              <a:rPr sz="1600" spc="-35" dirty="0">
                <a:solidFill>
                  <a:schemeClr val="tx1"/>
                </a:solidFill>
                <a:latin typeface="Arial"/>
                <a:cs typeface="Arial"/>
              </a:rPr>
              <a:t> </a:t>
            </a:r>
            <a:r>
              <a:rPr lang="en-US" sz="1600" spc="-10" dirty="0">
                <a:solidFill>
                  <a:schemeClr val="tx1"/>
                </a:solidFill>
                <a:latin typeface="Arial"/>
                <a:cs typeface="Arial"/>
              </a:rPr>
              <a:t>243</a:t>
            </a:r>
            <a:r>
              <a:rPr sz="1600" spc="-10" dirty="0">
                <a:solidFill>
                  <a:schemeClr val="tx1"/>
                </a:solidFill>
                <a:latin typeface="Arial"/>
                <a:cs typeface="Arial"/>
              </a:rPr>
              <a:t>-</a:t>
            </a:r>
            <a:r>
              <a:rPr lang="en-US" sz="1600" spc="-20" dirty="0">
                <a:solidFill>
                  <a:schemeClr val="tx1"/>
                </a:solidFill>
                <a:latin typeface="Arial"/>
                <a:cs typeface="Arial"/>
              </a:rPr>
              <a:t>0067</a:t>
            </a:r>
            <a:endParaRPr sz="1600" dirty="0">
              <a:solidFill>
                <a:schemeClr val="tx1"/>
              </a:solidFill>
              <a:latin typeface="Arial"/>
              <a:cs typeface="Arial"/>
            </a:endParaRPr>
          </a:p>
          <a:p>
            <a:pPr marL="756285" lvl="1" indent="-286385">
              <a:lnSpc>
                <a:spcPct val="100000"/>
              </a:lnSpc>
              <a:spcBef>
                <a:spcPts val="1200"/>
              </a:spcBef>
              <a:buFont typeface="Courier New" panose="02070309020205020404" pitchFamily="49" charset="0"/>
              <a:buChar char="o"/>
              <a:tabLst>
                <a:tab pos="756285" algn="l"/>
              </a:tabLst>
            </a:pPr>
            <a:r>
              <a:rPr sz="1600" dirty="0">
                <a:latin typeface="Arial"/>
                <a:cs typeface="Arial"/>
              </a:rPr>
              <a:t>Routine</a:t>
            </a:r>
            <a:r>
              <a:rPr sz="1600" spc="-35" dirty="0">
                <a:latin typeface="Arial"/>
                <a:cs typeface="Arial"/>
              </a:rPr>
              <a:t> </a:t>
            </a:r>
            <a:r>
              <a:rPr sz="1600" dirty="0">
                <a:latin typeface="Arial"/>
                <a:cs typeface="Arial"/>
              </a:rPr>
              <a:t>work orders</a:t>
            </a:r>
            <a:r>
              <a:rPr sz="1600" spc="-1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enter</a:t>
            </a:r>
            <a:r>
              <a:rPr sz="1600" spc="-20" dirty="0">
                <a:latin typeface="Arial"/>
                <a:cs typeface="Arial"/>
              </a:rPr>
              <a:t> </a:t>
            </a:r>
            <a:r>
              <a:rPr sz="1600" dirty="0">
                <a:latin typeface="Arial"/>
                <a:cs typeface="Arial"/>
              </a:rPr>
              <a:t>online</a:t>
            </a:r>
            <a:r>
              <a:rPr sz="1600" spc="-40" dirty="0">
                <a:latin typeface="Arial"/>
                <a:cs typeface="Arial"/>
              </a:rPr>
              <a:t> </a:t>
            </a:r>
            <a:r>
              <a:rPr sz="1600" dirty="0">
                <a:latin typeface="Arial"/>
                <a:cs typeface="Arial"/>
              </a:rPr>
              <a:t>through</a:t>
            </a:r>
            <a:r>
              <a:rPr sz="1600" spc="-10" dirty="0">
                <a:latin typeface="Arial"/>
                <a:cs typeface="Arial"/>
              </a:rPr>
              <a:t> </a:t>
            </a:r>
            <a:r>
              <a:rPr sz="1600" dirty="0">
                <a:latin typeface="Arial"/>
                <a:cs typeface="Arial"/>
              </a:rPr>
              <a:t>the</a:t>
            </a:r>
            <a:r>
              <a:rPr sz="1600" spc="-15" dirty="0">
                <a:latin typeface="Arial"/>
                <a:cs typeface="Arial"/>
              </a:rPr>
              <a:t> </a:t>
            </a:r>
            <a:r>
              <a:rPr sz="1600" dirty="0">
                <a:latin typeface="Arial"/>
                <a:cs typeface="Arial"/>
              </a:rPr>
              <a:t>Resident</a:t>
            </a:r>
            <a:r>
              <a:rPr sz="1600" spc="-40" dirty="0">
                <a:latin typeface="Arial"/>
                <a:cs typeface="Arial"/>
              </a:rPr>
              <a:t> </a:t>
            </a:r>
            <a:r>
              <a:rPr sz="1600" spc="-10" dirty="0">
                <a:latin typeface="Arial"/>
                <a:cs typeface="Arial"/>
              </a:rPr>
              <a:t>Portal</a:t>
            </a:r>
            <a:endParaRPr sz="1600" dirty="0">
              <a:latin typeface="Arial"/>
              <a:cs typeface="Arial"/>
            </a:endParaRPr>
          </a:p>
          <a:p>
            <a:pPr marL="755015" marR="271145" indent="-285750">
              <a:lnSpc>
                <a:spcPct val="100000"/>
              </a:lnSpc>
              <a:spcBef>
                <a:spcPts val="1200"/>
              </a:spcBef>
              <a:buFont typeface="Courier New" panose="02070309020205020404" pitchFamily="49" charset="0"/>
              <a:buChar char="o"/>
            </a:pPr>
            <a:r>
              <a:rPr sz="1600" dirty="0">
                <a:latin typeface="Arial"/>
                <a:cs typeface="Arial"/>
              </a:rPr>
              <a:t>The Resident</a:t>
            </a:r>
            <a:r>
              <a:rPr sz="1600" spc="-20" dirty="0">
                <a:latin typeface="Arial"/>
                <a:cs typeface="Arial"/>
              </a:rPr>
              <a:t> </a:t>
            </a:r>
            <a:r>
              <a:rPr sz="1600" dirty="0">
                <a:latin typeface="Arial"/>
                <a:cs typeface="Arial"/>
              </a:rPr>
              <a:t>Portal</a:t>
            </a:r>
            <a:r>
              <a:rPr sz="1600" spc="10" dirty="0">
                <a:latin typeface="Arial"/>
                <a:cs typeface="Arial"/>
              </a:rPr>
              <a:t> </a:t>
            </a:r>
            <a:r>
              <a:rPr sz="1600" dirty="0">
                <a:latin typeface="Arial"/>
                <a:cs typeface="Arial"/>
              </a:rPr>
              <a:t>is</a:t>
            </a:r>
            <a:r>
              <a:rPr sz="1600" spc="-15" dirty="0">
                <a:latin typeface="Arial"/>
                <a:cs typeface="Arial"/>
              </a:rPr>
              <a:t> </a:t>
            </a:r>
            <a:r>
              <a:rPr sz="1600" dirty="0">
                <a:latin typeface="Arial"/>
                <a:cs typeface="Arial"/>
              </a:rPr>
              <a:t>available</a:t>
            </a:r>
            <a:r>
              <a:rPr sz="1600" spc="-45" dirty="0">
                <a:latin typeface="Arial"/>
                <a:cs typeface="Arial"/>
              </a:rPr>
              <a:t> </a:t>
            </a:r>
            <a:r>
              <a:rPr sz="1600" dirty="0">
                <a:latin typeface="Arial"/>
                <a:cs typeface="Arial"/>
              </a:rPr>
              <a:t>online</a:t>
            </a:r>
            <a:r>
              <a:rPr sz="1600" spc="-20" dirty="0">
                <a:latin typeface="Arial"/>
                <a:cs typeface="Arial"/>
              </a:rPr>
              <a:t> </a:t>
            </a:r>
            <a:r>
              <a:rPr lang="en-US" sz="1600" spc="-20" dirty="0">
                <a:solidFill>
                  <a:schemeClr val="tx1"/>
                </a:solidFill>
                <a:latin typeface="Arial"/>
                <a:cs typeface="Arial"/>
              </a:rPr>
              <a:t>at</a:t>
            </a:r>
            <a:r>
              <a:rPr lang="en-US" sz="1600" dirty="0">
                <a:solidFill>
                  <a:schemeClr val="tx1"/>
                </a:solidFill>
                <a:latin typeface=" Arial"/>
              </a:rPr>
              <a:t> carlislebarrackshomes.com</a:t>
            </a:r>
            <a:r>
              <a:rPr lang="en-US" sz="1600" spc="-20" dirty="0">
                <a:solidFill>
                  <a:schemeClr val="tx1"/>
                </a:solidFill>
                <a:latin typeface="Arial"/>
                <a:cs typeface="Arial"/>
              </a:rPr>
              <a:t> </a:t>
            </a:r>
            <a:r>
              <a:rPr lang="en-US" sz="1600" dirty="0">
                <a:solidFill>
                  <a:schemeClr val="tx1"/>
                </a:solidFill>
                <a:latin typeface="Arial"/>
                <a:cs typeface="Arial"/>
              </a:rPr>
              <a:t> </a:t>
            </a:r>
            <a:r>
              <a:rPr sz="1600" dirty="0">
                <a:latin typeface="Arial"/>
                <a:cs typeface="Arial"/>
              </a:rPr>
              <a:t>or </a:t>
            </a:r>
            <a:r>
              <a:rPr sz="1600" spc="-10" dirty="0">
                <a:latin typeface="Arial"/>
                <a:cs typeface="Arial"/>
              </a:rPr>
              <a:t>download </a:t>
            </a:r>
            <a:r>
              <a:rPr sz="1600" dirty="0">
                <a:latin typeface="Arial"/>
                <a:cs typeface="Arial"/>
              </a:rPr>
              <a:t>the</a:t>
            </a:r>
            <a:r>
              <a:rPr sz="1600" spc="-15" dirty="0">
                <a:latin typeface="Arial"/>
                <a:cs typeface="Arial"/>
              </a:rPr>
              <a:t> </a:t>
            </a:r>
            <a:r>
              <a:rPr sz="1600" dirty="0">
                <a:latin typeface="Arial"/>
                <a:cs typeface="Arial"/>
              </a:rPr>
              <a:t>RentCafe</a:t>
            </a:r>
            <a:r>
              <a:rPr sz="1600" spc="-5" dirty="0">
                <a:latin typeface="Arial"/>
                <a:cs typeface="Arial"/>
              </a:rPr>
              <a:t> </a:t>
            </a:r>
            <a:r>
              <a:rPr sz="1600" spc="-10" dirty="0">
                <a:latin typeface="Arial"/>
                <a:cs typeface="Arial"/>
              </a:rPr>
              <a:t>Resident</a:t>
            </a:r>
            <a:r>
              <a:rPr sz="1600" spc="-105" dirty="0">
                <a:latin typeface="Arial"/>
                <a:cs typeface="Arial"/>
              </a:rPr>
              <a:t> </a:t>
            </a:r>
            <a:r>
              <a:rPr sz="1600" dirty="0">
                <a:latin typeface="Arial"/>
                <a:cs typeface="Arial"/>
              </a:rPr>
              <a:t>App</a:t>
            </a:r>
            <a:r>
              <a:rPr sz="1600" spc="-15" dirty="0">
                <a:latin typeface="Arial"/>
                <a:cs typeface="Arial"/>
              </a:rPr>
              <a:t> </a:t>
            </a:r>
            <a:r>
              <a:rPr sz="1600" dirty="0">
                <a:latin typeface="Arial"/>
                <a:cs typeface="Arial"/>
              </a:rPr>
              <a:t>in</a:t>
            </a:r>
            <a:r>
              <a:rPr sz="1600" spc="-20" dirty="0">
                <a:latin typeface="Arial"/>
                <a:cs typeface="Arial"/>
              </a:rPr>
              <a:t> </a:t>
            </a:r>
            <a:r>
              <a:rPr sz="1600" spc="-10" dirty="0">
                <a:latin typeface="Arial"/>
                <a:cs typeface="Arial"/>
              </a:rPr>
              <a:t>the</a:t>
            </a:r>
            <a:r>
              <a:rPr sz="1600" spc="-95" dirty="0">
                <a:latin typeface="Arial"/>
                <a:cs typeface="Arial"/>
              </a:rPr>
              <a:t> </a:t>
            </a:r>
            <a:r>
              <a:rPr sz="1600" dirty="0">
                <a:latin typeface="Arial"/>
                <a:cs typeface="Arial"/>
              </a:rPr>
              <a:t>App</a:t>
            </a:r>
            <a:r>
              <a:rPr sz="1600" spc="-20" dirty="0">
                <a:latin typeface="Arial"/>
                <a:cs typeface="Arial"/>
              </a:rPr>
              <a:t> </a:t>
            </a:r>
            <a:r>
              <a:rPr sz="1600" dirty="0">
                <a:latin typeface="Arial"/>
                <a:cs typeface="Arial"/>
              </a:rPr>
              <a:t>Store</a:t>
            </a:r>
            <a:r>
              <a:rPr sz="1600" spc="-5" dirty="0">
                <a:latin typeface="Arial"/>
                <a:cs typeface="Arial"/>
              </a:rPr>
              <a:t> </a:t>
            </a:r>
            <a:r>
              <a:rPr sz="1600" dirty="0">
                <a:latin typeface="Arial"/>
                <a:cs typeface="Arial"/>
              </a:rPr>
              <a:t>or</a:t>
            </a:r>
            <a:r>
              <a:rPr sz="1600" spc="5" dirty="0">
                <a:latin typeface="Arial"/>
                <a:cs typeface="Arial"/>
              </a:rPr>
              <a:t> </a:t>
            </a:r>
            <a:r>
              <a:rPr sz="1600" dirty="0">
                <a:latin typeface="Arial"/>
                <a:cs typeface="Arial"/>
              </a:rPr>
              <a:t>on</a:t>
            </a:r>
            <a:r>
              <a:rPr sz="1600" spc="-20" dirty="0">
                <a:latin typeface="Arial"/>
                <a:cs typeface="Arial"/>
              </a:rPr>
              <a:t> </a:t>
            </a:r>
            <a:r>
              <a:rPr sz="1600" dirty="0">
                <a:latin typeface="Arial"/>
                <a:cs typeface="Arial"/>
              </a:rPr>
              <a:t>Google</a:t>
            </a:r>
            <a:r>
              <a:rPr sz="1600" spc="-5" dirty="0">
                <a:latin typeface="Arial"/>
                <a:cs typeface="Arial"/>
              </a:rPr>
              <a:t> </a:t>
            </a:r>
            <a:r>
              <a:rPr sz="1600" spc="-20" dirty="0">
                <a:latin typeface="Arial"/>
                <a:cs typeface="Arial"/>
              </a:rPr>
              <a:t>Play</a:t>
            </a:r>
            <a:endParaRPr sz="1600" dirty="0">
              <a:latin typeface="Arial"/>
              <a:cs typeface="Arial"/>
            </a:endParaRPr>
          </a:p>
          <a:p>
            <a:pPr marL="1612265">
              <a:lnSpc>
                <a:spcPct val="100000"/>
              </a:lnSpc>
              <a:spcBef>
                <a:spcPts val="1200"/>
              </a:spcBef>
            </a:pPr>
            <a:r>
              <a:rPr sz="1600" u="sng" spc="-10" dirty="0">
                <a:solidFill>
                  <a:schemeClr val="tx1"/>
                </a:solidFill>
                <a:uFill>
                  <a:solidFill>
                    <a:srgbClr val="0562C1"/>
                  </a:solidFill>
                </a:uFill>
                <a:latin typeface="Arial"/>
                <a:cs typeface="Arial"/>
              </a:rPr>
              <a:t>https://www.</a:t>
            </a:r>
            <a:r>
              <a:rPr lang="en-US" sz="1600" u="sng" spc="-10" dirty="0">
                <a:solidFill>
                  <a:schemeClr val="tx1"/>
                </a:solidFill>
                <a:uFill>
                  <a:solidFill>
                    <a:srgbClr val="0562C1"/>
                  </a:solidFill>
                </a:uFill>
                <a:latin typeface="Arial"/>
                <a:cs typeface="Arial"/>
              </a:rPr>
              <a:t>carlislebarrackshomes.com/</a:t>
            </a:r>
            <a:endParaRPr sz="1600" dirty="0">
              <a:solidFill>
                <a:schemeClr val="tx1"/>
              </a:solidFill>
              <a:latin typeface="Arial"/>
              <a:cs typeface="Arial"/>
            </a:endParaRPr>
          </a:p>
          <a:p>
            <a:pPr marL="299085" indent="-286385">
              <a:lnSpc>
                <a:spcPct val="100000"/>
              </a:lnSpc>
              <a:spcBef>
                <a:spcPts val="1200"/>
              </a:spcBef>
              <a:buFont typeface="Wingdings"/>
              <a:buChar char=""/>
              <a:tabLst>
                <a:tab pos="299085" algn="l"/>
              </a:tabLst>
            </a:pPr>
            <a:r>
              <a:rPr sz="1600" dirty="0">
                <a:latin typeface="Arial"/>
                <a:cs typeface="Arial"/>
              </a:rPr>
              <a:t>Track</a:t>
            </a:r>
            <a:r>
              <a:rPr sz="1600" spc="-50" dirty="0">
                <a:latin typeface="Arial"/>
                <a:cs typeface="Arial"/>
              </a:rPr>
              <a:t> </a:t>
            </a:r>
            <a:r>
              <a:rPr sz="1600" dirty="0">
                <a:latin typeface="Arial"/>
                <a:cs typeface="Arial"/>
              </a:rPr>
              <a:t>progress</a:t>
            </a:r>
            <a:r>
              <a:rPr sz="1600" spc="-25"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work</a:t>
            </a:r>
            <a:r>
              <a:rPr sz="1600" spc="-10" dirty="0">
                <a:latin typeface="Arial"/>
                <a:cs typeface="Arial"/>
              </a:rPr>
              <a:t> </a:t>
            </a:r>
            <a:r>
              <a:rPr sz="1600" dirty="0">
                <a:latin typeface="Arial"/>
                <a:cs typeface="Arial"/>
              </a:rPr>
              <a:t>orders</a:t>
            </a:r>
            <a:r>
              <a:rPr sz="1600" spc="-25" dirty="0">
                <a:latin typeface="Arial"/>
                <a:cs typeface="Arial"/>
              </a:rPr>
              <a:t> </a:t>
            </a:r>
            <a:r>
              <a:rPr sz="1600" dirty="0">
                <a:latin typeface="Arial"/>
                <a:cs typeface="Arial"/>
              </a:rPr>
              <a:t>by</a:t>
            </a:r>
            <a:r>
              <a:rPr sz="1600" spc="-25" dirty="0">
                <a:latin typeface="Arial"/>
                <a:cs typeface="Arial"/>
              </a:rPr>
              <a:t> </a:t>
            </a:r>
            <a:r>
              <a:rPr sz="1600" dirty="0">
                <a:latin typeface="Arial"/>
                <a:cs typeface="Arial"/>
              </a:rPr>
              <a:t>viewing</a:t>
            </a:r>
            <a:r>
              <a:rPr sz="1600" spc="-50" dirty="0">
                <a:latin typeface="Arial"/>
                <a:cs typeface="Arial"/>
              </a:rPr>
              <a:t> </a:t>
            </a:r>
            <a:r>
              <a:rPr sz="1600" dirty="0">
                <a:latin typeface="Arial"/>
                <a:cs typeface="Arial"/>
              </a:rPr>
              <a:t>information</a:t>
            </a:r>
            <a:r>
              <a:rPr sz="1600" spc="-25" dirty="0">
                <a:latin typeface="Arial"/>
                <a:cs typeface="Arial"/>
              </a:rPr>
              <a:t> </a:t>
            </a:r>
            <a:r>
              <a:rPr sz="1600" dirty="0">
                <a:latin typeface="Arial"/>
                <a:cs typeface="Arial"/>
              </a:rPr>
              <a:t>in</a:t>
            </a:r>
            <a:r>
              <a:rPr sz="1600" spc="-55"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RentCafe</a:t>
            </a:r>
            <a:r>
              <a:rPr sz="1600" spc="-15" dirty="0">
                <a:latin typeface="Arial"/>
                <a:cs typeface="Arial"/>
              </a:rPr>
              <a:t> </a:t>
            </a:r>
            <a:r>
              <a:rPr sz="1600" spc="-10" dirty="0">
                <a:latin typeface="Arial"/>
                <a:cs typeface="Arial"/>
              </a:rPr>
              <a:t>Resident</a:t>
            </a:r>
            <a:r>
              <a:rPr sz="1600" spc="-100" dirty="0">
                <a:latin typeface="Arial"/>
                <a:cs typeface="Arial"/>
              </a:rPr>
              <a:t> </a:t>
            </a:r>
            <a:r>
              <a:rPr sz="1600" spc="-25" dirty="0">
                <a:latin typeface="Arial"/>
                <a:cs typeface="Arial"/>
              </a:rPr>
              <a:t>App</a:t>
            </a:r>
            <a:endParaRPr sz="1600" dirty="0">
              <a:latin typeface="Arial"/>
              <a:cs typeface="Arial"/>
            </a:endParaRPr>
          </a:p>
          <a:p>
            <a:pPr marL="299085" marR="415925" indent="-287020">
              <a:lnSpc>
                <a:spcPct val="100000"/>
              </a:lnSpc>
              <a:spcBef>
                <a:spcPts val="1200"/>
              </a:spcBef>
              <a:buFont typeface="Wingdings"/>
              <a:buChar char=""/>
              <a:tabLst>
                <a:tab pos="299085" algn="l"/>
              </a:tabLst>
            </a:pPr>
            <a:r>
              <a:rPr sz="1600" dirty="0">
                <a:latin typeface="Arial"/>
                <a:cs typeface="Arial"/>
              </a:rPr>
              <a:t>Work</a:t>
            </a:r>
            <a:r>
              <a:rPr sz="1600" spc="-20" dirty="0">
                <a:latin typeface="Arial"/>
                <a:cs typeface="Arial"/>
              </a:rPr>
              <a:t> </a:t>
            </a:r>
            <a:r>
              <a:rPr sz="1600" dirty="0">
                <a:latin typeface="Arial"/>
                <a:cs typeface="Arial"/>
              </a:rPr>
              <a:t>order</a:t>
            </a:r>
            <a:r>
              <a:rPr sz="1600" spc="-25" dirty="0">
                <a:latin typeface="Arial"/>
                <a:cs typeface="Arial"/>
              </a:rPr>
              <a:t> </a:t>
            </a:r>
            <a:r>
              <a:rPr sz="1600" dirty="0">
                <a:latin typeface="Arial"/>
                <a:cs typeface="Arial"/>
              </a:rPr>
              <a:t>or</a:t>
            </a:r>
            <a:r>
              <a:rPr sz="1600" spc="-15" dirty="0">
                <a:latin typeface="Arial"/>
                <a:cs typeface="Arial"/>
              </a:rPr>
              <a:t> </a:t>
            </a:r>
            <a:r>
              <a:rPr sz="1600" dirty="0">
                <a:latin typeface="Arial"/>
                <a:cs typeface="Arial"/>
              </a:rPr>
              <a:t>maintenance</a:t>
            </a:r>
            <a:r>
              <a:rPr sz="1600" spc="-30" dirty="0">
                <a:latin typeface="Arial"/>
                <a:cs typeface="Arial"/>
              </a:rPr>
              <a:t> </a:t>
            </a:r>
            <a:r>
              <a:rPr sz="1600" dirty="0">
                <a:latin typeface="Arial"/>
                <a:cs typeface="Arial"/>
              </a:rPr>
              <a:t>ticket</a:t>
            </a:r>
            <a:r>
              <a:rPr sz="1600" spc="-35" dirty="0">
                <a:latin typeface="Arial"/>
                <a:cs typeface="Arial"/>
              </a:rPr>
              <a:t> </a:t>
            </a:r>
            <a:r>
              <a:rPr sz="1600" dirty="0">
                <a:latin typeface="Arial"/>
                <a:cs typeface="Arial"/>
              </a:rPr>
              <a:t>will</a:t>
            </a:r>
            <a:r>
              <a:rPr sz="1600" spc="-40" dirty="0">
                <a:latin typeface="Arial"/>
                <a:cs typeface="Arial"/>
              </a:rPr>
              <a:t> </a:t>
            </a:r>
            <a:r>
              <a:rPr sz="1600" dirty="0">
                <a:latin typeface="Arial"/>
                <a:cs typeface="Arial"/>
              </a:rPr>
              <a:t>be</a:t>
            </a:r>
            <a:r>
              <a:rPr sz="1600" spc="-35" dirty="0">
                <a:latin typeface="Arial"/>
                <a:cs typeface="Arial"/>
              </a:rPr>
              <a:t> </a:t>
            </a:r>
            <a:r>
              <a:rPr sz="1600" dirty="0">
                <a:latin typeface="Arial"/>
                <a:cs typeface="Arial"/>
              </a:rPr>
              <a:t>closed</a:t>
            </a:r>
            <a:r>
              <a:rPr sz="1600" spc="-40" dirty="0">
                <a:latin typeface="Arial"/>
                <a:cs typeface="Arial"/>
              </a:rPr>
              <a:t> </a:t>
            </a:r>
            <a:r>
              <a:rPr sz="1600" dirty="0">
                <a:latin typeface="Arial"/>
                <a:cs typeface="Arial"/>
              </a:rPr>
              <a:t>once</a:t>
            </a:r>
            <a:r>
              <a:rPr sz="1600" spc="-35" dirty="0">
                <a:latin typeface="Arial"/>
                <a:cs typeface="Arial"/>
              </a:rPr>
              <a:t> </a:t>
            </a:r>
            <a:r>
              <a:rPr sz="1600" dirty="0">
                <a:latin typeface="Arial"/>
                <a:cs typeface="Arial"/>
              </a:rPr>
              <a:t>tenant</a:t>
            </a:r>
            <a:r>
              <a:rPr sz="1600" spc="-20" dirty="0">
                <a:latin typeface="Arial"/>
                <a:cs typeface="Arial"/>
              </a:rPr>
              <a:t> </a:t>
            </a:r>
            <a:r>
              <a:rPr sz="1600" dirty="0">
                <a:latin typeface="Arial"/>
                <a:cs typeface="Arial"/>
              </a:rPr>
              <a:t>and</a:t>
            </a:r>
            <a:r>
              <a:rPr sz="1600" spc="-20" dirty="0">
                <a:latin typeface="Arial"/>
                <a:cs typeface="Arial"/>
              </a:rPr>
              <a:t> </a:t>
            </a:r>
            <a:r>
              <a:rPr sz="1600" dirty="0">
                <a:latin typeface="Arial"/>
                <a:cs typeface="Arial"/>
              </a:rPr>
              <a:t>Garrison</a:t>
            </a:r>
            <a:r>
              <a:rPr sz="1600" spc="-10" dirty="0">
                <a:latin typeface="Arial"/>
                <a:cs typeface="Arial"/>
              </a:rPr>
              <a:t> Housing </a:t>
            </a:r>
            <a:r>
              <a:rPr sz="1600" dirty="0">
                <a:latin typeface="Arial"/>
                <a:cs typeface="Arial"/>
              </a:rPr>
              <a:t>Office</a:t>
            </a:r>
            <a:r>
              <a:rPr sz="1600" spc="-30" dirty="0">
                <a:latin typeface="Arial"/>
                <a:cs typeface="Arial"/>
              </a:rPr>
              <a:t> </a:t>
            </a:r>
            <a:r>
              <a:rPr sz="1600" dirty="0">
                <a:latin typeface="Arial"/>
                <a:cs typeface="Arial"/>
              </a:rPr>
              <a:t>signs</a:t>
            </a:r>
            <a:r>
              <a:rPr sz="1600" spc="-50" dirty="0">
                <a:latin typeface="Arial"/>
                <a:cs typeface="Arial"/>
              </a:rPr>
              <a:t> </a:t>
            </a:r>
            <a:r>
              <a:rPr sz="1600" dirty="0">
                <a:latin typeface="Arial"/>
                <a:cs typeface="Arial"/>
              </a:rPr>
              <a:t>off</a:t>
            </a:r>
            <a:r>
              <a:rPr sz="1600" spc="-25" dirty="0">
                <a:latin typeface="Arial"/>
                <a:cs typeface="Arial"/>
              </a:rPr>
              <a:t> </a:t>
            </a:r>
            <a:r>
              <a:rPr sz="1600" dirty="0">
                <a:latin typeface="Arial"/>
                <a:cs typeface="Arial"/>
              </a:rPr>
              <a:t>stating</a:t>
            </a:r>
            <a:r>
              <a:rPr sz="1600" spc="-45" dirty="0">
                <a:latin typeface="Arial"/>
                <a:cs typeface="Arial"/>
              </a:rPr>
              <a:t> </a:t>
            </a:r>
            <a:r>
              <a:rPr sz="1600" dirty="0">
                <a:latin typeface="Arial"/>
                <a:cs typeface="Arial"/>
              </a:rPr>
              <a:t>that</a:t>
            </a:r>
            <a:r>
              <a:rPr sz="1600" spc="-20"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work</a:t>
            </a:r>
            <a:r>
              <a:rPr sz="1600" spc="-25" dirty="0">
                <a:latin typeface="Arial"/>
                <a:cs typeface="Arial"/>
              </a:rPr>
              <a:t> </a:t>
            </a:r>
            <a:r>
              <a:rPr sz="1600" dirty="0">
                <a:latin typeface="Arial"/>
                <a:cs typeface="Arial"/>
              </a:rPr>
              <a:t>was</a:t>
            </a:r>
            <a:r>
              <a:rPr sz="1600" spc="-25" dirty="0">
                <a:latin typeface="Arial"/>
                <a:cs typeface="Arial"/>
              </a:rPr>
              <a:t> </a:t>
            </a:r>
            <a:r>
              <a:rPr sz="1600" spc="-10" dirty="0">
                <a:latin typeface="Arial"/>
                <a:cs typeface="Arial"/>
              </a:rPr>
              <a:t>completed</a:t>
            </a:r>
            <a:endParaRPr sz="1600" dirty="0">
              <a:latin typeface="Arial"/>
              <a:cs typeface="Arial"/>
            </a:endParaRPr>
          </a:p>
          <a:p>
            <a:pPr marL="299085" indent="-286385">
              <a:lnSpc>
                <a:spcPct val="100000"/>
              </a:lnSpc>
              <a:spcBef>
                <a:spcPts val="1200"/>
              </a:spcBef>
              <a:buFont typeface="Wingdings"/>
              <a:buChar char=""/>
              <a:tabLst>
                <a:tab pos="299085" algn="l"/>
              </a:tabLst>
            </a:pPr>
            <a:r>
              <a:rPr sz="1600" dirty="0">
                <a:latin typeface="Arial"/>
                <a:cs typeface="Arial"/>
              </a:rPr>
              <a:t>Important</a:t>
            </a:r>
            <a:r>
              <a:rPr sz="1600" spc="-10" dirty="0">
                <a:latin typeface="Arial"/>
                <a:cs typeface="Arial"/>
              </a:rPr>
              <a:t> </a:t>
            </a:r>
            <a:r>
              <a:rPr sz="1600" dirty="0">
                <a:latin typeface="Arial"/>
                <a:cs typeface="Arial"/>
              </a:rPr>
              <a:t>to</a:t>
            </a:r>
            <a:r>
              <a:rPr sz="1600" spc="-25" dirty="0">
                <a:latin typeface="Arial"/>
                <a:cs typeface="Arial"/>
              </a:rPr>
              <a:t> </a:t>
            </a:r>
            <a:r>
              <a:rPr sz="1600" dirty="0">
                <a:latin typeface="Arial"/>
                <a:cs typeface="Arial"/>
              </a:rPr>
              <a:t>contact</a:t>
            </a:r>
            <a:r>
              <a:rPr lang="en-US" sz="1600" spc="-30" dirty="0">
                <a:latin typeface="Arial"/>
                <a:cs typeface="Arial"/>
              </a:rPr>
              <a:t> Carlisle Barracks Homes</a:t>
            </a:r>
            <a:r>
              <a:rPr sz="1600" spc="-35" dirty="0">
                <a:solidFill>
                  <a:srgbClr val="FF0000"/>
                </a:solidFill>
                <a:latin typeface="Arial"/>
                <a:cs typeface="Arial"/>
              </a:rPr>
              <a:t> </a:t>
            </a:r>
            <a:r>
              <a:rPr sz="1600" dirty="0">
                <a:latin typeface="Arial"/>
                <a:cs typeface="Arial"/>
              </a:rPr>
              <a:t>to</a:t>
            </a:r>
            <a:r>
              <a:rPr sz="1600" spc="-30" dirty="0">
                <a:latin typeface="Arial"/>
                <a:cs typeface="Arial"/>
              </a:rPr>
              <a:t> </a:t>
            </a:r>
            <a:r>
              <a:rPr sz="1600" dirty="0">
                <a:latin typeface="Arial"/>
                <a:cs typeface="Arial"/>
              </a:rPr>
              <a:t>report</a:t>
            </a:r>
            <a:r>
              <a:rPr sz="1600" spc="-15" dirty="0">
                <a:latin typeface="Arial"/>
                <a:cs typeface="Arial"/>
              </a:rPr>
              <a:t> </a:t>
            </a:r>
            <a:r>
              <a:rPr sz="1600" dirty="0">
                <a:latin typeface="Arial"/>
                <a:cs typeface="Arial"/>
              </a:rPr>
              <a:t>maintenance</a:t>
            </a:r>
            <a:r>
              <a:rPr sz="1600" spc="-45" dirty="0">
                <a:latin typeface="Arial"/>
                <a:cs typeface="Arial"/>
              </a:rPr>
              <a:t> </a:t>
            </a:r>
            <a:r>
              <a:rPr sz="1600" dirty="0">
                <a:latin typeface="Arial"/>
                <a:cs typeface="Arial"/>
              </a:rPr>
              <a:t>issues</a:t>
            </a:r>
            <a:r>
              <a:rPr sz="1600" spc="-45" dirty="0">
                <a:latin typeface="Arial"/>
                <a:cs typeface="Arial"/>
              </a:rPr>
              <a:t> </a:t>
            </a:r>
            <a:r>
              <a:rPr sz="1600" dirty="0">
                <a:latin typeface="Arial"/>
                <a:cs typeface="Arial"/>
              </a:rPr>
              <a:t>right</a:t>
            </a:r>
            <a:r>
              <a:rPr sz="1600" spc="-30" dirty="0">
                <a:latin typeface="Arial"/>
                <a:cs typeface="Arial"/>
              </a:rPr>
              <a:t> </a:t>
            </a:r>
            <a:r>
              <a:rPr sz="1600" spc="-20" dirty="0">
                <a:latin typeface="Arial"/>
                <a:cs typeface="Arial"/>
              </a:rPr>
              <a:t>away</a:t>
            </a:r>
            <a:endParaRPr sz="1600" dirty="0">
              <a:latin typeface="Arial"/>
              <a:cs typeface="Arial"/>
            </a:endParaRPr>
          </a:p>
          <a:p>
            <a:pPr marL="299085" marR="156210" indent="-287020">
              <a:lnSpc>
                <a:spcPct val="100000"/>
              </a:lnSpc>
              <a:spcBef>
                <a:spcPts val="1200"/>
              </a:spcBef>
              <a:buFont typeface="Wingdings"/>
              <a:buChar char=""/>
              <a:tabLst>
                <a:tab pos="299085" algn="l"/>
              </a:tabLst>
            </a:pPr>
            <a:r>
              <a:rPr sz="1600" dirty="0">
                <a:latin typeface="Arial"/>
                <a:cs typeface="Arial"/>
              </a:rPr>
              <a:t>Contact</a:t>
            </a:r>
            <a:r>
              <a:rPr sz="1600" spc="-40" dirty="0">
                <a:latin typeface="Arial"/>
                <a:cs typeface="Arial"/>
              </a:rPr>
              <a:t> </a:t>
            </a:r>
            <a:r>
              <a:rPr lang="en-US" sz="1600" spc="-40" dirty="0">
                <a:solidFill>
                  <a:schemeClr val="tx1"/>
                </a:solidFill>
                <a:latin typeface="Arial"/>
                <a:cs typeface="Arial"/>
              </a:rPr>
              <a:t>Carlisle Barracks Homes</a:t>
            </a:r>
            <a:r>
              <a:rPr sz="1600" spc="-30" dirty="0">
                <a:solidFill>
                  <a:schemeClr val="tx1"/>
                </a:solidFill>
                <a:latin typeface="Arial"/>
                <a:cs typeface="Arial"/>
              </a:rPr>
              <a:t> </a:t>
            </a:r>
            <a:r>
              <a:rPr sz="1600" dirty="0">
                <a:latin typeface="Arial"/>
                <a:cs typeface="Arial"/>
              </a:rPr>
              <a:t>to</a:t>
            </a:r>
            <a:r>
              <a:rPr sz="1600" spc="-40" dirty="0">
                <a:latin typeface="Arial"/>
                <a:cs typeface="Arial"/>
              </a:rPr>
              <a:t> </a:t>
            </a:r>
            <a:r>
              <a:rPr sz="1600" dirty="0">
                <a:latin typeface="Arial"/>
                <a:cs typeface="Arial"/>
              </a:rPr>
              <a:t>report</a:t>
            </a:r>
            <a:r>
              <a:rPr sz="1600" spc="-30" dirty="0">
                <a:latin typeface="Arial"/>
                <a:cs typeface="Arial"/>
              </a:rPr>
              <a:t> </a:t>
            </a:r>
            <a:r>
              <a:rPr sz="1600" spc="-10" dirty="0">
                <a:latin typeface="Arial"/>
                <a:cs typeface="Arial"/>
              </a:rPr>
              <a:t>emergency, </a:t>
            </a:r>
            <a:r>
              <a:rPr sz="1600" dirty="0">
                <a:latin typeface="Arial"/>
                <a:cs typeface="Arial"/>
              </a:rPr>
              <a:t>urgent,</a:t>
            </a:r>
            <a:r>
              <a:rPr sz="1600" spc="-30" dirty="0">
                <a:latin typeface="Arial"/>
                <a:cs typeface="Arial"/>
              </a:rPr>
              <a:t> </a:t>
            </a:r>
            <a:r>
              <a:rPr sz="1600" dirty="0">
                <a:latin typeface="Arial"/>
                <a:cs typeface="Arial"/>
              </a:rPr>
              <a:t>routine</a:t>
            </a:r>
            <a:r>
              <a:rPr sz="1600" spc="-50" dirty="0">
                <a:latin typeface="Arial"/>
                <a:cs typeface="Arial"/>
              </a:rPr>
              <a:t> </a:t>
            </a:r>
            <a:r>
              <a:rPr sz="1600" dirty="0">
                <a:latin typeface="Arial"/>
                <a:cs typeface="Arial"/>
              </a:rPr>
              <a:t>work</a:t>
            </a:r>
            <a:r>
              <a:rPr sz="1600" spc="-25" dirty="0">
                <a:latin typeface="Arial"/>
                <a:cs typeface="Arial"/>
              </a:rPr>
              <a:t> </a:t>
            </a:r>
            <a:r>
              <a:rPr sz="1600" spc="-10" dirty="0">
                <a:latin typeface="Arial"/>
                <a:cs typeface="Arial"/>
              </a:rPr>
              <a:t>orders, </a:t>
            </a:r>
            <a:r>
              <a:rPr sz="1600" dirty="0">
                <a:latin typeface="Arial"/>
                <a:cs typeface="Arial"/>
              </a:rPr>
              <a:t>trouble</a:t>
            </a:r>
            <a:r>
              <a:rPr sz="1600" spc="-30" dirty="0">
                <a:latin typeface="Arial"/>
                <a:cs typeface="Arial"/>
              </a:rPr>
              <a:t> </a:t>
            </a:r>
            <a:r>
              <a:rPr sz="1600" dirty="0">
                <a:latin typeface="Arial"/>
                <a:cs typeface="Arial"/>
              </a:rPr>
              <a:t>calls,</a:t>
            </a:r>
            <a:r>
              <a:rPr sz="1600" spc="-55" dirty="0">
                <a:latin typeface="Arial"/>
                <a:cs typeface="Arial"/>
              </a:rPr>
              <a:t> </a:t>
            </a:r>
            <a:r>
              <a:rPr sz="1600" dirty="0">
                <a:latin typeface="Arial"/>
                <a:cs typeface="Arial"/>
              </a:rPr>
              <a:t>safety</a:t>
            </a:r>
            <a:r>
              <a:rPr sz="1600" spc="-20" dirty="0">
                <a:latin typeface="Arial"/>
                <a:cs typeface="Arial"/>
              </a:rPr>
              <a:t> </a:t>
            </a:r>
            <a:r>
              <a:rPr sz="1600" dirty="0">
                <a:latin typeface="Arial"/>
                <a:cs typeface="Arial"/>
              </a:rPr>
              <a:t>concerns,</a:t>
            </a:r>
            <a:r>
              <a:rPr sz="1600" spc="-30" dirty="0">
                <a:latin typeface="Arial"/>
                <a:cs typeface="Arial"/>
              </a:rPr>
              <a:t> </a:t>
            </a:r>
            <a:r>
              <a:rPr sz="1600" dirty="0">
                <a:latin typeface="Arial"/>
                <a:cs typeface="Arial"/>
              </a:rPr>
              <a:t>or</a:t>
            </a:r>
            <a:r>
              <a:rPr sz="1600" spc="-30" dirty="0">
                <a:latin typeface="Arial"/>
                <a:cs typeface="Arial"/>
              </a:rPr>
              <a:t> </a:t>
            </a:r>
            <a:r>
              <a:rPr sz="1600" dirty="0">
                <a:latin typeface="Arial"/>
                <a:cs typeface="Arial"/>
              </a:rPr>
              <a:t>resident</a:t>
            </a:r>
            <a:r>
              <a:rPr sz="1600" spc="-25" dirty="0">
                <a:latin typeface="Arial"/>
                <a:cs typeface="Arial"/>
              </a:rPr>
              <a:t> </a:t>
            </a:r>
            <a:r>
              <a:rPr sz="1600" dirty="0">
                <a:latin typeface="Arial"/>
                <a:cs typeface="Arial"/>
              </a:rPr>
              <a:t>compliance</a:t>
            </a:r>
            <a:r>
              <a:rPr sz="1600" spc="-55" dirty="0">
                <a:latin typeface="Arial"/>
                <a:cs typeface="Arial"/>
              </a:rPr>
              <a:t> </a:t>
            </a:r>
            <a:r>
              <a:rPr sz="1600" spc="-10" dirty="0">
                <a:latin typeface="Arial"/>
                <a:cs typeface="Arial"/>
              </a:rPr>
              <a:t>issues</a:t>
            </a:r>
            <a:endParaRPr sz="1600" dirty="0">
              <a:latin typeface="Arial"/>
              <a:cs typeface="Arial"/>
            </a:endParaRPr>
          </a:p>
        </p:txBody>
      </p:sp>
      <p:sp>
        <p:nvSpPr>
          <p:cNvPr id="16" name="object 16"/>
          <p:cNvSpPr txBox="1">
            <a:spLocks noGrp="1"/>
          </p:cNvSpPr>
          <p:nvPr>
            <p:ph type="title"/>
          </p:nvPr>
        </p:nvSpPr>
        <p:spPr>
          <a:xfrm>
            <a:off x="4660666" y="37383"/>
            <a:ext cx="4356735" cy="505267"/>
          </a:xfrm>
          <a:prstGeom prst="rect">
            <a:avLst/>
          </a:prstGeom>
        </p:spPr>
        <p:txBody>
          <a:bodyPr vert="horz" wrap="square" lIns="0" tIns="12700" rIns="0" bIns="0" rtlCol="0">
            <a:spAutoFit/>
          </a:bodyPr>
          <a:lstStyle/>
          <a:p>
            <a:pPr marL="12700">
              <a:lnSpc>
                <a:spcPct val="100000"/>
              </a:lnSpc>
              <a:spcBef>
                <a:spcPts val="100"/>
              </a:spcBef>
            </a:pPr>
            <a:r>
              <a:rPr lang="en-US" dirty="0"/>
              <a:t>Work Order Process</a:t>
            </a:r>
            <a:endParaRPr lang="en-US" spc="-10" dirty="0"/>
          </a:p>
        </p:txBody>
      </p:sp>
      <p:pic>
        <p:nvPicPr>
          <p:cNvPr id="18" name="Picture 17" descr="A logo for a housing company&#10;&#10;Description automatically generated">
            <a:extLst>
              <a:ext uri="{FF2B5EF4-FFF2-40B4-BE49-F238E27FC236}">
                <a16:creationId xmlns:a16="http://schemas.microsoft.com/office/drawing/2014/main" id="{5ABC118D-D3B4-8021-1D89-CFFF7594AA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dirty="0"/>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dirty="0"/>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dirty="0"/>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dirty="0"/>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dirty="0"/>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algn="ctr">
              <a:lnSpc>
                <a:spcPts val="1240"/>
              </a:lnSpc>
            </a:pPr>
            <a:fld id="{81D60167-4931-47E6-BA6A-407CBD079E47}" type="slidenum">
              <a:rPr lang="en-US" sz="800" spc="-25" smtClean="0"/>
              <a:pPr marL="20320" algn="ctr">
                <a:lnSpc>
                  <a:spcPts val="880"/>
                </a:lnSpc>
              </a:pPr>
              <a:t>17</a:t>
            </a:fld>
            <a:endParaRPr sz="800" dirty="0"/>
          </a:p>
        </p:txBody>
      </p:sp>
      <p:sp>
        <p:nvSpPr>
          <p:cNvPr id="16" name="object 16"/>
          <p:cNvSpPr txBox="1">
            <a:spLocks noGrp="1"/>
          </p:cNvSpPr>
          <p:nvPr>
            <p:ph type="title"/>
          </p:nvPr>
        </p:nvSpPr>
        <p:spPr>
          <a:xfrm>
            <a:off x="4660666" y="37383"/>
            <a:ext cx="4356735" cy="505267"/>
          </a:xfrm>
          <a:prstGeom prst="rect">
            <a:avLst/>
          </a:prstGeom>
        </p:spPr>
        <p:txBody>
          <a:bodyPr vert="horz" wrap="square" lIns="0" tIns="12700" rIns="0" bIns="0" rtlCol="0">
            <a:spAutoFit/>
          </a:bodyPr>
          <a:lstStyle/>
          <a:p>
            <a:pPr marL="12700">
              <a:lnSpc>
                <a:spcPct val="100000"/>
              </a:lnSpc>
              <a:spcBef>
                <a:spcPts val="100"/>
              </a:spcBef>
            </a:pPr>
            <a:r>
              <a:rPr lang="en-US" dirty="0"/>
              <a:t>Types of Service Calls</a:t>
            </a:r>
            <a:endParaRPr lang="en-US" spc="-10" dirty="0"/>
          </a:p>
        </p:txBody>
      </p:sp>
      <p:pic>
        <p:nvPicPr>
          <p:cNvPr id="18" name="Picture 17" descr="A logo for a housing company&#10;&#10;Description automatically generated">
            <a:extLst>
              <a:ext uri="{FF2B5EF4-FFF2-40B4-BE49-F238E27FC236}">
                <a16:creationId xmlns:a16="http://schemas.microsoft.com/office/drawing/2014/main" id="{5ABC118D-D3B4-8021-1D89-CFFF7594AA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graphicFrame>
        <p:nvGraphicFramePr>
          <p:cNvPr id="19" name="Table 18">
            <a:extLst>
              <a:ext uri="{FF2B5EF4-FFF2-40B4-BE49-F238E27FC236}">
                <a16:creationId xmlns:a16="http://schemas.microsoft.com/office/drawing/2014/main" id="{758E3FBC-376C-E11B-E24D-CB88E7CFEB83}"/>
              </a:ext>
            </a:extLst>
          </p:cNvPr>
          <p:cNvGraphicFramePr>
            <a:graphicFrameLocks noGrp="1"/>
          </p:cNvGraphicFramePr>
          <p:nvPr/>
        </p:nvGraphicFramePr>
        <p:xfrm>
          <a:off x="457200" y="1049683"/>
          <a:ext cx="8127765" cy="408766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716819883"/>
                    </a:ext>
                  </a:extLst>
                </a:gridCol>
                <a:gridCol w="2743200">
                  <a:extLst>
                    <a:ext uri="{9D8B030D-6E8A-4147-A177-3AD203B41FA5}">
                      <a16:colId xmlns:a16="http://schemas.microsoft.com/office/drawing/2014/main" val="4176926694"/>
                    </a:ext>
                  </a:extLst>
                </a:gridCol>
                <a:gridCol w="2412765">
                  <a:extLst>
                    <a:ext uri="{9D8B030D-6E8A-4147-A177-3AD203B41FA5}">
                      <a16:colId xmlns:a16="http://schemas.microsoft.com/office/drawing/2014/main" val="1320217830"/>
                    </a:ext>
                  </a:extLst>
                </a:gridCol>
              </a:tblGrid>
              <a:tr h="399580">
                <a:tc>
                  <a:txBody>
                    <a:bodyPr/>
                    <a:lstStyle/>
                    <a:p>
                      <a:r>
                        <a:rPr lang="en-US" sz="1600" dirty="0">
                          <a:latin typeface="Arial" panose="020B0604020202020204" pitchFamily="34" charset="0"/>
                          <a:cs typeface="Arial" panose="020B0604020202020204" pitchFamily="34" charset="0"/>
                        </a:rPr>
                        <a:t>Types of Service Calls</a:t>
                      </a:r>
                    </a:p>
                  </a:txBody>
                  <a:tcPr/>
                </a:tc>
                <a:tc>
                  <a:txBody>
                    <a:bodyPr/>
                    <a:lstStyle/>
                    <a:p>
                      <a:r>
                        <a:rPr lang="en-US" sz="1600" dirty="0">
                          <a:latin typeface="Arial" panose="020B0604020202020204" pitchFamily="34" charset="0"/>
                          <a:cs typeface="Arial" panose="020B0604020202020204" pitchFamily="34" charset="0"/>
                        </a:rPr>
                        <a:t>Examples</a:t>
                      </a:r>
                    </a:p>
                  </a:txBody>
                  <a:tcPr/>
                </a:tc>
                <a:tc>
                  <a:txBody>
                    <a:bodyPr/>
                    <a:lstStyle/>
                    <a:p>
                      <a:r>
                        <a:rPr lang="en-US" sz="1600" dirty="0">
                          <a:latin typeface="Arial" panose="020B0604020202020204" pitchFamily="34" charset="0"/>
                          <a:cs typeface="Arial" panose="020B0604020202020204" pitchFamily="34" charset="0"/>
                        </a:rPr>
                        <a:t>Response Time</a:t>
                      </a:r>
                    </a:p>
                  </a:txBody>
                  <a:tcPr/>
                </a:tc>
                <a:extLst>
                  <a:ext uri="{0D108BD9-81ED-4DB2-BD59-A6C34878D82A}">
                    <a16:rowId xmlns:a16="http://schemas.microsoft.com/office/drawing/2014/main" val="3591084785"/>
                  </a:ext>
                </a:extLst>
              </a:tr>
              <a:tr h="1515353">
                <a:tc>
                  <a:txBody>
                    <a:bodyPr/>
                    <a:lstStyle/>
                    <a:p>
                      <a:r>
                        <a:rPr lang="en-US" sz="1600" dirty="0">
                          <a:latin typeface="Arial" panose="020B0604020202020204" pitchFamily="34" charset="0"/>
                          <a:cs typeface="Arial" panose="020B0604020202020204" pitchFamily="34" charset="0"/>
                        </a:rPr>
                        <a:t>Emergency</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Critical safety, life threatening issues</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Resident with a medical requirement for stable temp levels</a:t>
                      </a:r>
                    </a:p>
                  </a:txBody>
                  <a:tcPr/>
                </a:tc>
                <a:tc>
                  <a:txBody>
                    <a:bodyPr/>
                    <a:lstStyle/>
                    <a:p>
                      <a:r>
                        <a:rPr lang="en-US" sz="1600" dirty="0">
                          <a:latin typeface="Arial" panose="020B0604020202020204" pitchFamily="34" charset="0"/>
                          <a:cs typeface="Arial" panose="020B0604020202020204" pitchFamily="34" charset="0"/>
                        </a:rPr>
                        <a:t>Gas leaks, fire, power outage, sewage back-up, flood, only toilet inoperable</a:t>
                      </a:r>
                    </a:p>
                  </a:txBody>
                  <a:tcPr/>
                </a:tc>
                <a:tc>
                  <a:txBody>
                    <a:bodyPr/>
                    <a:lstStyle/>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Target response time within 1 hour </a:t>
                      </a:r>
                    </a:p>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Available 24/7/365</a:t>
                      </a:r>
                    </a:p>
                  </a:txBody>
                  <a:tcPr/>
                </a:tc>
                <a:extLst>
                  <a:ext uri="{0D108BD9-81ED-4DB2-BD59-A6C34878D82A}">
                    <a16:rowId xmlns:a16="http://schemas.microsoft.com/office/drawing/2014/main" val="1993473545"/>
                  </a:ext>
                </a:extLst>
              </a:tr>
              <a:tr h="399580">
                <a:tc>
                  <a:txBody>
                    <a:bodyPr/>
                    <a:lstStyle/>
                    <a:p>
                      <a:r>
                        <a:rPr lang="en-US" sz="1600" dirty="0">
                          <a:latin typeface="Arial" panose="020B0604020202020204" pitchFamily="34" charset="0"/>
                          <a:cs typeface="Arial" panose="020B0604020202020204" pitchFamily="34" charset="0"/>
                        </a:rPr>
                        <a:t>Urgent</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Habitability Issue</a:t>
                      </a:r>
                    </a:p>
                  </a:txBody>
                  <a:tcPr/>
                </a:tc>
                <a:tc>
                  <a:txBody>
                    <a:bodyPr/>
                    <a:lstStyle/>
                    <a:p>
                      <a:r>
                        <a:rPr lang="en-US" sz="1600" dirty="0">
                          <a:latin typeface="Arial" panose="020B0604020202020204" pitchFamily="34" charset="0"/>
                          <a:cs typeface="Arial" panose="020B0604020202020204" pitchFamily="34" charset="0"/>
                        </a:rPr>
                        <a:t>Broken window, garage door inoperable, kitchen sink back-up, light-fixtures not working, Refrigerator inoperable</a:t>
                      </a:r>
                    </a:p>
                  </a:txBody>
                  <a:tcPr/>
                </a:tc>
                <a:tc>
                  <a:txBody>
                    <a:bodyPr/>
                    <a:lstStyle/>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Target response time within 4 hours</a:t>
                      </a:r>
                    </a:p>
                  </a:txBody>
                  <a:tcPr/>
                </a:tc>
                <a:extLst>
                  <a:ext uri="{0D108BD9-81ED-4DB2-BD59-A6C34878D82A}">
                    <a16:rowId xmlns:a16="http://schemas.microsoft.com/office/drawing/2014/main" val="2873877148"/>
                  </a:ext>
                </a:extLst>
              </a:tr>
              <a:tr h="399580">
                <a:tc>
                  <a:txBody>
                    <a:bodyPr/>
                    <a:lstStyle/>
                    <a:p>
                      <a:r>
                        <a:rPr lang="en-US" sz="1600" dirty="0">
                          <a:latin typeface="Arial" panose="020B0604020202020204" pitchFamily="34" charset="0"/>
                          <a:cs typeface="Arial" panose="020B0604020202020204" pitchFamily="34" charset="0"/>
                        </a:rPr>
                        <a:t>Routine</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Convenience</a:t>
                      </a:r>
                    </a:p>
                    <a:p>
                      <a:pPr marL="285750" indent="-112713">
                        <a:buFont typeface="Arial" panose="020B0604020202020204" pitchFamily="34" charset="0"/>
                        <a:buChar char="•"/>
                      </a:pPr>
                      <a:r>
                        <a:rPr lang="en-US" sz="1600" dirty="0">
                          <a:latin typeface="Arial" panose="020B0604020202020204" pitchFamily="34" charset="0"/>
                          <a:cs typeface="Arial" panose="020B0604020202020204" pitchFamily="34" charset="0"/>
                        </a:rPr>
                        <a:t>Unit care issues</a:t>
                      </a:r>
                    </a:p>
                  </a:txBody>
                  <a:tcPr/>
                </a:tc>
                <a:tc>
                  <a:txBody>
                    <a:bodyPr/>
                    <a:lstStyle/>
                    <a:p>
                      <a:r>
                        <a:rPr lang="en-US" sz="1600" dirty="0">
                          <a:latin typeface="Arial" panose="020B0604020202020204" pitchFamily="34" charset="0"/>
                          <a:cs typeface="Arial" panose="020B0604020202020204" pitchFamily="34" charset="0"/>
                        </a:rPr>
                        <a:t>Single burner inoperable, repair screens, light bulb replacement</a:t>
                      </a:r>
                    </a:p>
                  </a:txBody>
                  <a:tcPr/>
                </a:tc>
                <a:tc>
                  <a:txBody>
                    <a:bodyPr/>
                    <a:lstStyle/>
                    <a:p>
                      <a:pPr marL="285750" indent="-112713">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Targeted response to be scheduled with Resident</a:t>
                      </a:r>
                    </a:p>
                  </a:txBody>
                  <a:tcPr/>
                </a:tc>
                <a:extLst>
                  <a:ext uri="{0D108BD9-81ED-4DB2-BD59-A6C34878D82A}">
                    <a16:rowId xmlns:a16="http://schemas.microsoft.com/office/drawing/2014/main" val="2183979398"/>
                  </a:ext>
                </a:extLst>
              </a:tr>
            </a:tbl>
          </a:graphicData>
        </a:graphic>
      </p:graphicFrame>
      <p:sp>
        <p:nvSpPr>
          <p:cNvPr id="20" name="TextBox 19">
            <a:extLst>
              <a:ext uri="{FF2B5EF4-FFF2-40B4-BE49-F238E27FC236}">
                <a16:creationId xmlns:a16="http://schemas.microsoft.com/office/drawing/2014/main" id="{C1C079C4-66B6-3575-9E85-CBD9B8BC75B4}"/>
              </a:ext>
            </a:extLst>
          </p:cNvPr>
          <p:cNvSpPr txBox="1"/>
          <p:nvPr/>
        </p:nvSpPr>
        <p:spPr>
          <a:xfrm>
            <a:off x="558800" y="5462579"/>
            <a:ext cx="237925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*Depending on parts</a:t>
            </a:r>
          </a:p>
        </p:txBody>
      </p:sp>
    </p:spTree>
    <p:extLst>
      <p:ext uri="{BB962C8B-B14F-4D97-AF65-F5344CB8AC3E}">
        <p14:creationId xmlns:p14="http://schemas.microsoft.com/office/powerpoint/2010/main" val="300878698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dirty="0"/>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dirty="0"/>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dirty="0"/>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dirty="0"/>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dirty="0"/>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algn="ctr">
              <a:lnSpc>
                <a:spcPts val="880"/>
              </a:lnSpc>
            </a:pPr>
            <a:fld id="{81D60167-4931-47E6-BA6A-407CBD079E47}" type="slidenum">
              <a:rPr lang="en-US" sz="800" spc="-25" smtClean="0"/>
              <a:pPr marL="20320" algn="ctr">
                <a:lnSpc>
                  <a:spcPts val="880"/>
                </a:lnSpc>
              </a:pPr>
              <a:t>18</a:t>
            </a:fld>
            <a:endParaRPr sz="800" dirty="0"/>
          </a:p>
        </p:txBody>
      </p:sp>
      <p:sp>
        <p:nvSpPr>
          <p:cNvPr id="15" name="object 15"/>
          <p:cNvSpPr txBox="1">
            <a:spLocks noGrp="1"/>
          </p:cNvSpPr>
          <p:nvPr>
            <p:ph type="title"/>
          </p:nvPr>
        </p:nvSpPr>
        <p:spPr>
          <a:xfrm>
            <a:off x="3429000" y="71982"/>
            <a:ext cx="5569199" cy="505267"/>
          </a:xfrm>
          <a:prstGeom prst="rect">
            <a:avLst/>
          </a:prstGeom>
        </p:spPr>
        <p:txBody>
          <a:bodyPr vert="horz" wrap="square" lIns="0" tIns="12700" rIns="0" bIns="0" rtlCol="0">
            <a:spAutoFit/>
          </a:bodyPr>
          <a:lstStyle/>
          <a:p>
            <a:pPr marL="12700">
              <a:lnSpc>
                <a:spcPct val="100000"/>
              </a:lnSpc>
              <a:spcBef>
                <a:spcPts val="100"/>
              </a:spcBef>
            </a:pPr>
            <a:r>
              <a:rPr lang="en-US" dirty="0"/>
              <a:t>Informal</a:t>
            </a:r>
            <a:r>
              <a:rPr lang="en-US" spc="-75" dirty="0"/>
              <a:t> </a:t>
            </a:r>
            <a:r>
              <a:rPr lang="en-US" dirty="0"/>
              <a:t>Dispute</a:t>
            </a:r>
            <a:r>
              <a:rPr lang="en-US" spc="-85" dirty="0"/>
              <a:t> </a:t>
            </a:r>
            <a:r>
              <a:rPr lang="en-US" spc="-10" dirty="0"/>
              <a:t>Resolution</a:t>
            </a:r>
            <a:endParaRPr spc="-10" dirty="0"/>
          </a:p>
        </p:txBody>
      </p:sp>
      <p:sp>
        <p:nvSpPr>
          <p:cNvPr id="16" name="object 16"/>
          <p:cNvSpPr txBox="1"/>
          <p:nvPr/>
        </p:nvSpPr>
        <p:spPr>
          <a:xfrm>
            <a:off x="415207" y="1325687"/>
            <a:ext cx="8605546" cy="3306674"/>
          </a:xfrm>
          <a:prstGeom prst="rect">
            <a:avLst/>
          </a:prstGeom>
        </p:spPr>
        <p:txBody>
          <a:bodyPr vert="horz" wrap="square" lIns="0" tIns="13335" rIns="0" bIns="0" rtlCol="0">
            <a:spAutoFit/>
          </a:bodyPr>
          <a:lstStyle/>
          <a:p>
            <a:pPr marL="123189" marR="241935">
              <a:spcBef>
                <a:spcPts val="894"/>
              </a:spcBef>
              <a:tabLst>
                <a:tab pos="305435" algn="l"/>
              </a:tabLst>
            </a:pPr>
            <a:r>
              <a:rPr lang="en-US" sz="1500" dirty="0">
                <a:latin typeface="Arial" panose="020B0604020202020204" pitchFamily="34" charset="0"/>
                <a:cs typeface="Arial" panose="020B0604020202020204" pitchFamily="34" charset="0"/>
              </a:rPr>
              <a:t>The </a:t>
            </a:r>
            <a:r>
              <a:rPr lang="en-US" sz="1600" b="1" i="1" dirty="0">
                <a:latin typeface="Arial" panose="020B0604020202020204" pitchFamily="34" charset="0"/>
                <a:cs typeface="Arial" panose="020B0604020202020204" pitchFamily="34" charset="0"/>
              </a:rPr>
              <a:t>informal dispute resolution process </a:t>
            </a:r>
            <a:r>
              <a:rPr lang="en-US" sz="1500" dirty="0">
                <a:latin typeface="Arial" panose="020B0604020202020204" pitchFamily="34" charset="0"/>
                <a:cs typeface="Arial" panose="020B0604020202020204" pitchFamily="34" charset="0"/>
              </a:rPr>
              <a:t>is a measured approach intended to resolve disputes at the garrison level that may be used to resolve disputes pertaining to the lease as well as issues that fall outside the specific parameters of the lease document, such as personal property claims.</a:t>
            </a:r>
          </a:p>
          <a:p>
            <a:pPr marL="123189" marR="241935">
              <a:spcBef>
                <a:spcPts val="894"/>
              </a:spcBef>
              <a:tabLst>
                <a:tab pos="305435" algn="l"/>
              </a:tabLst>
            </a:pPr>
            <a:r>
              <a:rPr lang="en-US" sz="1500" dirty="0">
                <a:latin typeface="Arial" panose="020B0604020202020204" pitchFamily="34" charset="0"/>
                <a:cs typeface="Arial" panose="020B0604020202020204" pitchFamily="34" charset="0"/>
              </a:rPr>
              <a:t>The tenant may submit a completed</a:t>
            </a:r>
            <a:r>
              <a:rPr lang="en-US" sz="1500" b="1" i="1"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informal dispute resolution </a:t>
            </a:r>
            <a:r>
              <a:rPr lang="en-US" sz="1500" dirty="0">
                <a:latin typeface="Arial" panose="020B0604020202020204" pitchFamily="34" charset="0"/>
                <a:cs typeface="Arial" panose="020B0604020202020204" pitchFamily="34" charset="0"/>
              </a:rPr>
              <a:t>request form with any documents that support the dispute to the AHO.</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An </a:t>
            </a:r>
            <a:r>
              <a:rPr lang="en-US" sz="1500" b="1" i="1" dirty="0">
                <a:latin typeface="Arial" panose="020B0604020202020204" pitchFamily="34" charset="0"/>
                <a:cs typeface="Arial" panose="020B0604020202020204" pitchFamily="34" charset="0"/>
              </a:rPr>
              <a:t>informal dispute resolution </a:t>
            </a:r>
            <a:r>
              <a:rPr lang="en-US" sz="1500" dirty="0">
                <a:latin typeface="Arial" panose="020B0604020202020204" pitchFamily="34" charset="0"/>
                <a:cs typeface="Arial" panose="020B0604020202020204" pitchFamily="34" charset="0"/>
              </a:rPr>
              <a:t>form is available at the AHO and on-line at </a:t>
            </a:r>
            <a:r>
              <a:rPr lang="en-US" sz="1600" u="sng" dirty="0">
                <a:hlinkClick r:id="rId5"/>
              </a:rPr>
              <a:t>https://home.army.mil/carlisle/index.php/Carlisle-Barracks/all-services/hso</a:t>
            </a:r>
            <a:endParaRPr lang="en-US" sz="1600" dirty="0">
              <a:latin typeface="Arial" panose="020B0604020202020204" pitchFamily="34" charset="0"/>
              <a:cs typeface="Arial" panose="020B0604020202020204" pitchFamily="34" charset="0"/>
            </a:endParaRP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Tenants may also visit the garrison </a:t>
            </a:r>
            <a:r>
              <a:rPr lang="en-US" sz="1600" b="1" i="1" u="sng" dirty="0">
                <a:latin typeface="Arial" panose="020B0604020202020204" pitchFamily="34" charset="0"/>
                <a:cs typeface="Arial" panose="020B0604020202020204" pitchFamily="34" charset="0"/>
              </a:rPr>
              <a:t>Installation legal office </a:t>
            </a:r>
            <a:r>
              <a:rPr lang="en-US" sz="1500" dirty="0">
                <a:latin typeface="Arial" panose="020B0604020202020204" pitchFamily="34" charset="0"/>
                <a:cs typeface="Arial" panose="020B0604020202020204" pitchFamily="34" charset="0"/>
              </a:rPr>
              <a:t>to seek assistance in completing the </a:t>
            </a:r>
            <a:r>
              <a:rPr lang="en-US" sz="1500" b="1" i="1" dirty="0">
                <a:latin typeface="Arial" panose="020B0604020202020204" pitchFamily="34" charset="0"/>
                <a:cs typeface="Arial" panose="020B0604020202020204" pitchFamily="34" charset="0"/>
              </a:rPr>
              <a:t>informal dispute resolution form</a:t>
            </a:r>
            <a:r>
              <a:rPr lang="en-US" sz="1500" dirty="0">
                <a:latin typeface="Arial" panose="020B0604020202020204" pitchFamily="34" charset="0"/>
                <a:cs typeface="Arial" panose="020B0604020202020204" pitchFamily="34" charset="0"/>
              </a:rPr>
              <a:t>.</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Garrison Commander will serve as the mediator between the property owner and tenant in an effort to resolve the dispute at the local level, normally within 10 business days.</a:t>
            </a:r>
          </a:p>
        </p:txBody>
      </p:sp>
      <p:pic>
        <p:nvPicPr>
          <p:cNvPr id="18" name="Picture 17" descr="A logo for a housing company&#10;&#10;Description automatically generated">
            <a:extLst>
              <a:ext uri="{FF2B5EF4-FFF2-40B4-BE49-F238E27FC236}">
                <a16:creationId xmlns:a16="http://schemas.microsoft.com/office/drawing/2014/main" id="{A7073236-44ED-45FD-B5F4-8FA4567FE8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376759622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58971"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19</a:t>
            </a:fld>
            <a:endParaRPr sz="800" dirty="0"/>
          </a:p>
        </p:txBody>
      </p:sp>
      <p:sp>
        <p:nvSpPr>
          <p:cNvPr id="15" name="object 15"/>
          <p:cNvSpPr txBox="1">
            <a:spLocks noGrp="1"/>
          </p:cNvSpPr>
          <p:nvPr>
            <p:ph type="title"/>
          </p:nvPr>
        </p:nvSpPr>
        <p:spPr>
          <a:xfrm>
            <a:off x="3823715" y="71982"/>
            <a:ext cx="5174483" cy="505267"/>
          </a:xfrm>
          <a:prstGeom prst="rect">
            <a:avLst/>
          </a:prstGeom>
        </p:spPr>
        <p:txBody>
          <a:bodyPr vert="horz" wrap="square" lIns="0" tIns="12700" rIns="0" bIns="0" rtlCol="0">
            <a:spAutoFit/>
          </a:bodyPr>
          <a:lstStyle/>
          <a:p>
            <a:pPr marL="12700">
              <a:lnSpc>
                <a:spcPct val="100000"/>
              </a:lnSpc>
              <a:spcBef>
                <a:spcPts val="100"/>
              </a:spcBef>
            </a:pPr>
            <a:r>
              <a:rPr lang="en-US" dirty="0"/>
              <a:t>Formal</a:t>
            </a:r>
            <a:r>
              <a:rPr lang="en-US" spc="-75" dirty="0"/>
              <a:t> </a:t>
            </a:r>
            <a:r>
              <a:rPr lang="en-US" dirty="0"/>
              <a:t>Dispute</a:t>
            </a:r>
            <a:r>
              <a:rPr lang="en-US" spc="-70" dirty="0"/>
              <a:t> </a:t>
            </a:r>
            <a:r>
              <a:rPr lang="en-US" spc="-10" dirty="0"/>
              <a:t>Resolution</a:t>
            </a:r>
            <a:endParaRPr spc="-10" dirty="0"/>
          </a:p>
        </p:txBody>
      </p:sp>
      <p:sp>
        <p:nvSpPr>
          <p:cNvPr id="16" name="object 16"/>
          <p:cNvSpPr txBox="1"/>
          <p:nvPr/>
        </p:nvSpPr>
        <p:spPr>
          <a:xfrm>
            <a:off x="228600" y="660205"/>
            <a:ext cx="8769597" cy="5207195"/>
          </a:xfrm>
          <a:prstGeom prst="rect">
            <a:avLst/>
          </a:prstGeom>
        </p:spPr>
        <p:txBody>
          <a:bodyPr vert="horz" wrap="square" lIns="0" tIns="13335" rIns="0" bIns="0" rtlCol="0">
            <a:spAutoFit/>
          </a:bodyPr>
          <a:lstStyle/>
          <a:p>
            <a:pPr marL="123189" marR="241935">
              <a:spcBef>
                <a:spcPts val="894"/>
              </a:spcBef>
              <a:tabLst>
                <a:tab pos="305435" algn="l"/>
              </a:tabLst>
            </a:pPr>
            <a:r>
              <a:rPr lang="en-US" sz="1500" dirty="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formal dispute resolution process </a:t>
            </a:r>
            <a:r>
              <a:rPr lang="en-US" sz="1500" dirty="0">
                <a:latin typeface="Arial" panose="020B0604020202020204" pitchFamily="34" charset="0"/>
                <a:cs typeface="Arial" panose="020B0604020202020204" pitchFamily="34" charset="0"/>
              </a:rPr>
              <a:t>allows eligible tenants to obtain prompt and fair resolution of housing disputes concerning rights and responsibilities set forth in the lease that could not be resolved through the informal dispute process.</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A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form is available at the AHO and on-line at </a:t>
            </a:r>
            <a:r>
              <a:rPr lang="en-US" sz="1400" u="sng" dirty="0">
                <a:hlinkClick r:id="rId5"/>
              </a:rPr>
              <a:t>https://home.army.mil/carlisle/index.php/Carlisle-Barracks/all-services/hso</a:t>
            </a:r>
            <a:r>
              <a:rPr lang="en-US" sz="1500" dirty="0">
                <a:latin typeface="Arial" panose="020B0604020202020204" pitchFamily="34" charset="0"/>
                <a:cs typeface="Arial" panose="020B0604020202020204" pitchFamily="34" charset="0"/>
              </a:rPr>
              <a:t>.</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tenant may submit a completed </a:t>
            </a:r>
            <a:r>
              <a:rPr lang="en-US" sz="1500" b="1" i="1" u="sng"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request form with any documents that support the dispute to the AHO. Tenants may also visit the Installation legal office to seek assistance in completing the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form.</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may include a home inspection. If the tenant fails to grant access to the premises for inspection the formal dispute resolution process shall terminate, and no decision will be rendered. </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Commanding General, HQ IMCOM, is the Deciding Authority and will generally render a decision within 30 days, but not later than 60 days.</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Tenants may request “rent segregation” for up to 60 days while the dispute is being reviewed.</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The </a:t>
            </a:r>
            <a:r>
              <a:rPr lang="en-US" sz="1500" b="1" i="1" dirty="0">
                <a:latin typeface="Arial" panose="020B0604020202020204" pitchFamily="34" charset="0"/>
                <a:cs typeface="Arial" panose="020B0604020202020204" pitchFamily="34" charset="0"/>
              </a:rPr>
              <a:t>formal dispute resolution </a:t>
            </a:r>
            <a:r>
              <a:rPr lang="en-US" sz="1500" dirty="0">
                <a:latin typeface="Arial" panose="020B0604020202020204" pitchFamily="34" charset="0"/>
                <a:cs typeface="Arial" panose="020B0604020202020204" pitchFamily="34" charset="0"/>
              </a:rPr>
              <a:t>eligibility is limited to military members, their spouse or other eligible individual who qualifies as a “tenant” as defined in 10 USC Section 2871. </a:t>
            </a:r>
          </a:p>
          <a:p>
            <a:pPr marL="407988" marR="241935" indent="-123825">
              <a:spcBef>
                <a:spcPts val="894"/>
              </a:spcBef>
              <a:buFont typeface="Arial" panose="020B0604020202020204" pitchFamily="34" charset="0"/>
              <a:buChar char="•"/>
              <a:tabLst>
                <a:tab pos="305435" algn="l"/>
              </a:tabLst>
            </a:pPr>
            <a:r>
              <a:rPr lang="en-US" sz="1500" dirty="0">
                <a:latin typeface="Arial" panose="020B0604020202020204" pitchFamily="34" charset="0"/>
                <a:cs typeface="Arial" panose="020B0604020202020204" pitchFamily="34" charset="0"/>
              </a:rPr>
              <a:t>Tenants may seek legal advice or dispute resolution through any remedy available by law, except that Tenant and Owner shall not pursue such remedy available in law while a formal dispute resolution under this process is pending.</a:t>
            </a:r>
          </a:p>
        </p:txBody>
      </p:sp>
      <p:pic>
        <p:nvPicPr>
          <p:cNvPr id="18" name="Picture 17" descr="A logo for a housing company&#10;&#10;Description automatically generated">
            <a:extLst>
              <a:ext uri="{FF2B5EF4-FFF2-40B4-BE49-F238E27FC236}">
                <a16:creationId xmlns:a16="http://schemas.microsoft.com/office/drawing/2014/main" id="{8BC2B6BE-ED16-16A2-A168-022F09CA1C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81545983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kumimoji="0" sz="800" b="1" i="0" u="none" strike="noStrike" kern="0" cap="none" spc="-25" normalizeH="0" baseline="0" noProof="0" smtClean="0">
                <a:ln>
                  <a:noFill/>
                </a:ln>
                <a:solidFill>
                  <a:prstClr val="white"/>
                </a:solidFill>
                <a:effectLst/>
                <a:uLnTx/>
                <a:uFillTx/>
                <a:latin typeface="Arial"/>
                <a:cs typeface="Arial"/>
              </a:rPr>
              <a:pPr marL="20320" marR="0" lvl="0" indent="0" algn="ctr" defTabSz="914400" eaLnBrk="1" fontAlgn="auto" latinLnBrk="0" hangingPunct="1">
                <a:lnSpc>
                  <a:spcPts val="880"/>
                </a:lnSpc>
                <a:spcBef>
                  <a:spcPts val="0"/>
                </a:spcBef>
                <a:spcAft>
                  <a:spcPts val="0"/>
                </a:spcAft>
                <a:buClrTx/>
                <a:buSzTx/>
                <a:buFontTx/>
                <a:buNone/>
                <a:tabLst/>
                <a:defRPr/>
              </a:pPr>
              <a:t>2</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p:nvPr/>
        </p:nvSpPr>
        <p:spPr>
          <a:xfrm>
            <a:off x="346841" y="1135117"/>
            <a:ext cx="8416160" cy="4335161"/>
          </a:xfrm>
          <a:prstGeom prst="rect">
            <a:avLst/>
          </a:prstGeom>
        </p:spPr>
        <p:txBody>
          <a:bodyPr vert="horz" wrap="square" lIns="0" tIns="13335" rIns="0" bIns="0" rtlCol="0">
            <a:spAutoFit/>
          </a:bodyPr>
          <a:lstStyle/>
          <a:p>
            <a:pPr marL="24131" marR="229871" lvl="0" indent="0" algn="l" defTabSz="914400" rtl="0" eaLnBrk="1" fontAlgn="auto" latinLnBrk="0" hangingPunct="1">
              <a:lnSpc>
                <a:spcPct val="100000"/>
              </a:lnSpc>
              <a:spcBef>
                <a:spcPts val="105"/>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5" normalizeH="0" baseline="0" noProof="0" dirty="0">
                <a:ln>
                  <a:noFill/>
                </a:ln>
                <a:solidFill>
                  <a:schemeClr val="tx1"/>
                </a:solidFill>
                <a:effectLst/>
                <a:uLnTx/>
                <a:uFillTx/>
                <a:latin typeface="Arial"/>
                <a:ea typeface="+mn-ea"/>
                <a:cs typeface="Arial"/>
              </a:rPr>
              <a:t>The </a:t>
            </a:r>
            <a:r>
              <a:rPr kumimoji="0" lang="en-US" sz="1400" i="0" u="none" strike="noStrike" kern="1200" cap="none" spc="0" normalizeH="0" baseline="0" noProof="0" dirty="0">
                <a:ln>
                  <a:noFill/>
                </a:ln>
                <a:solidFill>
                  <a:schemeClr val="tx1"/>
                </a:solidFill>
                <a:effectLst/>
                <a:uLnTx/>
                <a:uFillTx/>
                <a:latin typeface="Arial"/>
                <a:ea typeface="+mn-ea"/>
                <a:cs typeface="Arial"/>
              </a:rPr>
              <a:t>Military Housing Privatization </a:t>
            </a:r>
            <a:r>
              <a:rPr kumimoji="0" lang="en-US" sz="1400" i="0" u="none" strike="noStrike" kern="1200" cap="none" spc="-5" normalizeH="0" baseline="0" noProof="0" dirty="0">
                <a:ln>
                  <a:noFill/>
                </a:ln>
                <a:solidFill>
                  <a:schemeClr val="tx1"/>
                </a:solidFill>
                <a:effectLst/>
                <a:uLnTx/>
                <a:uFillTx/>
                <a:latin typeface="Arial"/>
                <a:ea typeface="+mn-ea"/>
                <a:cs typeface="Arial"/>
              </a:rPr>
              <a:t>Initiative (MHPI) </a:t>
            </a:r>
            <a:r>
              <a:rPr kumimoji="0" lang="en-US" sz="1400" i="1" u="none" strike="noStrike" kern="1200" cap="none" spc="-25" normalizeH="0" baseline="0" noProof="0" dirty="0">
                <a:ln>
                  <a:noFill/>
                </a:ln>
                <a:solidFill>
                  <a:schemeClr val="tx1"/>
                </a:solidFill>
                <a:effectLst/>
                <a:uLnTx/>
                <a:uFillTx/>
                <a:latin typeface="Arial"/>
                <a:ea typeface="+mn-ea"/>
                <a:cs typeface="Arial"/>
              </a:rPr>
              <a:t>Tenant </a:t>
            </a:r>
            <a:r>
              <a:rPr kumimoji="0" lang="en-US" sz="1400" i="1" u="none" strike="noStrike" kern="1200" cap="none" spc="0" normalizeH="0" baseline="0" noProof="0" dirty="0">
                <a:ln>
                  <a:noFill/>
                </a:ln>
                <a:solidFill>
                  <a:schemeClr val="tx1"/>
                </a:solidFill>
                <a:effectLst/>
                <a:uLnTx/>
                <a:uFillTx/>
                <a:latin typeface="Arial"/>
                <a:ea typeface="+mn-ea"/>
                <a:cs typeface="Arial"/>
              </a:rPr>
              <a:t>Bill </a:t>
            </a:r>
            <a:r>
              <a:rPr kumimoji="0" lang="en-US" sz="1400" i="1" u="none" strike="noStrike" kern="1200" cap="none" spc="-5" normalizeH="0" baseline="0" noProof="0" dirty="0">
                <a:ln>
                  <a:noFill/>
                </a:ln>
                <a:solidFill>
                  <a:schemeClr val="tx1"/>
                </a:solidFill>
                <a:effectLst/>
                <a:uLnTx/>
                <a:uFillTx/>
                <a:latin typeface="Arial"/>
                <a:ea typeface="+mn-ea"/>
                <a:cs typeface="Arial"/>
              </a:rPr>
              <a:t>of Rights </a:t>
            </a:r>
            <a:r>
              <a:rPr kumimoji="0" lang="en-US" sz="1400" i="0" u="none" strike="noStrike" kern="1200" cap="none" spc="-5" normalizeH="0" baseline="0" noProof="0" dirty="0">
                <a:ln>
                  <a:noFill/>
                </a:ln>
                <a:solidFill>
                  <a:schemeClr val="tx1"/>
                </a:solidFill>
                <a:effectLst/>
                <a:uLnTx/>
                <a:uFillTx/>
                <a:latin typeface="Arial"/>
                <a:ea typeface="+mn-ea"/>
                <a:cs typeface="Arial"/>
              </a:rPr>
              <a:t>requires </a:t>
            </a:r>
            <a:r>
              <a:rPr kumimoji="0" lang="en-US" sz="1400" i="0" u="none" strike="noStrike" kern="1200" cap="none" spc="0" normalizeH="0" baseline="0" noProof="0" dirty="0">
                <a:ln>
                  <a:noFill/>
                </a:ln>
                <a:solidFill>
                  <a:schemeClr val="tx1"/>
                </a:solidFill>
                <a:effectLst/>
                <a:uLnTx/>
                <a:uFillTx/>
                <a:latin typeface="Arial"/>
                <a:ea typeface="+mn-ea"/>
                <a:cs typeface="Arial"/>
              </a:rPr>
              <a:t>the garrison </a:t>
            </a:r>
            <a:r>
              <a:rPr kumimoji="0" lang="en-US" sz="1400" i="0" u="none" strike="noStrike" kern="1200" cap="none" spc="-5" normalizeH="0" baseline="0" noProof="0" dirty="0">
                <a:ln>
                  <a:noFill/>
                </a:ln>
                <a:solidFill>
                  <a:schemeClr val="tx1"/>
                </a:solidFill>
                <a:effectLst/>
                <a:uLnTx/>
                <a:uFillTx/>
                <a:latin typeface="Arial"/>
                <a:ea typeface="+mn-ea"/>
                <a:cs typeface="Arial"/>
              </a:rPr>
              <a:t>AHO </a:t>
            </a:r>
            <a:r>
              <a:rPr kumimoji="0" lang="en-US" sz="1400" i="0" u="none" strike="noStrike" kern="1200" cap="none" spc="0" normalizeH="0" baseline="0" noProof="0" dirty="0">
                <a:ln>
                  <a:noFill/>
                </a:ln>
                <a:solidFill>
                  <a:schemeClr val="tx1"/>
                </a:solidFill>
                <a:effectLst/>
                <a:uLnTx/>
                <a:uFillTx/>
                <a:latin typeface="Arial"/>
                <a:ea typeface="+mn-ea"/>
                <a:cs typeface="Arial"/>
              </a:rPr>
              <a:t>to </a:t>
            </a:r>
            <a:r>
              <a:rPr kumimoji="0" lang="en-US" sz="1400" i="0" u="none" strike="noStrike" kern="1200" cap="none" spc="-5" normalizeH="0" baseline="0" noProof="0" dirty="0">
                <a:ln>
                  <a:noFill/>
                </a:ln>
                <a:solidFill>
                  <a:schemeClr val="tx1"/>
                </a:solidFill>
                <a:effectLst/>
                <a:uLnTx/>
                <a:uFillTx/>
                <a:latin typeface="Arial"/>
                <a:ea typeface="+mn-ea"/>
                <a:cs typeface="Arial"/>
              </a:rPr>
              <a:t>provide </a:t>
            </a:r>
            <a:r>
              <a:rPr kumimoji="0" lang="en-US" sz="1400" i="0" u="none" strike="noStrike" kern="1200" cap="none" spc="0" normalizeH="0" baseline="0" noProof="0" dirty="0">
                <a:ln>
                  <a:noFill/>
                </a:ln>
                <a:solidFill>
                  <a:schemeClr val="tx1"/>
                </a:solidFill>
                <a:effectLst/>
                <a:uLnTx/>
                <a:uFillTx/>
                <a:latin typeface="Arial"/>
                <a:ea typeface="+mn-ea"/>
                <a:cs typeface="Arial"/>
              </a:rPr>
              <a:t>a </a:t>
            </a:r>
            <a:r>
              <a:rPr kumimoji="0" lang="en-US" sz="1400" i="0" u="none" strike="noStrike" kern="1200" cap="none" spc="-5" normalizeH="0" baseline="0" noProof="0" dirty="0">
                <a:ln>
                  <a:noFill/>
                </a:ln>
                <a:solidFill>
                  <a:schemeClr val="tx1"/>
                </a:solidFill>
                <a:effectLst/>
                <a:uLnTx/>
                <a:uFillTx/>
                <a:latin typeface="Arial"/>
                <a:ea typeface="+mn-ea"/>
                <a:cs typeface="Arial"/>
              </a:rPr>
              <a:t>plain language brief presenting the facts on tenants’ rights and responsibilities </a:t>
            </a:r>
            <a:r>
              <a:rPr kumimoji="0" lang="en-US" sz="1400" i="0" u="none" strike="noStrike" kern="0" cap="none" spc="0" normalizeH="0" baseline="0" noProof="0" dirty="0">
                <a:ln>
                  <a:noFill/>
                </a:ln>
                <a:solidFill>
                  <a:schemeClr val="tx1"/>
                </a:solidFill>
                <a:effectLst/>
                <a:uLnTx/>
                <a:uFillTx/>
                <a:latin typeface="Arial"/>
                <a:ea typeface="+mn-ea"/>
                <a:cs typeface="Arial"/>
              </a:rPr>
              <a:t>associated</a:t>
            </a:r>
            <a:r>
              <a:rPr kumimoji="0" lang="en-US" sz="1400" i="0" u="none" strike="noStrike" kern="0" cap="none" spc="-55"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with</a:t>
            </a:r>
            <a:r>
              <a:rPr kumimoji="0" lang="en-US" sz="1400" i="0" u="none" strike="noStrike" kern="0" cap="none" spc="-20" normalizeH="0" baseline="0" noProof="0" dirty="0">
                <a:ln>
                  <a:noFill/>
                </a:ln>
                <a:solidFill>
                  <a:schemeClr val="tx1"/>
                </a:solidFill>
                <a:effectLst/>
                <a:uLnTx/>
                <a:uFillTx/>
                <a:latin typeface="Arial"/>
                <a:ea typeface="+mn-ea"/>
                <a:cs typeface="Arial"/>
              </a:rPr>
              <a:t> </a:t>
            </a:r>
            <a:r>
              <a:rPr kumimoji="0" lang="en-US" sz="1400" i="0" u="none" strike="noStrike" kern="0" cap="none" spc="0" normalizeH="0" baseline="0" noProof="0" dirty="0">
                <a:ln>
                  <a:noFill/>
                </a:ln>
                <a:solidFill>
                  <a:schemeClr val="tx1"/>
                </a:solidFill>
                <a:effectLst/>
                <a:uLnTx/>
                <a:uFillTx/>
                <a:latin typeface="Arial"/>
                <a:ea typeface="+mn-ea"/>
                <a:cs typeface="Arial"/>
              </a:rPr>
              <a:t>tenancy</a:t>
            </a:r>
            <a:r>
              <a:rPr kumimoji="0" lang="en-US" sz="1400" i="0" u="none" strike="noStrike" kern="0" cap="none" spc="-30"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of</a:t>
            </a:r>
            <a:r>
              <a:rPr kumimoji="0" lang="en-US" sz="1400" i="0" u="none" strike="noStrike" kern="0" cap="none" spc="-15" normalizeH="0" baseline="0" noProof="0" dirty="0">
                <a:ln>
                  <a:noFill/>
                </a:ln>
                <a:solidFill>
                  <a:schemeClr val="tx1"/>
                </a:solidFill>
                <a:effectLst/>
                <a:uLnTx/>
                <a:uFillTx/>
                <a:latin typeface="Arial"/>
                <a:ea typeface="+mn-ea"/>
                <a:cs typeface="Arial"/>
              </a:rPr>
              <a:t> </a:t>
            </a:r>
            <a:r>
              <a:rPr kumimoji="0" lang="en-US" sz="1400" i="0" u="none" strike="noStrike" kern="0" cap="none" spc="0" normalizeH="0" baseline="0" noProof="0" dirty="0">
                <a:ln>
                  <a:noFill/>
                </a:ln>
                <a:solidFill>
                  <a:schemeClr val="tx1"/>
                </a:solidFill>
                <a:effectLst/>
                <a:uLnTx/>
                <a:uFillTx/>
                <a:latin typeface="Arial"/>
                <a:ea typeface="+mn-ea"/>
                <a:cs typeface="Arial"/>
              </a:rPr>
              <a:t>the</a:t>
            </a:r>
            <a:r>
              <a:rPr kumimoji="0" lang="en-US" sz="1400" i="0" u="none" strike="noStrike" kern="0" cap="none" spc="-30"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housing</a:t>
            </a:r>
            <a:r>
              <a:rPr kumimoji="0" lang="en-US" sz="1400" i="0" u="none" strike="noStrike" kern="0" cap="none" spc="-160" normalizeH="0" baseline="0" noProof="0" dirty="0">
                <a:ln>
                  <a:noFill/>
                </a:ln>
                <a:solidFill>
                  <a:schemeClr val="tx1"/>
                </a:solidFill>
                <a:effectLst/>
                <a:uLnTx/>
                <a:uFillTx/>
                <a:latin typeface="Arial"/>
                <a:ea typeface="+mn-ea"/>
                <a:cs typeface="Arial"/>
              </a:rPr>
              <a:t> </a:t>
            </a:r>
            <a:r>
              <a:rPr kumimoji="0" lang="en-US" sz="1400" i="0" u="none" strike="noStrike" kern="0" cap="none" spc="-5" normalizeH="0" baseline="0" noProof="0" dirty="0">
                <a:ln>
                  <a:noFill/>
                </a:ln>
                <a:solidFill>
                  <a:schemeClr val="tx1"/>
                </a:solidFill>
                <a:effectLst/>
                <a:uLnTx/>
                <a:uFillTx/>
                <a:latin typeface="Arial"/>
                <a:ea typeface="+mn-ea"/>
                <a:cs typeface="Arial"/>
              </a:rPr>
              <a:t>unit </a:t>
            </a:r>
            <a:r>
              <a:rPr kumimoji="0" lang="en-US" sz="1400" i="0" u="none" strike="noStrike" kern="1200" cap="none" spc="0" normalizeH="0" baseline="0" noProof="0" dirty="0">
                <a:ln>
                  <a:noFill/>
                </a:ln>
                <a:solidFill>
                  <a:schemeClr val="tx1"/>
                </a:solidFill>
                <a:effectLst/>
                <a:uLnTx/>
                <a:uFillTx/>
                <a:latin typeface="Arial"/>
                <a:ea typeface="+mn-ea"/>
                <a:cs typeface="Arial"/>
              </a:rPr>
              <a:t>to all residents </a:t>
            </a:r>
            <a:r>
              <a:rPr kumimoji="0" lang="en-US" sz="1400" i="0" u="none" strike="noStrike" kern="1200" cap="none" spc="-5" normalizeH="0" baseline="0" noProof="0" dirty="0">
                <a:ln>
                  <a:noFill/>
                </a:ln>
                <a:solidFill>
                  <a:schemeClr val="tx1"/>
                </a:solidFill>
                <a:effectLst/>
                <a:uLnTx/>
                <a:uFillTx/>
                <a:latin typeface="Arial"/>
                <a:ea typeface="+mn-ea"/>
                <a:cs typeface="Arial"/>
              </a:rPr>
              <a:t>of privatized housing prior </a:t>
            </a:r>
            <a:r>
              <a:rPr kumimoji="0" lang="en-US" sz="1400" i="0" u="none" strike="noStrike" kern="1200" cap="none" spc="0" normalizeH="0" baseline="0" noProof="0" dirty="0">
                <a:ln>
                  <a:noFill/>
                </a:ln>
                <a:solidFill>
                  <a:schemeClr val="tx1"/>
                </a:solidFill>
                <a:effectLst/>
                <a:uLnTx/>
                <a:uFillTx/>
                <a:latin typeface="Arial"/>
                <a:ea typeface="+mn-ea"/>
                <a:cs typeface="Arial"/>
              </a:rPr>
              <a:t>to lease signing </a:t>
            </a:r>
            <a:r>
              <a:rPr kumimoji="0" lang="en-US" sz="1400" i="0" u="none" strike="noStrike" kern="1200" cap="none" spc="-5" normalizeH="0" baseline="0" noProof="0" dirty="0">
                <a:ln>
                  <a:noFill/>
                </a:ln>
                <a:solidFill>
                  <a:schemeClr val="tx1"/>
                </a:solidFill>
                <a:effectLst/>
                <a:uLnTx/>
                <a:uFillTx/>
                <a:latin typeface="Arial"/>
                <a:ea typeface="+mn-ea"/>
                <a:cs typeface="Arial"/>
              </a:rPr>
              <a:t>and again 30 </a:t>
            </a:r>
            <a:r>
              <a:rPr kumimoji="0" lang="en-US" sz="1400" i="0" u="none" strike="noStrike" kern="1200" cap="none" spc="-10" normalizeH="0" baseline="0" noProof="0" dirty="0">
                <a:ln>
                  <a:noFill/>
                </a:ln>
                <a:solidFill>
                  <a:schemeClr val="tx1"/>
                </a:solidFill>
                <a:effectLst/>
                <a:uLnTx/>
                <a:uFillTx/>
                <a:latin typeface="Arial"/>
                <a:ea typeface="+mn-ea"/>
                <a:cs typeface="Arial"/>
              </a:rPr>
              <a:t>days </a:t>
            </a:r>
            <a:r>
              <a:rPr kumimoji="0" lang="en-US" sz="1400" i="0" u="none" strike="noStrike" kern="1200" cap="none" spc="0" normalizeH="0" baseline="0" noProof="0" dirty="0">
                <a:ln>
                  <a:noFill/>
                </a:ln>
                <a:solidFill>
                  <a:schemeClr val="tx1"/>
                </a:solidFill>
                <a:effectLst/>
                <a:uLnTx/>
                <a:uFillTx/>
                <a:latin typeface="Arial"/>
                <a:ea typeface="+mn-ea"/>
                <a:cs typeface="Arial"/>
              </a:rPr>
              <a:t>after </a:t>
            </a:r>
            <a:r>
              <a:rPr kumimoji="0" lang="en-US" sz="1400" i="0" u="none" strike="noStrike" kern="1200" cap="none" spc="-5" normalizeH="0" baseline="0" noProof="0" dirty="0">
                <a:ln>
                  <a:noFill/>
                </a:ln>
                <a:solidFill>
                  <a:schemeClr val="tx1"/>
                </a:solidFill>
                <a:effectLst/>
                <a:uLnTx/>
                <a:uFillTx/>
                <a:latin typeface="Arial"/>
                <a:ea typeface="+mn-ea"/>
                <a:cs typeface="Arial"/>
              </a:rPr>
              <a:t>move-in </a:t>
            </a:r>
            <a:r>
              <a:rPr kumimoji="0" lang="en-US" sz="1400" i="0" u="none" strike="noStrike" kern="1200" cap="none" spc="-37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on</a:t>
            </a:r>
            <a:r>
              <a:rPr kumimoji="0" lang="en-US" sz="1400" i="0" u="none" strike="noStrike" kern="1200" cap="none" spc="-20"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all </a:t>
            </a:r>
            <a:r>
              <a:rPr kumimoji="0" lang="en-US" sz="1400" i="0" u="none" strike="noStrike" kern="1200" cap="none" spc="0" normalizeH="0" baseline="0" noProof="0" dirty="0">
                <a:ln>
                  <a:noFill/>
                </a:ln>
                <a:solidFill>
                  <a:schemeClr val="tx1"/>
                </a:solidFill>
                <a:effectLst/>
                <a:uLnTx/>
                <a:uFillTx/>
                <a:latin typeface="Arial"/>
                <a:ea typeface="+mn-ea"/>
                <a:cs typeface="Arial"/>
              </a:rPr>
              <a:t>rights</a:t>
            </a:r>
            <a:r>
              <a:rPr kumimoji="0" lang="en-US" sz="1400" i="0" u="none" strike="noStrike" kern="1200" cap="none" spc="-2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and</a:t>
            </a:r>
            <a:r>
              <a:rPr kumimoji="0" lang="en-US" sz="1400" i="0" u="none" strike="noStrike" kern="1200" cap="none" spc="-10" normalizeH="0" baseline="0" noProof="0" dirty="0">
                <a:ln>
                  <a:noFill/>
                </a:ln>
                <a:solidFill>
                  <a:schemeClr val="tx1"/>
                </a:solidFill>
                <a:effectLst/>
                <a:uLnTx/>
                <a:uFillTx/>
                <a:latin typeface="Arial"/>
                <a:ea typeface="+mn-ea"/>
                <a:cs typeface="Arial"/>
              </a:rPr>
              <a:t> responsibilities.</a:t>
            </a:r>
          </a:p>
          <a:p>
            <a:pPr marL="24131" marR="229871" lvl="0" indent="0" algn="l" defTabSz="914400" rtl="0" eaLnBrk="1" fontAlgn="auto" latinLnBrk="0" hangingPunct="1">
              <a:lnSpc>
                <a:spcPct val="100000"/>
              </a:lnSpc>
              <a:spcBef>
                <a:spcPts val="105"/>
              </a:spcBef>
              <a:spcAft>
                <a:spcPts val="0"/>
              </a:spcAft>
              <a:buClrTx/>
              <a:buSzTx/>
              <a:buFontTx/>
              <a:buNone/>
              <a:tabLst/>
              <a:defRPr sz="1800" b="0" i="0" u="none" strike="noStrike" kern="0" cap="none" spc="0" baseline="0">
                <a:solidFill>
                  <a:srgbClr val="000000"/>
                </a:solidFill>
                <a:uFillTx/>
              </a:defRPr>
            </a:pPr>
            <a:endParaRPr kumimoji="0" lang="en-US" sz="1400"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a:ea typeface="+mn-ea"/>
                <a:cs typeface="Arial"/>
              </a:rPr>
              <a:t>“The Department of Defense is fully committed to ensuring that associated</a:t>
            </a:r>
            <a:r>
              <a:rPr kumimoji="0" lang="en-US" sz="1400" i="0" u="none" strike="noStrike" kern="1200" cap="none" spc="-4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with</a:t>
            </a:r>
            <a:r>
              <a:rPr kumimoji="0" lang="en-US" sz="1400" i="0" u="none" strike="noStrike" kern="1200" cap="none" spc="15" normalizeH="0" baseline="0" noProof="0" dirty="0">
                <a:ln>
                  <a:noFill/>
                </a:ln>
                <a:solidFill>
                  <a:schemeClr val="tx1"/>
                </a:solidFill>
                <a:effectLst/>
                <a:uLnTx/>
                <a:uFillTx/>
                <a:latin typeface="Arial"/>
                <a:ea typeface="+mn-ea"/>
                <a:cs typeface="Arial"/>
              </a:rPr>
              <a:t> </a:t>
            </a:r>
            <a:r>
              <a:rPr kumimoji="0" lang="en-US" sz="1400" i="0" u="none" strike="noStrike" kern="1200" cap="none" spc="0" normalizeH="0" baseline="0" noProof="0" dirty="0">
                <a:ln>
                  <a:noFill/>
                </a:ln>
                <a:solidFill>
                  <a:schemeClr val="tx1"/>
                </a:solidFill>
                <a:effectLst/>
                <a:uLnTx/>
                <a:uFillTx/>
                <a:latin typeface="Arial"/>
                <a:ea typeface="+mn-ea"/>
                <a:cs typeface="Arial"/>
              </a:rPr>
              <a:t>tenancy</a:t>
            </a:r>
            <a:r>
              <a:rPr kumimoji="0" lang="en-US" sz="1400" i="0" u="none" strike="noStrike" kern="1200" cap="none" spc="-30"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of </a:t>
            </a:r>
            <a:r>
              <a:rPr kumimoji="0" lang="en-US" sz="1400" i="0" u="none" strike="noStrike" kern="1200" cap="none" spc="0" normalizeH="0" baseline="0" noProof="0" dirty="0">
                <a:ln>
                  <a:noFill/>
                </a:ln>
                <a:solidFill>
                  <a:schemeClr val="tx1"/>
                </a:solidFill>
                <a:effectLst/>
                <a:uLnTx/>
                <a:uFillTx/>
                <a:latin typeface="Arial"/>
                <a:ea typeface="+mn-ea"/>
                <a:cs typeface="Arial"/>
              </a:rPr>
              <a:t>the</a:t>
            </a:r>
            <a:r>
              <a:rPr kumimoji="0" lang="en-US" sz="1400" i="0" u="none" strike="noStrike" kern="1200" cap="none" spc="-10"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dirty="0">
                <a:ln>
                  <a:noFill/>
                </a:ln>
                <a:solidFill>
                  <a:schemeClr val="tx1"/>
                </a:solidFill>
                <a:effectLst/>
                <a:uLnTx/>
                <a:uFillTx/>
                <a:latin typeface="Arial"/>
                <a:ea typeface="+mn-ea"/>
                <a:cs typeface="Arial"/>
              </a:rPr>
              <a:t>housing</a:t>
            </a:r>
            <a:r>
              <a:rPr kumimoji="0" lang="en-US" sz="1400" i="0" u="none" strike="noStrike" kern="1200" cap="none" spc="-40" normalizeH="0" baseline="0" noProof="0" dirty="0">
                <a:ln>
                  <a:noFill/>
                </a:ln>
                <a:solidFill>
                  <a:schemeClr val="tx1"/>
                </a:solidFill>
                <a:effectLst/>
                <a:uLnTx/>
                <a:uFillTx/>
                <a:latin typeface="Arial"/>
                <a:ea typeface="+mn-ea"/>
                <a:cs typeface="Arial"/>
              </a:rPr>
              <a:t> </a:t>
            </a:r>
            <a:r>
              <a:rPr kumimoji="0" lang="en-US" sz="1400" i="0" u="none" strike="noStrike" kern="1200" cap="none" spc="0" normalizeH="0" baseline="0" noProof="0" dirty="0">
                <a:ln>
                  <a:noFill/>
                </a:ln>
                <a:solidFill>
                  <a:schemeClr val="tx1"/>
                </a:solidFill>
                <a:effectLst/>
                <a:uLnTx/>
                <a:uFillTx/>
                <a:latin typeface="Arial"/>
                <a:ea typeface="+mn-ea"/>
                <a:cs typeface="Arial"/>
              </a:rPr>
              <a:t>unit,</a:t>
            </a:r>
            <a:r>
              <a:rPr kumimoji="0" lang="en-US" sz="1400" i="0" u="none" strike="noStrike" kern="1200" cap="none" spc="-15" normalizeH="0" baseline="0" noProof="0" dirty="0">
                <a:ln>
                  <a:noFill/>
                </a:ln>
                <a:solidFill>
                  <a:schemeClr val="tx1"/>
                </a:solidFill>
                <a:effectLst/>
                <a:uLnTx/>
                <a:uFillTx/>
                <a:latin typeface="Arial"/>
                <a:ea typeface="+mn-ea"/>
                <a:cs typeface="Arial"/>
              </a:rPr>
              <a:t> </a:t>
            </a:r>
            <a:r>
              <a:rPr kumimoji="0" lang="en-US" sz="1400" i="0" u="none" strike="noStrike" kern="1200" cap="none" spc="-5" normalizeH="0" baseline="0" noProof="0">
                <a:ln>
                  <a:noFill/>
                </a:ln>
                <a:solidFill>
                  <a:schemeClr val="tx1"/>
                </a:solidFill>
                <a:effectLst/>
                <a:uLnTx/>
                <a:uFillTx/>
                <a:latin typeface="Arial"/>
                <a:ea typeface="+mn-ea"/>
                <a:cs typeface="Arial"/>
              </a:rPr>
              <a:t>including </a:t>
            </a:r>
            <a:r>
              <a:rPr kumimoji="0" lang="en-US" sz="1400" i="0" u="none" strike="noStrike" kern="1200" cap="none" spc="0" normalizeH="0" baseline="0" noProof="0">
                <a:ln>
                  <a:noFill/>
                </a:ln>
                <a:solidFill>
                  <a:schemeClr val="tx1"/>
                </a:solidFill>
                <a:effectLst/>
                <a:uLnTx/>
                <a:uFillTx/>
                <a:latin typeface="Arial" pitchFamily="34"/>
                <a:ea typeface="+mn-ea"/>
                <a:cs typeface="Arial" pitchFamily="34"/>
              </a:rPr>
              <a:t>MHPI </a:t>
            </a: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housing projects provide our Nation’s most valued resource—its military members and their families—safe, quality, and well-maintained housing where our members and their families want and choose to live.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“The Department of Defense has issued all policy guidance necessary to implement prospectively all rights for military members and their families residing in privatized family and unaccompanied</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housing (Tenants) at all MHPI housing projects. However, as Congress recognized, retroactive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application of the requirements at existing projects requires voluntary agreement by the respective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MHPI company; the Department cannot unilaterally change the terms of the complex, public-private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partnerships that established the MHPI housing projects. The Department of Defense has been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seeking to secure voluntary agreements, and nearly all of the MHPI companies have agreed to</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implement all 18 Tenant rights at their existing projects. The Department will continue to pursue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agreements not yet reached. Tenants should contact their installation housing office to confirm the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i="0" u="none" strike="noStrike" kern="1200" cap="none" spc="0" normalizeH="0" baseline="0" noProof="0" dirty="0">
                <a:ln>
                  <a:noFill/>
                </a:ln>
                <a:solidFill>
                  <a:schemeClr val="tx1"/>
                </a:solidFill>
                <a:effectLst/>
                <a:uLnTx/>
                <a:uFillTx/>
                <a:latin typeface="Arial" pitchFamily="34"/>
                <a:ea typeface="+mn-ea"/>
                <a:cs typeface="Arial" pitchFamily="34"/>
              </a:rPr>
              <a:t>rights fully available to them.”</a:t>
            </a:r>
          </a:p>
        </p:txBody>
      </p:sp>
      <p:sp>
        <p:nvSpPr>
          <p:cNvPr id="16" name="object 16"/>
          <p:cNvSpPr txBox="1">
            <a:spLocks noGrp="1"/>
          </p:cNvSpPr>
          <p:nvPr>
            <p:ph type="title"/>
          </p:nvPr>
        </p:nvSpPr>
        <p:spPr>
          <a:xfrm>
            <a:off x="2819400" y="71982"/>
            <a:ext cx="6176639" cy="505267"/>
          </a:xfrm>
          <a:prstGeom prst="rect">
            <a:avLst/>
          </a:prstGeom>
        </p:spPr>
        <p:txBody>
          <a:bodyPr vert="horz" wrap="square" lIns="0" tIns="12700" rIns="0" bIns="0" rtlCol="0">
            <a:spAutoFit/>
          </a:bodyPr>
          <a:lstStyle/>
          <a:p>
            <a:pPr marL="12700">
              <a:lnSpc>
                <a:spcPct val="100000"/>
              </a:lnSpc>
              <a:spcBef>
                <a:spcPts val="100"/>
              </a:spcBef>
            </a:pPr>
            <a:r>
              <a:rPr lang="en-US" spc="-10" dirty="0"/>
              <a:t>Plain Language Brief Explained</a:t>
            </a:r>
            <a:endParaRPr spc="-10" dirty="0"/>
          </a:p>
        </p:txBody>
      </p:sp>
      <p:pic>
        <p:nvPicPr>
          <p:cNvPr id="18" name="Picture 17" descr="A logo for a housing company&#10;&#10;Description automatically generated">
            <a:extLst>
              <a:ext uri="{FF2B5EF4-FFF2-40B4-BE49-F238E27FC236}">
                <a16:creationId xmlns:a16="http://schemas.microsoft.com/office/drawing/2014/main" id="{C0CC52AE-6E0A-6064-5F26-C928671ED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26167995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20</a:t>
            </a:fld>
            <a:endParaRPr sz="800" dirty="0"/>
          </a:p>
        </p:txBody>
      </p:sp>
      <p:sp>
        <p:nvSpPr>
          <p:cNvPr id="15" name="object 15"/>
          <p:cNvSpPr txBox="1">
            <a:spLocks noGrp="1"/>
          </p:cNvSpPr>
          <p:nvPr>
            <p:ph type="title"/>
          </p:nvPr>
        </p:nvSpPr>
        <p:spPr>
          <a:xfrm>
            <a:off x="4660666" y="37383"/>
            <a:ext cx="4356735" cy="513715"/>
          </a:xfrm>
          <a:prstGeom prst="rect">
            <a:avLst/>
          </a:prstGeom>
        </p:spPr>
        <p:txBody>
          <a:bodyPr vert="horz" wrap="square" lIns="0" tIns="12700" rIns="0" bIns="0" rtlCol="0">
            <a:spAutoFit/>
          </a:bodyPr>
          <a:lstStyle/>
          <a:p>
            <a:pPr marL="12700">
              <a:lnSpc>
                <a:spcPct val="100000"/>
              </a:lnSpc>
              <a:spcBef>
                <a:spcPts val="100"/>
              </a:spcBef>
            </a:pPr>
            <a:r>
              <a:rPr dirty="0"/>
              <a:t>Additional</a:t>
            </a:r>
            <a:r>
              <a:rPr spc="-90" dirty="0"/>
              <a:t> </a:t>
            </a:r>
            <a:r>
              <a:rPr spc="-10" dirty="0"/>
              <a:t>Information</a:t>
            </a:r>
          </a:p>
        </p:txBody>
      </p:sp>
      <p:sp>
        <p:nvSpPr>
          <p:cNvPr id="16" name="object 16"/>
          <p:cNvSpPr txBox="1">
            <a:spLocks noGrp="1"/>
          </p:cNvSpPr>
          <p:nvPr>
            <p:ph type="body" idx="1"/>
          </p:nvPr>
        </p:nvSpPr>
        <p:spPr>
          <a:xfrm>
            <a:off x="457201" y="1059034"/>
            <a:ext cx="8305800" cy="1902444"/>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Lst>
            </a:pPr>
            <a:r>
              <a:rPr b="0" spc="-10" dirty="0"/>
              <a:t>Tenants</a:t>
            </a:r>
            <a:r>
              <a:rPr b="0" spc="-40" dirty="0"/>
              <a:t> </a:t>
            </a:r>
            <a:r>
              <a:rPr b="0" dirty="0"/>
              <a:t>are</a:t>
            </a:r>
            <a:r>
              <a:rPr b="0" spc="-60" dirty="0"/>
              <a:t> </a:t>
            </a:r>
            <a:r>
              <a:rPr b="0" dirty="0"/>
              <a:t>permitted</a:t>
            </a:r>
            <a:r>
              <a:rPr b="0" spc="-25" dirty="0"/>
              <a:t> </a:t>
            </a:r>
            <a:r>
              <a:rPr b="0" dirty="0"/>
              <a:t>to</a:t>
            </a:r>
            <a:r>
              <a:rPr b="0" spc="-35" dirty="0"/>
              <a:t> </a:t>
            </a:r>
            <a:r>
              <a:rPr b="0" dirty="0"/>
              <a:t>anchor</a:t>
            </a:r>
            <a:r>
              <a:rPr b="0" spc="-50" dirty="0"/>
              <a:t> </a:t>
            </a:r>
            <a:r>
              <a:rPr b="0" dirty="0"/>
              <a:t>any</a:t>
            </a:r>
            <a:r>
              <a:rPr b="0" spc="-45" dirty="0"/>
              <a:t> </a:t>
            </a:r>
            <a:r>
              <a:rPr b="0" dirty="0"/>
              <a:t>furniture,</a:t>
            </a:r>
            <a:r>
              <a:rPr b="0" spc="-20" dirty="0"/>
              <a:t> </a:t>
            </a:r>
            <a:r>
              <a:rPr b="0" dirty="0"/>
              <a:t>television,</a:t>
            </a:r>
            <a:r>
              <a:rPr b="0" spc="-5" dirty="0"/>
              <a:t> </a:t>
            </a:r>
            <a:r>
              <a:rPr b="0" dirty="0"/>
              <a:t>or</a:t>
            </a:r>
            <a:r>
              <a:rPr b="0" spc="-50" dirty="0"/>
              <a:t> </a:t>
            </a:r>
            <a:r>
              <a:rPr b="0" dirty="0"/>
              <a:t>large</a:t>
            </a:r>
            <a:r>
              <a:rPr b="0" spc="-45" dirty="0"/>
              <a:t> </a:t>
            </a:r>
            <a:r>
              <a:rPr b="0" dirty="0"/>
              <a:t>appliance</a:t>
            </a:r>
            <a:r>
              <a:rPr b="0" spc="-25" dirty="0"/>
              <a:t> to </a:t>
            </a:r>
            <a:r>
              <a:rPr b="0" dirty="0"/>
              <a:t>the</a:t>
            </a:r>
            <a:r>
              <a:rPr b="0" spc="-35" dirty="0"/>
              <a:t> </a:t>
            </a:r>
            <a:r>
              <a:rPr b="0" dirty="0"/>
              <a:t>wall</a:t>
            </a:r>
            <a:r>
              <a:rPr b="0" spc="-55" dirty="0"/>
              <a:t> </a:t>
            </a:r>
            <a:r>
              <a:rPr b="0" dirty="0"/>
              <a:t>of</a:t>
            </a:r>
            <a:r>
              <a:rPr b="0" spc="-25" dirty="0"/>
              <a:t> </a:t>
            </a:r>
            <a:r>
              <a:rPr b="0" dirty="0"/>
              <a:t>the</a:t>
            </a:r>
            <a:r>
              <a:rPr b="0" spc="-30" dirty="0"/>
              <a:t> </a:t>
            </a:r>
            <a:r>
              <a:rPr b="0" dirty="0"/>
              <a:t>unit</a:t>
            </a:r>
            <a:r>
              <a:rPr b="0" spc="-30" dirty="0"/>
              <a:t> </a:t>
            </a:r>
            <a:r>
              <a:rPr b="0" dirty="0"/>
              <a:t>for</a:t>
            </a:r>
            <a:r>
              <a:rPr b="0" spc="-15" dirty="0"/>
              <a:t> </a:t>
            </a:r>
            <a:r>
              <a:rPr b="0" dirty="0"/>
              <a:t>purposes</a:t>
            </a:r>
            <a:r>
              <a:rPr b="0" spc="-25" dirty="0"/>
              <a:t> </a:t>
            </a:r>
            <a:r>
              <a:rPr b="0" dirty="0"/>
              <a:t>of</a:t>
            </a:r>
            <a:r>
              <a:rPr b="0" spc="-35" dirty="0"/>
              <a:t> </a:t>
            </a:r>
            <a:r>
              <a:rPr b="0" dirty="0"/>
              <a:t>preventing</a:t>
            </a:r>
            <a:r>
              <a:rPr b="0" spc="15" dirty="0"/>
              <a:t> </a:t>
            </a:r>
            <a:r>
              <a:rPr b="0" dirty="0"/>
              <a:t>such</a:t>
            </a:r>
            <a:r>
              <a:rPr b="0" spc="-35" dirty="0"/>
              <a:t> </a:t>
            </a:r>
            <a:r>
              <a:rPr b="0" dirty="0"/>
              <a:t>item</a:t>
            </a:r>
            <a:r>
              <a:rPr b="0" spc="-25" dirty="0"/>
              <a:t> </a:t>
            </a:r>
            <a:r>
              <a:rPr b="0" dirty="0"/>
              <a:t>from</a:t>
            </a:r>
            <a:r>
              <a:rPr b="0" spc="-15" dirty="0"/>
              <a:t> </a:t>
            </a:r>
            <a:r>
              <a:rPr b="0" dirty="0"/>
              <a:t>tipping</a:t>
            </a:r>
            <a:r>
              <a:rPr b="0" spc="-15" dirty="0"/>
              <a:t> </a:t>
            </a:r>
            <a:r>
              <a:rPr b="0" spc="-20" dirty="0"/>
              <a:t>over </a:t>
            </a:r>
            <a:r>
              <a:rPr b="0" dirty="0"/>
              <a:t>without</a:t>
            </a:r>
            <a:r>
              <a:rPr b="0" spc="-45" dirty="0"/>
              <a:t> </a:t>
            </a:r>
            <a:r>
              <a:rPr b="0" dirty="0"/>
              <a:t>incurring</a:t>
            </a:r>
            <a:r>
              <a:rPr b="0" spc="-10" dirty="0"/>
              <a:t> </a:t>
            </a:r>
            <a:r>
              <a:rPr b="0" dirty="0"/>
              <a:t>a</a:t>
            </a:r>
            <a:r>
              <a:rPr b="0" spc="-30" dirty="0"/>
              <a:t> </a:t>
            </a:r>
            <a:r>
              <a:rPr b="0" dirty="0"/>
              <a:t>penalty</a:t>
            </a:r>
            <a:r>
              <a:rPr b="0" spc="-20" dirty="0"/>
              <a:t> </a:t>
            </a:r>
            <a:r>
              <a:rPr b="0" dirty="0"/>
              <a:t>or</a:t>
            </a:r>
            <a:r>
              <a:rPr b="0" spc="-30" dirty="0"/>
              <a:t> </a:t>
            </a:r>
            <a:r>
              <a:rPr b="0" dirty="0"/>
              <a:t>obligation</a:t>
            </a:r>
            <a:r>
              <a:rPr b="0" spc="-5" dirty="0"/>
              <a:t> </a:t>
            </a:r>
            <a:r>
              <a:rPr b="0" dirty="0"/>
              <a:t>to</a:t>
            </a:r>
            <a:r>
              <a:rPr b="0" spc="-35" dirty="0"/>
              <a:t> </a:t>
            </a:r>
            <a:r>
              <a:rPr b="0" dirty="0"/>
              <a:t>repair</a:t>
            </a:r>
            <a:r>
              <a:rPr b="0" spc="-30" dirty="0"/>
              <a:t> </a:t>
            </a:r>
            <a:r>
              <a:rPr b="0" dirty="0"/>
              <a:t>the</a:t>
            </a:r>
            <a:r>
              <a:rPr b="0" spc="-20" dirty="0"/>
              <a:t> </a:t>
            </a:r>
            <a:r>
              <a:rPr b="0" dirty="0"/>
              <a:t>wall</a:t>
            </a:r>
            <a:r>
              <a:rPr b="0" spc="-50" dirty="0"/>
              <a:t> </a:t>
            </a:r>
            <a:r>
              <a:rPr b="0" dirty="0"/>
              <a:t>upon</a:t>
            </a:r>
            <a:r>
              <a:rPr b="0" spc="-35" dirty="0"/>
              <a:t> </a:t>
            </a:r>
            <a:r>
              <a:rPr b="0" dirty="0"/>
              <a:t>vacating</a:t>
            </a:r>
            <a:r>
              <a:rPr b="0" spc="10" dirty="0"/>
              <a:t> </a:t>
            </a:r>
            <a:r>
              <a:rPr b="0" dirty="0"/>
              <a:t>the</a:t>
            </a:r>
            <a:r>
              <a:rPr b="0" spc="-20" dirty="0"/>
              <a:t> unit </a:t>
            </a:r>
            <a:r>
              <a:rPr b="0" dirty="0"/>
              <a:t>if</a:t>
            </a:r>
            <a:r>
              <a:rPr b="0" spc="-20" dirty="0"/>
              <a:t> </a:t>
            </a:r>
            <a:r>
              <a:rPr b="0" dirty="0"/>
              <a:t>the</a:t>
            </a:r>
            <a:r>
              <a:rPr b="0" spc="-30" dirty="0"/>
              <a:t> </a:t>
            </a:r>
            <a:r>
              <a:rPr b="0" dirty="0"/>
              <a:t>Landlord</a:t>
            </a:r>
            <a:r>
              <a:rPr b="0" spc="-10" dirty="0"/>
              <a:t> </a:t>
            </a:r>
            <a:r>
              <a:rPr b="0" dirty="0"/>
              <a:t>does</a:t>
            </a:r>
            <a:r>
              <a:rPr b="0" spc="-30" dirty="0"/>
              <a:t> </a:t>
            </a:r>
            <a:r>
              <a:rPr b="0" dirty="0"/>
              <a:t>not</a:t>
            </a:r>
            <a:r>
              <a:rPr b="0" spc="-30" dirty="0"/>
              <a:t> </a:t>
            </a:r>
            <a:r>
              <a:rPr b="0" dirty="0"/>
              <a:t>anchor</a:t>
            </a:r>
            <a:r>
              <a:rPr b="0" spc="-15" dirty="0"/>
              <a:t> </a:t>
            </a:r>
            <a:r>
              <a:rPr b="0" dirty="0"/>
              <a:t>the</a:t>
            </a:r>
            <a:r>
              <a:rPr b="0" spc="-30" dirty="0"/>
              <a:t> </a:t>
            </a:r>
            <a:r>
              <a:rPr b="0" dirty="0"/>
              <a:t>furniture</a:t>
            </a:r>
            <a:r>
              <a:rPr b="0" spc="5" dirty="0"/>
              <a:t> </a:t>
            </a:r>
            <a:r>
              <a:rPr b="0" dirty="0"/>
              <a:t>for</a:t>
            </a:r>
            <a:r>
              <a:rPr b="0" spc="-30" dirty="0"/>
              <a:t> </a:t>
            </a:r>
            <a:r>
              <a:rPr b="0" dirty="0"/>
              <a:t>the</a:t>
            </a:r>
            <a:r>
              <a:rPr b="0" spc="-20" dirty="0"/>
              <a:t> </a:t>
            </a:r>
            <a:r>
              <a:rPr b="0" spc="-10" dirty="0"/>
              <a:t>tenant.</a:t>
            </a:r>
            <a:endParaRPr lang="en-US" b="0" spc="-10" dirty="0"/>
          </a:p>
          <a:p>
            <a:pPr marL="299085" marR="5080" indent="-287020">
              <a:lnSpc>
                <a:spcPct val="100000"/>
              </a:lnSpc>
              <a:spcBef>
                <a:spcPts val="95"/>
              </a:spcBef>
              <a:buFont typeface="Arial"/>
              <a:buChar char="•"/>
              <a:tabLst>
                <a:tab pos="299085" algn="l"/>
              </a:tabLst>
            </a:pPr>
            <a:endParaRPr b="0" spc="-10" dirty="0"/>
          </a:p>
          <a:p>
            <a:pPr marL="299085" marR="756920" indent="-287020">
              <a:lnSpc>
                <a:spcPct val="100000"/>
              </a:lnSpc>
              <a:spcBef>
                <a:spcPts val="1200"/>
              </a:spcBef>
              <a:buFont typeface="Arial"/>
              <a:buChar char="•"/>
              <a:tabLst>
                <a:tab pos="299085" algn="l"/>
              </a:tabLst>
            </a:pPr>
            <a:r>
              <a:rPr b="0" dirty="0"/>
              <a:t>Please</a:t>
            </a:r>
            <a:r>
              <a:rPr b="0" spc="-45" dirty="0"/>
              <a:t> </a:t>
            </a:r>
            <a:r>
              <a:rPr b="0" dirty="0"/>
              <a:t>refer</a:t>
            </a:r>
            <a:r>
              <a:rPr b="0" spc="-20" dirty="0"/>
              <a:t> </a:t>
            </a:r>
            <a:r>
              <a:rPr b="0" dirty="0"/>
              <a:t>to</a:t>
            </a:r>
            <a:r>
              <a:rPr b="0" spc="-35" dirty="0"/>
              <a:t> </a:t>
            </a:r>
            <a:r>
              <a:rPr b="0" dirty="0"/>
              <a:t>the</a:t>
            </a:r>
            <a:r>
              <a:rPr b="0" spc="-25" dirty="0"/>
              <a:t> </a:t>
            </a:r>
            <a:r>
              <a:rPr b="0" dirty="0"/>
              <a:t>next</a:t>
            </a:r>
            <a:r>
              <a:rPr b="0" spc="-35" dirty="0"/>
              <a:t> </a:t>
            </a:r>
            <a:r>
              <a:rPr b="0" dirty="0"/>
              <a:t>slide</a:t>
            </a:r>
            <a:r>
              <a:rPr b="0" spc="-20" dirty="0"/>
              <a:t> </a:t>
            </a:r>
            <a:r>
              <a:rPr b="0" dirty="0"/>
              <a:t>for</a:t>
            </a:r>
            <a:r>
              <a:rPr b="0" spc="-20" dirty="0"/>
              <a:t> </a:t>
            </a:r>
            <a:r>
              <a:rPr b="0" dirty="0"/>
              <a:t>locations</a:t>
            </a:r>
            <a:r>
              <a:rPr b="0" spc="-20" dirty="0"/>
              <a:t> </a:t>
            </a:r>
            <a:r>
              <a:rPr b="0" dirty="0"/>
              <a:t>of</a:t>
            </a:r>
            <a:r>
              <a:rPr b="0" spc="-30" dirty="0"/>
              <a:t> </a:t>
            </a:r>
            <a:r>
              <a:rPr lang="en-US" b="0" spc="-30" dirty="0"/>
              <a:t>Carlisle Barracks Homes</a:t>
            </a:r>
            <a:r>
              <a:rPr b="0" spc="-10" dirty="0"/>
              <a:t> </a:t>
            </a:r>
            <a:r>
              <a:rPr b="0" dirty="0"/>
              <a:t>Leasing</a:t>
            </a:r>
            <a:r>
              <a:rPr b="0" spc="-30" dirty="0"/>
              <a:t> </a:t>
            </a:r>
            <a:r>
              <a:rPr b="0" dirty="0"/>
              <a:t>Center</a:t>
            </a:r>
            <a:r>
              <a:rPr b="0" spc="-40" dirty="0"/>
              <a:t> </a:t>
            </a:r>
            <a:r>
              <a:rPr b="0" dirty="0"/>
              <a:t>and</a:t>
            </a:r>
            <a:r>
              <a:rPr b="0" spc="-40" dirty="0"/>
              <a:t> </a:t>
            </a:r>
            <a:r>
              <a:rPr b="0" dirty="0"/>
              <a:t>the</a:t>
            </a:r>
            <a:r>
              <a:rPr b="0" spc="-85" dirty="0"/>
              <a:t> </a:t>
            </a:r>
            <a:r>
              <a:rPr b="0" dirty="0"/>
              <a:t>Army</a:t>
            </a:r>
            <a:r>
              <a:rPr b="0" spc="-5" dirty="0"/>
              <a:t> </a:t>
            </a:r>
            <a:r>
              <a:rPr b="0" dirty="0"/>
              <a:t>Housing</a:t>
            </a:r>
            <a:r>
              <a:rPr b="0" spc="-40" dirty="0"/>
              <a:t> </a:t>
            </a:r>
            <a:r>
              <a:rPr b="0" spc="-10" dirty="0"/>
              <a:t>Office</a:t>
            </a:r>
            <a:endParaRPr lang="en-US" b="0"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dirty="0"/>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dirty="0"/>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dirty="0"/>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dirty="0"/>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dirty="0"/>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algn="ctr">
              <a:lnSpc>
                <a:spcPts val="1240"/>
              </a:lnSpc>
            </a:pPr>
            <a:fld id="{81D60167-4931-47E6-BA6A-407CBD079E47}" type="slidenum">
              <a:rPr lang="en-US" sz="800" spc="-25" smtClean="0"/>
              <a:pPr marL="20320" algn="ctr">
                <a:lnSpc>
                  <a:spcPts val="880"/>
                </a:lnSpc>
              </a:pPr>
              <a:t>21</a:t>
            </a:fld>
            <a:endParaRPr sz="800" dirty="0"/>
          </a:p>
        </p:txBody>
      </p:sp>
      <p:sp>
        <p:nvSpPr>
          <p:cNvPr id="15" name="object 15"/>
          <p:cNvSpPr txBox="1">
            <a:spLocks noGrp="1"/>
          </p:cNvSpPr>
          <p:nvPr>
            <p:ph type="title"/>
          </p:nvPr>
        </p:nvSpPr>
        <p:spPr>
          <a:xfrm>
            <a:off x="4660666" y="37383"/>
            <a:ext cx="4356735" cy="513715"/>
          </a:xfrm>
          <a:prstGeom prst="rect">
            <a:avLst/>
          </a:prstGeom>
        </p:spPr>
        <p:txBody>
          <a:bodyPr vert="horz" wrap="square" lIns="0" tIns="12700" rIns="0" bIns="0" rtlCol="0">
            <a:spAutoFit/>
          </a:bodyPr>
          <a:lstStyle/>
          <a:p>
            <a:pPr marL="12700">
              <a:lnSpc>
                <a:spcPct val="100000"/>
              </a:lnSpc>
              <a:spcBef>
                <a:spcPts val="100"/>
              </a:spcBef>
            </a:pPr>
            <a:r>
              <a:rPr lang="en-US" dirty="0"/>
              <a:t>Army Housing Office</a:t>
            </a:r>
            <a:endParaRPr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20" name="TextBox 19">
            <a:extLst>
              <a:ext uri="{FF2B5EF4-FFF2-40B4-BE49-F238E27FC236}">
                <a16:creationId xmlns:a16="http://schemas.microsoft.com/office/drawing/2014/main" id="{DA9C96D1-64CD-3176-52BD-72C33630C396}"/>
              </a:ext>
            </a:extLst>
          </p:cNvPr>
          <p:cNvSpPr txBox="1"/>
          <p:nvPr/>
        </p:nvSpPr>
        <p:spPr>
          <a:xfrm>
            <a:off x="2650548" y="5064283"/>
            <a:ext cx="3103310" cy="923330"/>
          </a:xfrm>
          <a:prstGeom prst="rect">
            <a:avLst/>
          </a:prstGeom>
          <a:noFill/>
        </p:spPr>
        <p:txBody>
          <a:bodyPr wrap="square">
            <a:spAutoFit/>
          </a:bodyPr>
          <a:lstStyle/>
          <a:p>
            <a:pPr algn="ctr"/>
            <a:r>
              <a:rPr lang="en-US" spc="35" dirty="0">
                <a:solidFill>
                  <a:schemeClr val="tx1"/>
                </a:solidFill>
                <a:latin typeface="Arial"/>
                <a:cs typeface="Arial"/>
              </a:rPr>
              <a:t>22 Ashburn Drive</a:t>
            </a:r>
          </a:p>
          <a:p>
            <a:pPr algn="ctr"/>
            <a:r>
              <a:rPr lang="en-US" spc="35" dirty="0">
                <a:solidFill>
                  <a:schemeClr val="tx1"/>
                </a:solidFill>
                <a:latin typeface="Arial"/>
                <a:cs typeface="Arial"/>
              </a:rPr>
              <a:t>Upton Hall, Room B32</a:t>
            </a:r>
          </a:p>
          <a:p>
            <a:pPr algn="ctr"/>
            <a:r>
              <a:rPr lang="en-US" sz="1800" spc="35" dirty="0">
                <a:solidFill>
                  <a:schemeClr val="tx1"/>
                </a:solidFill>
                <a:latin typeface="Arial"/>
                <a:cs typeface="Arial"/>
              </a:rPr>
              <a:t>Carlisle, PA 17013 </a:t>
            </a:r>
            <a:endParaRPr lang="en-US" dirty="0">
              <a:solidFill>
                <a:schemeClr val="tx1"/>
              </a:solidFill>
            </a:endParaRPr>
          </a:p>
        </p:txBody>
      </p:sp>
      <p:pic>
        <p:nvPicPr>
          <p:cNvPr id="16" name="Picture 15" descr="A large building with columns and a flag on top&#10;&#10;AI-generated content may be incorrect.">
            <a:extLst>
              <a:ext uri="{FF2B5EF4-FFF2-40B4-BE49-F238E27FC236}">
                <a16:creationId xmlns:a16="http://schemas.microsoft.com/office/drawing/2014/main" id="{55CD1CF8-8AC6-AEB7-70FE-EEED7A9AA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591" y="930860"/>
            <a:ext cx="6477027" cy="3641140"/>
          </a:xfrm>
          <a:prstGeom prst="rect">
            <a:avLst/>
          </a:prstGeom>
        </p:spPr>
      </p:pic>
      <p:pic>
        <p:nvPicPr>
          <p:cNvPr id="21" name="Picture 20" descr="A sign in front of a building&#10;&#10;AI-generated content may be incorrect.">
            <a:extLst>
              <a:ext uri="{FF2B5EF4-FFF2-40B4-BE49-F238E27FC236}">
                <a16:creationId xmlns:a16="http://schemas.microsoft.com/office/drawing/2014/main" id="{48B6AA0B-A7F0-C539-E7F2-6501A5334619}"/>
              </a:ext>
            </a:extLst>
          </p:cNvPr>
          <p:cNvPicPr>
            <a:picLocks noChangeAspect="1"/>
          </p:cNvPicPr>
          <p:nvPr/>
        </p:nvPicPr>
        <p:blipFill>
          <a:blip r:embed="rId7" cstate="print">
            <a:extLst>
              <a:ext uri="{28A0092B-C50C-407E-A947-70E740481C1C}">
                <a14:useLocalDpi xmlns:a14="http://schemas.microsoft.com/office/drawing/2010/main" val="0"/>
              </a:ext>
            </a:extLst>
          </a:blip>
          <a:srcRect l="10339" b="23296"/>
          <a:stretch/>
        </p:blipFill>
        <p:spPr>
          <a:xfrm>
            <a:off x="6752960" y="3074739"/>
            <a:ext cx="2169448" cy="2474567"/>
          </a:xfrm>
          <a:prstGeom prst="rect">
            <a:avLst/>
          </a:prstGeom>
        </p:spPr>
      </p:pic>
    </p:spTree>
    <p:extLst>
      <p:ext uri="{BB962C8B-B14F-4D97-AF65-F5344CB8AC3E}">
        <p14:creationId xmlns:p14="http://schemas.microsoft.com/office/powerpoint/2010/main" val="410537214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dirty="0"/>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dirty="0"/>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dirty="0"/>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dirty="0"/>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dirty="0"/>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algn="ctr">
              <a:lnSpc>
                <a:spcPts val="1240"/>
              </a:lnSpc>
            </a:pPr>
            <a:fld id="{81D60167-4931-47E6-BA6A-407CBD079E47}" type="slidenum">
              <a:rPr lang="en-US" sz="800" spc="-25" smtClean="0"/>
              <a:pPr marL="20320" algn="ctr">
                <a:lnSpc>
                  <a:spcPts val="880"/>
                </a:lnSpc>
              </a:pPr>
              <a:t>22</a:t>
            </a:fld>
            <a:endParaRPr sz="800" dirty="0"/>
          </a:p>
        </p:txBody>
      </p:sp>
      <p:sp>
        <p:nvSpPr>
          <p:cNvPr id="15" name="object 15"/>
          <p:cNvSpPr txBox="1">
            <a:spLocks noGrp="1"/>
          </p:cNvSpPr>
          <p:nvPr>
            <p:ph type="title"/>
          </p:nvPr>
        </p:nvSpPr>
        <p:spPr>
          <a:xfrm>
            <a:off x="2971800" y="37383"/>
            <a:ext cx="6045601" cy="474489"/>
          </a:xfrm>
          <a:prstGeom prst="rect">
            <a:avLst/>
          </a:prstGeom>
        </p:spPr>
        <p:txBody>
          <a:bodyPr vert="horz" wrap="square" lIns="0" tIns="12700" rIns="0" bIns="0" rtlCol="0">
            <a:spAutoFit/>
          </a:bodyPr>
          <a:lstStyle/>
          <a:p>
            <a:pPr marL="12700">
              <a:lnSpc>
                <a:spcPct val="100000"/>
              </a:lnSpc>
              <a:spcBef>
                <a:spcPts val="100"/>
              </a:spcBef>
            </a:pPr>
            <a:r>
              <a:rPr lang="en-US" sz="3000" dirty="0"/>
              <a:t>Project Company Leasing Center</a:t>
            </a:r>
            <a:endParaRPr sz="3000"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
        <p:nvSpPr>
          <p:cNvPr id="16" name="TextBox 15">
            <a:extLst>
              <a:ext uri="{FF2B5EF4-FFF2-40B4-BE49-F238E27FC236}">
                <a16:creationId xmlns:a16="http://schemas.microsoft.com/office/drawing/2014/main" id="{ACFA40A6-DCA2-96C9-7499-A97306BC2633}"/>
              </a:ext>
            </a:extLst>
          </p:cNvPr>
          <p:cNvSpPr txBox="1"/>
          <p:nvPr/>
        </p:nvSpPr>
        <p:spPr>
          <a:xfrm>
            <a:off x="1925675" y="5155971"/>
            <a:ext cx="4581524" cy="646331"/>
          </a:xfrm>
          <a:prstGeom prst="rect">
            <a:avLst/>
          </a:prstGeom>
          <a:noFill/>
        </p:spPr>
        <p:txBody>
          <a:bodyPr wrap="square">
            <a:spAutoFit/>
          </a:bodyPr>
          <a:lstStyle/>
          <a:p>
            <a:pPr algn="ctr"/>
            <a:r>
              <a:rPr lang="en-US" spc="35" dirty="0">
                <a:solidFill>
                  <a:schemeClr val="tx1"/>
                </a:solidFill>
                <a:latin typeface="Arial"/>
                <a:cs typeface="Arial"/>
              </a:rPr>
              <a:t>451Fletcher Rd</a:t>
            </a:r>
          </a:p>
          <a:p>
            <a:pPr algn="ctr"/>
            <a:r>
              <a:rPr lang="en-US" sz="1800" spc="35" dirty="0">
                <a:solidFill>
                  <a:schemeClr val="tx1"/>
                </a:solidFill>
                <a:latin typeface="Arial"/>
                <a:cs typeface="Arial"/>
              </a:rPr>
              <a:t>Carlisle, PA 17013 </a:t>
            </a:r>
            <a:endParaRPr lang="en-US" dirty="0">
              <a:solidFill>
                <a:schemeClr val="tx1"/>
              </a:solidFill>
            </a:endParaRPr>
          </a:p>
        </p:txBody>
      </p:sp>
      <p:pic>
        <p:nvPicPr>
          <p:cNvPr id="20" name="Picture 19">
            <a:extLst>
              <a:ext uri="{FF2B5EF4-FFF2-40B4-BE49-F238E27FC236}">
                <a16:creationId xmlns:a16="http://schemas.microsoft.com/office/drawing/2014/main" id="{FBE662D5-C554-2797-605B-832C78DD964C}"/>
              </a:ext>
            </a:extLst>
          </p:cNvPr>
          <p:cNvPicPr>
            <a:picLocks noChangeAspect="1"/>
          </p:cNvPicPr>
          <p:nvPr/>
        </p:nvPicPr>
        <p:blipFill>
          <a:blip r:embed="rId6"/>
          <a:stretch>
            <a:fillRect/>
          </a:stretch>
        </p:blipFill>
        <p:spPr>
          <a:xfrm>
            <a:off x="889074" y="920107"/>
            <a:ext cx="6654726" cy="4160015"/>
          </a:xfrm>
          <a:prstGeom prst="rect">
            <a:avLst/>
          </a:prstGeom>
        </p:spPr>
      </p:pic>
    </p:spTree>
    <p:extLst>
      <p:ext uri="{BB962C8B-B14F-4D97-AF65-F5344CB8AC3E}">
        <p14:creationId xmlns:p14="http://schemas.microsoft.com/office/powerpoint/2010/main" val="39802135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269304"/>
          </a:xfrm>
          <a:prstGeom prst="rect">
            <a:avLst/>
          </a:prstGeom>
        </p:spPr>
        <p:txBody>
          <a:bodyPr vert="horz" wrap="square" lIns="0" tIns="0" rIns="0" bIns="0" rtlCol="0">
            <a:spAutoFit/>
          </a:bodyPr>
          <a:lstStyle/>
          <a:p>
            <a:pPr algn="ctr">
              <a:lnSpc>
                <a:spcPts val="1240"/>
              </a:lnSpc>
            </a:pPr>
            <a:endParaRPr spc="-25" dirty="0"/>
          </a:p>
          <a:p>
            <a:pPr marL="20320" algn="ctr">
              <a:lnSpc>
                <a:spcPts val="880"/>
              </a:lnSpc>
            </a:pPr>
            <a:fld id="{81D60167-4931-47E6-BA6A-407CBD079E47}" type="slidenum">
              <a:rPr sz="800" spc="-25" dirty="0"/>
              <a:t>23</a:t>
            </a:fld>
            <a:endParaRPr sz="800" dirty="0"/>
          </a:p>
        </p:txBody>
      </p:sp>
      <p:sp>
        <p:nvSpPr>
          <p:cNvPr id="15" name="object 15"/>
          <p:cNvSpPr txBox="1">
            <a:spLocks noGrp="1"/>
          </p:cNvSpPr>
          <p:nvPr>
            <p:ph type="title"/>
          </p:nvPr>
        </p:nvSpPr>
        <p:spPr>
          <a:xfrm>
            <a:off x="3250799" y="58911"/>
            <a:ext cx="5893201" cy="474489"/>
          </a:xfrm>
          <a:prstGeom prst="rect">
            <a:avLst/>
          </a:prstGeom>
        </p:spPr>
        <p:txBody>
          <a:bodyPr vert="horz" wrap="square" lIns="0" tIns="12700" rIns="0" bIns="0" rtlCol="0">
            <a:spAutoFit/>
          </a:bodyPr>
          <a:lstStyle/>
          <a:p>
            <a:pPr marL="12700">
              <a:lnSpc>
                <a:spcPct val="100000"/>
              </a:lnSpc>
              <a:spcBef>
                <a:spcPts val="100"/>
              </a:spcBef>
            </a:pPr>
            <a:r>
              <a:rPr lang="en-US" sz="3000" dirty="0"/>
              <a:t>DOD Housing Feedback System</a:t>
            </a:r>
            <a:endParaRPr sz="3000" spc="-10" dirty="0"/>
          </a:p>
        </p:txBody>
      </p:sp>
      <p:sp>
        <p:nvSpPr>
          <p:cNvPr id="16" name="object 16"/>
          <p:cNvSpPr txBox="1">
            <a:spLocks noGrp="1"/>
          </p:cNvSpPr>
          <p:nvPr>
            <p:ph type="body" idx="1"/>
          </p:nvPr>
        </p:nvSpPr>
        <p:spPr>
          <a:xfrm>
            <a:off x="353907" y="1059034"/>
            <a:ext cx="8942493" cy="3428503"/>
          </a:xfrm>
          <a:prstGeom prst="rect">
            <a:avLst/>
          </a:prstGeom>
        </p:spPr>
        <p:txBody>
          <a:bodyPr vert="horz" wrap="square" lIns="0" tIns="12065" rIns="0" bIns="0" rtlCol="0">
            <a:spAutoFit/>
          </a:bodyPr>
          <a:lstStyle/>
          <a:p>
            <a:pPr marL="299085" marR="756920" indent="-287020">
              <a:lnSpc>
                <a:spcPct val="100000"/>
              </a:lnSpc>
              <a:spcBef>
                <a:spcPts val="1200"/>
              </a:spcBef>
              <a:buFont typeface="Arial"/>
              <a:buChar char="•"/>
              <a:tabLst>
                <a:tab pos="299085" algn="l"/>
              </a:tabLst>
            </a:pPr>
            <a:r>
              <a:rPr lang="en-US"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3016(b) of the Fiscal Year (FY) 2020 National Defense Authorization Act (Public Law 116-92) added a new section 2894a to title 10 United States Code (10 U.S.C.) that requires the Department of Defense (DoD) establish a publicly available database that permits privatized housing tenants to file a complaint regarding their housing unit.  </a:t>
            </a:r>
          </a:p>
          <a:p>
            <a:pPr marL="299085" marR="756920" indent="-287020">
              <a:lnSpc>
                <a:spcPct val="100000"/>
              </a:lnSpc>
              <a:spcBef>
                <a:spcPts val="1200"/>
              </a:spcBef>
              <a:buFont typeface="Arial"/>
              <a:buChar char="•"/>
              <a:tabLst>
                <a:tab pos="299085" algn="l"/>
              </a:tabLst>
            </a:pPr>
            <a:r>
              <a:rPr lang="en-US" b="0" dirty="0">
                <a:solidFill>
                  <a:srgbClr val="000000"/>
                </a:solidFill>
                <a:latin typeface="Arial" panose="020B0604020202020204" pitchFamily="34" charset="0"/>
                <a:ea typeface="Times New Roman" panose="02020603050405020304" pitchFamily="18" charset="0"/>
                <a:cs typeface="Arial" panose="020B0604020202020204" pitchFamily="34" charset="0"/>
              </a:rPr>
              <a:t>To</a:t>
            </a:r>
            <a:r>
              <a:rPr lang="en-US" b="0" dirty="0">
                <a:effectLst/>
                <a:latin typeface="Arial" panose="020B0604020202020204" pitchFamily="34" charset="0"/>
                <a:ea typeface="Times New Roman" panose="02020603050405020304" pitchFamily="18" charset="0"/>
                <a:cs typeface="Arial" panose="020B0604020202020204" pitchFamily="34" charset="0"/>
              </a:rPr>
              <a:t> satisfy this requirement, the Department developed the DoD Housing Feedback System (DHFS) to enable Military Housing Privatization Initiative (MHPI) tenants to submit complaints, compliments and/or “feedback.”  </a:t>
            </a:r>
          </a:p>
          <a:p>
            <a:pPr marL="299085" marR="756920" indent="-287020">
              <a:lnSpc>
                <a:spcPct val="100000"/>
              </a:lnSpc>
              <a:spcBef>
                <a:spcPts val="1200"/>
              </a:spcBef>
              <a:buFont typeface="Arial"/>
              <a:buChar char="•"/>
              <a:tabLst>
                <a:tab pos="299085" algn="l"/>
              </a:tabLst>
            </a:pPr>
            <a:r>
              <a:rPr lang="en-US"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Publicly accessible information in the DHFS regarding tenant feedback includes the name of  the installation where the housing unit is located, the name of the privatized housing landlord responsible for the unit, and a description of the feedback nature.</a:t>
            </a:r>
            <a:endParaRPr lang="en-US" b="0" spc="-1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299085" marR="756920" indent="-287020">
              <a:lnSpc>
                <a:spcPct val="100000"/>
              </a:lnSpc>
              <a:spcBef>
                <a:spcPts val="1200"/>
              </a:spcBef>
              <a:buFont typeface="Arial"/>
              <a:buChar char="•"/>
              <a:tabLst>
                <a:tab pos="299085" algn="l"/>
              </a:tabLst>
            </a:pPr>
            <a:r>
              <a:rPr lang="en-US" b="0" dirty="0">
                <a:solidFill>
                  <a:schemeClr val="tx1"/>
                </a:solidFill>
                <a:latin typeface="Arial"/>
                <a:cs typeface="Arial"/>
              </a:rPr>
              <a:t>The DHFS can be accessed at </a:t>
            </a:r>
            <a:r>
              <a:rPr lang="en-US" u="sng" dirty="0">
                <a:latin typeface="Arial"/>
                <a:cs typeface="Arial"/>
              </a:rPr>
              <a:t>https://www.dhfs.mil.</a:t>
            </a:r>
            <a:endParaRPr u="sng" spc="-10" dirty="0"/>
          </a:p>
        </p:txBody>
      </p:sp>
      <p:pic>
        <p:nvPicPr>
          <p:cNvPr id="18" name="Picture 17" descr="A logo for a housing company&#10;&#10;Description automatically generated">
            <a:extLst>
              <a:ext uri="{FF2B5EF4-FFF2-40B4-BE49-F238E27FC236}">
                <a16:creationId xmlns:a16="http://schemas.microsoft.com/office/drawing/2014/main" id="{D3B508FC-D3F1-A091-8DA1-BFD45707E4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59067836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3</a:t>
            </a:fld>
            <a:endParaRPr sz="800" dirty="0"/>
          </a:p>
        </p:txBody>
      </p:sp>
      <p:sp>
        <p:nvSpPr>
          <p:cNvPr id="15" name="object 15"/>
          <p:cNvSpPr txBox="1"/>
          <p:nvPr/>
        </p:nvSpPr>
        <p:spPr>
          <a:xfrm>
            <a:off x="354011" y="874336"/>
            <a:ext cx="8665019" cy="4968668"/>
          </a:xfrm>
          <a:prstGeom prst="rect">
            <a:avLst/>
          </a:prstGeom>
        </p:spPr>
        <p:txBody>
          <a:bodyPr vert="horz" wrap="square" lIns="0" tIns="13335" rIns="0" bIns="0" rtlCol="0">
            <a:spAutoFit/>
          </a:bodyPr>
          <a:lstStyle/>
          <a:p>
            <a:pPr marL="296545" marR="5080" indent="-284480" algn="just">
              <a:lnSpc>
                <a:spcPct val="100000"/>
              </a:lnSpc>
              <a:spcBef>
                <a:spcPts val="105"/>
              </a:spcBef>
              <a:buChar char="•"/>
              <a:tabLst>
                <a:tab pos="298450" algn="l"/>
              </a:tabLst>
            </a:pPr>
            <a:r>
              <a:rPr sz="1400" dirty="0">
                <a:latin typeface="Arial"/>
                <a:cs typeface="Arial"/>
              </a:rPr>
              <a:t>The</a:t>
            </a:r>
            <a:r>
              <a:rPr sz="1400" spc="20" dirty="0">
                <a:latin typeface="Arial"/>
                <a:cs typeface="Arial"/>
              </a:rPr>
              <a:t> </a:t>
            </a:r>
            <a:r>
              <a:rPr lang="en-US" sz="1400" spc="20" dirty="0">
                <a:solidFill>
                  <a:schemeClr val="tx1"/>
                </a:solidFill>
                <a:latin typeface="Arial"/>
                <a:cs typeface="Arial"/>
              </a:rPr>
              <a:t>Carlisle Barracks</a:t>
            </a:r>
            <a:r>
              <a:rPr sz="1400" spc="35" dirty="0">
                <a:solidFill>
                  <a:schemeClr val="tx1"/>
                </a:solidFill>
                <a:latin typeface="Arial"/>
                <a:cs typeface="Arial"/>
              </a:rPr>
              <a:t> </a:t>
            </a:r>
            <a:r>
              <a:rPr sz="1400" dirty="0">
                <a:latin typeface="Arial"/>
                <a:cs typeface="Arial"/>
              </a:rPr>
              <a:t>Army</a:t>
            </a:r>
            <a:r>
              <a:rPr sz="1400" spc="30" dirty="0">
                <a:latin typeface="Arial"/>
                <a:cs typeface="Arial"/>
              </a:rPr>
              <a:t> </a:t>
            </a:r>
            <a:r>
              <a:rPr sz="1400" dirty="0">
                <a:latin typeface="Arial"/>
                <a:cs typeface="Arial"/>
              </a:rPr>
              <a:t>Housing</a:t>
            </a:r>
            <a:r>
              <a:rPr sz="1400" spc="25" dirty="0">
                <a:latin typeface="Arial"/>
                <a:cs typeface="Arial"/>
              </a:rPr>
              <a:t> </a:t>
            </a:r>
            <a:r>
              <a:rPr sz="1400" dirty="0">
                <a:latin typeface="Arial"/>
                <a:cs typeface="Arial"/>
              </a:rPr>
              <a:t>Office</a:t>
            </a:r>
            <a:r>
              <a:rPr sz="1400" spc="15" dirty="0">
                <a:latin typeface="Arial"/>
                <a:cs typeface="Arial"/>
              </a:rPr>
              <a:t> </a:t>
            </a:r>
            <a:r>
              <a:rPr sz="1400" dirty="0">
                <a:latin typeface="Arial"/>
                <a:cs typeface="Arial"/>
              </a:rPr>
              <a:t>(AHO)</a:t>
            </a:r>
            <a:r>
              <a:rPr sz="1400" spc="20" dirty="0">
                <a:latin typeface="Arial"/>
                <a:cs typeface="Arial"/>
              </a:rPr>
              <a:t> </a:t>
            </a:r>
            <a:r>
              <a:rPr sz="1400" dirty="0">
                <a:latin typeface="Arial"/>
                <a:cs typeface="Arial"/>
              </a:rPr>
              <a:t>staff</a:t>
            </a:r>
            <a:r>
              <a:rPr sz="1400" spc="30" dirty="0">
                <a:latin typeface="Arial"/>
                <a:cs typeface="Arial"/>
              </a:rPr>
              <a:t> </a:t>
            </a:r>
            <a:r>
              <a:rPr sz="1400" dirty="0">
                <a:latin typeface="Arial"/>
                <a:cs typeface="Arial"/>
              </a:rPr>
              <a:t>are</a:t>
            </a:r>
            <a:r>
              <a:rPr sz="1400" spc="10" dirty="0">
                <a:latin typeface="Arial"/>
                <a:cs typeface="Arial"/>
              </a:rPr>
              <a:t> </a:t>
            </a:r>
            <a:r>
              <a:rPr sz="1400" dirty="0">
                <a:latin typeface="Arial"/>
                <a:cs typeface="Arial"/>
              </a:rPr>
              <a:t>employed</a:t>
            </a:r>
            <a:r>
              <a:rPr sz="1400" spc="25" dirty="0">
                <a:latin typeface="Arial"/>
                <a:cs typeface="Arial"/>
              </a:rPr>
              <a:t> </a:t>
            </a:r>
            <a:r>
              <a:rPr sz="1400" dirty="0">
                <a:latin typeface="Arial"/>
                <a:cs typeface="Arial"/>
              </a:rPr>
              <a:t>by</a:t>
            </a:r>
            <a:r>
              <a:rPr sz="1400" spc="2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Army</a:t>
            </a:r>
            <a:r>
              <a:rPr sz="1400" spc="20" dirty="0">
                <a:latin typeface="Arial"/>
                <a:cs typeface="Arial"/>
              </a:rPr>
              <a:t> </a:t>
            </a:r>
            <a:r>
              <a:rPr sz="1400" spc="-25" dirty="0">
                <a:latin typeface="Arial"/>
                <a:cs typeface="Arial"/>
              </a:rPr>
              <a:t>to</a:t>
            </a:r>
            <a:r>
              <a:rPr lang="en-US" sz="1400" spc="-25" dirty="0">
                <a:latin typeface="Arial"/>
                <a:cs typeface="Arial"/>
              </a:rPr>
              <a:t> </a:t>
            </a:r>
            <a:r>
              <a:rPr sz="1400" dirty="0">
                <a:latin typeface="Arial"/>
                <a:cs typeface="Arial"/>
              </a:rPr>
              <a:t>assist</a:t>
            </a:r>
            <a:r>
              <a:rPr sz="1400" spc="-5" dirty="0">
                <a:latin typeface="Arial"/>
                <a:cs typeface="Arial"/>
              </a:rPr>
              <a:t> </a:t>
            </a:r>
            <a:r>
              <a:rPr sz="1400" dirty="0">
                <a:latin typeface="Arial"/>
                <a:cs typeface="Arial"/>
              </a:rPr>
              <a:t>Service</a:t>
            </a:r>
            <a:r>
              <a:rPr sz="1400" spc="-10" dirty="0">
                <a:latin typeface="Arial"/>
                <a:cs typeface="Arial"/>
              </a:rPr>
              <a:t> </a:t>
            </a:r>
            <a:r>
              <a:rPr sz="1400" dirty="0">
                <a:latin typeface="Arial"/>
                <a:cs typeface="Arial"/>
              </a:rPr>
              <a:t>Members and</a:t>
            </a:r>
            <a:r>
              <a:rPr sz="1400" spc="-5" dirty="0">
                <a:latin typeface="Arial"/>
                <a:cs typeface="Arial"/>
              </a:rPr>
              <a:t> </a:t>
            </a:r>
            <a:r>
              <a:rPr sz="1400" dirty="0">
                <a:latin typeface="Arial"/>
                <a:cs typeface="Arial"/>
              </a:rPr>
              <a:t>their</a:t>
            </a:r>
            <a:r>
              <a:rPr sz="1400" spc="-10" dirty="0">
                <a:latin typeface="Arial"/>
                <a:cs typeface="Arial"/>
              </a:rPr>
              <a:t> </a:t>
            </a:r>
            <a:r>
              <a:rPr lang="en-US" sz="1400" spc="-10" dirty="0">
                <a:latin typeface="Arial"/>
                <a:cs typeface="Arial"/>
              </a:rPr>
              <a:t>f</a:t>
            </a:r>
            <a:r>
              <a:rPr sz="1400" dirty="0">
                <a:latin typeface="Arial"/>
                <a:cs typeface="Arial"/>
              </a:rPr>
              <a:t>amilies</a:t>
            </a:r>
            <a:r>
              <a:rPr sz="1400" spc="10" dirty="0">
                <a:latin typeface="Arial"/>
                <a:cs typeface="Arial"/>
              </a:rPr>
              <a:t> </a:t>
            </a:r>
            <a:r>
              <a:rPr sz="1400" dirty="0">
                <a:latin typeface="Arial"/>
                <a:cs typeface="Arial"/>
              </a:rPr>
              <a:t>with</a:t>
            </a:r>
            <a:r>
              <a:rPr sz="1400" spc="-10" dirty="0">
                <a:latin typeface="Arial"/>
                <a:cs typeface="Arial"/>
              </a:rPr>
              <a:t> </a:t>
            </a:r>
            <a:r>
              <a:rPr sz="1400" dirty="0">
                <a:latin typeface="Arial"/>
                <a:cs typeface="Arial"/>
              </a:rPr>
              <a:t>housing</a:t>
            </a:r>
            <a:r>
              <a:rPr sz="1400" spc="-5" dirty="0">
                <a:latin typeface="Arial"/>
                <a:cs typeface="Arial"/>
              </a:rPr>
              <a:t> </a:t>
            </a:r>
            <a:r>
              <a:rPr sz="1400" dirty="0">
                <a:latin typeface="Arial"/>
                <a:cs typeface="Arial"/>
              </a:rPr>
              <a:t>matters</a:t>
            </a:r>
            <a:r>
              <a:rPr sz="1400" spc="-15" dirty="0">
                <a:latin typeface="Arial"/>
                <a:cs typeface="Arial"/>
              </a:rPr>
              <a:t> </a:t>
            </a:r>
            <a:r>
              <a:rPr sz="1400" dirty="0">
                <a:latin typeface="Arial"/>
                <a:cs typeface="Arial"/>
              </a:rPr>
              <a:t>and</a:t>
            </a:r>
            <a:r>
              <a:rPr sz="1400" spc="-10" dirty="0">
                <a:latin typeface="Arial"/>
                <a:cs typeface="Arial"/>
              </a:rPr>
              <a:t> </a:t>
            </a:r>
            <a:r>
              <a:rPr sz="1400" dirty="0">
                <a:latin typeface="Arial"/>
                <a:cs typeface="Arial"/>
              </a:rPr>
              <a:t>advocate</a:t>
            </a:r>
            <a:r>
              <a:rPr sz="1400" spc="-5" dirty="0">
                <a:latin typeface="Arial"/>
                <a:cs typeface="Arial"/>
              </a:rPr>
              <a:t> </a:t>
            </a:r>
            <a:r>
              <a:rPr sz="1400" dirty="0">
                <a:latin typeface="Arial"/>
                <a:cs typeface="Arial"/>
              </a:rPr>
              <a:t>on</a:t>
            </a:r>
            <a:r>
              <a:rPr sz="1400" spc="-10" dirty="0">
                <a:latin typeface="Arial"/>
                <a:cs typeface="Arial"/>
              </a:rPr>
              <a:t> </a:t>
            </a:r>
            <a:r>
              <a:rPr sz="1400" dirty="0">
                <a:latin typeface="Arial"/>
                <a:cs typeface="Arial"/>
              </a:rPr>
              <a:t>their</a:t>
            </a:r>
            <a:r>
              <a:rPr sz="1400" spc="-10" dirty="0">
                <a:latin typeface="Arial"/>
                <a:cs typeface="Arial"/>
              </a:rPr>
              <a:t> </a:t>
            </a:r>
            <a:r>
              <a:rPr sz="1400" dirty="0">
                <a:latin typeface="Arial"/>
                <a:cs typeface="Arial"/>
              </a:rPr>
              <a:t>behalf</a:t>
            </a:r>
            <a:r>
              <a:rPr sz="1400" spc="10" dirty="0">
                <a:latin typeface="Arial"/>
                <a:cs typeface="Arial"/>
              </a:rPr>
              <a:t> </a:t>
            </a:r>
            <a:r>
              <a:rPr sz="1400" spc="-20" dirty="0">
                <a:latin typeface="Arial"/>
                <a:cs typeface="Arial"/>
              </a:rPr>
              <a:t>with </a:t>
            </a:r>
            <a:r>
              <a:rPr sz="1400" dirty="0">
                <a:latin typeface="Arial"/>
                <a:cs typeface="Arial"/>
              </a:rPr>
              <a:t>community</a:t>
            </a:r>
            <a:r>
              <a:rPr sz="1400" spc="265" dirty="0">
                <a:latin typeface="Arial"/>
                <a:cs typeface="Arial"/>
              </a:rPr>
              <a:t> </a:t>
            </a:r>
            <a:r>
              <a:rPr sz="1400" spc="-10" dirty="0">
                <a:latin typeface="Arial"/>
                <a:cs typeface="Arial"/>
              </a:rPr>
              <a:t>partners/agencies</a:t>
            </a:r>
            <a:r>
              <a:rPr sz="1400" spc="-100" dirty="0">
                <a:latin typeface="Arial"/>
                <a:cs typeface="Arial"/>
              </a:rPr>
              <a:t> </a:t>
            </a:r>
            <a:r>
              <a:rPr sz="1400" dirty="0">
                <a:latin typeface="Arial"/>
                <a:cs typeface="Arial"/>
              </a:rPr>
              <a:t>both</a:t>
            </a:r>
            <a:r>
              <a:rPr sz="1400" spc="-60" dirty="0">
                <a:latin typeface="Arial"/>
                <a:cs typeface="Arial"/>
              </a:rPr>
              <a:t> </a:t>
            </a:r>
            <a:r>
              <a:rPr sz="1400" dirty="0">
                <a:latin typeface="Arial"/>
                <a:cs typeface="Arial"/>
              </a:rPr>
              <a:t>on</a:t>
            </a:r>
            <a:r>
              <a:rPr sz="1400" spc="-60" dirty="0">
                <a:latin typeface="Arial"/>
                <a:cs typeface="Arial"/>
              </a:rPr>
              <a:t> </a:t>
            </a:r>
            <a:r>
              <a:rPr sz="1400" dirty="0">
                <a:latin typeface="Arial"/>
                <a:cs typeface="Arial"/>
              </a:rPr>
              <a:t>and</a:t>
            </a:r>
            <a:r>
              <a:rPr sz="1400" spc="-65" dirty="0">
                <a:latin typeface="Arial"/>
                <a:cs typeface="Arial"/>
              </a:rPr>
              <a:t> </a:t>
            </a:r>
            <a:r>
              <a:rPr sz="1400" spc="-10" dirty="0">
                <a:latin typeface="Arial"/>
                <a:cs typeface="Arial"/>
              </a:rPr>
              <a:t>off</a:t>
            </a:r>
            <a:r>
              <a:rPr sz="1400" spc="-65" dirty="0">
                <a:latin typeface="Arial"/>
                <a:cs typeface="Arial"/>
              </a:rPr>
              <a:t> </a:t>
            </a:r>
            <a:r>
              <a:rPr sz="1400" dirty="0">
                <a:latin typeface="Arial"/>
                <a:cs typeface="Arial"/>
              </a:rPr>
              <a:t>the</a:t>
            </a:r>
            <a:r>
              <a:rPr sz="1400" spc="-200" dirty="0">
                <a:latin typeface="Arial"/>
                <a:cs typeface="Arial"/>
              </a:rPr>
              <a:t> </a:t>
            </a:r>
            <a:r>
              <a:rPr sz="1400" spc="-10" dirty="0">
                <a:latin typeface="Arial"/>
                <a:cs typeface="Arial"/>
              </a:rPr>
              <a:t>installation</a:t>
            </a:r>
            <a:endParaRPr sz="1400" dirty="0">
              <a:latin typeface="Arial"/>
              <a:cs typeface="Arial"/>
            </a:endParaRPr>
          </a:p>
          <a:p>
            <a:pPr marL="299085" indent="-286385">
              <a:lnSpc>
                <a:spcPct val="100000"/>
              </a:lnSpc>
              <a:spcBef>
                <a:spcPts val="1195"/>
              </a:spcBef>
              <a:buChar char="•"/>
              <a:tabLst>
                <a:tab pos="299085" algn="l"/>
              </a:tabLst>
            </a:pPr>
            <a:r>
              <a:rPr sz="1400" spc="-10" dirty="0">
                <a:latin typeface="Arial"/>
                <a:cs typeface="Arial"/>
              </a:rPr>
              <a:t>The</a:t>
            </a:r>
            <a:r>
              <a:rPr sz="1400" spc="-215" dirty="0">
                <a:latin typeface="Arial"/>
                <a:cs typeface="Arial"/>
              </a:rPr>
              <a:t> </a:t>
            </a:r>
            <a:r>
              <a:rPr sz="1400" spc="-20" dirty="0">
                <a:latin typeface="Arial"/>
                <a:cs typeface="Arial"/>
              </a:rPr>
              <a:t>Army</a:t>
            </a:r>
            <a:r>
              <a:rPr sz="1400" spc="-25" dirty="0">
                <a:latin typeface="Arial"/>
                <a:cs typeface="Arial"/>
              </a:rPr>
              <a:t> </a:t>
            </a:r>
            <a:r>
              <a:rPr sz="1400" spc="-10" dirty="0">
                <a:latin typeface="Arial"/>
                <a:cs typeface="Arial"/>
              </a:rPr>
              <a:t>Housing</a:t>
            </a:r>
            <a:r>
              <a:rPr sz="1400" spc="-65" dirty="0">
                <a:latin typeface="Arial"/>
                <a:cs typeface="Arial"/>
              </a:rPr>
              <a:t> </a:t>
            </a:r>
            <a:r>
              <a:rPr lang="en-US" sz="1400" spc="-10" dirty="0">
                <a:latin typeface="Arial"/>
                <a:cs typeface="Arial"/>
              </a:rPr>
              <a:t>Chief</a:t>
            </a:r>
            <a:r>
              <a:rPr sz="1400" spc="-105" dirty="0">
                <a:latin typeface="Arial"/>
                <a:cs typeface="Arial"/>
              </a:rPr>
              <a:t> </a:t>
            </a:r>
            <a:r>
              <a:rPr sz="1400" spc="-10" dirty="0">
                <a:latin typeface="Arial"/>
                <a:cs typeface="Arial"/>
              </a:rPr>
              <a:t>reports</a:t>
            </a:r>
            <a:r>
              <a:rPr sz="1400" spc="-90" dirty="0">
                <a:latin typeface="Arial"/>
                <a:cs typeface="Arial"/>
              </a:rPr>
              <a:t> </a:t>
            </a:r>
            <a:r>
              <a:rPr sz="1400" dirty="0">
                <a:latin typeface="Arial"/>
                <a:cs typeface="Arial"/>
              </a:rPr>
              <a:t>directly</a:t>
            </a:r>
            <a:r>
              <a:rPr sz="1400" spc="-80"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the</a:t>
            </a:r>
            <a:r>
              <a:rPr sz="1400" spc="-20" dirty="0">
                <a:latin typeface="Arial"/>
                <a:cs typeface="Arial"/>
              </a:rPr>
              <a:t> </a:t>
            </a:r>
            <a:r>
              <a:rPr sz="1400" spc="-40" dirty="0">
                <a:latin typeface="Arial"/>
                <a:cs typeface="Arial"/>
              </a:rPr>
              <a:t>Director,</a:t>
            </a:r>
            <a:r>
              <a:rPr sz="1400" spc="-85" dirty="0">
                <a:latin typeface="Arial"/>
                <a:cs typeface="Arial"/>
              </a:rPr>
              <a:t> </a:t>
            </a:r>
            <a:r>
              <a:rPr sz="1400" dirty="0">
                <a:latin typeface="Arial"/>
                <a:cs typeface="Arial"/>
              </a:rPr>
              <a:t>Public</a:t>
            </a:r>
            <a:r>
              <a:rPr sz="1400" spc="-10" dirty="0">
                <a:latin typeface="Arial"/>
                <a:cs typeface="Arial"/>
              </a:rPr>
              <a:t> </a:t>
            </a:r>
            <a:r>
              <a:rPr sz="1400" dirty="0">
                <a:latin typeface="Arial"/>
                <a:cs typeface="Arial"/>
              </a:rPr>
              <a:t>Works</a:t>
            </a:r>
            <a:r>
              <a:rPr sz="1400" spc="-65" dirty="0">
                <a:latin typeface="Arial"/>
                <a:cs typeface="Arial"/>
              </a:rPr>
              <a:t> </a:t>
            </a:r>
            <a:r>
              <a:rPr sz="1400" dirty="0">
                <a:latin typeface="Arial"/>
                <a:cs typeface="Arial"/>
              </a:rPr>
              <a:t>and</a:t>
            </a:r>
            <a:r>
              <a:rPr sz="1400" spc="-25" dirty="0">
                <a:latin typeface="Arial"/>
                <a:cs typeface="Arial"/>
              </a:rPr>
              <a:t> </a:t>
            </a:r>
            <a:r>
              <a:rPr sz="1400" spc="-10" dirty="0">
                <a:latin typeface="Arial"/>
                <a:cs typeface="Arial"/>
              </a:rPr>
              <a:t>garrison</a:t>
            </a:r>
            <a:r>
              <a:rPr sz="1400" spc="-125" dirty="0">
                <a:latin typeface="Arial"/>
                <a:cs typeface="Arial"/>
              </a:rPr>
              <a:t> </a:t>
            </a:r>
            <a:r>
              <a:rPr sz="1400" spc="-10" dirty="0">
                <a:latin typeface="Arial"/>
                <a:cs typeface="Arial"/>
              </a:rPr>
              <a:t>leadership</a:t>
            </a:r>
            <a:endParaRPr sz="1400" dirty="0">
              <a:latin typeface="Arial"/>
              <a:cs typeface="Arial"/>
            </a:endParaRPr>
          </a:p>
          <a:p>
            <a:pPr marL="299085" marR="341630" indent="-287020">
              <a:lnSpc>
                <a:spcPct val="100000"/>
              </a:lnSpc>
              <a:spcBef>
                <a:spcPts val="1200"/>
              </a:spcBef>
              <a:buChar char="•"/>
              <a:tabLst>
                <a:tab pos="299085" algn="l"/>
              </a:tabLst>
            </a:pPr>
            <a:r>
              <a:rPr sz="1400" spc="-10" dirty="0">
                <a:latin typeface="Arial"/>
                <a:cs typeface="Arial"/>
              </a:rPr>
              <a:t>The</a:t>
            </a:r>
            <a:r>
              <a:rPr sz="1400" spc="-95" dirty="0">
                <a:latin typeface="Arial"/>
                <a:cs typeface="Arial"/>
              </a:rPr>
              <a:t> </a:t>
            </a:r>
            <a:r>
              <a:rPr sz="1400" dirty="0">
                <a:latin typeface="Arial"/>
                <a:cs typeface="Arial"/>
              </a:rPr>
              <a:t>AHO</a:t>
            </a:r>
            <a:r>
              <a:rPr sz="1400" spc="-15" dirty="0">
                <a:latin typeface="Arial"/>
                <a:cs typeface="Arial"/>
              </a:rPr>
              <a:t> </a:t>
            </a:r>
            <a:r>
              <a:rPr sz="1400" spc="-10" dirty="0">
                <a:latin typeface="Arial"/>
                <a:cs typeface="Arial"/>
              </a:rPr>
              <a:t>provides</a:t>
            </a:r>
            <a:r>
              <a:rPr sz="1400" spc="-45" dirty="0">
                <a:latin typeface="Arial"/>
                <a:cs typeface="Arial"/>
              </a:rPr>
              <a:t> </a:t>
            </a:r>
            <a:r>
              <a:rPr sz="1400" spc="-10" dirty="0">
                <a:latin typeface="Arial"/>
                <a:cs typeface="Arial"/>
              </a:rPr>
              <a:t>oversight</a:t>
            </a:r>
            <a:r>
              <a:rPr sz="1400" spc="-35"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the </a:t>
            </a:r>
            <a:r>
              <a:rPr sz="1400" spc="-10" dirty="0">
                <a:latin typeface="Arial"/>
                <a:cs typeface="Arial"/>
              </a:rPr>
              <a:t>privatized</a:t>
            </a:r>
            <a:r>
              <a:rPr lang="en-US" sz="1400" spc="-10" dirty="0">
                <a:latin typeface="Arial"/>
                <a:cs typeface="Arial"/>
              </a:rPr>
              <a:t> on post housing</a:t>
            </a:r>
            <a:r>
              <a:rPr sz="1400" spc="-40" dirty="0">
                <a:latin typeface="Arial"/>
                <a:cs typeface="Arial"/>
              </a:rPr>
              <a:t> </a:t>
            </a:r>
            <a:r>
              <a:rPr sz="1400" b="1" spc="-10" dirty="0">
                <a:latin typeface="Arial"/>
                <a:cs typeface="Arial"/>
              </a:rPr>
              <a:t>project</a:t>
            </a:r>
            <a:r>
              <a:rPr sz="1400" b="1" spc="-45" dirty="0">
                <a:latin typeface="Arial"/>
                <a:cs typeface="Arial"/>
              </a:rPr>
              <a:t> </a:t>
            </a:r>
            <a:r>
              <a:rPr lang="en-US" sz="1400" spc="-45" dirty="0">
                <a:latin typeface="Arial"/>
                <a:cs typeface="Arial"/>
              </a:rPr>
              <a:t>managed by the</a:t>
            </a:r>
            <a:r>
              <a:rPr sz="1400" spc="-10" dirty="0">
                <a:latin typeface="Arial"/>
                <a:cs typeface="Arial"/>
              </a:rPr>
              <a:t> privatized</a:t>
            </a:r>
            <a:r>
              <a:rPr sz="1400" spc="-70" dirty="0">
                <a:latin typeface="Arial"/>
                <a:cs typeface="Arial"/>
              </a:rPr>
              <a:t> </a:t>
            </a:r>
            <a:r>
              <a:rPr sz="1400" dirty="0">
                <a:latin typeface="Arial"/>
                <a:cs typeface="Arial"/>
              </a:rPr>
              <a:t>housing</a:t>
            </a:r>
            <a:r>
              <a:rPr sz="1400" spc="-40" dirty="0">
                <a:latin typeface="Arial"/>
                <a:cs typeface="Arial"/>
              </a:rPr>
              <a:t> </a:t>
            </a:r>
            <a:r>
              <a:rPr sz="1400" spc="-10" dirty="0">
                <a:latin typeface="Arial"/>
                <a:cs typeface="Arial"/>
              </a:rPr>
              <a:t>company</a:t>
            </a:r>
            <a:r>
              <a:rPr sz="1400" spc="-4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provides</a:t>
            </a:r>
            <a:r>
              <a:rPr sz="1400" spc="-15" dirty="0">
                <a:latin typeface="Arial"/>
                <a:cs typeface="Arial"/>
              </a:rPr>
              <a:t> </a:t>
            </a:r>
            <a:r>
              <a:rPr sz="1400" spc="-20" dirty="0">
                <a:latin typeface="Arial"/>
                <a:cs typeface="Arial"/>
              </a:rPr>
              <a:t>tenant/landlord</a:t>
            </a:r>
            <a:r>
              <a:rPr sz="1400" spc="-90" dirty="0">
                <a:latin typeface="Arial"/>
                <a:cs typeface="Arial"/>
              </a:rPr>
              <a:t> </a:t>
            </a:r>
            <a:r>
              <a:rPr sz="1400" spc="-10" dirty="0">
                <a:latin typeface="Arial"/>
                <a:cs typeface="Arial"/>
              </a:rPr>
              <a:t>dispute</a:t>
            </a:r>
            <a:r>
              <a:rPr lang="en-US" sz="1400" spc="-10" dirty="0">
                <a:latin typeface="Arial"/>
                <a:cs typeface="Arial"/>
              </a:rPr>
              <a:t> s</a:t>
            </a:r>
            <a:r>
              <a:rPr sz="1400" spc="-10" dirty="0">
                <a:latin typeface="Arial"/>
                <a:cs typeface="Arial"/>
              </a:rPr>
              <a:t>ervices</a:t>
            </a:r>
            <a:endParaRPr lang="en-US" sz="1400" spc="-10" dirty="0">
              <a:latin typeface="Arial"/>
              <a:cs typeface="Arial"/>
            </a:endParaRPr>
          </a:p>
          <a:p>
            <a:pPr marL="299085" marR="341630" indent="-287020">
              <a:lnSpc>
                <a:spcPct val="100000"/>
              </a:lnSpc>
              <a:spcBef>
                <a:spcPts val="1200"/>
              </a:spcBef>
              <a:buChar char="•"/>
              <a:tabLst>
                <a:tab pos="299085" algn="l"/>
              </a:tabLst>
            </a:pPr>
            <a:r>
              <a:rPr sz="1400" dirty="0">
                <a:latin typeface="Arial"/>
                <a:cs typeface="Arial"/>
              </a:rPr>
              <a:t>The</a:t>
            </a:r>
            <a:r>
              <a:rPr sz="1400" spc="-130" dirty="0">
                <a:latin typeface="Arial"/>
                <a:cs typeface="Arial"/>
              </a:rPr>
              <a:t> </a:t>
            </a:r>
            <a:r>
              <a:rPr sz="1400" dirty="0">
                <a:latin typeface="Arial"/>
                <a:cs typeface="Arial"/>
              </a:rPr>
              <a:t>AHO</a:t>
            </a:r>
            <a:r>
              <a:rPr sz="1400" spc="-60" dirty="0">
                <a:latin typeface="Arial"/>
                <a:cs typeface="Arial"/>
              </a:rPr>
              <a:t> </a:t>
            </a:r>
            <a:r>
              <a:rPr sz="1400" dirty="0">
                <a:latin typeface="Arial"/>
                <a:cs typeface="Arial"/>
              </a:rPr>
              <a:t>provides</a:t>
            </a:r>
            <a:r>
              <a:rPr sz="1400" spc="-60" dirty="0">
                <a:latin typeface="Arial"/>
                <a:cs typeface="Arial"/>
              </a:rPr>
              <a:t> </a:t>
            </a:r>
            <a:r>
              <a:rPr sz="1400" dirty="0">
                <a:latin typeface="Arial"/>
                <a:cs typeface="Arial"/>
              </a:rPr>
              <a:t>referral</a:t>
            </a:r>
            <a:r>
              <a:rPr sz="1400" spc="-55" dirty="0">
                <a:latin typeface="Arial"/>
                <a:cs typeface="Arial"/>
              </a:rPr>
              <a:t> </a:t>
            </a:r>
            <a:r>
              <a:rPr sz="1400" dirty="0">
                <a:latin typeface="Arial"/>
                <a:cs typeface="Arial"/>
              </a:rPr>
              <a:t>services</a:t>
            </a:r>
            <a:r>
              <a:rPr sz="1400" spc="-60"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Service</a:t>
            </a:r>
            <a:r>
              <a:rPr sz="1400" spc="-65" dirty="0">
                <a:latin typeface="Arial"/>
                <a:cs typeface="Arial"/>
              </a:rPr>
              <a:t> </a:t>
            </a:r>
            <a:r>
              <a:rPr sz="1400" spc="-10" dirty="0">
                <a:latin typeface="Arial"/>
                <a:cs typeface="Arial"/>
              </a:rPr>
              <a:t>Members</a:t>
            </a:r>
            <a:r>
              <a:rPr sz="1400" spc="-80" dirty="0">
                <a:latin typeface="Arial"/>
                <a:cs typeface="Arial"/>
              </a:rPr>
              <a:t> </a:t>
            </a:r>
            <a:r>
              <a:rPr sz="1400" spc="-25" dirty="0">
                <a:latin typeface="Arial"/>
                <a:cs typeface="Arial"/>
              </a:rPr>
              <a:t>and </a:t>
            </a:r>
            <a:r>
              <a:rPr lang="en-US" sz="1400" spc="-45" dirty="0">
                <a:latin typeface="Arial"/>
                <a:cs typeface="Arial"/>
              </a:rPr>
              <a:t>f</a:t>
            </a:r>
            <a:r>
              <a:rPr sz="1400" spc="-45" dirty="0">
                <a:latin typeface="Arial"/>
                <a:cs typeface="Arial"/>
              </a:rPr>
              <a:t>amilies</a:t>
            </a:r>
            <a:r>
              <a:rPr sz="1400" spc="-85" dirty="0">
                <a:latin typeface="Arial"/>
                <a:cs typeface="Arial"/>
              </a:rPr>
              <a:t> </a:t>
            </a:r>
            <a:r>
              <a:rPr sz="1400" dirty="0">
                <a:latin typeface="Arial"/>
                <a:cs typeface="Arial"/>
              </a:rPr>
              <a:t>that</a:t>
            </a:r>
            <a:r>
              <a:rPr sz="1400" spc="-50" dirty="0">
                <a:latin typeface="Arial"/>
                <a:cs typeface="Arial"/>
              </a:rPr>
              <a:t> </a:t>
            </a:r>
            <a:r>
              <a:rPr sz="1400" dirty="0">
                <a:latin typeface="Arial"/>
                <a:cs typeface="Arial"/>
              </a:rPr>
              <a:t>reside</a:t>
            </a:r>
            <a:r>
              <a:rPr sz="1400" spc="-60" dirty="0">
                <a:latin typeface="Arial"/>
                <a:cs typeface="Arial"/>
              </a:rPr>
              <a:t> </a:t>
            </a:r>
            <a:r>
              <a:rPr sz="1400" dirty="0">
                <a:latin typeface="Arial"/>
                <a:cs typeface="Arial"/>
              </a:rPr>
              <a:t>or</a:t>
            </a:r>
            <a:r>
              <a:rPr sz="1400" spc="-35" dirty="0">
                <a:latin typeface="Arial"/>
                <a:cs typeface="Arial"/>
              </a:rPr>
              <a:t> </a:t>
            </a:r>
            <a:r>
              <a:rPr sz="1400" dirty="0">
                <a:latin typeface="Arial"/>
                <a:cs typeface="Arial"/>
              </a:rPr>
              <a:t>are</a:t>
            </a:r>
            <a:r>
              <a:rPr sz="1400" spc="-50" dirty="0">
                <a:latin typeface="Arial"/>
                <a:cs typeface="Arial"/>
              </a:rPr>
              <a:t> </a:t>
            </a:r>
            <a:r>
              <a:rPr sz="1400" dirty="0">
                <a:latin typeface="Arial"/>
                <a:cs typeface="Arial"/>
              </a:rPr>
              <a:t>seeking</a:t>
            </a:r>
            <a:r>
              <a:rPr sz="1400" spc="-80" dirty="0">
                <a:latin typeface="Arial"/>
                <a:cs typeface="Arial"/>
              </a:rPr>
              <a:t> </a:t>
            </a:r>
            <a:r>
              <a:rPr sz="1400" dirty="0">
                <a:latin typeface="Arial"/>
                <a:cs typeface="Arial"/>
              </a:rPr>
              <a:t>to</a:t>
            </a:r>
            <a:r>
              <a:rPr sz="1400" spc="-50" dirty="0">
                <a:latin typeface="Arial"/>
                <a:cs typeface="Arial"/>
              </a:rPr>
              <a:t> </a:t>
            </a:r>
            <a:r>
              <a:rPr sz="1400" dirty="0">
                <a:latin typeface="Arial"/>
                <a:cs typeface="Arial"/>
              </a:rPr>
              <a:t>reside</a:t>
            </a:r>
            <a:r>
              <a:rPr sz="1400" spc="-75" dirty="0">
                <a:latin typeface="Arial"/>
                <a:cs typeface="Arial"/>
              </a:rPr>
              <a:t> </a:t>
            </a:r>
            <a:r>
              <a:rPr sz="1400" dirty="0">
                <a:latin typeface="Arial"/>
                <a:cs typeface="Arial"/>
              </a:rPr>
              <a:t>off</a:t>
            </a:r>
            <a:r>
              <a:rPr sz="1400" spc="-45" dirty="0">
                <a:latin typeface="Arial"/>
                <a:cs typeface="Arial"/>
              </a:rPr>
              <a:t> </a:t>
            </a:r>
            <a:r>
              <a:rPr sz="1400" dirty="0">
                <a:latin typeface="Arial"/>
                <a:cs typeface="Arial"/>
              </a:rPr>
              <a:t>the</a:t>
            </a:r>
            <a:r>
              <a:rPr sz="1400" spc="-60" dirty="0">
                <a:latin typeface="Arial"/>
                <a:cs typeface="Arial"/>
              </a:rPr>
              <a:t> </a:t>
            </a:r>
            <a:r>
              <a:rPr sz="1400" spc="-10" dirty="0">
                <a:latin typeface="Arial"/>
                <a:cs typeface="Arial"/>
              </a:rPr>
              <a:t>installation</a:t>
            </a:r>
            <a:endParaRPr lang="en-US" sz="1400" spc="-10" dirty="0">
              <a:latin typeface="Arial"/>
              <a:cs typeface="Arial"/>
            </a:endParaRPr>
          </a:p>
          <a:p>
            <a:pPr marL="12065" marR="341630">
              <a:lnSpc>
                <a:spcPct val="100000"/>
              </a:lnSpc>
              <a:spcBef>
                <a:spcPts val="1200"/>
              </a:spcBef>
              <a:tabLst>
                <a:tab pos="299085" algn="l"/>
              </a:tabLst>
            </a:pPr>
            <a:endParaRPr lang="en-US" sz="1400" dirty="0">
              <a:latin typeface="Arial"/>
              <a:cs typeface="Arial"/>
            </a:endParaRPr>
          </a:p>
          <a:p>
            <a:pPr marL="12065" marR="341630">
              <a:lnSpc>
                <a:spcPct val="100000"/>
              </a:lnSpc>
              <a:spcBef>
                <a:spcPts val="1200"/>
              </a:spcBef>
              <a:tabLst>
                <a:tab pos="299085" algn="l"/>
              </a:tabLst>
            </a:pPr>
            <a:r>
              <a:rPr sz="1600" u="sng" spc="-10" dirty="0">
                <a:latin typeface="Arial"/>
                <a:cs typeface="Arial"/>
              </a:rPr>
              <a:t>Garrison</a:t>
            </a:r>
            <a:r>
              <a:rPr sz="1600" u="sng" spc="-80" dirty="0">
                <a:latin typeface="Arial"/>
                <a:cs typeface="Arial"/>
              </a:rPr>
              <a:t> </a:t>
            </a:r>
            <a:r>
              <a:rPr sz="1600" u="sng" spc="-10" dirty="0">
                <a:latin typeface="Arial"/>
                <a:cs typeface="Arial"/>
              </a:rPr>
              <a:t>Leadership</a:t>
            </a:r>
            <a:endParaRPr lang="en-US" sz="1600" u="sng" dirty="0">
              <a:latin typeface="Arial"/>
              <a:cs typeface="Arial"/>
            </a:endParaRPr>
          </a:p>
          <a:p>
            <a:pPr marL="12065" marR="341630">
              <a:lnSpc>
                <a:spcPct val="100000"/>
              </a:lnSpc>
              <a:spcBef>
                <a:spcPts val="1200"/>
              </a:spcBef>
              <a:tabLst>
                <a:tab pos="299085" algn="l"/>
              </a:tabLst>
            </a:pPr>
            <a:r>
              <a:rPr lang="en-US" sz="1600" spc="-10" dirty="0">
                <a:latin typeface="Arial"/>
                <a:cs typeface="Arial"/>
              </a:rPr>
              <a:t>- </a:t>
            </a:r>
            <a:r>
              <a:rPr sz="1600" spc="-10" dirty="0">
                <a:solidFill>
                  <a:schemeClr val="tx1"/>
                </a:solidFill>
                <a:latin typeface="Arial"/>
                <a:cs typeface="Arial"/>
              </a:rPr>
              <a:t>Garrison</a:t>
            </a:r>
            <a:r>
              <a:rPr sz="1600" spc="-30" dirty="0">
                <a:solidFill>
                  <a:schemeClr val="tx1"/>
                </a:solidFill>
                <a:latin typeface="Arial"/>
                <a:cs typeface="Arial"/>
              </a:rPr>
              <a:t> </a:t>
            </a:r>
            <a:r>
              <a:rPr sz="1600" spc="-20" dirty="0">
                <a:solidFill>
                  <a:schemeClr val="tx1"/>
                </a:solidFill>
                <a:latin typeface="Arial"/>
                <a:cs typeface="Arial"/>
              </a:rPr>
              <a:t>Commander:</a:t>
            </a:r>
            <a:r>
              <a:rPr sz="1600" spc="-30" dirty="0">
                <a:solidFill>
                  <a:schemeClr val="tx1"/>
                </a:solidFill>
                <a:latin typeface="Arial"/>
                <a:cs typeface="Arial"/>
              </a:rPr>
              <a:t> </a:t>
            </a:r>
            <a:r>
              <a:rPr lang="en-US" sz="1600" spc="-20" dirty="0">
                <a:solidFill>
                  <a:schemeClr val="tx1"/>
                </a:solidFill>
                <a:latin typeface="Arial"/>
                <a:cs typeface="Arial"/>
              </a:rPr>
              <a:t>LTC </a:t>
            </a:r>
            <a:r>
              <a:rPr lang="en-US" sz="1600" spc="-20" dirty="0" err="1">
                <a:solidFill>
                  <a:schemeClr val="tx1"/>
                </a:solidFill>
                <a:latin typeface="Arial"/>
                <a:cs typeface="Arial"/>
              </a:rPr>
              <a:t>Priscella</a:t>
            </a:r>
            <a:r>
              <a:rPr lang="en-US" sz="1600" spc="-20" dirty="0">
                <a:solidFill>
                  <a:schemeClr val="tx1"/>
                </a:solidFill>
                <a:latin typeface="Arial"/>
                <a:cs typeface="Arial"/>
              </a:rPr>
              <a:t> Nohle</a:t>
            </a:r>
            <a:endParaRPr lang="en-US" sz="1600" dirty="0">
              <a:solidFill>
                <a:schemeClr val="tx1"/>
              </a:solidFill>
              <a:latin typeface="Arial"/>
              <a:cs typeface="Arial"/>
            </a:endParaRPr>
          </a:p>
          <a:p>
            <a:pPr marL="12065" marR="341630">
              <a:lnSpc>
                <a:spcPct val="100000"/>
              </a:lnSpc>
              <a:spcBef>
                <a:spcPts val="1200"/>
              </a:spcBef>
              <a:tabLst>
                <a:tab pos="299085" algn="l"/>
              </a:tabLst>
            </a:pPr>
            <a:r>
              <a:rPr lang="en-US" sz="1600" spc="-10" dirty="0">
                <a:solidFill>
                  <a:schemeClr val="tx1"/>
                </a:solidFill>
                <a:latin typeface="Arial"/>
                <a:cs typeface="Arial"/>
              </a:rPr>
              <a:t>- </a:t>
            </a:r>
            <a:r>
              <a:rPr sz="1600" spc="-10" dirty="0">
                <a:solidFill>
                  <a:schemeClr val="tx1"/>
                </a:solidFill>
                <a:latin typeface="Arial"/>
                <a:cs typeface="Arial"/>
              </a:rPr>
              <a:t>Garrison</a:t>
            </a:r>
            <a:r>
              <a:rPr sz="1600" spc="-65" dirty="0">
                <a:solidFill>
                  <a:schemeClr val="tx1"/>
                </a:solidFill>
                <a:latin typeface="Arial"/>
                <a:cs typeface="Arial"/>
              </a:rPr>
              <a:t> </a:t>
            </a:r>
            <a:r>
              <a:rPr sz="1600" spc="-20" dirty="0">
                <a:solidFill>
                  <a:schemeClr val="tx1"/>
                </a:solidFill>
                <a:latin typeface="Arial"/>
                <a:cs typeface="Arial"/>
              </a:rPr>
              <a:t>Command</a:t>
            </a:r>
            <a:r>
              <a:rPr sz="1600" spc="-45" dirty="0">
                <a:solidFill>
                  <a:schemeClr val="tx1"/>
                </a:solidFill>
                <a:latin typeface="Arial"/>
                <a:cs typeface="Arial"/>
              </a:rPr>
              <a:t> </a:t>
            </a:r>
            <a:r>
              <a:rPr sz="1600" spc="-10" dirty="0">
                <a:solidFill>
                  <a:schemeClr val="tx1"/>
                </a:solidFill>
                <a:latin typeface="Arial"/>
                <a:cs typeface="Arial"/>
              </a:rPr>
              <a:t>Sergeant</a:t>
            </a:r>
            <a:r>
              <a:rPr sz="1600" spc="-60" dirty="0">
                <a:solidFill>
                  <a:schemeClr val="tx1"/>
                </a:solidFill>
                <a:latin typeface="Arial"/>
                <a:cs typeface="Arial"/>
              </a:rPr>
              <a:t> </a:t>
            </a:r>
            <a:r>
              <a:rPr sz="1600" dirty="0">
                <a:solidFill>
                  <a:schemeClr val="tx1"/>
                </a:solidFill>
                <a:latin typeface="Arial"/>
                <a:cs typeface="Arial"/>
              </a:rPr>
              <a:t>Major:</a:t>
            </a:r>
            <a:r>
              <a:rPr sz="1600" spc="-30" dirty="0">
                <a:solidFill>
                  <a:schemeClr val="tx1"/>
                </a:solidFill>
                <a:latin typeface="Arial"/>
                <a:cs typeface="Arial"/>
              </a:rPr>
              <a:t> </a:t>
            </a:r>
            <a:r>
              <a:rPr lang="en-US" sz="1600" spc="-10" dirty="0">
                <a:solidFill>
                  <a:schemeClr val="tx1"/>
                </a:solidFill>
                <a:latin typeface="Arial"/>
                <a:cs typeface="Arial"/>
              </a:rPr>
              <a:t>CSM Titus Kamau</a:t>
            </a:r>
          </a:p>
          <a:p>
            <a:pPr marL="297815" marR="341630" indent="-285750">
              <a:lnSpc>
                <a:spcPct val="100000"/>
              </a:lnSpc>
              <a:spcBef>
                <a:spcPts val="1200"/>
              </a:spcBef>
              <a:buFontTx/>
              <a:buChar char="-"/>
              <a:tabLst>
                <a:tab pos="299085" algn="l"/>
              </a:tabLst>
            </a:pPr>
            <a:r>
              <a:rPr sz="1600" dirty="0">
                <a:solidFill>
                  <a:schemeClr val="tx1"/>
                </a:solidFill>
                <a:latin typeface="Arial"/>
                <a:cs typeface="Arial"/>
              </a:rPr>
              <a:t>Deputy</a:t>
            </a:r>
            <a:r>
              <a:rPr sz="1600" spc="-5" dirty="0">
                <a:solidFill>
                  <a:schemeClr val="tx1"/>
                </a:solidFill>
                <a:latin typeface="Arial"/>
                <a:cs typeface="Arial"/>
              </a:rPr>
              <a:t> </a:t>
            </a:r>
            <a:r>
              <a:rPr sz="1600" spc="-10" dirty="0">
                <a:solidFill>
                  <a:schemeClr val="tx1"/>
                </a:solidFill>
                <a:latin typeface="Arial"/>
                <a:cs typeface="Arial"/>
              </a:rPr>
              <a:t>Garrison</a:t>
            </a:r>
            <a:r>
              <a:rPr sz="1600" spc="-35" dirty="0">
                <a:solidFill>
                  <a:schemeClr val="tx1"/>
                </a:solidFill>
                <a:latin typeface="Arial"/>
                <a:cs typeface="Arial"/>
              </a:rPr>
              <a:t> </a:t>
            </a:r>
            <a:r>
              <a:rPr sz="1600" spc="-25" dirty="0">
                <a:solidFill>
                  <a:schemeClr val="tx1"/>
                </a:solidFill>
                <a:latin typeface="Arial"/>
                <a:cs typeface="Arial"/>
              </a:rPr>
              <a:t>Commander/Manager:</a:t>
            </a:r>
            <a:r>
              <a:rPr sz="1600" spc="-45" dirty="0">
                <a:solidFill>
                  <a:schemeClr val="tx1"/>
                </a:solidFill>
                <a:latin typeface="Arial"/>
                <a:cs typeface="Arial"/>
              </a:rPr>
              <a:t> </a:t>
            </a:r>
            <a:r>
              <a:rPr lang="en-US" sz="1600" spc="-10" dirty="0">
                <a:solidFill>
                  <a:schemeClr val="tx1"/>
                </a:solidFill>
                <a:latin typeface="Arial"/>
                <a:cs typeface="Arial"/>
              </a:rPr>
              <a:t>Mr. Drew Turinski</a:t>
            </a:r>
          </a:p>
          <a:p>
            <a:pPr marL="297815" marR="341630" indent="-285750">
              <a:lnSpc>
                <a:spcPct val="100000"/>
              </a:lnSpc>
              <a:spcBef>
                <a:spcPts val="1200"/>
              </a:spcBef>
              <a:buFontTx/>
              <a:buChar char="-"/>
              <a:tabLst>
                <a:tab pos="299085" algn="l"/>
              </a:tabLst>
            </a:pPr>
            <a:r>
              <a:rPr lang="en-US" sz="1600" spc="-10" dirty="0">
                <a:solidFill>
                  <a:schemeClr val="tx1"/>
                </a:solidFill>
                <a:latin typeface="Arial"/>
                <a:cs typeface="Arial"/>
              </a:rPr>
              <a:t>Garrison Director of Public Works: Mr. Craig Rudy</a:t>
            </a:r>
          </a:p>
          <a:p>
            <a:pPr marL="297815" marR="341630" indent="-285750">
              <a:lnSpc>
                <a:spcPct val="100000"/>
              </a:lnSpc>
              <a:spcBef>
                <a:spcPts val="1200"/>
              </a:spcBef>
              <a:buFontTx/>
              <a:buChar char="-"/>
              <a:tabLst>
                <a:tab pos="299085" algn="l"/>
              </a:tabLst>
            </a:pPr>
            <a:r>
              <a:rPr lang="en-US" sz="1600" spc="-10" dirty="0">
                <a:solidFill>
                  <a:schemeClr val="tx1"/>
                </a:solidFill>
                <a:latin typeface="Arial"/>
                <a:cs typeface="Arial"/>
              </a:rPr>
              <a:t>Garrison Army Housing Officer (AHO): Ms. Bif Coyle</a:t>
            </a:r>
            <a:endParaRPr sz="1600" dirty="0">
              <a:solidFill>
                <a:schemeClr val="tx1"/>
              </a:solidFill>
              <a:latin typeface="Arial"/>
              <a:cs typeface="Arial"/>
            </a:endParaRPr>
          </a:p>
        </p:txBody>
      </p:sp>
      <p:sp>
        <p:nvSpPr>
          <p:cNvPr id="16" name="object 16"/>
          <p:cNvSpPr txBox="1">
            <a:spLocks noGrp="1"/>
          </p:cNvSpPr>
          <p:nvPr>
            <p:ph type="title"/>
          </p:nvPr>
        </p:nvSpPr>
        <p:spPr>
          <a:xfrm>
            <a:off x="3804279" y="71982"/>
            <a:ext cx="5191760" cy="513715"/>
          </a:xfrm>
          <a:prstGeom prst="rect">
            <a:avLst/>
          </a:prstGeom>
        </p:spPr>
        <p:txBody>
          <a:bodyPr vert="horz" wrap="square" lIns="0" tIns="12700" rIns="0" bIns="0" rtlCol="0">
            <a:spAutoFit/>
          </a:bodyPr>
          <a:lstStyle/>
          <a:p>
            <a:pPr marL="12700">
              <a:lnSpc>
                <a:spcPct val="100000"/>
              </a:lnSpc>
              <a:spcBef>
                <a:spcPts val="100"/>
              </a:spcBef>
            </a:pPr>
            <a:r>
              <a:rPr dirty="0"/>
              <a:t>Garrison</a:t>
            </a:r>
            <a:r>
              <a:rPr spc="-60" dirty="0"/>
              <a:t> </a:t>
            </a:r>
            <a:r>
              <a:rPr dirty="0"/>
              <a:t>Points</a:t>
            </a:r>
            <a:r>
              <a:rPr spc="-50" dirty="0"/>
              <a:t> </a:t>
            </a:r>
            <a:r>
              <a:rPr dirty="0"/>
              <a:t>of</a:t>
            </a:r>
            <a:r>
              <a:rPr spc="-45" dirty="0"/>
              <a:t> </a:t>
            </a:r>
            <a:r>
              <a:rPr spc="-10" dirty="0"/>
              <a:t>Contact</a:t>
            </a:r>
          </a:p>
        </p:txBody>
      </p:sp>
      <p:sp>
        <p:nvSpPr>
          <p:cNvPr id="20" name="TextBox 19">
            <a:extLst>
              <a:ext uri="{FF2B5EF4-FFF2-40B4-BE49-F238E27FC236}">
                <a16:creationId xmlns:a16="http://schemas.microsoft.com/office/drawing/2014/main" id="{9BBE86C9-A419-F68C-EC6B-C32F6B892D95}"/>
              </a:ext>
            </a:extLst>
          </p:cNvPr>
          <p:cNvSpPr txBox="1"/>
          <p:nvPr/>
        </p:nvSpPr>
        <p:spPr>
          <a:xfrm>
            <a:off x="6019801" y="3764340"/>
            <a:ext cx="2976238" cy="1815882"/>
          </a:xfrm>
          <a:prstGeom prst="rect">
            <a:avLst/>
          </a:prstGeom>
          <a:noFill/>
        </p:spPr>
        <p:txBody>
          <a:bodyPr wrap="square" rtlCol="0">
            <a:spAutoFit/>
          </a:bodyPr>
          <a:lstStyle/>
          <a:p>
            <a:r>
              <a:rPr lang="en-US" sz="1600" u="sng" dirty="0">
                <a:latin typeface="Arial" panose="020B0604020202020204" pitchFamily="34" charset="0"/>
                <a:cs typeface="Arial" panose="020B0604020202020204" pitchFamily="34" charset="0"/>
              </a:rPr>
              <a:t>Army Housing Office </a:t>
            </a:r>
          </a:p>
          <a:p>
            <a:r>
              <a:rPr lang="en-US" sz="1600" dirty="0">
                <a:solidFill>
                  <a:schemeClr val="tx1"/>
                </a:solidFill>
                <a:latin typeface="Arial" panose="020B0604020202020204" pitchFamily="34" charset="0"/>
                <a:cs typeface="Arial" panose="020B0604020202020204" pitchFamily="34" charset="0"/>
              </a:rPr>
              <a:t>22 Ashburn Drive</a:t>
            </a:r>
          </a:p>
          <a:p>
            <a:r>
              <a:rPr lang="en-US" sz="1600" dirty="0">
                <a:solidFill>
                  <a:schemeClr val="tx1"/>
                </a:solidFill>
                <a:latin typeface="Arial" panose="020B0604020202020204" pitchFamily="34" charset="0"/>
                <a:cs typeface="Arial" panose="020B0604020202020204" pitchFamily="34" charset="0"/>
              </a:rPr>
              <a:t>Upton Hall, Room B32</a:t>
            </a:r>
          </a:p>
          <a:p>
            <a:r>
              <a:rPr lang="en-US" sz="1600" dirty="0">
                <a:solidFill>
                  <a:schemeClr val="tx1"/>
                </a:solidFill>
                <a:latin typeface="Arial" panose="020B0604020202020204" pitchFamily="34" charset="0"/>
                <a:cs typeface="Arial" panose="020B0604020202020204" pitchFamily="34" charset="0"/>
              </a:rPr>
              <a:t>Phone Number: 520-673-7742</a:t>
            </a:r>
          </a:p>
          <a:p>
            <a:r>
              <a:rPr lang="en-US" sz="1600" dirty="0">
                <a:solidFill>
                  <a:schemeClr val="tx1"/>
                </a:solidFill>
                <a:latin typeface="Arial" panose="020B0604020202020204" pitchFamily="34" charset="0"/>
                <a:cs typeface="Arial" panose="020B0604020202020204" pitchFamily="34" charset="0"/>
              </a:rPr>
              <a:t>Web Page: </a:t>
            </a:r>
            <a:r>
              <a:rPr lang="en-US" sz="1600" dirty="0">
                <a:hlinkClick r:id="rId5"/>
              </a:rPr>
              <a:t>Housing Office :: U.S. Army Carlisle Barracks</a:t>
            </a:r>
            <a:endParaRPr lang="en-US" sz="1600" dirty="0">
              <a:solidFill>
                <a:srgbClr val="FF0000"/>
              </a:solidFill>
              <a:latin typeface="Arial" panose="020B0604020202020204" pitchFamily="34" charset="0"/>
              <a:cs typeface="Arial" panose="020B0604020202020204" pitchFamily="34" charset="0"/>
            </a:endParaRPr>
          </a:p>
          <a:p>
            <a:endParaRPr lang="en-US" sz="1600" dirty="0">
              <a:solidFill>
                <a:srgbClr val="FF0000"/>
              </a:solidFill>
              <a:latin typeface="Arial" panose="020B0604020202020204" pitchFamily="34" charset="0"/>
              <a:cs typeface="Arial" panose="020B0604020202020204" pitchFamily="34" charset="0"/>
            </a:endParaRPr>
          </a:p>
        </p:txBody>
      </p:sp>
      <p:pic>
        <p:nvPicPr>
          <p:cNvPr id="18" name="Picture 17" descr="A logo for a housing company&#10;&#10;Description automatically generated">
            <a:extLst>
              <a:ext uri="{FF2B5EF4-FFF2-40B4-BE49-F238E27FC236}">
                <a16:creationId xmlns:a16="http://schemas.microsoft.com/office/drawing/2014/main" id="{C0CC52AE-6E0A-6064-5F26-C928671ED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4</a:t>
            </a:fld>
            <a:endParaRPr sz="800" dirty="0"/>
          </a:p>
        </p:txBody>
      </p:sp>
      <p:sp>
        <p:nvSpPr>
          <p:cNvPr id="15" name="object 15"/>
          <p:cNvSpPr txBox="1">
            <a:spLocks noGrp="1"/>
          </p:cNvSpPr>
          <p:nvPr>
            <p:ph type="title"/>
          </p:nvPr>
        </p:nvSpPr>
        <p:spPr>
          <a:xfrm>
            <a:off x="3823715" y="71982"/>
            <a:ext cx="5174483" cy="505267"/>
          </a:xfrm>
          <a:prstGeom prst="rect">
            <a:avLst/>
          </a:prstGeom>
        </p:spPr>
        <p:txBody>
          <a:bodyPr vert="horz" wrap="square" lIns="0" tIns="12700" rIns="0" bIns="0" rtlCol="0">
            <a:spAutoFit/>
          </a:bodyPr>
          <a:lstStyle/>
          <a:p>
            <a:pPr marL="12700">
              <a:lnSpc>
                <a:spcPct val="100000"/>
              </a:lnSpc>
              <a:spcBef>
                <a:spcPts val="100"/>
              </a:spcBef>
            </a:pPr>
            <a:r>
              <a:rPr lang="en-US" spc="-80" dirty="0"/>
              <a:t>Project</a:t>
            </a:r>
            <a:r>
              <a:rPr spc="-80" dirty="0"/>
              <a:t> </a:t>
            </a:r>
            <a:r>
              <a:rPr dirty="0"/>
              <a:t>Company</a:t>
            </a:r>
            <a:r>
              <a:rPr spc="-110" dirty="0"/>
              <a:t> </a:t>
            </a:r>
            <a:r>
              <a:rPr spc="-10" dirty="0"/>
              <a:t>Contacts</a:t>
            </a:r>
          </a:p>
        </p:txBody>
      </p:sp>
      <p:sp>
        <p:nvSpPr>
          <p:cNvPr id="16" name="object 16"/>
          <p:cNvSpPr txBox="1"/>
          <p:nvPr/>
        </p:nvSpPr>
        <p:spPr>
          <a:xfrm>
            <a:off x="392652" y="1053542"/>
            <a:ext cx="8370347" cy="3968394"/>
          </a:xfrm>
          <a:prstGeom prst="rect">
            <a:avLst/>
          </a:prstGeom>
        </p:spPr>
        <p:txBody>
          <a:bodyPr vert="horz" wrap="square" lIns="0" tIns="13335" rIns="0" bIns="0" rtlCol="0">
            <a:spAutoFit/>
          </a:bodyPr>
          <a:lstStyle/>
          <a:p>
            <a:pPr marL="194310" marR="86995" indent="-182245">
              <a:lnSpc>
                <a:spcPct val="100000"/>
              </a:lnSpc>
              <a:spcBef>
                <a:spcPts val="105"/>
              </a:spcBef>
              <a:buChar char="•"/>
              <a:tabLst>
                <a:tab pos="195580" algn="l"/>
              </a:tabLst>
            </a:pPr>
            <a:r>
              <a:rPr lang="en-US" sz="1400" spc="-50" dirty="0">
                <a:solidFill>
                  <a:schemeClr val="tx1"/>
                </a:solidFill>
                <a:latin typeface="Arial"/>
                <a:cs typeface="Arial"/>
              </a:rPr>
              <a:t>Balfour Beatty Communities</a:t>
            </a:r>
            <a:r>
              <a:rPr sz="1400" spc="-50" dirty="0">
                <a:solidFill>
                  <a:schemeClr val="tx1"/>
                </a:solidFill>
                <a:latin typeface="Arial"/>
                <a:cs typeface="Arial"/>
              </a:rPr>
              <a:t> </a:t>
            </a:r>
            <a:r>
              <a:rPr sz="1400" dirty="0">
                <a:solidFill>
                  <a:schemeClr val="tx1"/>
                </a:solidFill>
                <a:latin typeface="Arial"/>
                <a:cs typeface="Arial"/>
              </a:rPr>
              <a:t>is</a:t>
            </a:r>
            <a:r>
              <a:rPr sz="1400" spc="-10" dirty="0">
                <a:solidFill>
                  <a:schemeClr val="tx1"/>
                </a:solidFill>
                <a:latin typeface="Arial"/>
                <a:cs typeface="Arial"/>
              </a:rPr>
              <a:t> </a:t>
            </a:r>
            <a:r>
              <a:rPr sz="1400" dirty="0">
                <a:solidFill>
                  <a:schemeClr val="tx1"/>
                </a:solidFill>
                <a:latin typeface="Arial"/>
                <a:cs typeface="Arial"/>
              </a:rPr>
              <a:t>the</a:t>
            </a:r>
            <a:r>
              <a:rPr sz="1400" spc="-35" dirty="0">
                <a:solidFill>
                  <a:schemeClr val="tx1"/>
                </a:solidFill>
                <a:latin typeface="Arial"/>
                <a:cs typeface="Arial"/>
              </a:rPr>
              <a:t> </a:t>
            </a:r>
            <a:r>
              <a:rPr sz="1400" spc="-10" dirty="0">
                <a:solidFill>
                  <a:schemeClr val="tx1"/>
                </a:solidFill>
                <a:latin typeface="Arial"/>
                <a:cs typeface="Arial"/>
              </a:rPr>
              <a:t>privatized</a:t>
            </a:r>
            <a:r>
              <a:rPr sz="1400" spc="-65" dirty="0">
                <a:solidFill>
                  <a:schemeClr val="tx1"/>
                </a:solidFill>
                <a:latin typeface="Arial"/>
                <a:cs typeface="Arial"/>
              </a:rPr>
              <a:t> </a:t>
            </a:r>
            <a:r>
              <a:rPr sz="1400" dirty="0">
                <a:solidFill>
                  <a:schemeClr val="tx1"/>
                </a:solidFill>
                <a:latin typeface="Arial"/>
                <a:cs typeface="Arial"/>
              </a:rPr>
              <a:t>company</a:t>
            </a:r>
            <a:r>
              <a:rPr sz="1400" spc="-55" dirty="0">
                <a:solidFill>
                  <a:schemeClr val="tx1"/>
                </a:solidFill>
                <a:latin typeface="Arial"/>
                <a:cs typeface="Arial"/>
              </a:rPr>
              <a:t> </a:t>
            </a:r>
            <a:r>
              <a:rPr sz="1400" dirty="0">
                <a:solidFill>
                  <a:schemeClr val="tx1"/>
                </a:solidFill>
                <a:latin typeface="Arial"/>
                <a:cs typeface="Arial"/>
              </a:rPr>
              <a:t>that</a:t>
            </a:r>
            <a:r>
              <a:rPr sz="1400" spc="-35" dirty="0">
                <a:solidFill>
                  <a:schemeClr val="tx1"/>
                </a:solidFill>
                <a:latin typeface="Arial"/>
                <a:cs typeface="Arial"/>
              </a:rPr>
              <a:t> </a:t>
            </a:r>
            <a:r>
              <a:rPr sz="1400" dirty="0">
                <a:solidFill>
                  <a:schemeClr val="tx1"/>
                </a:solidFill>
                <a:latin typeface="Arial"/>
                <a:cs typeface="Arial"/>
              </a:rPr>
              <a:t>owns</a:t>
            </a:r>
            <a:r>
              <a:rPr sz="1400" spc="-20" dirty="0">
                <a:solidFill>
                  <a:schemeClr val="tx1"/>
                </a:solidFill>
                <a:latin typeface="Arial"/>
                <a:cs typeface="Arial"/>
              </a:rPr>
              <a:t> </a:t>
            </a:r>
            <a:r>
              <a:rPr sz="1400" dirty="0">
                <a:solidFill>
                  <a:schemeClr val="tx1"/>
                </a:solidFill>
                <a:latin typeface="Arial"/>
                <a:cs typeface="Arial"/>
              </a:rPr>
              <a:t>and</a:t>
            </a:r>
            <a:r>
              <a:rPr sz="1400" spc="-55" dirty="0">
                <a:solidFill>
                  <a:schemeClr val="tx1"/>
                </a:solidFill>
                <a:latin typeface="Arial"/>
                <a:cs typeface="Arial"/>
              </a:rPr>
              <a:t> </a:t>
            </a:r>
            <a:r>
              <a:rPr sz="1400" spc="-10" dirty="0">
                <a:solidFill>
                  <a:schemeClr val="tx1"/>
                </a:solidFill>
                <a:latin typeface="Arial"/>
                <a:cs typeface="Arial"/>
              </a:rPr>
              <a:t>manages</a:t>
            </a:r>
            <a:r>
              <a:rPr sz="1400" spc="-55" dirty="0">
                <a:solidFill>
                  <a:schemeClr val="tx1"/>
                </a:solidFill>
                <a:latin typeface="Arial"/>
                <a:cs typeface="Arial"/>
              </a:rPr>
              <a:t> </a:t>
            </a:r>
            <a:r>
              <a:rPr sz="1400" dirty="0">
                <a:solidFill>
                  <a:schemeClr val="tx1"/>
                </a:solidFill>
                <a:latin typeface="Arial"/>
                <a:cs typeface="Arial"/>
              </a:rPr>
              <a:t>the</a:t>
            </a:r>
            <a:r>
              <a:rPr sz="1400" spc="-30" dirty="0">
                <a:solidFill>
                  <a:schemeClr val="tx1"/>
                </a:solidFill>
                <a:latin typeface="Arial"/>
                <a:cs typeface="Arial"/>
              </a:rPr>
              <a:t> </a:t>
            </a:r>
            <a:r>
              <a:rPr sz="1400" dirty="0">
                <a:solidFill>
                  <a:schemeClr val="tx1"/>
                </a:solidFill>
                <a:latin typeface="Arial"/>
                <a:cs typeface="Arial"/>
              </a:rPr>
              <a:t>Family</a:t>
            </a:r>
            <a:r>
              <a:rPr sz="1400" spc="-55" dirty="0">
                <a:solidFill>
                  <a:schemeClr val="tx1"/>
                </a:solidFill>
                <a:latin typeface="Arial"/>
                <a:cs typeface="Arial"/>
              </a:rPr>
              <a:t> </a:t>
            </a:r>
            <a:r>
              <a:rPr sz="1400" spc="-25" dirty="0">
                <a:solidFill>
                  <a:schemeClr val="tx1"/>
                </a:solidFill>
                <a:latin typeface="Arial"/>
                <a:cs typeface="Arial"/>
              </a:rPr>
              <a:t>or 	</a:t>
            </a:r>
            <a:r>
              <a:rPr sz="1400" dirty="0">
                <a:solidFill>
                  <a:schemeClr val="tx1"/>
                </a:solidFill>
                <a:latin typeface="Arial"/>
                <a:cs typeface="Arial"/>
              </a:rPr>
              <a:t>Privatized</a:t>
            </a:r>
            <a:r>
              <a:rPr sz="1400" spc="-60" dirty="0">
                <a:solidFill>
                  <a:schemeClr val="tx1"/>
                </a:solidFill>
                <a:latin typeface="Arial"/>
                <a:cs typeface="Arial"/>
              </a:rPr>
              <a:t> </a:t>
            </a:r>
            <a:r>
              <a:rPr sz="1400" spc="-10" dirty="0">
                <a:solidFill>
                  <a:schemeClr val="tx1"/>
                </a:solidFill>
                <a:latin typeface="Arial"/>
                <a:cs typeface="Arial"/>
              </a:rPr>
              <a:t>Unaccompanied</a:t>
            </a:r>
            <a:r>
              <a:rPr sz="1400" spc="-35" dirty="0">
                <a:solidFill>
                  <a:schemeClr val="tx1"/>
                </a:solidFill>
                <a:latin typeface="Arial"/>
                <a:cs typeface="Arial"/>
              </a:rPr>
              <a:t> </a:t>
            </a:r>
            <a:r>
              <a:rPr sz="1400" spc="-10" dirty="0">
                <a:solidFill>
                  <a:schemeClr val="tx1"/>
                </a:solidFill>
                <a:latin typeface="Arial"/>
                <a:cs typeface="Arial"/>
              </a:rPr>
              <a:t>housing</a:t>
            </a:r>
            <a:r>
              <a:rPr sz="1400" spc="-90" dirty="0">
                <a:solidFill>
                  <a:schemeClr val="tx1"/>
                </a:solidFill>
                <a:latin typeface="Arial"/>
                <a:cs typeface="Arial"/>
              </a:rPr>
              <a:t> </a:t>
            </a:r>
            <a:r>
              <a:rPr sz="1400" dirty="0">
                <a:solidFill>
                  <a:schemeClr val="tx1"/>
                </a:solidFill>
                <a:latin typeface="Arial"/>
                <a:cs typeface="Arial"/>
              </a:rPr>
              <a:t>on</a:t>
            </a:r>
            <a:r>
              <a:rPr sz="1400" spc="-45" dirty="0">
                <a:solidFill>
                  <a:schemeClr val="tx1"/>
                </a:solidFill>
                <a:latin typeface="Arial"/>
                <a:cs typeface="Arial"/>
              </a:rPr>
              <a:t> </a:t>
            </a:r>
            <a:r>
              <a:rPr sz="1400" dirty="0">
                <a:solidFill>
                  <a:schemeClr val="tx1"/>
                </a:solidFill>
                <a:latin typeface="Arial"/>
                <a:cs typeface="Arial"/>
              </a:rPr>
              <a:t>this</a:t>
            </a:r>
            <a:r>
              <a:rPr sz="1400" spc="-50" dirty="0">
                <a:solidFill>
                  <a:schemeClr val="tx1"/>
                </a:solidFill>
                <a:latin typeface="Arial"/>
                <a:cs typeface="Arial"/>
              </a:rPr>
              <a:t> </a:t>
            </a:r>
            <a:r>
              <a:rPr sz="1400" spc="-10" dirty="0">
                <a:solidFill>
                  <a:schemeClr val="tx1"/>
                </a:solidFill>
                <a:latin typeface="Arial"/>
                <a:cs typeface="Arial"/>
              </a:rPr>
              <a:t>installation</a:t>
            </a:r>
            <a:endParaRPr sz="1400" dirty="0">
              <a:solidFill>
                <a:schemeClr val="tx1"/>
              </a:solidFill>
              <a:latin typeface="Arial"/>
              <a:cs typeface="Arial"/>
            </a:endParaRPr>
          </a:p>
          <a:p>
            <a:pPr marL="474345" marR="336550" lvl="1" indent="-635">
              <a:lnSpc>
                <a:spcPct val="100000"/>
              </a:lnSpc>
              <a:spcBef>
                <a:spcPts val="600"/>
              </a:spcBef>
              <a:buFont typeface="Courier New"/>
              <a:buChar char="o"/>
              <a:tabLst>
                <a:tab pos="474345" algn="l"/>
                <a:tab pos="757555" algn="l"/>
              </a:tabLst>
            </a:pPr>
            <a:r>
              <a:rPr sz="1400" dirty="0">
                <a:solidFill>
                  <a:schemeClr val="tx1"/>
                </a:solidFill>
                <a:latin typeface="Arial"/>
                <a:cs typeface="Arial"/>
              </a:rPr>
              <a:t>	</a:t>
            </a:r>
            <a:r>
              <a:rPr lang="en-US" sz="1400" dirty="0">
                <a:solidFill>
                  <a:schemeClr val="tx1"/>
                </a:solidFill>
                <a:latin typeface="Arial"/>
                <a:cs typeface="Arial"/>
              </a:rPr>
              <a:t>Balfour Beatty Communities</a:t>
            </a:r>
            <a:r>
              <a:rPr sz="1400" spc="-70" dirty="0">
                <a:solidFill>
                  <a:schemeClr val="tx1"/>
                </a:solidFill>
                <a:latin typeface="Arial"/>
                <a:cs typeface="Arial"/>
              </a:rPr>
              <a:t> </a:t>
            </a:r>
            <a:r>
              <a:rPr sz="1400" dirty="0">
                <a:solidFill>
                  <a:schemeClr val="tx1"/>
                </a:solidFill>
                <a:latin typeface="Arial"/>
                <a:cs typeface="Arial"/>
              </a:rPr>
              <a:t>is the</a:t>
            </a:r>
            <a:r>
              <a:rPr sz="1400" spc="-65" dirty="0">
                <a:solidFill>
                  <a:schemeClr val="tx1"/>
                </a:solidFill>
                <a:latin typeface="Arial"/>
                <a:cs typeface="Arial"/>
              </a:rPr>
              <a:t> </a:t>
            </a:r>
            <a:r>
              <a:rPr sz="1400" dirty="0">
                <a:solidFill>
                  <a:schemeClr val="tx1"/>
                </a:solidFill>
                <a:latin typeface="Arial"/>
                <a:cs typeface="Arial"/>
              </a:rPr>
              <a:t>private</a:t>
            </a:r>
            <a:r>
              <a:rPr sz="1400" spc="-60" dirty="0">
                <a:solidFill>
                  <a:schemeClr val="tx1"/>
                </a:solidFill>
                <a:latin typeface="Arial"/>
                <a:cs typeface="Arial"/>
              </a:rPr>
              <a:t> </a:t>
            </a:r>
            <a:r>
              <a:rPr sz="1400" spc="-10" dirty="0">
                <a:solidFill>
                  <a:schemeClr val="tx1"/>
                </a:solidFill>
                <a:latin typeface="Arial"/>
                <a:cs typeface="Arial"/>
              </a:rPr>
              <a:t>partner</a:t>
            </a:r>
            <a:r>
              <a:rPr sz="1400" spc="-125" dirty="0">
                <a:solidFill>
                  <a:schemeClr val="tx1"/>
                </a:solidFill>
                <a:latin typeface="Arial"/>
                <a:cs typeface="Arial"/>
              </a:rPr>
              <a:t> </a:t>
            </a:r>
            <a:r>
              <a:rPr sz="1400" dirty="0">
                <a:solidFill>
                  <a:schemeClr val="tx1"/>
                </a:solidFill>
                <a:latin typeface="Arial"/>
                <a:cs typeface="Arial"/>
              </a:rPr>
              <a:t>and</a:t>
            </a:r>
            <a:r>
              <a:rPr sz="1400" spc="-65" dirty="0">
                <a:solidFill>
                  <a:schemeClr val="tx1"/>
                </a:solidFill>
                <a:latin typeface="Arial"/>
                <a:cs typeface="Arial"/>
              </a:rPr>
              <a:t> </a:t>
            </a:r>
            <a:r>
              <a:rPr sz="1400" spc="-10" dirty="0">
                <a:solidFill>
                  <a:schemeClr val="tx1"/>
                </a:solidFill>
                <a:latin typeface="Arial"/>
                <a:cs typeface="Arial"/>
              </a:rPr>
              <a:t>managing</a:t>
            </a:r>
            <a:r>
              <a:rPr sz="1400" spc="-125" dirty="0">
                <a:solidFill>
                  <a:schemeClr val="tx1"/>
                </a:solidFill>
                <a:latin typeface="Arial"/>
                <a:cs typeface="Arial"/>
              </a:rPr>
              <a:t> </a:t>
            </a:r>
            <a:r>
              <a:rPr sz="1400" spc="-10" dirty="0">
                <a:solidFill>
                  <a:schemeClr val="tx1"/>
                </a:solidFill>
                <a:latin typeface="Arial"/>
                <a:cs typeface="Arial"/>
              </a:rPr>
              <a:t>member</a:t>
            </a:r>
            <a:r>
              <a:rPr sz="1400" spc="-80" dirty="0">
                <a:solidFill>
                  <a:schemeClr val="tx1"/>
                </a:solidFill>
                <a:latin typeface="Arial"/>
                <a:cs typeface="Arial"/>
              </a:rPr>
              <a:t> </a:t>
            </a:r>
            <a:r>
              <a:rPr sz="1400" dirty="0">
                <a:solidFill>
                  <a:schemeClr val="tx1"/>
                </a:solidFill>
                <a:latin typeface="Arial"/>
                <a:cs typeface="Arial"/>
              </a:rPr>
              <a:t>of</a:t>
            </a:r>
            <a:r>
              <a:rPr sz="1400" spc="-25" dirty="0">
                <a:solidFill>
                  <a:schemeClr val="tx1"/>
                </a:solidFill>
                <a:latin typeface="Arial"/>
                <a:cs typeface="Arial"/>
              </a:rPr>
              <a:t> </a:t>
            </a:r>
            <a:r>
              <a:rPr lang="en-US" sz="1400" spc="-10" dirty="0">
                <a:solidFill>
                  <a:schemeClr val="tx1"/>
                </a:solidFill>
                <a:latin typeface="Arial"/>
                <a:cs typeface="Arial"/>
              </a:rPr>
              <a:t>Carlisle Barracks Homes and your landlord.</a:t>
            </a:r>
            <a:endParaRPr sz="1400" dirty="0">
              <a:solidFill>
                <a:schemeClr val="tx1"/>
              </a:solidFill>
              <a:latin typeface="Arial"/>
              <a:cs typeface="Arial"/>
            </a:endParaRPr>
          </a:p>
          <a:p>
            <a:pPr marL="474345" marR="5080" lvl="1" indent="-635">
              <a:lnSpc>
                <a:spcPct val="100000"/>
              </a:lnSpc>
              <a:spcBef>
                <a:spcPts val="1195"/>
              </a:spcBef>
              <a:buFont typeface="Courier New"/>
              <a:buChar char="o"/>
              <a:tabLst>
                <a:tab pos="474345" algn="l"/>
                <a:tab pos="757555" algn="l"/>
              </a:tabLst>
            </a:pPr>
            <a:r>
              <a:rPr sz="1400" dirty="0">
                <a:solidFill>
                  <a:schemeClr val="tx1"/>
                </a:solidFill>
                <a:latin typeface="Arial"/>
                <a:cs typeface="Arial"/>
              </a:rPr>
              <a:t>	</a:t>
            </a:r>
            <a:r>
              <a:rPr lang="en-US" sz="1400" dirty="0">
                <a:solidFill>
                  <a:schemeClr val="tx1"/>
                </a:solidFill>
                <a:latin typeface="Arial"/>
                <a:cs typeface="Arial"/>
              </a:rPr>
              <a:t>Carlisle Barracks Homes</a:t>
            </a:r>
            <a:r>
              <a:rPr sz="1400" spc="-40" dirty="0">
                <a:solidFill>
                  <a:schemeClr val="tx1"/>
                </a:solidFill>
                <a:latin typeface="Arial"/>
                <a:cs typeface="Arial"/>
              </a:rPr>
              <a:t> </a:t>
            </a:r>
            <a:r>
              <a:rPr sz="1400" dirty="0">
                <a:solidFill>
                  <a:schemeClr val="tx1"/>
                </a:solidFill>
                <a:latin typeface="Arial"/>
                <a:cs typeface="Arial"/>
              </a:rPr>
              <a:t>is</a:t>
            </a:r>
            <a:r>
              <a:rPr sz="1400" spc="-10" dirty="0">
                <a:solidFill>
                  <a:schemeClr val="tx1"/>
                </a:solidFill>
                <a:latin typeface="Arial"/>
                <a:cs typeface="Arial"/>
              </a:rPr>
              <a:t> </a:t>
            </a:r>
            <a:r>
              <a:rPr sz="1400" dirty="0">
                <a:solidFill>
                  <a:schemeClr val="tx1"/>
                </a:solidFill>
                <a:latin typeface="Arial"/>
                <a:cs typeface="Arial"/>
              </a:rPr>
              <a:t>the</a:t>
            </a:r>
            <a:r>
              <a:rPr sz="1400" spc="-15" dirty="0">
                <a:solidFill>
                  <a:schemeClr val="tx1"/>
                </a:solidFill>
                <a:latin typeface="Arial"/>
                <a:cs typeface="Arial"/>
              </a:rPr>
              <a:t> </a:t>
            </a:r>
            <a:r>
              <a:rPr sz="1400" spc="-10" dirty="0">
                <a:solidFill>
                  <a:schemeClr val="tx1"/>
                </a:solidFill>
                <a:latin typeface="Arial"/>
                <a:cs typeface="Arial"/>
              </a:rPr>
              <a:t>property</a:t>
            </a:r>
            <a:r>
              <a:rPr sz="1400" spc="-45" dirty="0">
                <a:solidFill>
                  <a:schemeClr val="tx1"/>
                </a:solidFill>
                <a:latin typeface="Arial"/>
                <a:cs typeface="Arial"/>
              </a:rPr>
              <a:t> </a:t>
            </a:r>
            <a:r>
              <a:rPr sz="1400" spc="-10" dirty="0">
                <a:solidFill>
                  <a:schemeClr val="tx1"/>
                </a:solidFill>
                <a:latin typeface="Arial"/>
                <a:cs typeface="Arial"/>
              </a:rPr>
              <a:t>management</a:t>
            </a:r>
            <a:r>
              <a:rPr sz="1400" spc="-45" dirty="0">
                <a:solidFill>
                  <a:schemeClr val="tx1"/>
                </a:solidFill>
                <a:latin typeface="Arial"/>
                <a:cs typeface="Arial"/>
              </a:rPr>
              <a:t> </a:t>
            </a:r>
            <a:r>
              <a:rPr sz="1400" spc="-10" dirty="0">
                <a:solidFill>
                  <a:schemeClr val="tx1"/>
                </a:solidFill>
                <a:latin typeface="Arial"/>
                <a:cs typeface="Arial"/>
              </a:rPr>
              <a:t>company</a:t>
            </a:r>
            <a:r>
              <a:rPr sz="1400" spc="-60" dirty="0">
                <a:solidFill>
                  <a:schemeClr val="tx1"/>
                </a:solidFill>
                <a:latin typeface="Arial"/>
                <a:cs typeface="Arial"/>
              </a:rPr>
              <a:t> </a:t>
            </a:r>
            <a:r>
              <a:rPr sz="1400" spc="-20" dirty="0">
                <a:solidFill>
                  <a:schemeClr val="tx1"/>
                </a:solidFill>
                <a:latin typeface="Arial"/>
                <a:cs typeface="Arial"/>
              </a:rPr>
              <a:t>that </a:t>
            </a:r>
            <a:r>
              <a:rPr sz="1400" spc="-10" dirty="0">
                <a:solidFill>
                  <a:schemeClr val="tx1"/>
                </a:solidFill>
                <a:latin typeface="Arial"/>
                <a:cs typeface="Arial"/>
              </a:rPr>
              <a:t>manages</a:t>
            </a:r>
            <a:r>
              <a:rPr sz="1400" spc="-110" dirty="0">
                <a:solidFill>
                  <a:schemeClr val="tx1"/>
                </a:solidFill>
                <a:latin typeface="Arial"/>
                <a:cs typeface="Arial"/>
              </a:rPr>
              <a:t> </a:t>
            </a:r>
            <a:r>
              <a:rPr sz="1400" dirty="0">
                <a:solidFill>
                  <a:schemeClr val="tx1"/>
                </a:solidFill>
                <a:latin typeface="Arial"/>
                <a:cs typeface="Arial"/>
              </a:rPr>
              <a:t>the</a:t>
            </a:r>
            <a:r>
              <a:rPr sz="1400" spc="-35" dirty="0">
                <a:solidFill>
                  <a:schemeClr val="tx1"/>
                </a:solidFill>
                <a:latin typeface="Arial"/>
                <a:cs typeface="Arial"/>
              </a:rPr>
              <a:t> </a:t>
            </a:r>
            <a:r>
              <a:rPr sz="1400" dirty="0">
                <a:solidFill>
                  <a:schemeClr val="tx1"/>
                </a:solidFill>
                <a:latin typeface="Arial"/>
                <a:cs typeface="Arial"/>
              </a:rPr>
              <a:t>day</a:t>
            </a:r>
            <a:r>
              <a:rPr sz="1400" spc="-45" dirty="0">
                <a:solidFill>
                  <a:schemeClr val="tx1"/>
                </a:solidFill>
                <a:latin typeface="Arial"/>
                <a:cs typeface="Arial"/>
              </a:rPr>
              <a:t> </a:t>
            </a:r>
            <a:r>
              <a:rPr sz="1400" dirty="0">
                <a:solidFill>
                  <a:schemeClr val="tx1"/>
                </a:solidFill>
                <a:latin typeface="Arial"/>
                <a:cs typeface="Arial"/>
              </a:rPr>
              <a:t>to</a:t>
            </a:r>
            <a:r>
              <a:rPr sz="1400" spc="-40" dirty="0">
                <a:solidFill>
                  <a:schemeClr val="tx1"/>
                </a:solidFill>
                <a:latin typeface="Arial"/>
                <a:cs typeface="Arial"/>
              </a:rPr>
              <a:t> </a:t>
            </a:r>
            <a:r>
              <a:rPr sz="1400" dirty="0">
                <a:solidFill>
                  <a:schemeClr val="tx1"/>
                </a:solidFill>
                <a:latin typeface="Arial"/>
                <a:cs typeface="Arial"/>
              </a:rPr>
              <a:t>day</a:t>
            </a:r>
            <a:r>
              <a:rPr sz="1400" spc="-45" dirty="0">
                <a:solidFill>
                  <a:schemeClr val="tx1"/>
                </a:solidFill>
                <a:latin typeface="Arial"/>
                <a:cs typeface="Arial"/>
              </a:rPr>
              <a:t> </a:t>
            </a:r>
            <a:r>
              <a:rPr sz="1400" spc="-10" dirty="0">
                <a:solidFill>
                  <a:schemeClr val="tx1"/>
                </a:solidFill>
                <a:latin typeface="Arial"/>
                <a:cs typeface="Arial"/>
              </a:rPr>
              <a:t>operations</a:t>
            </a:r>
            <a:r>
              <a:rPr sz="1400" spc="-105" dirty="0">
                <a:solidFill>
                  <a:schemeClr val="tx1"/>
                </a:solidFill>
                <a:latin typeface="Arial"/>
                <a:cs typeface="Arial"/>
              </a:rPr>
              <a:t> </a:t>
            </a:r>
            <a:r>
              <a:rPr sz="1400" dirty="0">
                <a:solidFill>
                  <a:schemeClr val="tx1"/>
                </a:solidFill>
                <a:latin typeface="Arial"/>
                <a:cs typeface="Arial"/>
              </a:rPr>
              <a:t>of</a:t>
            </a:r>
            <a:r>
              <a:rPr sz="1400" spc="-30" dirty="0">
                <a:solidFill>
                  <a:schemeClr val="tx1"/>
                </a:solidFill>
                <a:latin typeface="Arial"/>
                <a:cs typeface="Arial"/>
              </a:rPr>
              <a:t> </a:t>
            </a:r>
            <a:r>
              <a:rPr sz="1400" dirty="0">
                <a:solidFill>
                  <a:schemeClr val="tx1"/>
                </a:solidFill>
                <a:latin typeface="Arial"/>
                <a:cs typeface="Arial"/>
              </a:rPr>
              <a:t>the</a:t>
            </a:r>
            <a:r>
              <a:rPr sz="1400" spc="-50" dirty="0">
                <a:solidFill>
                  <a:schemeClr val="tx1"/>
                </a:solidFill>
                <a:latin typeface="Arial"/>
                <a:cs typeface="Arial"/>
              </a:rPr>
              <a:t> </a:t>
            </a:r>
            <a:r>
              <a:rPr sz="1400" spc="-10" dirty="0">
                <a:solidFill>
                  <a:schemeClr val="tx1"/>
                </a:solidFill>
                <a:latin typeface="Arial"/>
                <a:cs typeface="Arial"/>
              </a:rPr>
              <a:t>privatized</a:t>
            </a:r>
            <a:r>
              <a:rPr sz="1400" spc="-85" dirty="0">
                <a:solidFill>
                  <a:schemeClr val="tx1"/>
                </a:solidFill>
                <a:latin typeface="Arial"/>
                <a:cs typeface="Arial"/>
              </a:rPr>
              <a:t> </a:t>
            </a:r>
            <a:r>
              <a:rPr sz="1400" spc="-10" dirty="0">
                <a:solidFill>
                  <a:schemeClr val="tx1"/>
                </a:solidFill>
                <a:latin typeface="Arial"/>
                <a:cs typeface="Arial"/>
              </a:rPr>
              <a:t>housing</a:t>
            </a:r>
            <a:r>
              <a:rPr sz="1400" spc="-100" dirty="0">
                <a:solidFill>
                  <a:schemeClr val="tx1"/>
                </a:solidFill>
                <a:latin typeface="Arial"/>
                <a:cs typeface="Arial"/>
              </a:rPr>
              <a:t> </a:t>
            </a:r>
            <a:r>
              <a:rPr sz="1400" dirty="0">
                <a:solidFill>
                  <a:schemeClr val="tx1"/>
                </a:solidFill>
                <a:latin typeface="Arial"/>
                <a:cs typeface="Arial"/>
              </a:rPr>
              <a:t>to</a:t>
            </a:r>
            <a:r>
              <a:rPr sz="1400" spc="-40" dirty="0">
                <a:solidFill>
                  <a:schemeClr val="tx1"/>
                </a:solidFill>
                <a:latin typeface="Arial"/>
                <a:cs typeface="Arial"/>
              </a:rPr>
              <a:t> </a:t>
            </a:r>
            <a:r>
              <a:rPr sz="1400" dirty="0">
                <a:solidFill>
                  <a:schemeClr val="tx1"/>
                </a:solidFill>
                <a:latin typeface="Arial"/>
                <a:cs typeface="Arial"/>
              </a:rPr>
              <a:t>include</a:t>
            </a:r>
            <a:r>
              <a:rPr sz="1400" spc="-60" dirty="0">
                <a:solidFill>
                  <a:schemeClr val="tx1"/>
                </a:solidFill>
                <a:latin typeface="Arial"/>
                <a:cs typeface="Arial"/>
              </a:rPr>
              <a:t> </a:t>
            </a:r>
            <a:r>
              <a:rPr sz="1400" spc="-10" dirty="0">
                <a:solidFill>
                  <a:schemeClr val="tx1"/>
                </a:solidFill>
                <a:latin typeface="Arial"/>
                <a:cs typeface="Arial"/>
              </a:rPr>
              <a:t>ensuring</a:t>
            </a:r>
            <a:r>
              <a:rPr sz="1400" spc="-125" dirty="0">
                <a:solidFill>
                  <a:schemeClr val="tx1"/>
                </a:solidFill>
                <a:latin typeface="Arial"/>
                <a:cs typeface="Arial"/>
              </a:rPr>
              <a:t> </a:t>
            </a:r>
            <a:r>
              <a:rPr sz="1400" dirty="0">
                <a:solidFill>
                  <a:schemeClr val="tx1"/>
                </a:solidFill>
                <a:latin typeface="Arial"/>
                <a:cs typeface="Arial"/>
              </a:rPr>
              <a:t>prompt</a:t>
            </a:r>
            <a:r>
              <a:rPr sz="1400" spc="-55" dirty="0">
                <a:solidFill>
                  <a:schemeClr val="tx1"/>
                </a:solidFill>
                <a:latin typeface="Arial"/>
                <a:cs typeface="Arial"/>
              </a:rPr>
              <a:t> </a:t>
            </a:r>
            <a:r>
              <a:rPr sz="1400" spc="-25" dirty="0">
                <a:solidFill>
                  <a:schemeClr val="tx1"/>
                </a:solidFill>
                <a:latin typeface="Arial"/>
                <a:cs typeface="Arial"/>
              </a:rPr>
              <a:t>and </a:t>
            </a:r>
            <a:r>
              <a:rPr sz="1400" spc="-10" dirty="0">
                <a:solidFill>
                  <a:schemeClr val="tx1"/>
                </a:solidFill>
                <a:latin typeface="Arial"/>
                <a:cs typeface="Arial"/>
              </a:rPr>
              <a:t>professional</a:t>
            </a:r>
            <a:r>
              <a:rPr sz="1400" spc="-35" dirty="0">
                <a:solidFill>
                  <a:schemeClr val="tx1"/>
                </a:solidFill>
                <a:latin typeface="Arial"/>
                <a:cs typeface="Arial"/>
              </a:rPr>
              <a:t> </a:t>
            </a:r>
            <a:r>
              <a:rPr sz="1400" spc="-10" dirty="0">
                <a:solidFill>
                  <a:schemeClr val="tx1"/>
                </a:solidFill>
                <a:latin typeface="Arial"/>
                <a:cs typeface="Arial"/>
              </a:rPr>
              <a:t>maintenance</a:t>
            </a:r>
            <a:r>
              <a:rPr sz="1400" spc="-40" dirty="0">
                <a:solidFill>
                  <a:schemeClr val="tx1"/>
                </a:solidFill>
                <a:latin typeface="Arial"/>
                <a:cs typeface="Arial"/>
              </a:rPr>
              <a:t> </a:t>
            </a:r>
            <a:r>
              <a:rPr sz="1400" dirty="0">
                <a:solidFill>
                  <a:schemeClr val="tx1"/>
                </a:solidFill>
                <a:latin typeface="Arial"/>
                <a:cs typeface="Arial"/>
              </a:rPr>
              <a:t>and</a:t>
            </a:r>
            <a:r>
              <a:rPr sz="1400" spc="-35" dirty="0">
                <a:solidFill>
                  <a:schemeClr val="tx1"/>
                </a:solidFill>
                <a:latin typeface="Arial"/>
                <a:cs typeface="Arial"/>
              </a:rPr>
              <a:t> </a:t>
            </a:r>
            <a:r>
              <a:rPr sz="1400" spc="-40" dirty="0">
                <a:solidFill>
                  <a:schemeClr val="tx1"/>
                </a:solidFill>
                <a:latin typeface="Arial"/>
                <a:cs typeface="Arial"/>
              </a:rPr>
              <a:t>repair,</a:t>
            </a:r>
            <a:r>
              <a:rPr sz="1400" spc="-70" dirty="0">
                <a:solidFill>
                  <a:schemeClr val="tx1"/>
                </a:solidFill>
                <a:latin typeface="Arial"/>
                <a:cs typeface="Arial"/>
              </a:rPr>
              <a:t> </a:t>
            </a:r>
            <a:r>
              <a:rPr lang="en-US" sz="1400" spc="-70" dirty="0">
                <a:solidFill>
                  <a:schemeClr val="tx1"/>
                </a:solidFill>
                <a:latin typeface="Arial"/>
                <a:cs typeface="Arial"/>
              </a:rPr>
              <a:t>addressing of </a:t>
            </a:r>
            <a:r>
              <a:rPr sz="1400" spc="-10" dirty="0">
                <a:solidFill>
                  <a:schemeClr val="tx1"/>
                </a:solidFill>
                <a:latin typeface="Arial"/>
                <a:cs typeface="Arial"/>
              </a:rPr>
              <a:t>property</a:t>
            </a:r>
            <a:r>
              <a:rPr sz="1400" spc="-40" dirty="0">
                <a:solidFill>
                  <a:schemeClr val="tx1"/>
                </a:solidFill>
                <a:latin typeface="Arial"/>
                <a:cs typeface="Arial"/>
              </a:rPr>
              <a:t> </a:t>
            </a:r>
            <a:r>
              <a:rPr sz="1400" spc="-10" dirty="0">
                <a:solidFill>
                  <a:schemeClr val="tx1"/>
                </a:solidFill>
                <a:latin typeface="Arial"/>
                <a:cs typeface="Arial"/>
              </a:rPr>
              <a:t>concerns,</a:t>
            </a:r>
            <a:r>
              <a:rPr sz="1400" spc="-35" dirty="0">
                <a:solidFill>
                  <a:schemeClr val="tx1"/>
                </a:solidFill>
                <a:latin typeface="Arial"/>
                <a:cs typeface="Arial"/>
              </a:rPr>
              <a:t> </a:t>
            </a:r>
            <a:r>
              <a:rPr sz="1400" dirty="0">
                <a:solidFill>
                  <a:schemeClr val="tx1"/>
                </a:solidFill>
                <a:latin typeface="Arial"/>
                <a:cs typeface="Arial"/>
              </a:rPr>
              <a:t>and</a:t>
            </a:r>
            <a:r>
              <a:rPr sz="1400" spc="-35" dirty="0">
                <a:solidFill>
                  <a:schemeClr val="tx1"/>
                </a:solidFill>
                <a:latin typeface="Arial"/>
                <a:cs typeface="Arial"/>
              </a:rPr>
              <a:t> </a:t>
            </a:r>
            <a:r>
              <a:rPr sz="1400" spc="-10" dirty="0">
                <a:solidFill>
                  <a:schemeClr val="tx1"/>
                </a:solidFill>
                <a:latin typeface="Arial"/>
                <a:cs typeface="Arial"/>
              </a:rPr>
              <a:t>rent/billing</a:t>
            </a:r>
            <a:r>
              <a:rPr sz="1400" spc="-40" dirty="0">
                <a:solidFill>
                  <a:schemeClr val="tx1"/>
                </a:solidFill>
                <a:latin typeface="Arial"/>
                <a:cs typeface="Arial"/>
              </a:rPr>
              <a:t> </a:t>
            </a:r>
            <a:r>
              <a:rPr sz="1400" dirty="0">
                <a:solidFill>
                  <a:schemeClr val="tx1"/>
                </a:solidFill>
                <a:latin typeface="Arial"/>
                <a:cs typeface="Arial"/>
              </a:rPr>
              <a:t>issues.</a:t>
            </a:r>
            <a:r>
              <a:rPr sz="1400" spc="-50" dirty="0">
                <a:solidFill>
                  <a:schemeClr val="tx1"/>
                </a:solidFill>
                <a:latin typeface="Arial"/>
                <a:cs typeface="Arial"/>
              </a:rPr>
              <a:t> </a:t>
            </a:r>
            <a:endParaRPr lang="en-US" sz="1400" spc="-50" dirty="0">
              <a:solidFill>
                <a:schemeClr val="tx1"/>
              </a:solidFill>
              <a:latin typeface="Arial"/>
              <a:cs typeface="Arial"/>
            </a:endParaRPr>
          </a:p>
          <a:p>
            <a:pPr marL="473710" marR="5080" lvl="1">
              <a:lnSpc>
                <a:spcPct val="100000"/>
              </a:lnSpc>
              <a:spcBef>
                <a:spcPts val="1195"/>
              </a:spcBef>
              <a:tabLst>
                <a:tab pos="474345" algn="l"/>
                <a:tab pos="757555" algn="l"/>
              </a:tabLst>
            </a:pPr>
            <a:endParaRPr sz="1400" dirty="0">
              <a:solidFill>
                <a:schemeClr val="tx1"/>
              </a:solidFill>
              <a:latin typeface="Arial"/>
              <a:cs typeface="Arial"/>
            </a:endParaRPr>
          </a:p>
          <a:p>
            <a:pPr marL="104140">
              <a:lnSpc>
                <a:spcPct val="100000"/>
              </a:lnSpc>
              <a:spcBef>
                <a:spcPts val="5"/>
              </a:spcBef>
              <a:tabLst>
                <a:tab pos="286385" algn="l"/>
              </a:tabLst>
            </a:pPr>
            <a:r>
              <a:rPr lang="en-US" sz="1600" spc="-50" dirty="0">
                <a:solidFill>
                  <a:schemeClr val="tx1"/>
                </a:solidFill>
                <a:latin typeface="Arial"/>
                <a:cs typeface="Arial"/>
              </a:rPr>
              <a:t>Balfour Beatty Communities/Carlisle Barracks Homes</a:t>
            </a:r>
            <a:r>
              <a:rPr sz="1600" spc="-50" dirty="0">
                <a:solidFill>
                  <a:schemeClr val="tx1"/>
                </a:solidFill>
                <a:latin typeface="Arial"/>
                <a:cs typeface="Arial"/>
              </a:rPr>
              <a:t> </a:t>
            </a:r>
            <a:r>
              <a:rPr sz="1600" spc="-10" dirty="0">
                <a:solidFill>
                  <a:schemeClr val="tx1"/>
                </a:solidFill>
                <a:latin typeface="Arial"/>
                <a:cs typeface="Arial"/>
              </a:rPr>
              <a:t>Contacts</a:t>
            </a:r>
            <a:r>
              <a:rPr lang="en-US" sz="1600" spc="-10" dirty="0">
                <a:solidFill>
                  <a:schemeClr val="tx1"/>
                </a:solidFill>
                <a:latin typeface="Arial"/>
                <a:cs typeface="Arial"/>
              </a:rPr>
              <a:t> and Contact Numbers</a:t>
            </a:r>
            <a:r>
              <a:rPr sz="1600" spc="-10" dirty="0">
                <a:solidFill>
                  <a:schemeClr val="tx1"/>
                </a:solidFill>
                <a:latin typeface="Arial"/>
                <a:cs typeface="Arial"/>
              </a:rPr>
              <a:t>:</a:t>
            </a:r>
            <a:endParaRPr sz="1600" dirty="0">
              <a:solidFill>
                <a:schemeClr val="tx1"/>
              </a:solidFill>
              <a:latin typeface="Arial"/>
              <a:cs typeface="Arial"/>
            </a:endParaRPr>
          </a:p>
          <a:p>
            <a:pPr marL="768350" lvl="1" indent="-286385">
              <a:lnSpc>
                <a:spcPct val="100000"/>
              </a:lnSpc>
              <a:spcBef>
                <a:spcPts val="1200"/>
              </a:spcBef>
              <a:buFont typeface="Courier New"/>
              <a:buChar char="o"/>
              <a:tabLst>
                <a:tab pos="768350" algn="l"/>
              </a:tabLst>
            </a:pPr>
            <a:r>
              <a:rPr sz="1600" spc="-10" dirty="0">
                <a:solidFill>
                  <a:schemeClr val="tx1"/>
                </a:solidFill>
                <a:latin typeface="Arial"/>
                <a:cs typeface="Arial"/>
              </a:rPr>
              <a:t>Operations</a:t>
            </a:r>
            <a:r>
              <a:rPr sz="1600" spc="-55" dirty="0">
                <a:solidFill>
                  <a:schemeClr val="tx1"/>
                </a:solidFill>
                <a:latin typeface="Arial"/>
                <a:cs typeface="Arial"/>
              </a:rPr>
              <a:t> </a:t>
            </a:r>
            <a:r>
              <a:rPr lang="en-US" sz="1600" spc="-10" dirty="0">
                <a:solidFill>
                  <a:schemeClr val="tx1"/>
                </a:solidFill>
                <a:latin typeface="Arial"/>
                <a:cs typeface="Arial"/>
              </a:rPr>
              <a:t>Director</a:t>
            </a:r>
            <a:r>
              <a:rPr sz="1600" spc="-10" dirty="0">
                <a:solidFill>
                  <a:schemeClr val="tx1"/>
                </a:solidFill>
                <a:latin typeface="Arial"/>
                <a:cs typeface="Arial"/>
              </a:rPr>
              <a:t>:</a:t>
            </a:r>
            <a:r>
              <a:rPr sz="1600" spc="-40" dirty="0">
                <a:solidFill>
                  <a:schemeClr val="tx1"/>
                </a:solidFill>
                <a:latin typeface="Arial"/>
                <a:cs typeface="Arial"/>
              </a:rPr>
              <a:t> </a:t>
            </a:r>
            <a:r>
              <a:rPr lang="en-US" sz="1600" spc="-40" dirty="0">
                <a:solidFill>
                  <a:schemeClr val="tx1"/>
                </a:solidFill>
                <a:latin typeface="Arial"/>
                <a:cs typeface="Arial"/>
              </a:rPr>
              <a:t>Mrs. Patricia Frank</a:t>
            </a:r>
            <a:endParaRPr sz="1600" dirty="0">
              <a:solidFill>
                <a:schemeClr val="tx1"/>
              </a:solidFill>
              <a:latin typeface="Arial"/>
              <a:cs typeface="Arial"/>
            </a:endParaRPr>
          </a:p>
          <a:p>
            <a:pPr marL="768350" lvl="1" indent="-286385">
              <a:lnSpc>
                <a:spcPct val="100000"/>
              </a:lnSpc>
              <a:spcBef>
                <a:spcPts val="1200"/>
              </a:spcBef>
              <a:buFont typeface="Courier New"/>
              <a:buChar char="o"/>
              <a:tabLst>
                <a:tab pos="768350" algn="l"/>
              </a:tabLst>
            </a:pPr>
            <a:r>
              <a:rPr sz="1600" spc="-10" dirty="0">
                <a:solidFill>
                  <a:schemeClr val="tx1"/>
                </a:solidFill>
                <a:latin typeface="Arial"/>
                <a:cs typeface="Arial"/>
              </a:rPr>
              <a:t>Pro</a:t>
            </a:r>
            <a:r>
              <a:rPr lang="en-US" sz="1600" spc="-10" dirty="0">
                <a:solidFill>
                  <a:schemeClr val="tx1"/>
                </a:solidFill>
                <a:latin typeface="Arial"/>
                <a:cs typeface="Arial"/>
              </a:rPr>
              <a:t>ject Director</a:t>
            </a:r>
            <a:r>
              <a:rPr sz="1600" spc="-10" dirty="0">
                <a:solidFill>
                  <a:schemeClr val="tx1"/>
                </a:solidFill>
                <a:latin typeface="Arial"/>
                <a:cs typeface="Arial"/>
              </a:rPr>
              <a:t>:</a:t>
            </a:r>
            <a:r>
              <a:rPr sz="1600" spc="-35" dirty="0">
                <a:solidFill>
                  <a:schemeClr val="tx1"/>
                </a:solidFill>
                <a:latin typeface="Arial"/>
                <a:cs typeface="Arial"/>
              </a:rPr>
              <a:t> </a:t>
            </a:r>
            <a:r>
              <a:rPr lang="en-US" sz="1600" spc="-10" dirty="0">
                <a:solidFill>
                  <a:schemeClr val="tx1"/>
                </a:solidFill>
                <a:latin typeface="Arial"/>
                <a:cs typeface="Arial"/>
              </a:rPr>
              <a:t>Mr. Brad Clouse</a:t>
            </a:r>
            <a:endParaRPr sz="1600" dirty="0">
              <a:solidFill>
                <a:schemeClr val="tx1"/>
              </a:solidFill>
              <a:latin typeface="Arial"/>
              <a:cs typeface="Arial"/>
            </a:endParaRPr>
          </a:p>
          <a:p>
            <a:pPr marL="768350" lvl="1" indent="-286385">
              <a:lnSpc>
                <a:spcPct val="100000"/>
              </a:lnSpc>
              <a:spcBef>
                <a:spcPts val="1200"/>
              </a:spcBef>
              <a:buFont typeface="Courier New"/>
              <a:buChar char="o"/>
              <a:tabLst>
                <a:tab pos="768350" algn="l"/>
              </a:tabLst>
            </a:pPr>
            <a:r>
              <a:rPr lang="en-US" sz="1600" spc="-10" dirty="0">
                <a:solidFill>
                  <a:schemeClr val="tx1"/>
                </a:solidFill>
                <a:latin typeface="Arial"/>
                <a:cs typeface="Arial"/>
              </a:rPr>
              <a:t>Facility Manager</a:t>
            </a:r>
            <a:r>
              <a:rPr sz="1600" spc="-10" dirty="0">
                <a:solidFill>
                  <a:schemeClr val="tx1"/>
                </a:solidFill>
                <a:latin typeface="Arial"/>
                <a:cs typeface="Arial"/>
              </a:rPr>
              <a:t>:</a:t>
            </a:r>
            <a:r>
              <a:rPr sz="1600" spc="-45" dirty="0">
                <a:solidFill>
                  <a:schemeClr val="tx1"/>
                </a:solidFill>
                <a:latin typeface="Arial"/>
                <a:cs typeface="Arial"/>
              </a:rPr>
              <a:t> </a:t>
            </a:r>
            <a:r>
              <a:rPr lang="en-US" sz="1600" spc="-45" dirty="0">
                <a:solidFill>
                  <a:schemeClr val="tx1"/>
                </a:solidFill>
                <a:latin typeface="Arial"/>
                <a:cs typeface="Arial"/>
              </a:rPr>
              <a:t>Mr. Scott Wert</a:t>
            </a:r>
          </a:p>
          <a:p>
            <a:pPr marL="768350" lvl="1" indent="-286385" algn="l" rtl="0">
              <a:spcBef>
                <a:spcPts val="1200"/>
              </a:spcBef>
              <a:buFont typeface="Courier New"/>
              <a:buChar char="o"/>
              <a:tabLst>
                <a:tab pos="768350" algn="l"/>
              </a:tabLst>
            </a:pPr>
            <a:r>
              <a:rPr lang="en-US" sz="1600" b="0" i="0" u="none" strike="noStrike" kern="0" cap="none" spc="-5" baseline="0" dirty="0">
                <a:uFillTx/>
                <a:latin typeface="Arial"/>
                <a:cs typeface="Arial"/>
                <a:hlinkClick r:id="rId5"/>
              </a:rPr>
              <a:t>Carlisleleasing@bbcgrp.com</a:t>
            </a:r>
            <a:r>
              <a:rPr lang="en-US" sz="1600" kern="0" spc="-5" dirty="0">
                <a:latin typeface="Arial"/>
                <a:cs typeface="Arial"/>
              </a:rPr>
              <a:t>; Phone: 717-243-7177</a:t>
            </a:r>
            <a:endParaRPr lang="en-US" sz="1600" b="0" i="0" u="none" strike="noStrike" kern="0" cap="none" spc="0" baseline="0" dirty="0">
              <a:uFillTx/>
              <a:latin typeface="Arial"/>
              <a:cs typeface="Arial"/>
            </a:endParaRPr>
          </a:p>
        </p:txBody>
      </p:sp>
      <p:pic>
        <p:nvPicPr>
          <p:cNvPr id="18" name="Picture 17" descr="A logo for a housing company&#10;&#10;Description automatically generated">
            <a:extLst>
              <a:ext uri="{FF2B5EF4-FFF2-40B4-BE49-F238E27FC236}">
                <a16:creationId xmlns:a16="http://schemas.microsoft.com/office/drawing/2014/main" id="{7F98611E-1B44-53D0-C6DA-AA0DB5C4E3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5</a:t>
            </a:fld>
            <a:endParaRPr sz="800" dirty="0"/>
          </a:p>
        </p:txBody>
      </p:sp>
      <p:sp>
        <p:nvSpPr>
          <p:cNvPr id="15" name="object 15"/>
          <p:cNvSpPr txBox="1">
            <a:spLocks noGrp="1"/>
          </p:cNvSpPr>
          <p:nvPr>
            <p:ph type="title"/>
          </p:nvPr>
        </p:nvSpPr>
        <p:spPr>
          <a:xfrm>
            <a:off x="4953000" y="71982"/>
            <a:ext cx="4045198"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Bill</a:t>
            </a:r>
            <a:r>
              <a:rPr lang="en-US" spc="-60" dirty="0"/>
              <a:t> </a:t>
            </a:r>
            <a:r>
              <a:rPr lang="en-US" dirty="0"/>
              <a:t>of</a:t>
            </a:r>
            <a:r>
              <a:rPr lang="en-US" spc="-70" dirty="0"/>
              <a:t> </a:t>
            </a:r>
            <a:r>
              <a:rPr lang="en-US" spc="-10" dirty="0"/>
              <a:t>Rights</a:t>
            </a:r>
            <a:endParaRPr spc="-10" dirty="0"/>
          </a:p>
        </p:txBody>
      </p:sp>
      <p:sp>
        <p:nvSpPr>
          <p:cNvPr id="16" name="object 16"/>
          <p:cNvSpPr txBox="1"/>
          <p:nvPr/>
        </p:nvSpPr>
        <p:spPr>
          <a:xfrm>
            <a:off x="386648" y="680014"/>
            <a:ext cx="8370703" cy="5322611"/>
          </a:xfrm>
          <a:prstGeom prst="rect">
            <a:avLst/>
          </a:prstGeom>
        </p:spPr>
        <p:txBody>
          <a:bodyPr vert="horz" wrap="square" lIns="0" tIns="13335" rIns="0" bIns="0" rtlCol="0">
            <a:spAutoFit/>
          </a:bodyPr>
          <a:lstStyle/>
          <a:p>
            <a:r>
              <a:rPr lang="en-US" sz="1600" b="1" dirty="0">
                <a:latin typeface="Arial" panose="020B0604020202020204" pitchFamily="34" charset="0"/>
                <a:cs typeface="Arial" panose="020B0604020202020204" pitchFamily="34" charset="0"/>
              </a:rPr>
              <a:t>In 2020, laws were passed to assure military tenants basic rights to:</a:t>
            </a:r>
          </a:p>
          <a:p>
            <a:endParaRPr lang="en-US" sz="1400" b="1" dirty="0">
              <a:latin typeface="Arial" panose="020B0604020202020204" pitchFamily="34" charset="0"/>
              <a:cs typeface="Arial" panose="020B0604020202020204" pitchFamily="34" charset="0"/>
            </a:endParaRP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Reside in a housing unit and a community that meets applicable health and environmental standards.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Reside in a housing unit that has working fixtures, appliances, and utilities and to reside in a community with well-maintained common areas and amenity spaces.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A previous seven-year maintenance history of the prospective housing unit within two business days after making request before signing a lease. A current tenant who did not receive maintenance information before signing a lease has the right to receive such information within five business days after making the request.</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A written lease with clearly defined rental terms to establish tenancy in a housing unit including any addendums and other regulations imposed by the Landlord regarding occupancy of the housing unit and use of common areas.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A plain-language briefing, before signing a lease and 30 days after move-in, by the AHO on all rights and responsibilities associated with tenancy of the housing unit, including information regarding the existence of any additional fees authorized by the lease, any utilities payments, the procedures for submitting and tracking work orders, the identity of the Military Tenant Advocate, and the dispute resolution process.</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Given sufficient time and opportunity to prepare and be present for move-in and move-out inspections, including an opportunity to obtain and complete necessary paperwork.</a:t>
            </a:r>
          </a:p>
          <a:p>
            <a:pPr marL="396875" indent="-163513">
              <a:spcBef>
                <a:spcPts val="600"/>
              </a:spcBef>
              <a:buFont typeface="Arial" panose="020B0604020202020204" pitchFamily="34" charset="0"/>
              <a:buChar char="•"/>
            </a:pPr>
            <a:r>
              <a:rPr lang="en-US" sz="1400" b="0" dirty="0">
                <a:latin typeface="Arial" panose="020B0604020202020204" pitchFamily="34" charset="0"/>
                <a:cs typeface="Arial" panose="020B0604020202020204" pitchFamily="34" charset="0"/>
              </a:rPr>
              <a:t>Report inadequate housing standards or deficits (defici</a:t>
            </a:r>
            <a:r>
              <a:rPr lang="en-US" sz="1400" dirty="0">
                <a:latin typeface="Arial" panose="020B0604020202020204" pitchFamily="34" charset="0"/>
                <a:cs typeface="Arial" panose="020B0604020202020204" pitchFamily="34" charset="0"/>
              </a:rPr>
              <a:t>encie</a:t>
            </a:r>
            <a:r>
              <a:rPr lang="en-US" sz="1400" b="0" dirty="0">
                <a:latin typeface="Arial" panose="020B0604020202020204" pitchFamily="34" charset="0"/>
                <a:cs typeface="Arial" panose="020B0604020202020204" pitchFamily="34" charset="0"/>
              </a:rPr>
              <a:t>s) in habitability of the housing unit to the Landlord, the chain of command, and Installation housing office without fear of reprisal or retaliation.</a:t>
            </a:r>
          </a:p>
          <a:p>
            <a:endParaRPr lang="en-US" sz="1200" dirty="0">
              <a:latin typeface="Arial" panose="020B0604020202020204" pitchFamily="34" charset="0"/>
              <a:cs typeface="Arial" panose="020B0604020202020204" pitchFamily="34" charset="0"/>
            </a:endParaRPr>
          </a:p>
        </p:txBody>
      </p:sp>
      <p:pic>
        <p:nvPicPr>
          <p:cNvPr id="18" name="Picture 17" descr="A logo for a housing company&#10;&#10;Description automatically generated">
            <a:extLst>
              <a:ext uri="{FF2B5EF4-FFF2-40B4-BE49-F238E27FC236}">
                <a16:creationId xmlns:a16="http://schemas.microsoft.com/office/drawing/2014/main" id="{0CD3C11F-9AC4-AF3E-A6E8-87E13689C8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370980533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6</a:t>
            </a:fld>
            <a:endParaRPr sz="800" dirty="0"/>
          </a:p>
        </p:txBody>
      </p:sp>
      <p:sp>
        <p:nvSpPr>
          <p:cNvPr id="15" name="object 15"/>
          <p:cNvSpPr txBox="1">
            <a:spLocks noGrp="1"/>
          </p:cNvSpPr>
          <p:nvPr>
            <p:ph type="title"/>
          </p:nvPr>
        </p:nvSpPr>
        <p:spPr>
          <a:xfrm>
            <a:off x="5029200" y="71982"/>
            <a:ext cx="3968998"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Bill</a:t>
            </a:r>
            <a:r>
              <a:rPr lang="en-US" spc="-60" dirty="0"/>
              <a:t> </a:t>
            </a:r>
            <a:r>
              <a:rPr lang="en-US" dirty="0"/>
              <a:t>of</a:t>
            </a:r>
            <a:r>
              <a:rPr lang="en-US" spc="-70" dirty="0"/>
              <a:t> </a:t>
            </a:r>
            <a:r>
              <a:rPr lang="en-US" spc="-10" dirty="0"/>
              <a:t>Rights</a:t>
            </a:r>
            <a:endParaRPr spc="-10" dirty="0"/>
          </a:p>
        </p:txBody>
      </p:sp>
      <p:sp>
        <p:nvSpPr>
          <p:cNvPr id="16" name="object 16"/>
          <p:cNvSpPr txBox="1"/>
          <p:nvPr/>
        </p:nvSpPr>
        <p:spPr>
          <a:xfrm>
            <a:off x="388884" y="875649"/>
            <a:ext cx="8374116" cy="4991751"/>
          </a:xfrm>
          <a:prstGeom prst="rect">
            <a:avLst/>
          </a:prstGeom>
        </p:spPr>
        <p:txBody>
          <a:bodyPr vert="horz" wrap="square" lIns="0" tIns="13335" rIns="0" bIns="0" rtlCol="0">
            <a:spAutoFit/>
          </a:bodyPr>
          <a:lstStyle/>
          <a:p>
            <a:pPr marL="285750" indent="-285750">
              <a:spcBef>
                <a:spcPts val="600"/>
              </a:spcBef>
              <a:buFont typeface="Arial" panose="020B0604020202020204" pitchFamily="34" charset="0"/>
              <a:buChar char="•"/>
            </a:pPr>
            <a:r>
              <a:rPr lang="en-US" sz="1400" b="0" dirty="0"/>
              <a:t>Access a military tenant advocate or a military legal assistance attorney, through the AHO to assist in the preparation of requests to initiate a dispute resolution. This includes the ability to submit a request to withhold payments during the formal dispute resolution process.</a:t>
            </a:r>
          </a:p>
          <a:p>
            <a:pPr marL="285750" indent="-285750">
              <a:spcBef>
                <a:spcPts val="600"/>
              </a:spcBef>
              <a:buFont typeface="Arial" panose="020B0604020202020204" pitchFamily="34" charset="0"/>
              <a:buChar char="•"/>
            </a:pPr>
            <a:r>
              <a:rPr lang="en-US" sz="1400" b="0" dirty="0"/>
              <a:t>Receive property management services provided by the Landlord that meet or exceed industry standards and that are performed by professionally and appropriately trained responsive and courteous customer service and maintenance staff.</a:t>
            </a:r>
          </a:p>
          <a:p>
            <a:pPr marL="285750" indent="-285750">
              <a:spcBef>
                <a:spcPts val="600"/>
              </a:spcBef>
              <a:buFont typeface="Arial" panose="020B0604020202020204" pitchFamily="34" charset="0"/>
              <a:buChar char="•"/>
            </a:pPr>
            <a:r>
              <a:rPr lang="en-US" sz="1400" b="0" dirty="0"/>
              <a:t>Have multiple, convenient methods to communicate directly with the Landlord maintenance staff, and to receive consistent, honest, accurate, straightforward and responsive communications.</a:t>
            </a:r>
          </a:p>
          <a:p>
            <a:pPr marL="285750" indent="-285750">
              <a:spcBef>
                <a:spcPts val="600"/>
              </a:spcBef>
              <a:buFont typeface="Arial" panose="020B0604020202020204" pitchFamily="34" charset="0"/>
              <a:buChar char="•"/>
            </a:pPr>
            <a:r>
              <a:rPr lang="en-US" sz="1400" b="0" dirty="0"/>
              <a:t>Have access to an electronic work order system through which a tenant may request maintenance or repairs of a housing unit and track the progress of the work.</a:t>
            </a:r>
          </a:p>
          <a:p>
            <a:pPr marL="1017905" lvl="1" indent="-284480">
              <a:lnSpc>
                <a:spcPct val="100000"/>
              </a:lnSpc>
              <a:spcBef>
                <a:spcPts val="900"/>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Balfour Beatty Communities/Carlisle Barracks Homes</a:t>
            </a:r>
            <a:endParaRPr lang="en-US" sz="1600" dirty="0">
              <a:latin typeface="Arial" panose="020B0604020202020204" pitchFamily="34" charset="0"/>
              <a:cs typeface="Arial" panose="020B0604020202020204" pitchFamily="34" charset="0"/>
            </a:endParaRPr>
          </a:p>
          <a:p>
            <a:pPr marL="1017905" lvl="1" indent="-284480">
              <a:spcBef>
                <a:spcPts val="59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24/7 Maintenance Line Contact Number:</a:t>
            </a:r>
            <a:r>
              <a:rPr lang="en-US" sz="1600" spc="-45"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717-243-0067</a:t>
            </a:r>
            <a:endParaRPr lang="en-US" sz="1600" dirty="0">
              <a:latin typeface="Arial" panose="020B0604020202020204" pitchFamily="34" charset="0"/>
              <a:cs typeface="Arial" panose="020B0604020202020204" pitchFamily="34" charset="0"/>
            </a:endParaRPr>
          </a:p>
          <a:p>
            <a:pPr marL="1017905" lvl="1" indent="-284480">
              <a:spcBef>
                <a:spcPts val="60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9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Shop</a:t>
            </a:r>
            <a:r>
              <a:rPr lang="en-US" sz="1600" spc="-4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Location:</a:t>
            </a:r>
            <a:r>
              <a:rPr lang="en-US" sz="1600" spc="320"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304 Engineer Avenue, Carlisle Barracks, PA</a:t>
            </a:r>
            <a:endParaRPr lang="en-US" sz="1600" dirty="0">
              <a:latin typeface="Arial" panose="020B0604020202020204" pitchFamily="34" charset="0"/>
              <a:cs typeface="Arial" panose="020B0604020202020204" pitchFamily="34" charset="0"/>
            </a:endParaRPr>
          </a:p>
          <a:p>
            <a:pPr marL="1017905" lvl="1" indent="-284480">
              <a:spcBef>
                <a:spcPts val="59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9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Website:</a:t>
            </a:r>
            <a:r>
              <a:rPr lang="en-US" sz="1600" spc="-95"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carlislebarrackshomes.com</a:t>
            </a:r>
            <a:endParaRPr lang="en-US" sz="1600" dirty="0">
              <a:latin typeface="Arial" panose="020B0604020202020204" pitchFamily="34" charset="0"/>
              <a:cs typeface="Arial" panose="020B0604020202020204" pitchFamily="34" charset="0"/>
            </a:endParaRPr>
          </a:p>
          <a:p>
            <a:pPr marL="1017905" lvl="1" indent="-284480">
              <a:spcBef>
                <a:spcPts val="605"/>
              </a:spcBef>
              <a:buFont typeface="Courier New"/>
              <a:buChar char="o"/>
              <a:tabLst>
                <a:tab pos="1017905" algn="l"/>
              </a:tabLst>
            </a:pPr>
            <a:r>
              <a:rPr lang="en-US" sz="1600" spc="-10" dirty="0">
                <a:solidFill>
                  <a:schemeClr val="tx1"/>
                </a:solidFill>
                <a:latin typeface="Arial" panose="020B0604020202020204" pitchFamily="34" charset="0"/>
                <a:cs typeface="Arial" panose="020B0604020202020204" pitchFamily="34" charset="0"/>
              </a:rPr>
              <a:t>Maintenance</a:t>
            </a:r>
            <a:r>
              <a:rPr lang="en-US" sz="1600" spc="-24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panose="020B0604020202020204" pitchFamily="34" charset="0"/>
                <a:cs typeface="Arial" panose="020B0604020202020204" pitchFamily="34" charset="0"/>
              </a:rPr>
              <a:t>Application:</a:t>
            </a:r>
            <a:r>
              <a:rPr lang="en-US" sz="1600" spc="-35" dirty="0">
                <a:solidFill>
                  <a:schemeClr val="tx1"/>
                </a:solidFill>
                <a:latin typeface="Arial" panose="020B0604020202020204" pitchFamily="34" charset="0"/>
                <a:cs typeface="Arial" panose="020B0604020202020204" pitchFamily="34" charset="0"/>
              </a:rPr>
              <a:t> </a:t>
            </a:r>
            <a:r>
              <a:rPr lang="en-US" sz="1600" spc="-10" dirty="0">
                <a:solidFill>
                  <a:schemeClr val="tx1"/>
                </a:solidFill>
                <a:latin typeface="Arial"/>
                <a:cs typeface="Arial"/>
              </a:rPr>
              <a:t>Rent Café Resident App</a:t>
            </a:r>
            <a:endParaRPr lang="en-US" sz="1600" b="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b="0" dirty="0"/>
              <a:t>Prompt and professional maintenance and repair, to be informed of the required time frame for maintenance and repairs when a maintenance request is submitted and when maintenance or repairs are necessary to ensure habitability of a housing unit, to prompt relocation into suitable lodging or other housing at no cost to the tenant until the maintenance or repairs are completed.</a:t>
            </a:r>
          </a:p>
        </p:txBody>
      </p:sp>
      <p:pic>
        <p:nvPicPr>
          <p:cNvPr id="18" name="Picture 17" descr="A logo for a housing company&#10;&#10;Description automatically generated">
            <a:extLst>
              <a:ext uri="{FF2B5EF4-FFF2-40B4-BE49-F238E27FC236}">
                <a16:creationId xmlns:a16="http://schemas.microsoft.com/office/drawing/2014/main" id="{203C9448-0BB0-C888-D0C2-F0BA0E8CD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37600366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a:cs typeface="Arial"/>
              </a:rPr>
              <a:t>WE</a:t>
            </a:r>
            <a:r>
              <a:rPr sz="700" b="1" spc="-20" dirty="0">
                <a:solidFill>
                  <a:srgbClr val="FFFFFF"/>
                </a:solidFill>
                <a:latin typeface="Arial"/>
                <a:cs typeface="Arial"/>
              </a:rPr>
              <a:t> </a:t>
            </a:r>
            <a:r>
              <a:rPr sz="700" b="1" dirty="0">
                <a:solidFill>
                  <a:srgbClr val="FFFFFF"/>
                </a:solidFill>
                <a:latin typeface="Arial"/>
                <a:cs typeface="Arial"/>
              </a:rPr>
              <a:t>ARE</a:t>
            </a:r>
            <a:r>
              <a:rPr sz="700" b="1" spc="-10" dirty="0">
                <a:solidFill>
                  <a:srgbClr val="FFFFFF"/>
                </a:solidFill>
                <a:latin typeface="Arial"/>
                <a:cs typeface="Arial"/>
              </a:rPr>
              <a:t> </a:t>
            </a:r>
            <a:r>
              <a:rPr sz="700" b="1" dirty="0">
                <a:solidFill>
                  <a:srgbClr val="FFFFFF"/>
                </a:solidFill>
                <a:latin typeface="Arial"/>
                <a:cs typeface="Arial"/>
              </a:rPr>
              <a:t>THE</a:t>
            </a:r>
            <a:r>
              <a:rPr sz="700" b="1" spc="-20" dirty="0">
                <a:solidFill>
                  <a:srgbClr val="FFFFFF"/>
                </a:solidFill>
                <a:latin typeface="Arial"/>
                <a:cs typeface="Arial"/>
              </a:rPr>
              <a:t> </a:t>
            </a:r>
            <a:r>
              <a:rPr sz="700" b="1" dirty="0">
                <a:solidFill>
                  <a:srgbClr val="FFFFFF"/>
                </a:solidFill>
                <a:latin typeface="Arial"/>
                <a:cs typeface="Arial"/>
              </a:rPr>
              <a:t>ARMY’S</a:t>
            </a:r>
            <a:r>
              <a:rPr sz="700" b="1" spc="5" dirty="0">
                <a:solidFill>
                  <a:srgbClr val="FFFFFF"/>
                </a:solidFill>
                <a:latin typeface="Arial"/>
                <a:cs typeface="Arial"/>
              </a:rPr>
              <a:t> </a:t>
            </a:r>
            <a:r>
              <a:rPr sz="700" b="1" spc="-20" dirty="0">
                <a:solidFill>
                  <a:srgbClr val="FFFFFF"/>
                </a:solidFill>
                <a:latin typeface="Arial"/>
                <a:cs typeface="Arial"/>
              </a:rPr>
              <a:t>HOME</a:t>
            </a:r>
            <a:endParaRPr sz="700" dirty="0">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endParaRPr/>
            </a:p>
          </p:txBody>
        </p:sp>
        <p:pic>
          <p:nvPicPr>
            <p:cNvPr id="9" name="object 9"/>
            <p:cNvPicPr/>
            <p:nvPr/>
          </p:nvPicPr>
          <p:blipFill>
            <a:blip r:embed="rId2" cstate="print"/>
            <a:stretch>
              <a:fillRect/>
            </a:stretch>
          </p:blipFill>
          <p:spPr>
            <a:xfrm>
              <a:off x="8301228" y="5751576"/>
              <a:ext cx="717803" cy="670559"/>
            </a:xfrm>
            <a:prstGeom prst="rect">
              <a:avLst/>
            </a:prstGeom>
          </p:spPr>
        </p:pic>
        <p:pic>
          <p:nvPicPr>
            <p:cNvPr id="10" name="object 10"/>
            <p:cNvPicPr/>
            <p:nvPr/>
          </p:nvPicPr>
          <p:blipFill>
            <a:blip r:embed="rId3" cstate="print"/>
            <a:stretch>
              <a:fillRect/>
            </a:stretch>
          </p:blipFill>
          <p:spPr>
            <a:xfrm>
              <a:off x="3206496" y="6080760"/>
              <a:ext cx="617219" cy="265175"/>
            </a:xfrm>
            <a:prstGeom prst="rect">
              <a:avLst/>
            </a:prstGeom>
          </p:spPr>
        </p:pic>
        <p:pic>
          <p:nvPicPr>
            <p:cNvPr id="11" name="object 11"/>
            <p:cNvPicPr/>
            <p:nvPr/>
          </p:nvPicPr>
          <p:blipFill>
            <a:blip r:embed="rId4" cstate="print"/>
            <a:stretch>
              <a:fillRect/>
            </a:stretch>
          </p:blipFill>
          <p:spPr>
            <a:xfrm>
              <a:off x="3259835" y="6096000"/>
              <a:ext cx="506407" cy="158495"/>
            </a:xfrm>
            <a:prstGeom prst="rect">
              <a:avLst/>
            </a:prstGeom>
          </p:spPr>
        </p:pic>
        <p:pic>
          <p:nvPicPr>
            <p:cNvPr id="12" name="object 12"/>
            <p:cNvPicPr/>
            <p:nvPr/>
          </p:nvPicPr>
          <p:blipFill>
            <a:blip r:embed="rId3" cstate="print"/>
            <a:stretch>
              <a:fillRect/>
            </a:stretch>
          </p:blipFill>
          <p:spPr>
            <a:xfrm>
              <a:off x="5352288" y="6080760"/>
              <a:ext cx="617219" cy="265175"/>
            </a:xfrm>
            <a:prstGeom prst="rect">
              <a:avLst/>
            </a:prstGeom>
          </p:spPr>
        </p:pic>
        <p:pic>
          <p:nvPicPr>
            <p:cNvPr id="13" name="object 13"/>
            <p:cNvPicPr/>
            <p:nvPr/>
          </p:nvPicPr>
          <p:blipFill>
            <a:blip r:embed="rId4"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4294967295"/>
          </p:nvPr>
        </p:nvSpPr>
        <p:spPr>
          <a:xfrm>
            <a:off x="4429378" y="6556128"/>
            <a:ext cx="265429" cy="115416"/>
          </a:xfrm>
          <a:prstGeom prst="rect">
            <a:avLst/>
          </a:prstGeom>
        </p:spPr>
        <p:txBody>
          <a:bodyPr vert="horz" wrap="square" lIns="0" tIns="0" rIns="0" bIns="0" rtlCol="0">
            <a:spAutoFit/>
          </a:bodyPr>
          <a:lstStyle/>
          <a:p>
            <a:pPr marL="20320" algn="ctr">
              <a:lnSpc>
                <a:spcPts val="880"/>
              </a:lnSpc>
            </a:pPr>
            <a:fld id="{81D60167-4931-47E6-BA6A-407CBD079E47}" type="slidenum">
              <a:rPr sz="800" spc="-25" smtClean="0"/>
              <a:t>7</a:t>
            </a:fld>
            <a:endParaRPr sz="800" dirty="0"/>
          </a:p>
        </p:txBody>
      </p:sp>
      <p:sp>
        <p:nvSpPr>
          <p:cNvPr id="15" name="object 15"/>
          <p:cNvSpPr txBox="1">
            <a:spLocks noGrp="1"/>
          </p:cNvSpPr>
          <p:nvPr>
            <p:ph type="title"/>
          </p:nvPr>
        </p:nvSpPr>
        <p:spPr>
          <a:xfrm>
            <a:off x="5029200" y="71982"/>
            <a:ext cx="3968998" cy="505267"/>
          </a:xfrm>
          <a:prstGeom prst="rect">
            <a:avLst/>
          </a:prstGeom>
        </p:spPr>
        <p:txBody>
          <a:bodyPr vert="horz" wrap="square" lIns="0" tIns="12700" rIns="0" bIns="0" rtlCol="0">
            <a:spAutoFit/>
          </a:bodyPr>
          <a:lstStyle/>
          <a:p>
            <a:pPr marL="12700">
              <a:lnSpc>
                <a:spcPct val="100000"/>
              </a:lnSpc>
              <a:spcBef>
                <a:spcPts val="100"/>
              </a:spcBef>
            </a:pPr>
            <a:r>
              <a:rPr lang="en-US" spc="-20" dirty="0"/>
              <a:t>Tenant</a:t>
            </a:r>
            <a:r>
              <a:rPr lang="en-US" spc="-95" dirty="0"/>
              <a:t> </a:t>
            </a:r>
            <a:r>
              <a:rPr lang="en-US" dirty="0"/>
              <a:t>Bill</a:t>
            </a:r>
            <a:r>
              <a:rPr lang="en-US" spc="-60" dirty="0"/>
              <a:t> </a:t>
            </a:r>
            <a:r>
              <a:rPr lang="en-US" dirty="0"/>
              <a:t>of</a:t>
            </a:r>
            <a:r>
              <a:rPr lang="en-US" spc="-70" dirty="0"/>
              <a:t> </a:t>
            </a:r>
            <a:r>
              <a:rPr lang="en-US" spc="-10" dirty="0"/>
              <a:t>Rights</a:t>
            </a:r>
            <a:endParaRPr spc="-10" dirty="0"/>
          </a:p>
        </p:txBody>
      </p:sp>
      <p:sp>
        <p:nvSpPr>
          <p:cNvPr id="16" name="object 16"/>
          <p:cNvSpPr txBox="1"/>
          <p:nvPr/>
        </p:nvSpPr>
        <p:spPr>
          <a:xfrm>
            <a:off x="293552" y="920424"/>
            <a:ext cx="8537080" cy="4660891"/>
          </a:xfrm>
          <a:prstGeom prst="rect">
            <a:avLst/>
          </a:prstGeom>
        </p:spPr>
        <p:txBody>
          <a:bodyPr vert="horz" wrap="square" lIns="0" tIns="13335" rIns="0" bIns="0" rtlCol="0">
            <a:spAutoFit/>
          </a:bodyPr>
          <a:lstStyle/>
          <a:p>
            <a:pPr marL="285750" indent="-285750">
              <a:spcBef>
                <a:spcPts val="600"/>
              </a:spcBef>
              <a:buFont typeface="Arial" panose="020B0604020202020204" pitchFamily="34" charset="0"/>
              <a:buChar char="•"/>
            </a:pPr>
            <a:r>
              <a:rPr lang="en-US" sz="1400" b="0" dirty="0"/>
              <a:t>Receive advice from military legal assistance on procedures involving mechanisms for resolving disputes with the property management company or property manager to include mediation, arbitration, and filing claims against the Landlord.</a:t>
            </a:r>
          </a:p>
          <a:p>
            <a:pPr marL="742950" lvl="1" indent="-285750">
              <a:spcBef>
                <a:spcPts val="600"/>
              </a:spcBef>
              <a:buFont typeface="Arial" panose="020B0604020202020204" pitchFamily="34" charset="0"/>
              <a:buChar char="•"/>
            </a:pPr>
            <a:r>
              <a:rPr lang="en-US" sz="1600" spc="-10" dirty="0">
                <a:latin typeface="Arial" panose="020B0604020202020204" pitchFamily="34" charset="0"/>
                <a:cs typeface="Arial" panose="020B0604020202020204" pitchFamily="34" charset="0"/>
              </a:rPr>
              <a:t>SJA Office POC</a:t>
            </a:r>
            <a:r>
              <a:rPr lang="en-US" sz="1600" spc="-7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spc="-5" dirty="0">
                <a:latin typeface="Arial"/>
                <a:cs typeface="Arial"/>
              </a:rPr>
              <a:t> CPT Katie Ocampo, </a:t>
            </a:r>
            <a:r>
              <a:rPr lang="en-US" sz="1600" u="sng" spc="-5" dirty="0">
                <a:latin typeface="Arial"/>
                <a:cs typeface="Arial"/>
              </a:rPr>
              <a:t>katie.l.ocampo.mil</a:t>
            </a:r>
            <a:r>
              <a:rPr lang="en-US" sz="1600" u="sng" spc="-5" dirty="0">
                <a:latin typeface="Arial"/>
                <a:cs typeface="Arial"/>
                <a:hlinkClick r:id="rId5">
                  <a:extLst>
                    <a:ext uri="{A12FA001-AC4F-418D-AE19-62706E023703}">
                      <ahyp:hlinkClr xmlns:ahyp="http://schemas.microsoft.com/office/drawing/2018/hyperlinkcolor" val="tx"/>
                    </a:ext>
                  </a:extLst>
                </a:hlinkClick>
              </a:rPr>
              <a:t>@army.mil</a:t>
            </a:r>
            <a:r>
              <a:rPr lang="en-US" sz="1600" u="sng" spc="-5" dirty="0">
                <a:latin typeface="Arial"/>
                <a:cs typeface="Arial"/>
              </a:rPr>
              <a:t> </a:t>
            </a:r>
            <a:r>
              <a:rPr lang="en-US" sz="1600" spc="-5" dirty="0">
                <a:latin typeface="Arial"/>
                <a:cs typeface="Arial"/>
              </a:rPr>
              <a:t>– 717-245-4940</a:t>
            </a:r>
            <a:endParaRPr lang="en-US" sz="1600" b="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b="0" dirty="0"/>
              <a:t>Enter into a dispute resolution process should all other methods be  exhausted and, in which case, a decision in favor of the tenant may include a reduction in rent or an amount to be reimbursed or credited to the tenant.</a:t>
            </a:r>
          </a:p>
          <a:p>
            <a:pPr marL="285750" indent="-285750">
              <a:spcBef>
                <a:spcPts val="600"/>
              </a:spcBef>
              <a:buFont typeface="Arial" panose="020B0604020202020204" pitchFamily="34" charset="0"/>
              <a:buChar char="•"/>
            </a:pPr>
            <a:r>
              <a:rPr lang="en-US" sz="1400" b="0" dirty="0"/>
              <a:t>Have your basic allowance housing payments segregated and held in escrow, with approval of a designated commander, and not used by the property owner, property manager, or landlord pending completion of the dispute resolution process.</a:t>
            </a:r>
          </a:p>
          <a:p>
            <a:pPr marL="285750" indent="-285750">
              <a:spcBef>
                <a:spcPts val="600"/>
              </a:spcBef>
              <a:buFont typeface="Arial" panose="020B0604020202020204" pitchFamily="34" charset="0"/>
              <a:buChar char="•"/>
            </a:pPr>
            <a:r>
              <a:rPr lang="en-US" sz="1400" b="0" dirty="0"/>
              <a:t>Have reasonable advance notice of any entrance by the Landlord, Installation housing staff, or chain of command into the housing unit of no less than 24 hours, except in the case of an emergency or abandonment of the housing unit.</a:t>
            </a:r>
          </a:p>
          <a:p>
            <a:pPr marL="285750" indent="-285750">
              <a:spcBef>
                <a:spcPts val="600"/>
              </a:spcBef>
              <a:buFont typeface="Arial" panose="020B0604020202020204" pitchFamily="34" charset="0"/>
              <a:buChar char="•"/>
            </a:pPr>
            <a:r>
              <a:rPr lang="en-US" sz="1400" b="0" dirty="0"/>
              <a:t>Not pay non-refundable fees or have application of rent credits arbitrarily withheld.</a:t>
            </a:r>
            <a:endParaRPr lang="en-US" sz="1400" b="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400" b="0" dirty="0"/>
              <a:t>Expect common documents, forms, and processes for housing units will be the same for all Army Installations, to the maximum extent applicable without violating local, state, or federal regulations.</a:t>
            </a:r>
          </a:p>
          <a:p>
            <a:endParaRPr lang="en-US" dirty="0"/>
          </a:p>
          <a:p>
            <a:r>
              <a:rPr lang="en-US" sz="1400" b="0" i="1" dirty="0"/>
              <a:t>Note: Tenants seeking assistance with housing issues should continue to engage their garrison AHO, installation leadership, and/or chain of command.</a:t>
            </a:r>
          </a:p>
        </p:txBody>
      </p:sp>
      <p:pic>
        <p:nvPicPr>
          <p:cNvPr id="18" name="Picture 17" descr="A logo for a housing company&#10;&#10;Description automatically generated">
            <a:extLst>
              <a:ext uri="{FF2B5EF4-FFF2-40B4-BE49-F238E27FC236}">
                <a16:creationId xmlns:a16="http://schemas.microsoft.com/office/drawing/2014/main" id="{657D8FB3-4F1A-8D3A-44C3-A275858FA2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23289857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8</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78175" y="42269"/>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830415" y="918167"/>
            <a:ext cx="8627745" cy="5427768"/>
          </a:xfrm>
          <a:prstGeom prst="rect">
            <a:avLst/>
          </a:prstGeom>
        </p:spPr>
        <p:txBody>
          <a:bodyPr vert="horz" wrap="square" lIns="0" tIns="13335" rIns="0" bIns="0" rtlCol="0">
            <a:spAutoFit/>
          </a:bodyPr>
          <a:lstStyle/>
          <a:p>
            <a:pPr algn="l"/>
            <a:r>
              <a:rPr lang="fr-FR" sz="1400" b="1" u="sng" strike="noStrike" baseline="0" dirty="0">
                <a:latin typeface=" Arial"/>
              </a:rPr>
              <a:t>Premises Condition on Lease Commencement Date </a:t>
            </a:r>
            <a:r>
              <a:rPr lang="fr-FR" sz="1400" b="1" u="none" strike="noStrike" baseline="0" dirty="0">
                <a:latin typeface=" Arial"/>
              </a:rPr>
              <a:t>(Section 3.A):</a:t>
            </a:r>
          </a:p>
          <a:p>
            <a:pPr algn="l"/>
            <a:r>
              <a:rPr lang="en-US" sz="1400" u="none" strike="noStrike" baseline="0" dirty="0">
                <a:latin typeface=" Arial"/>
              </a:rPr>
              <a:t>Section 3.A of the Lease is amended by adding the following sentence: If Tenant does not</a:t>
            </a:r>
          </a:p>
          <a:p>
            <a:pPr algn="l"/>
            <a:r>
              <a:rPr lang="en-US" sz="1400" u="none" strike="noStrike" baseline="0" dirty="0">
                <a:latin typeface=" Arial"/>
              </a:rPr>
              <a:t>choose to have a pre-rental inspection, they agree to accept the rental Unit in “as is” condition.</a:t>
            </a:r>
            <a:endParaRPr lang="en-US" sz="1400" dirty="0">
              <a:latin typeface=" Arial"/>
            </a:endParaRPr>
          </a:p>
          <a:p>
            <a:pPr algn="l"/>
            <a:endParaRPr lang="en-US" sz="1400" i="0" u="none" strike="noStrike" baseline="0" dirty="0">
              <a:latin typeface=" Arial"/>
            </a:endParaRPr>
          </a:p>
          <a:p>
            <a:pPr algn="l"/>
            <a:r>
              <a:rPr lang="en-US" sz="1400" b="1" i="0" u="sng" strike="noStrike" baseline="0" dirty="0">
                <a:latin typeface=" Arial"/>
              </a:rPr>
              <a:t>Final Move Out Inspection </a:t>
            </a:r>
            <a:r>
              <a:rPr lang="en-US" sz="1400" b="1" i="0" u="none" strike="noStrike" baseline="0" dirty="0">
                <a:latin typeface=" Arial"/>
              </a:rPr>
              <a:t>(Section 3.C): </a:t>
            </a:r>
            <a:r>
              <a:rPr lang="en-US" sz="1400" i="0" u="none" strike="noStrike" baseline="0" dirty="0">
                <a:latin typeface=" Arial"/>
              </a:rPr>
              <a:t>The first sentence of Section 3.C is deleted and</a:t>
            </a:r>
          </a:p>
          <a:p>
            <a:pPr algn="l"/>
            <a:r>
              <a:rPr lang="en-US" sz="1400" i="0" u="none" strike="noStrike" baseline="0" dirty="0">
                <a:latin typeface=" Arial"/>
              </a:rPr>
              <a:t>replaced with the following:</a:t>
            </a:r>
          </a:p>
          <a:p>
            <a:pPr algn="l"/>
            <a:r>
              <a:rPr lang="en-US" sz="1400" i="0" u="none" strike="noStrike" baseline="0" dirty="0">
                <a:latin typeface=" Arial"/>
              </a:rPr>
              <a:t>Owner shall perform a final move-out inspection within thirty (30) days after the date the</a:t>
            </a:r>
          </a:p>
          <a:p>
            <a:pPr algn="l"/>
            <a:r>
              <a:rPr lang="en-US" sz="1400" i="0" u="none" strike="noStrike" baseline="0" dirty="0">
                <a:latin typeface=" Arial"/>
              </a:rPr>
              <a:t>Lease is terminated, or Tenant surrenders with acceptance, or abandons the Premises.</a:t>
            </a:r>
            <a:endParaRPr lang="en-US" sz="1400" dirty="0">
              <a:latin typeface=" Arial"/>
            </a:endParaRPr>
          </a:p>
          <a:p>
            <a:pPr algn="l"/>
            <a:endParaRPr lang="en-US" sz="1400" dirty="0">
              <a:latin typeface=" Arial"/>
            </a:endParaRPr>
          </a:p>
          <a:p>
            <a:pPr algn="l"/>
            <a:r>
              <a:rPr lang="en-US" sz="1400" b="1" u="sng" dirty="0">
                <a:latin typeface=" Arial"/>
              </a:rPr>
              <a:t>Rent</a:t>
            </a:r>
            <a:r>
              <a:rPr lang="en-US" sz="1400" b="1" dirty="0">
                <a:latin typeface=" Arial"/>
              </a:rPr>
              <a:t> (Section 4): </a:t>
            </a:r>
            <a:r>
              <a:rPr lang="en-US" sz="1400" dirty="0">
                <a:latin typeface=" Arial"/>
              </a:rPr>
              <a:t>Section 4 of the Lease is amended by adding the following “Rent Summary” Section as 4.E: </a:t>
            </a:r>
          </a:p>
          <a:p>
            <a:pPr algn="l"/>
            <a:r>
              <a:rPr lang="en-US" sz="1400" i="0" u="none" strike="noStrike" baseline="0" dirty="0">
                <a:latin typeface=" Arial"/>
              </a:rPr>
              <a:t>a) The amount of rent is as shown on Box 7 of Schedule 1 of the Lease. Tenant agrees to</a:t>
            </a:r>
          </a:p>
          <a:p>
            <a:pPr algn="l"/>
            <a:r>
              <a:rPr lang="en-US" sz="1400" i="0" u="none" strike="noStrike" baseline="0" dirty="0">
                <a:latin typeface=" Arial"/>
              </a:rPr>
              <a:t>pay the monthly rent in advance on or before the 1st day of each month. Owner does</a:t>
            </a:r>
          </a:p>
          <a:p>
            <a:pPr algn="l"/>
            <a:r>
              <a:rPr lang="en-US" sz="1400" i="0" u="none" strike="noStrike" baseline="0" dirty="0">
                <a:latin typeface=" Arial"/>
              </a:rPr>
              <a:t>not have to ask (MAKE DEMAND UPON) Tenant to pay rent. Tenant agrees to pay</a:t>
            </a:r>
          </a:p>
          <a:p>
            <a:pPr algn="l"/>
            <a:r>
              <a:rPr lang="en-US" sz="1400" i="0" u="none" strike="noStrike" baseline="0" dirty="0">
                <a:latin typeface=" Arial"/>
              </a:rPr>
              <a:t>rent pursuant to Section 4.B of the Lease.</a:t>
            </a:r>
          </a:p>
          <a:p>
            <a:pPr algn="l"/>
            <a:r>
              <a:rPr lang="en-US" sz="1400" i="0" u="none" strike="noStrike" baseline="0" dirty="0">
                <a:latin typeface=" Arial"/>
              </a:rPr>
              <a:t>b) If Tenant mails the rent to Owner, the date of payment will be the date the letter is</a:t>
            </a:r>
          </a:p>
          <a:p>
            <a:pPr algn="l"/>
            <a:r>
              <a:rPr lang="en-US" sz="1400" i="0" u="none" strike="noStrike" baseline="0" dirty="0">
                <a:latin typeface=" Arial"/>
              </a:rPr>
              <a:t>postmarked.</a:t>
            </a:r>
          </a:p>
          <a:p>
            <a:pPr algn="l"/>
            <a:r>
              <a:rPr lang="en-US" sz="1400" i="0" u="none" strike="noStrike" baseline="0" dirty="0">
                <a:latin typeface=" Arial"/>
              </a:rPr>
              <a:t>c) Owner’s acceptance at any time of late rent payment is not a waiver of timely payments</a:t>
            </a:r>
          </a:p>
          <a:p>
            <a:pPr algn="l"/>
            <a:r>
              <a:rPr lang="en-US" sz="1400" i="0" u="none" strike="noStrike" baseline="0" dirty="0">
                <a:latin typeface=" Arial"/>
              </a:rPr>
              <a:t>at a later time. Tenant agrees to pay a late charge of 5% of the monthly rent if rent is</a:t>
            </a:r>
          </a:p>
          <a:p>
            <a:pPr algn="l"/>
            <a:r>
              <a:rPr lang="en-US" sz="1400" i="0" u="none" strike="noStrike" baseline="0" dirty="0">
                <a:latin typeface=" Arial"/>
              </a:rPr>
              <a:t>not paid on or before the 5th day of the month.</a:t>
            </a:r>
          </a:p>
          <a:p>
            <a:pPr algn="l"/>
            <a:r>
              <a:rPr lang="en-US" sz="1400" i="0" u="none" strike="noStrike" baseline="0" dirty="0">
                <a:latin typeface=" Arial"/>
              </a:rPr>
              <a:t>d) All other payments of any kind due from Tenant to Owner, including late charges, or</a:t>
            </a:r>
          </a:p>
          <a:p>
            <a:pPr algn="l"/>
            <a:r>
              <a:rPr lang="en-US" sz="1400" i="0" u="none" strike="noStrike" baseline="0" dirty="0">
                <a:latin typeface=" Arial"/>
              </a:rPr>
              <a:t>utility charges, are considered to be additional Rent. Failure to pay this additional rent</a:t>
            </a:r>
          </a:p>
          <a:p>
            <a:pPr algn="l"/>
            <a:r>
              <a:rPr lang="en-US" sz="1400" i="0" u="none" strike="noStrike" baseline="0" dirty="0">
                <a:latin typeface=" Arial"/>
              </a:rPr>
              <a:t>is a breach of the lease in the same was as failing to pay the regular rent.</a:t>
            </a:r>
          </a:p>
          <a:p>
            <a:pPr marL="12700" marR="15875" indent="456565">
              <a:lnSpc>
                <a:spcPct val="100000"/>
              </a:lnSpc>
              <a:spcBef>
                <a:spcPts val="1935"/>
              </a:spcBef>
            </a:pPr>
            <a:endParaRPr lang="en-US" sz="1400" dirty="0">
              <a:solidFill>
                <a:srgbClr val="FF0000"/>
              </a:solidFill>
              <a:latin typeface="Arial"/>
              <a:cs typeface="Arial"/>
            </a:endParaRP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155844435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1923" y="6110142"/>
            <a:ext cx="1242695" cy="13208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00" b="1" i="0" u="none" strike="noStrike" kern="0" cap="none" spc="0" normalizeH="0" baseline="0" noProof="0" dirty="0">
                <a:ln>
                  <a:noFill/>
                </a:ln>
                <a:solidFill>
                  <a:srgbClr val="FFFFFF"/>
                </a:solidFill>
                <a:effectLst/>
                <a:uLnTx/>
                <a:uFillTx/>
                <a:latin typeface="Arial"/>
                <a:cs typeface="Arial"/>
              </a:rPr>
              <a:t>WE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ARE</a:t>
            </a:r>
            <a:r>
              <a:rPr kumimoji="0" sz="700" b="1" i="0" u="none" strike="noStrike" kern="0" cap="none" spc="-1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THE</a:t>
            </a:r>
            <a:r>
              <a:rPr kumimoji="0" sz="700" b="1" i="0" u="none" strike="noStrike" kern="0" cap="none" spc="-20" normalizeH="0" baseline="0" noProof="0" dirty="0">
                <a:ln>
                  <a:noFill/>
                </a:ln>
                <a:solidFill>
                  <a:srgbClr val="FFFFFF"/>
                </a:solidFill>
                <a:effectLst/>
                <a:uLnTx/>
                <a:uFillTx/>
                <a:latin typeface="Arial"/>
                <a:cs typeface="Arial"/>
              </a:rPr>
              <a:t> </a:t>
            </a:r>
            <a:r>
              <a:rPr kumimoji="0" sz="700" b="1" i="0" u="none" strike="noStrike" kern="0" cap="none" spc="0" normalizeH="0" baseline="0" noProof="0" dirty="0">
                <a:ln>
                  <a:noFill/>
                </a:ln>
                <a:solidFill>
                  <a:srgbClr val="FFFFFF"/>
                </a:solidFill>
                <a:effectLst/>
                <a:uLnTx/>
                <a:uFillTx/>
                <a:latin typeface="Arial"/>
                <a:cs typeface="Arial"/>
              </a:rPr>
              <a:t>ARMY’S</a:t>
            </a:r>
            <a:r>
              <a:rPr kumimoji="0" sz="700" b="1" i="0" u="none" strike="noStrike" kern="0" cap="none" spc="5" normalizeH="0" baseline="0" noProof="0" dirty="0">
                <a:ln>
                  <a:noFill/>
                </a:ln>
                <a:solidFill>
                  <a:srgbClr val="FFFFFF"/>
                </a:solidFill>
                <a:effectLst/>
                <a:uLnTx/>
                <a:uFillTx/>
                <a:latin typeface="Arial"/>
                <a:cs typeface="Arial"/>
              </a:rPr>
              <a:t> </a:t>
            </a:r>
            <a:r>
              <a:rPr kumimoji="0" sz="700" b="1" i="0" u="none" strike="noStrike" kern="0" cap="none" spc="-20" normalizeH="0" baseline="0" noProof="0" dirty="0">
                <a:ln>
                  <a:noFill/>
                </a:ln>
                <a:solidFill>
                  <a:srgbClr val="FFFFFF"/>
                </a:solidFill>
                <a:effectLst/>
                <a:uLnTx/>
                <a:uFillTx/>
                <a:latin typeface="Arial"/>
                <a:cs typeface="Arial"/>
              </a:rPr>
              <a:t>HOME</a:t>
            </a:r>
            <a:endParaRPr kumimoji="0" sz="7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object 3"/>
          <p:cNvGrpSpPr/>
          <p:nvPr/>
        </p:nvGrpSpPr>
        <p:grpSpPr>
          <a:xfrm>
            <a:off x="-14287" y="5747006"/>
            <a:ext cx="9172575" cy="678180"/>
            <a:chOff x="-14287" y="5747006"/>
            <a:chExt cx="9172575" cy="678180"/>
          </a:xfrm>
        </p:grpSpPr>
        <p:sp>
          <p:nvSpPr>
            <p:cNvPr id="4" name="object 4"/>
            <p:cNvSpPr/>
            <p:nvPr/>
          </p:nvSpPr>
          <p:spPr>
            <a:xfrm>
              <a:off x="0" y="6237030"/>
              <a:ext cx="9144000" cy="25400"/>
            </a:xfrm>
            <a:custGeom>
              <a:avLst/>
              <a:gdLst/>
              <a:ahLst/>
              <a:cxnLst/>
              <a:rect l="l" t="t" r="r" b="b"/>
              <a:pathLst>
                <a:path w="9144000" h="25400">
                  <a:moveTo>
                    <a:pt x="0" y="0"/>
                  </a:moveTo>
                  <a:lnTo>
                    <a:pt x="9143999" y="25043"/>
                  </a:lnTo>
                </a:path>
              </a:pathLst>
            </a:custGeom>
            <a:ln w="28575">
              <a:solidFill>
                <a:srgbClr val="FFCC0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7690104" y="5754624"/>
              <a:ext cx="563880" cy="662940"/>
            </a:xfrm>
            <a:custGeom>
              <a:avLst/>
              <a:gdLst/>
              <a:ahLst/>
              <a:cxnLst/>
              <a:rect l="l" t="t" r="r" b="b"/>
              <a:pathLst>
                <a:path w="563879" h="662939">
                  <a:moveTo>
                    <a:pt x="281940" y="0"/>
                  </a:moveTo>
                  <a:lnTo>
                    <a:pt x="230765" y="1995"/>
                  </a:lnTo>
                  <a:lnTo>
                    <a:pt x="178852" y="7891"/>
                  </a:lnTo>
                  <a:lnTo>
                    <a:pt x="128011" y="17557"/>
                  </a:lnTo>
                  <a:lnTo>
                    <a:pt x="80049" y="30860"/>
                  </a:lnTo>
                  <a:lnTo>
                    <a:pt x="36776" y="47666"/>
                  </a:lnTo>
                  <a:lnTo>
                    <a:pt x="0" y="67843"/>
                  </a:lnTo>
                  <a:lnTo>
                    <a:pt x="0" y="262394"/>
                  </a:lnTo>
                  <a:lnTo>
                    <a:pt x="2586" y="308712"/>
                  </a:lnTo>
                  <a:lnTo>
                    <a:pt x="10244" y="354095"/>
                  </a:lnTo>
                  <a:lnTo>
                    <a:pt x="22819" y="398194"/>
                  </a:lnTo>
                  <a:lnTo>
                    <a:pt x="40157" y="440661"/>
                  </a:lnTo>
                  <a:lnTo>
                    <a:pt x="62103" y="481147"/>
                  </a:lnTo>
                  <a:lnTo>
                    <a:pt x="88504" y="519304"/>
                  </a:lnTo>
                  <a:lnTo>
                    <a:pt x="119206" y="554782"/>
                  </a:lnTo>
                  <a:lnTo>
                    <a:pt x="154055" y="587233"/>
                  </a:lnTo>
                  <a:lnTo>
                    <a:pt x="192896" y="616309"/>
                  </a:lnTo>
                  <a:lnTo>
                    <a:pt x="235575" y="641661"/>
                  </a:lnTo>
                  <a:lnTo>
                    <a:pt x="281940" y="662940"/>
                  </a:lnTo>
                  <a:lnTo>
                    <a:pt x="328304" y="641661"/>
                  </a:lnTo>
                  <a:lnTo>
                    <a:pt x="370983" y="616309"/>
                  </a:lnTo>
                  <a:lnTo>
                    <a:pt x="409824" y="587233"/>
                  </a:lnTo>
                  <a:lnTo>
                    <a:pt x="444673" y="554782"/>
                  </a:lnTo>
                  <a:lnTo>
                    <a:pt x="475375" y="519304"/>
                  </a:lnTo>
                  <a:lnTo>
                    <a:pt x="501776" y="481147"/>
                  </a:lnTo>
                  <a:lnTo>
                    <a:pt x="523722" y="440661"/>
                  </a:lnTo>
                  <a:lnTo>
                    <a:pt x="541060" y="398194"/>
                  </a:lnTo>
                  <a:lnTo>
                    <a:pt x="553635" y="354095"/>
                  </a:lnTo>
                  <a:lnTo>
                    <a:pt x="561293" y="308712"/>
                  </a:lnTo>
                  <a:lnTo>
                    <a:pt x="563880" y="262394"/>
                  </a:lnTo>
                  <a:lnTo>
                    <a:pt x="563880" y="67843"/>
                  </a:lnTo>
                  <a:lnTo>
                    <a:pt x="527099" y="47666"/>
                  </a:lnTo>
                  <a:lnTo>
                    <a:pt x="483824" y="30860"/>
                  </a:lnTo>
                  <a:lnTo>
                    <a:pt x="435864" y="17557"/>
                  </a:lnTo>
                  <a:lnTo>
                    <a:pt x="385024" y="7891"/>
                  </a:lnTo>
                  <a:lnTo>
                    <a:pt x="333113" y="1995"/>
                  </a:lnTo>
                  <a:lnTo>
                    <a:pt x="28194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7684001" y="5747006"/>
              <a:ext cx="577850" cy="678180"/>
            </a:xfrm>
            <a:custGeom>
              <a:avLst/>
              <a:gdLst/>
              <a:ahLst/>
              <a:cxnLst/>
              <a:rect l="l" t="t" r="r" b="b"/>
              <a:pathLst>
                <a:path w="577850" h="678179">
                  <a:moveTo>
                    <a:pt x="288798" y="0"/>
                  </a:moveTo>
                  <a:lnTo>
                    <a:pt x="250028" y="1163"/>
                  </a:lnTo>
                  <a:lnTo>
                    <a:pt x="210521" y="4579"/>
                  </a:lnTo>
                  <a:lnTo>
                    <a:pt x="171261" y="10142"/>
                  </a:lnTo>
                  <a:lnTo>
                    <a:pt x="133235" y="17741"/>
                  </a:lnTo>
                  <a:lnTo>
                    <a:pt x="95020" y="28018"/>
                  </a:lnTo>
                  <a:lnTo>
                    <a:pt x="29467" y="53862"/>
                  </a:lnTo>
                  <a:lnTo>
                    <a:pt x="0" y="71170"/>
                  </a:lnTo>
                  <a:lnTo>
                    <a:pt x="0" y="269633"/>
                  </a:lnTo>
                  <a:lnTo>
                    <a:pt x="3137" y="321195"/>
                  </a:lnTo>
                  <a:lnTo>
                    <a:pt x="12451" y="371640"/>
                  </a:lnTo>
                  <a:lnTo>
                    <a:pt x="27794" y="420538"/>
                  </a:lnTo>
                  <a:lnTo>
                    <a:pt x="49016" y="467460"/>
                  </a:lnTo>
                  <a:lnTo>
                    <a:pt x="75971" y="511975"/>
                  </a:lnTo>
                  <a:lnTo>
                    <a:pt x="109008" y="554055"/>
                  </a:lnTo>
                  <a:lnTo>
                    <a:pt x="146938" y="591921"/>
                  </a:lnTo>
                  <a:lnTo>
                    <a:pt x="189385" y="625253"/>
                  </a:lnTo>
                  <a:lnTo>
                    <a:pt x="235971" y="653731"/>
                  </a:lnTo>
                  <a:lnTo>
                    <a:pt x="288798" y="678180"/>
                  </a:lnTo>
                  <a:lnTo>
                    <a:pt x="320967" y="663295"/>
                  </a:lnTo>
                  <a:lnTo>
                    <a:pt x="288798" y="663295"/>
                  </a:lnTo>
                  <a:lnTo>
                    <a:pt x="244704" y="642776"/>
                  </a:lnTo>
                  <a:lnTo>
                    <a:pt x="203772" y="618271"/>
                  </a:lnTo>
                  <a:lnTo>
                    <a:pt x="166222" y="590091"/>
                  </a:lnTo>
                  <a:lnTo>
                    <a:pt x="132272" y="558547"/>
                  </a:lnTo>
                  <a:lnTo>
                    <a:pt x="102139" y="523949"/>
                  </a:lnTo>
                  <a:lnTo>
                    <a:pt x="76043" y="486609"/>
                  </a:lnTo>
                  <a:lnTo>
                    <a:pt x="54201" y="446836"/>
                  </a:lnTo>
                  <a:lnTo>
                    <a:pt x="36833" y="404941"/>
                  </a:lnTo>
                  <a:lnTo>
                    <a:pt x="24157" y="361235"/>
                  </a:lnTo>
                  <a:lnTo>
                    <a:pt x="16391" y="316029"/>
                  </a:lnTo>
                  <a:lnTo>
                    <a:pt x="13754" y="269633"/>
                  </a:lnTo>
                  <a:lnTo>
                    <a:pt x="13754" y="78613"/>
                  </a:lnTo>
                  <a:lnTo>
                    <a:pt x="48017" y="60291"/>
                  </a:lnTo>
                  <a:lnTo>
                    <a:pt x="88919" y="44494"/>
                  </a:lnTo>
                  <a:lnTo>
                    <a:pt x="134954" y="31580"/>
                  </a:lnTo>
                  <a:lnTo>
                    <a:pt x="184617" y="21909"/>
                  </a:lnTo>
                  <a:lnTo>
                    <a:pt x="236400" y="15843"/>
                  </a:lnTo>
                  <a:lnTo>
                    <a:pt x="288798" y="13741"/>
                  </a:lnTo>
                  <a:lnTo>
                    <a:pt x="424355" y="13741"/>
                  </a:lnTo>
                  <a:lnTo>
                    <a:pt x="406346" y="10142"/>
                  </a:lnTo>
                  <a:lnTo>
                    <a:pt x="367085" y="4579"/>
                  </a:lnTo>
                  <a:lnTo>
                    <a:pt x="327574" y="1163"/>
                  </a:lnTo>
                  <a:lnTo>
                    <a:pt x="288798" y="0"/>
                  </a:lnTo>
                  <a:close/>
                </a:path>
                <a:path w="577850" h="678179">
                  <a:moveTo>
                    <a:pt x="424355" y="13741"/>
                  </a:moveTo>
                  <a:lnTo>
                    <a:pt x="288798" y="13741"/>
                  </a:lnTo>
                  <a:lnTo>
                    <a:pt x="341201" y="15843"/>
                  </a:lnTo>
                  <a:lnTo>
                    <a:pt x="392987" y="21909"/>
                  </a:lnTo>
                  <a:lnTo>
                    <a:pt x="442652" y="31580"/>
                  </a:lnTo>
                  <a:lnTo>
                    <a:pt x="488688" y="44494"/>
                  </a:lnTo>
                  <a:lnTo>
                    <a:pt x="529591" y="60291"/>
                  </a:lnTo>
                  <a:lnTo>
                    <a:pt x="563854" y="78613"/>
                  </a:lnTo>
                  <a:lnTo>
                    <a:pt x="563854" y="269633"/>
                  </a:lnTo>
                  <a:lnTo>
                    <a:pt x="561217" y="316029"/>
                  </a:lnTo>
                  <a:lnTo>
                    <a:pt x="553451" y="361235"/>
                  </a:lnTo>
                  <a:lnTo>
                    <a:pt x="540774" y="404941"/>
                  </a:lnTo>
                  <a:lnTo>
                    <a:pt x="523406" y="446836"/>
                  </a:lnTo>
                  <a:lnTo>
                    <a:pt x="501564" y="486609"/>
                  </a:lnTo>
                  <a:lnTo>
                    <a:pt x="475467" y="523949"/>
                  </a:lnTo>
                  <a:lnTo>
                    <a:pt x="445333" y="558547"/>
                  </a:lnTo>
                  <a:lnTo>
                    <a:pt x="411381" y="590091"/>
                  </a:lnTo>
                  <a:lnTo>
                    <a:pt x="373828" y="618271"/>
                  </a:lnTo>
                  <a:lnTo>
                    <a:pt x="332894" y="642776"/>
                  </a:lnTo>
                  <a:lnTo>
                    <a:pt x="288798" y="663295"/>
                  </a:lnTo>
                  <a:lnTo>
                    <a:pt x="320967" y="663295"/>
                  </a:lnTo>
                  <a:lnTo>
                    <a:pt x="388223" y="625253"/>
                  </a:lnTo>
                  <a:lnTo>
                    <a:pt x="430670" y="591921"/>
                  </a:lnTo>
                  <a:lnTo>
                    <a:pt x="468600" y="554055"/>
                  </a:lnTo>
                  <a:lnTo>
                    <a:pt x="501637" y="511975"/>
                  </a:lnTo>
                  <a:lnTo>
                    <a:pt x="528590" y="467460"/>
                  </a:lnTo>
                  <a:lnTo>
                    <a:pt x="549810" y="420538"/>
                  </a:lnTo>
                  <a:lnTo>
                    <a:pt x="565148" y="371640"/>
                  </a:lnTo>
                  <a:lnTo>
                    <a:pt x="574459" y="321195"/>
                  </a:lnTo>
                  <a:lnTo>
                    <a:pt x="577596" y="269633"/>
                  </a:lnTo>
                  <a:lnTo>
                    <a:pt x="577596" y="71170"/>
                  </a:lnTo>
                  <a:lnTo>
                    <a:pt x="517332" y="40117"/>
                  </a:lnTo>
                  <a:lnTo>
                    <a:pt x="444373" y="17741"/>
                  </a:lnTo>
                  <a:lnTo>
                    <a:pt x="424355" y="1374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7972043" y="5843004"/>
              <a:ext cx="253365" cy="546100"/>
            </a:xfrm>
            <a:custGeom>
              <a:avLst/>
              <a:gdLst/>
              <a:ahLst/>
              <a:cxnLst/>
              <a:rect l="l" t="t" r="r" b="b"/>
              <a:pathLst>
                <a:path w="253365" h="546100">
                  <a:moveTo>
                    <a:pt x="252983" y="0"/>
                  </a:moveTo>
                  <a:lnTo>
                    <a:pt x="57492" y="195567"/>
                  </a:lnTo>
                  <a:lnTo>
                    <a:pt x="103555" y="253022"/>
                  </a:lnTo>
                  <a:lnTo>
                    <a:pt x="0" y="371157"/>
                  </a:lnTo>
                  <a:lnTo>
                    <a:pt x="0" y="545604"/>
                  </a:lnTo>
                  <a:lnTo>
                    <a:pt x="32062" y="529608"/>
                  </a:lnTo>
                  <a:lnTo>
                    <a:pt x="65783" y="509245"/>
                  </a:lnTo>
                  <a:lnTo>
                    <a:pt x="99976" y="484351"/>
                  </a:lnTo>
                  <a:lnTo>
                    <a:pt x="133457" y="454760"/>
                  </a:lnTo>
                  <a:lnTo>
                    <a:pt x="165039" y="420306"/>
                  </a:lnTo>
                  <a:lnTo>
                    <a:pt x="193538" y="380825"/>
                  </a:lnTo>
                  <a:lnTo>
                    <a:pt x="217767" y="336150"/>
                  </a:lnTo>
                  <a:lnTo>
                    <a:pt x="236541" y="286118"/>
                  </a:lnTo>
                  <a:lnTo>
                    <a:pt x="248675" y="230561"/>
                  </a:lnTo>
                  <a:lnTo>
                    <a:pt x="252983" y="169316"/>
                  </a:lnTo>
                  <a:lnTo>
                    <a:pt x="252983" y="0"/>
                  </a:lnTo>
                  <a:close/>
                </a:path>
              </a:pathLst>
            </a:custGeom>
            <a:solidFill>
              <a:srgbClr val="0055A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7719059" y="5843004"/>
              <a:ext cx="253365" cy="546100"/>
            </a:xfrm>
            <a:custGeom>
              <a:avLst/>
              <a:gdLst/>
              <a:ahLst/>
              <a:cxnLst/>
              <a:rect l="l" t="t" r="r" b="b"/>
              <a:pathLst>
                <a:path w="253365" h="546100">
                  <a:moveTo>
                    <a:pt x="0" y="0"/>
                  </a:moveTo>
                  <a:lnTo>
                    <a:pt x="0" y="169316"/>
                  </a:lnTo>
                  <a:lnTo>
                    <a:pt x="4308" y="230561"/>
                  </a:lnTo>
                  <a:lnTo>
                    <a:pt x="16442" y="286118"/>
                  </a:lnTo>
                  <a:lnTo>
                    <a:pt x="35216" y="336150"/>
                  </a:lnTo>
                  <a:lnTo>
                    <a:pt x="59445" y="380825"/>
                  </a:lnTo>
                  <a:lnTo>
                    <a:pt x="87944" y="420306"/>
                  </a:lnTo>
                  <a:lnTo>
                    <a:pt x="119526" y="454760"/>
                  </a:lnTo>
                  <a:lnTo>
                    <a:pt x="153007" y="484351"/>
                  </a:lnTo>
                  <a:lnTo>
                    <a:pt x="187200" y="509245"/>
                  </a:lnTo>
                  <a:lnTo>
                    <a:pt x="220921" y="529608"/>
                  </a:lnTo>
                  <a:lnTo>
                    <a:pt x="252984" y="545604"/>
                  </a:lnTo>
                  <a:lnTo>
                    <a:pt x="252984" y="371157"/>
                  </a:lnTo>
                  <a:lnTo>
                    <a:pt x="149428" y="253022"/>
                  </a:lnTo>
                  <a:lnTo>
                    <a:pt x="195491" y="195567"/>
                  </a:lnTo>
                  <a:lnTo>
                    <a:pt x="0" y="0"/>
                  </a:lnTo>
                  <a:close/>
                </a:path>
              </a:pathLst>
            </a:custGeom>
            <a:solidFill>
              <a:srgbClr val="C31F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8301228" y="5751576"/>
              <a:ext cx="717803" cy="670559"/>
            </a:xfrm>
            <a:prstGeom prst="rect">
              <a:avLst/>
            </a:prstGeom>
          </p:spPr>
        </p:pic>
        <p:pic>
          <p:nvPicPr>
            <p:cNvPr id="10" name="object 10"/>
            <p:cNvPicPr/>
            <p:nvPr/>
          </p:nvPicPr>
          <p:blipFill>
            <a:blip r:embed="rId4" cstate="print"/>
            <a:stretch>
              <a:fillRect/>
            </a:stretch>
          </p:blipFill>
          <p:spPr>
            <a:xfrm>
              <a:off x="3206496" y="6080760"/>
              <a:ext cx="617219" cy="265175"/>
            </a:xfrm>
            <a:prstGeom prst="rect">
              <a:avLst/>
            </a:prstGeom>
          </p:spPr>
        </p:pic>
        <p:pic>
          <p:nvPicPr>
            <p:cNvPr id="11" name="object 11"/>
            <p:cNvPicPr/>
            <p:nvPr/>
          </p:nvPicPr>
          <p:blipFill>
            <a:blip r:embed="rId5" cstate="print"/>
            <a:stretch>
              <a:fillRect/>
            </a:stretch>
          </p:blipFill>
          <p:spPr>
            <a:xfrm>
              <a:off x="3259835" y="6096000"/>
              <a:ext cx="506407" cy="158495"/>
            </a:xfrm>
            <a:prstGeom prst="rect">
              <a:avLst/>
            </a:prstGeom>
          </p:spPr>
        </p:pic>
        <p:pic>
          <p:nvPicPr>
            <p:cNvPr id="12" name="object 12"/>
            <p:cNvPicPr/>
            <p:nvPr/>
          </p:nvPicPr>
          <p:blipFill>
            <a:blip r:embed="rId4" cstate="print"/>
            <a:stretch>
              <a:fillRect/>
            </a:stretch>
          </p:blipFill>
          <p:spPr>
            <a:xfrm>
              <a:off x="5352288" y="6080760"/>
              <a:ext cx="617219" cy="265175"/>
            </a:xfrm>
            <a:prstGeom prst="rect">
              <a:avLst/>
            </a:prstGeom>
          </p:spPr>
        </p:pic>
        <p:pic>
          <p:nvPicPr>
            <p:cNvPr id="13" name="object 13"/>
            <p:cNvPicPr/>
            <p:nvPr/>
          </p:nvPicPr>
          <p:blipFill>
            <a:blip r:embed="rId5" cstate="print"/>
            <a:stretch>
              <a:fillRect/>
            </a:stretch>
          </p:blipFill>
          <p:spPr>
            <a:xfrm>
              <a:off x="5405628" y="6096000"/>
              <a:ext cx="506407" cy="158495"/>
            </a:xfrm>
            <a:prstGeom prst="rect">
              <a:avLst/>
            </a:prstGeom>
          </p:spPr>
        </p:pic>
      </p:grpSp>
      <p:sp>
        <p:nvSpPr>
          <p:cNvPr id="17" name="object 17"/>
          <p:cNvSpPr txBox="1">
            <a:spLocks noGrp="1"/>
          </p:cNvSpPr>
          <p:nvPr>
            <p:ph type="sldNum" sz="quarter" idx="7"/>
          </p:nvPr>
        </p:nvSpPr>
        <p:spPr>
          <a:xfrm>
            <a:off x="4429378" y="6556128"/>
            <a:ext cx="265429" cy="115416"/>
          </a:xfrm>
          <a:prstGeom prst="rect">
            <a:avLst/>
          </a:prstGeom>
        </p:spPr>
        <p:txBody>
          <a:bodyPr vert="horz" wrap="square" lIns="0" tIns="0" rIns="0" bIns="0" rtlCol="0">
            <a:spAutoFit/>
          </a:bodyPr>
          <a:lstStyle>
            <a:defPPr>
              <a:defRPr kern="0"/>
            </a:defPPr>
            <a:lvl1pPr>
              <a:defRPr sz="1100" b="1" i="0">
                <a:solidFill>
                  <a:schemeClr val="bg1"/>
                </a:solidFill>
                <a:latin typeface="Arial"/>
                <a:cs typeface="Arial"/>
              </a:defRPr>
            </a:lvl1pPr>
          </a:lstStyle>
          <a:p>
            <a:pPr marL="20320" marR="0" lvl="0" indent="0" algn="ctr" defTabSz="914400" eaLnBrk="1" fontAlgn="auto" latinLnBrk="0" hangingPunct="1">
              <a:lnSpc>
                <a:spcPts val="880"/>
              </a:lnSpc>
              <a:spcBef>
                <a:spcPts val="0"/>
              </a:spcBef>
              <a:spcAft>
                <a:spcPts val="0"/>
              </a:spcAft>
              <a:buClrTx/>
              <a:buSzTx/>
              <a:buFontTx/>
              <a:buNone/>
              <a:tabLst/>
              <a:defRPr/>
            </a:pPr>
            <a:fld id="{81D60167-4931-47E6-BA6A-407CBD079E47}" type="slidenum">
              <a:rPr lang="en-US" sz="800" spc="-25" smtClean="0"/>
              <a:pPr marL="20320" marR="0" lvl="0" indent="0" algn="ctr" defTabSz="914400" eaLnBrk="1" fontAlgn="auto" latinLnBrk="0" hangingPunct="1">
                <a:lnSpc>
                  <a:spcPts val="880"/>
                </a:lnSpc>
                <a:spcBef>
                  <a:spcPts val="0"/>
                </a:spcBef>
                <a:spcAft>
                  <a:spcPts val="0"/>
                </a:spcAft>
                <a:buClrTx/>
                <a:buSzTx/>
                <a:buFontTx/>
                <a:buNone/>
                <a:tabLst/>
                <a:defRPr/>
              </a:pPr>
              <a:t>9</a:t>
            </a:fld>
            <a:endParaRPr kumimoji="0" sz="800" b="1" i="0" u="none" strike="noStrike" kern="0" cap="none" spc="0" normalizeH="0" baseline="0" noProof="0" dirty="0">
              <a:ln>
                <a:noFill/>
              </a:ln>
              <a:solidFill>
                <a:prstClr val="white"/>
              </a:solidFill>
              <a:effectLst/>
              <a:uLnTx/>
              <a:uFillTx/>
              <a:latin typeface="Arial"/>
              <a:cs typeface="Arial"/>
            </a:endParaRPr>
          </a:p>
        </p:txBody>
      </p:sp>
      <p:sp>
        <p:nvSpPr>
          <p:cNvPr id="15" name="object 15"/>
          <p:cNvSpPr txBox="1">
            <a:spLocks noGrp="1"/>
          </p:cNvSpPr>
          <p:nvPr>
            <p:ph type="title"/>
          </p:nvPr>
        </p:nvSpPr>
        <p:spPr>
          <a:xfrm>
            <a:off x="4088891" y="90988"/>
            <a:ext cx="4930140" cy="843821"/>
          </a:xfrm>
          <a:prstGeom prst="rect">
            <a:avLst/>
          </a:prstGeom>
        </p:spPr>
        <p:txBody>
          <a:bodyPr vert="horz" wrap="square" lIns="0" tIns="12700" rIns="0" bIns="0" rtlCol="0">
            <a:spAutoFit/>
          </a:bodyPr>
          <a:lstStyle/>
          <a:p>
            <a:pPr marL="12700" algn="r">
              <a:lnSpc>
                <a:spcPct val="100000"/>
              </a:lnSpc>
              <a:spcBef>
                <a:spcPts val="100"/>
              </a:spcBef>
            </a:pPr>
            <a:r>
              <a:rPr spc="-10" dirty="0"/>
              <a:t>State-</a:t>
            </a:r>
            <a:r>
              <a:rPr dirty="0"/>
              <a:t>Specific</a:t>
            </a:r>
            <a:r>
              <a:rPr spc="-170" dirty="0"/>
              <a:t> </a:t>
            </a:r>
            <a:r>
              <a:rPr spc="-10" dirty="0"/>
              <a:t>Addendum</a:t>
            </a:r>
            <a:br>
              <a:rPr lang="en-US" spc="-10" dirty="0"/>
            </a:br>
            <a:r>
              <a:rPr lang="en-US" sz="2200" spc="-10" dirty="0"/>
              <a:t>Pennsylvania</a:t>
            </a:r>
            <a:endParaRPr sz="2200" spc="-10" dirty="0"/>
          </a:p>
        </p:txBody>
      </p:sp>
      <p:sp>
        <p:nvSpPr>
          <p:cNvPr id="16" name="object 16"/>
          <p:cNvSpPr txBox="1"/>
          <p:nvPr/>
        </p:nvSpPr>
        <p:spPr>
          <a:xfrm>
            <a:off x="771185" y="1077034"/>
            <a:ext cx="8008785" cy="4383892"/>
          </a:xfrm>
          <a:prstGeom prst="rect">
            <a:avLst/>
          </a:prstGeom>
        </p:spPr>
        <p:txBody>
          <a:bodyPr vert="horz" wrap="square" lIns="0" tIns="13335" rIns="0" bIns="0" rtlCol="0">
            <a:spAutoFit/>
          </a:bodyPr>
          <a:lstStyle/>
          <a:p>
            <a:pPr algn="l"/>
            <a:r>
              <a:rPr lang="en-US" sz="1400" b="1" i="0" u="sng" strike="noStrike" baseline="0" dirty="0">
                <a:latin typeface=" Arial"/>
              </a:rPr>
              <a:t>Rent</a:t>
            </a:r>
            <a:r>
              <a:rPr lang="en-US" sz="1400" b="1" i="0" u="none" strike="noStrike" baseline="0" dirty="0">
                <a:latin typeface=" Arial"/>
              </a:rPr>
              <a:t> (Section 4.C): </a:t>
            </a:r>
            <a:r>
              <a:rPr lang="en-US" sz="1400" i="0" u="none" strike="noStrike" baseline="0" dirty="0">
                <a:latin typeface=" Arial"/>
              </a:rPr>
              <a:t>Continued</a:t>
            </a:r>
          </a:p>
          <a:p>
            <a:pPr algn="l"/>
            <a:r>
              <a:rPr lang="en-US" sz="1400" i="0" u="none" strike="noStrike" baseline="0" dirty="0">
                <a:latin typeface=" Arial"/>
              </a:rPr>
              <a:t>e) Tenant agrees that all payments will be applied against outstanding additional Rent that</a:t>
            </a:r>
          </a:p>
          <a:p>
            <a:pPr algn="l"/>
            <a:r>
              <a:rPr lang="en-US" sz="1400" i="0" u="none" strike="noStrike" baseline="0" dirty="0">
                <a:latin typeface=" Arial"/>
              </a:rPr>
              <a:t>is due before they will be applied against the current Rent due. When there is no</a:t>
            </a:r>
          </a:p>
          <a:p>
            <a:pPr algn="l"/>
            <a:r>
              <a:rPr lang="en-US" sz="1400" i="0" u="none" strike="noStrike" baseline="0" dirty="0">
                <a:latin typeface=" Arial"/>
              </a:rPr>
              <a:t>outstanding balance of additional Rent, prepayment will be applied to the month’s Rent</a:t>
            </a:r>
          </a:p>
          <a:p>
            <a:pPr algn="l"/>
            <a:r>
              <a:rPr lang="en-US" sz="1400" i="0" u="none" strike="noStrike" baseline="0" dirty="0">
                <a:latin typeface=" Arial"/>
              </a:rPr>
              <a:t>that would be due next.</a:t>
            </a:r>
          </a:p>
          <a:p>
            <a:pPr algn="l"/>
            <a:r>
              <a:rPr lang="en-US" sz="1400" i="0" u="none" strike="noStrike" baseline="0" dirty="0">
                <a:latin typeface=" Arial"/>
              </a:rPr>
              <a:t>Revision 6.2021</a:t>
            </a:r>
          </a:p>
          <a:p>
            <a:pPr algn="l"/>
            <a:r>
              <a:rPr lang="en-US" sz="1400" i="0" u="none" strike="noStrike" baseline="0" dirty="0">
                <a:latin typeface=" Arial"/>
              </a:rPr>
              <a:t>f) Tenant will pay a fee of $25.00 for any payment that is returned by any financial</a:t>
            </a:r>
          </a:p>
          <a:p>
            <a:pPr algn="l"/>
            <a:r>
              <a:rPr lang="en-US" sz="1400" i="0" u="none" strike="noStrike" baseline="0" dirty="0">
                <a:latin typeface=" Arial"/>
              </a:rPr>
              <a:t>institution for any reason. If payment is returned or declined, the grace period does not</a:t>
            </a:r>
          </a:p>
          <a:p>
            <a:pPr algn="l"/>
            <a:r>
              <a:rPr lang="en-US" sz="1400" i="0" u="none" strike="noStrike" baseline="0" dirty="0">
                <a:latin typeface=" Arial"/>
              </a:rPr>
              <a:t>apply and the late charge will be applied.</a:t>
            </a:r>
          </a:p>
          <a:p>
            <a:pPr algn="l"/>
            <a:r>
              <a:rPr lang="en-US" sz="1400" i="0" u="none" strike="noStrike" baseline="0" dirty="0">
                <a:latin typeface=" Arial"/>
              </a:rPr>
              <a:t>g) The Security Deposit, if any, may not be used to pay rent during the Term or Renewal</a:t>
            </a:r>
          </a:p>
          <a:p>
            <a:pPr algn="l"/>
            <a:r>
              <a:rPr lang="en-US" sz="1400" i="0" u="none" strike="noStrike" baseline="0" dirty="0">
                <a:latin typeface=" Arial"/>
              </a:rPr>
              <a:t>Term of this Lease</a:t>
            </a:r>
            <a:r>
              <a:rPr lang="en-US" sz="1800" i="0" u="none" strike="noStrike" baseline="0" dirty="0">
                <a:latin typeface="Times New Roman" panose="02020603050405020304" pitchFamily="18" charset="0"/>
              </a:rPr>
              <a:t>.</a:t>
            </a:r>
          </a:p>
          <a:p>
            <a:pPr algn="l"/>
            <a:r>
              <a:rPr lang="en-US" sz="1400" i="0" u="none" strike="noStrike" baseline="0" dirty="0">
                <a:latin typeface=" Arial"/>
              </a:rPr>
              <a:t>Rent and all other charges owed by Tenant and not paid by a Rent Payment Service Option</a:t>
            </a:r>
          </a:p>
          <a:p>
            <a:pPr algn="l"/>
            <a:r>
              <a:rPr lang="en-US" sz="1400" i="0" u="none" strike="noStrike" baseline="0" dirty="0">
                <a:latin typeface=" Arial"/>
              </a:rPr>
              <a:t>or Allotment shall be payable by personal check, certified check, money order, automated</a:t>
            </a:r>
          </a:p>
          <a:p>
            <a:pPr algn="l"/>
            <a:r>
              <a:rPr lang="en-US" sz="1400" i="0" u="none" strike="noStrike" baseline="0" dirty="0">
                <a:latin typeface=" Arial"/>
              </a:rPr>
              <a:t>clearing house or through the Owner’s online/website or smart device application (e.g.,</a:t>
            </a:r>
          </a:p>
          <a:p>
            <a:pPr algn="l"/>
            <a:r>
              <a:rPr lang="en-US" sz="1400" i="0" u="none" strike="noStrike" baseline="0" dirty="0">
                <a:latin typeface=" Arial"/>
              </a:rPr>
              <a:t>Rent Café resident portal).</a:t>
            </a:r>
          </a:p>
          <a:p>
            <a:pPr algn="l"/>
            <a:endParaRPr lang="en-US" sz="1400" dirty="0">
              <a:latin typeface=" Arial"/>
            </a:endParaRPr>
          </a:p>
          <a:p>
            <a:pPr algn="l"/>
            <a:r>
              <a:rPr lang="en-US" sz="1400" b="1" u="sng" dirty="0">
                <a:latin typeface=" Arial"/>
              </a:rPr>
              <a:t>Refund</a:t>
            </a:r>
            <a:r>
              <a:rPr lang="en-US" sz="1400" b="1" dirty="0">
                <a:latin typeface=" Arial"/>
              </a:rPr>
              <a:t> (Section 4): </a:t>
            </a:r>
            <a:r>
              <a:rPr lang="en-US" sz="1400" dirty="0">
                <a:latin typeface=" Arial"/>
              </a:rPr>
              <a:t>Section 4.C of the Lease is amended in its entirety as follows:</a:t>
            </a:r>
          </a:p>
          <a:p>
            <a:pPr algn="l"/>
            <a:r>
              <a:rPr lang="en-US" sz="1400" dirty="0">
                <a:latin typeface=" Arial"/>
              </a:rPr>
              <a:t>After the Premises is vacated, any refund due to Tenant will be made within thirty (30)</a:t>
            </a:r>
          </a:p>
          <a:p>
            <a:pPr algn="l"/>
            <a:r>
              <a:rPr lang="en-US" sz="1400" dirty="0">
                <a:latin typeface=" Arial"/>
              </a:rPr>
              <a:t>calendar days of the termination of the Lease, surrender with acceptance, or abandonment</a:t>
            </a:r>
          </a:p>
          <a:p>
            <a:pPr algn="l"/>
            <a:r>
              <a:rPr lang="en-US" sz="1400" dirty="0">
                <a:latin typeface=" Arial"/>
              </a:rPr>
              <a:t>of the Premises.</a:t>
            </a:r>
          </a:p>
        </p:txBody>
      </p:sp>
      <p:pic>
        <p:nvPicPr>
          <p:cNvPr id="18" name="Picture 17" descr="A logo for a housing company&#10;&#10;Description automatically generated">
            <a:extLst>
              <a:ext uri="{FF2B5EF4-FFF2-40B4-BE49-F238E27FC236}">
                <a16:creationId xmlns:a16="http://schemas.microsoft.com/office/drawing/2014/main" id="{8B29C7C5-EDF4-BD3C-22E7-A3756A74D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75" y="5786983"/>
            <a:ext cx="773265" cy="776528"/>
          </a:xfrm>
          <a:prstGeom prst="rect">
            <a:avLst/>
          </a:prstGeom>
        </p:spPr>
      </p:pic>
    </p:spTree>
    <p:extLst>
      <p:ext uri="{BB962C8B-B14F-4D97-AF65-F5344CB8AC3E}">
        <p14:creationId xmlns:p14="http://schemas.microsoft.com/office/powerpoint/2010/main" val="583245557"/>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2360</TotalTime>
  <Words>4915</Words>
  <Application>Microsoft Office PowerPoint</Application>
  <PresentationFormat>On-screen Show (4:3)</PresentationFormat>
  <Paragraphs>372</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 Arial</vt:lpstr>
      <vt:lpstr>Arial</vt:lpstr>
      <vt:lpstr>Arial Black</vt:lpstr>
      <vt:lpstr>Calibri</vt:lpstr>
      <vt:lpstr>Courier New</vt:lpstr>
      <vt:lpstr>Times New Roman</vt:lpstr>
      <vt:lpstr>Wingdings</vt:lpstr>
      <vt:lpstr>Office Theme</vt:lpstr>
      <vt:lpstr>PowerPoint Presentation</vt:lpstr>
      <vt:lpstr>Plain Language Brief Explained</vt:lpstr>
      <vt:lpstr>Garrison Points of Contact</vt:lpstr>
      <vt:lpstr>Project Company Contacts</vt:lpstr>
      <vt:lpstr>Tenant Bill of Rights</vt:lpstr>
      <vt:lpstr>Tenant Bill of Rights</vt:lpstr>
      <vt:lpstr>Tenant Bill of Rights</vt:lpstr>
      <vt:lpstr>State-Specific Addendum Pennsylvania</vt:lpstr>
      <vt:lpstr>State-Specific Addendum Pennsylvania</vt:lpstr>
      <vt:lpstr>State-Specific Addendum Pennsylvania</vt:lpstr>
      <vt:lpstr>State-Specific Addendum Pennsylvania</vt:lpstr>
      <vt:lpstr>State-Specific Addendum Pennsylvania</vt:lpstr>
      <vt:lpstr>State-Specific Addendum Pennsylvania</vt:lpstr>
      <vt:lpstr>State-Specific Addendum Pennsylvania</vt:lpstr>
      <vt:lpstr>Tenant Responsibility</vt:lpstr>
      <vt:lpstr>Work Order Process</vt:lpstr>
      <vt:lpstr>Types of Service Calls</vt:lpstr>
      <vt:lpstr>Informal Dispute Resolution</vt:lpstr>
      <vt:lpstr>Formal Dispute Resolution</vt:lpstr>
      <vt:lpstr>Additional Information</vt:lpstr>
      <vt:lpstr>Army Housing Office</vt:lpstr>
      <vt:lpstr>Project Company Leasing Center</vt:lpstr>
      <vt:lpstr>DOD Housing Feedback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Herndon, Lawrence CIV USA</dc:creator>
  <cp:lastModifiedBy>Smith, Regina L CIV USARMY ID-TRAINING (USA)</cp:lastModifiedBy>
  <cp:revision>27</cp:revision>
  <dcterms:created xsi:type="dcterms:W3CDTF">2024-07-25T18:55:59Z</dcterms:created>
  <dcterms:modified xsi:type="dcterms:W3CDTF">2025-03-21T13:40:28Z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0x010100B162045910E8824FA1BD0AC464B30208</vt:lpwstr>
  </property>
  <property fmtid="{D5CDD505-2E9C-101B-9397-08002B2CF9AE}" pid="3" name="Created">
    <vt:filetime>2024-01-22T00:00:00Z</vt:filetime>
  </property>
  <property fmtid="{D5CDD505-2E9C-101B-9397-08002B2CF9AE}" pid="4" name="Creator">
    <vt:lpwstr>Acrobat PDFMaker 20 for PowerPoint</vt:lpwstr>
  </property>
  <property fmtid="{D5CDD505-2E9C-101B-9397-08002B2CF9AE}" pid="5" name="LastSaved">
    <vt:filetime>2024-07-25T00:00:00Z</vt:filetime>
  </property>
  <property fmtid="{D5CDD505-2E9C-101B-9397-08002B2CF9AE}" pid="6" name="Producer">
    <vt:lpwstr>Adobe PDF Library 23.8.197</vt:lpwstr>
  </property>
  <property fmtid="{D5CDD505-2E9C-101B-9397-08002B2CF9AE}" pid="7" name="StaffPOC">
    <vt:lpwstr>11;#Fitton, Jeffrey James CIV USARMY IMCOM HQ (USA)</vt:lpwstr>
  </property>
</Properties>
</file>