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260" r:id="rId5"/>
    <p:sldId id="261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F2C8-AA8F-82AD-14E4-3C2839C19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6C17E-5169-DCFD-068E-2745E0082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31568-1F64-812F-BB85-BD440C79E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A92F-B0CB-4D7A-B07E-AA5923FD26C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D5E90-C290-56A3-343C-33D79498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6C5E9-1D90-0115-8911-0B21F3B7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6CC6-C104-49F4-B4CE-0C84737F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0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40981-016D-FBC8-5037-F10408D94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5F773-ABA9-9AAB-FA20-44BA7228D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088B7-83C7-892E-7EF7-FBE1C243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A92F-B0CB-4D7A-B07E-AA5923FD26C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634B8-9B37-3ADC-7DCA-002A6E7F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DAF75-D4EF-C431-C9B3-DD12D4CD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6CC6-C104-49F4-B4CE-0C84737F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2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C86473-0996-629D-A72B-F42B857E5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6EED2C-FD9A-36CD-6CB6-50ED74BE7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46732-6028-EF11-A2FA-6564D4D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A92F-B0CB-4D7A-B07E-AA5923FD26C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48284-E52A-FEAE-5C5C-0E99A5D6B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57B9F-843B-511E-06BE-46DC6EE9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6CC6-C104-49F4-B4CE-0C84737F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1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13FF1-BEE0-F9F6-9E02-845D02264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1A598-209D-13CF-0F36-E73B86417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05573-FF69-9850-9E08-2CF2042D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A92F-B0CB-4D7A-B07E-AA5923FD26C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ADFAB-F625-8E1A-6E00-D0599746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8EF44-E26D-D533-61D0-D9271811F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6CC6-C104-49F4-B4CE-0C84737F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D10C-3187-C27B-DFCE-47CBBCDBF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3F95F-DDF3-34BC-CC74-A2948DD45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F5A62-6B7E-9535-4124-5CE13C8D6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A92F-B0CB-4D7A-B07E-AA5923FD26C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0054D-E10D-FCD8-C4C4-D696A3C5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FE99F-D7F7-114F-3C47-1B0C1D10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6CC6-C104-49F4-B4CE-0C84737F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6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0353-D6DC-E894-D86C-6996C97E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7F7FD-C603-A901-74F8-D11C2FA32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29D10-C4E0-7326-4DB1-B23C0DF40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B0776-027E-6C86-8EF4-46C2F537C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A92F-B0CB-4D7A-B07E-AA5923FD26C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49F46-2DF5-EA9C-E770-DF6B6DC6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1889F-6115-3756-B5C0-538BCC92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6CC6-C104-49F4-B4CE-0C84737F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6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5EDAE-CC95-A0CC-ECF8-6491E4DC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2F25B-DAE1-0836-5D28-825F969A2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45230-A867-E49C-5B42-DC8272F8C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FD578-DAFE-3C1F-8718-9C6D01949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9005D8-CB35-3ECA-0F20-EB5C91661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B49B12-FF9E-12A2-DA6F-CA10E29B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A92F-B0CB-4D7A-B07E-AA5923FD26C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873EA3-5261-3704-5080-66ADFC09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4CEB4-3EB1-C5AA-4886-3AAE1974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6CC6-C104-49F4-B4CE-0C84737F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2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E2500-4157-96B8-1265-B6A987B09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DB137-A798-BE30-2598-584FF1A2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A92F-B0CB-4D7A-B07E-AA5923FD26C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C07D5-7D7F-C12C-74FE-F13E8AFE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11A31-8C70-EBBB-22F4-7B45BAEB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6CC6-C104-49F4-B4CE-0C84737F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8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FDD1AF-53DB-8F3C-970C-BDD34E6C2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A92F-B0CB-4D7A-B07E-AA5923FD26C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61C8F4-D8B2-5713-482E-1ED550076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7B0F9-3242-D7F1-7CC7-8359E9418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6CC6-C104-49F4-B4CE-0C84737F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1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BF9A8-6001-D7FE-9B64-01476CDE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1BCE8-5545-4F3E-1D99-D8BC1E64C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24BD7-36F6-4671-509F-A807751F6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5B2DA-9933-31C6-B0FB-E3648CA88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A92F-B0CB-4D7A-B07E-AA5923FD26C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2FC6C-0A4D-56E2-671C-8D923909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B7074-DFEC-7D84-4A78-327B5F417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6CC6-C104-49F4-B4CE-0C84737F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1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F7B74-B457-CB59-BDCB-5BFC4C2F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041C08-3D86-C23D-8A17-91F0EF671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B1693-93AA-BE30-611F-D2919507F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6F7A1-6598-0263-C596-DE3A83AED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A92F-B0CB-4D7A-B07E-AA5923FD26C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B261D-45E6-352D-9B07-5D8DFD359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2CFB1-4206-17FD-434B-74C73018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6CC6-C104-49F4-B4CE-0C84737F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4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7C223F-DE9E-2547-1CC6-F000D7BF1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32B19-0329-9A9F-1229-A6A63C0B7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507A-D458-D863-CD2F-60476EA10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19A92F-B0CB-4D7A-B07E-AA5923FD26C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B4CA6-BC07-3394-9FF7-5A4E4A4BF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5350D-94F9-41AE-5D8D-EED06880C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D36CC6-C104-49F4-B4CE-0C84737F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4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2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3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5.xlsx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4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encrypted-tbn0.gstatic.com/images?q=tbn:ANd9GcQ7by16sfMVRp__UgEXkbMDd95PYtId8kz7j7FWZ3mgnU6F6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53" y="69301"/>
            <a:ext cx="1809750" cy="2524126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Q7by16sfMVRp__UgEXkbMDd95PYtId8kz7j7FWZ3mgnU6F6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9582" y="69301"/>
            <a:ext cx="1809750" cy="252412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068965" y="569364"/>
            <a:ext cx="8072654" cy="15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THE SABALAUSKI AIR ASSAULT SCHOOL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FY 26 AIR ASSAULT COURSE SCHEDULE</a:t>
            </a:r>
          </a:p>
        </p:txBody>
      </p:sp>
      <p:pic>
        <p:nvPicPr>
          <p:cNvPr id="10" name="Picture 4" descr="http://t3.gstatic.com/images?q=tbn:ANd9GcRInbPMCNhTrMKyUdutDnrOnAX84IRz05c738cGTruagC47Ve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028" y="4059516"/>
            <a:ext cx="1219200" cy="567765"/>
          </a:xfrm>
          <a:prstGeom prst="rect">
            <a:avLst/>
          </a:prstGeom>
          <a:noFill/>
        </p:spPr>
      </p:pic>
      <p:pic>
        <p:nvPicPr>
          <p:cNvPr id="11" name="Picture 4" descr="http://t3.gstatic.com/images?q=tbn:ANd9GcRInbPMCNhTrMKyUdutDnrOnAX84IRz05c738cGTruagC47Ve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8357" y="4059516"/>
            <a:ext cx="1219200" cy="567765"/>
          </a:xfrm>
          <a:prstGeom prst="rect">
            <a:avLst/>
          </a:prstGeom>
          <a:noFill/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AAE9F8B-7444-4EC0-74F5-47471775C9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565213"/>
              </p:ext>
            </p:extLst>
          </p:nvPr>
        </p:nvGraphicFramePr>
        <p:xfrm>
          <a:off x="1889919" y="2333555"/>
          <a:ext cx="8412162" cy="42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412480" imgH="4259454" progId="Excel.Sheet.12">
                  <p:embed/>
                </p:oleObj>
              </mc:Choice>
              <mc:Fallback>
                <p:oleObj name="Worksheet" r:id="rId4" imgW="8412480" imgH="42594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9919" y="2333555"/>
                        <a:ext cx="8412162" cy="425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47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encrypted-tbn0.gstatic.com/images?q=tbn:ANd9GcQ7by16sfMVRp__UgEXkbMDd95PYtId8kz7j7FWZ3mgnU6F6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53" y="69301"/>
            <a:ext cx="1809750" cy="2524126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Q7by16sfMVRp__UgEXkbMDd95PYtId8kz7j7FWZ3mgnU6F6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9582" y="69301"/>
            <a:ext cx="1809750" cy="252412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068965" y="569364"/>
            <a:ext cx="8072654" cy="15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THE SABALAUSKI AIR ASSAULT SCHOOL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FY 26 AIR ASSAULT COURSE SCHEDULE</a:t>
            </a:r>
          </a:p>
        </p:txBody>
      </p:sp>
      <p:pic>
        <p:nvPicPr>
          <p:cNvPr id="10" name="Picture 4" descr="http://t3.gstatic.com/images?q=tbn:ANd9GcRInbPMCNhTrMKyUdutDnrOnAX84IRz05c738cGTruagC47Ve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028" y="4059516"/>
            <a:ext cx="1219200" cy="567765"/>
          </a:xfrm>
          <a:prstGeom prst="rect">
            <a:avLst/>
          </a:prstGeom>
          <a:noFill/>
        </p:spPr>
      </p:pic>
      <p:pic>
        <p:nvPicPr>
          <p:cNvPr id="11" name="Picture 4" descr="http://t3.gstatic.com/images?q=tbn:ANd9GcRInbPMCNhTrMKyUdutDnrOnAX84IRz05c738cGTruagC47Ve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8357" y="4059516"/>
            <a:ext cx="1219200" cy="567765"/>
          </a:xfrm>
          <a:prstGeom prst="rect">
            <a:avLst/>
          </a:prstGeom>
          <a:noFill/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E518671-1597-B2AD-B03C-C9DC345AA0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879176"/>
              </p:ext>
            </p:extLst>
          </p:nvPr>
        </p:nvGraphicFramePr>
        <p:xfrm>
          <a:off x="1899211" y="2695993"/>
          <a:ext cx="8412162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412480" imgH="3672777" progId="Excel.Sheet.12">
                  <p:embed/>
                </p:oleObj>
              </mc:Choice>
              <mc:Fallback>
                <p:oleObj name="Worksheet" r:id="rId4" imgW="8412480" imgH="36727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9211" y="2695993"/>
                        <a:ext cx="8412162" cy="367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32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encrypted-tbn0.gstatic.com/images?q=tbn:ANd9GcQ7by16sfMVRp__UgEXkbMDd95PYtId8kz7j7FWZ3mgnU6F6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53" y="69301"/>
            <a:ext cx="1809750" cy="2524126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Q7by16sfMVRp__UgEXkbMDd95PYtId8kz7j7FWZ3mgnU6F6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9582" y="69301"/>
            <a:ext cx="1809750" cy="252412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068965" y="569364"/>
            <a:ext cx="8072654" cy="15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THE SABALAUSKI AIR ASSAULT SCHOOL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FY 26 PATHFINDER COURSE SCHEDULE</a:t>
            </a:r>
          </a:p>
        </p:txBody>
      </p:sp>
      <p:pic>
        <p:nvPicPr>
          <p:cNvPr id="10" name="Picture 6" descr="http://upload.wikimedia.org/wikipedia/commons/9/97/Pathfinder_Ba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253" y="4408629"/>
            <a:ext cx="685800" cy="838200"/>
          </a:xfrm>
          <a:prstGeom prst="rect">
            <a:avLst/>
          </a:prstGeom>
          <a:noFill/>
        </p:spPr>
      </p:pic>
      <p:pic>
        <p:nvPicPr>
          <p:cNvPr id="11" name="Picture 6" descr="http://upload.wikimedia.org/wikipedia/commons/9/97/Pathfinder_Ba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4084" y="4408629"/>
            <a:ext cx="685800" cy="838200"/>
          </a:xfrm>
          <a:prstGeom prst="rect">
            <a:avLst/>
          </a:prstGeom>
          <a:noFill/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834BAB2-2F90-E861-1B22-DB6BF4AA84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284" y="3618785"/>
          <a:ext cx="10591800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2702505" imgH="2499423" progId="Excel.Sheet.12">
                  <p:embed/>
                </p:oleObj>
              </mc:Choice>
              <mc:Fallback>
                <p:oleObj name="Worksheet" r:id="rId4" imgW="12702505" imgH="2499423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834BAB2-2F90-E861-1B22-DB6BF4AA84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2284" y="3618785"/>
                        <a:ext cx="10591800" cy="208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62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encrypted-tbn0.gstatic.com/images?q=tbn:ANd9GcQ7by16sfMVRp__UgEXkbMDd95PYtId8kz7j7FWZ3mgnU6F6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53" y="69301"/>
            <a:ext cx="1809750" cy="2524126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Q7by16sfMVRp__UgEXkbMDd95PYtId8kz7j7FWZ3mgnU6F6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9582" y="69301"/>
            <a:ext cx="1809750" cy="252412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068965" y="569364"/>
            <a:ext cx="8072654" cy="15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THE SABALAUSKI AIR ASSAULT SCHOOL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FY 26 FRIES/SPIES/RAPPEL MASTER COURSE SCHEDULE</a:t>
            </a:r>
          </a:p>
        </p:txBody>
      </p:sp>
      <p:pic>
        <p:nvPicPr>
          <p:cNvPr id="7" name="Picture 8" descr="http://www.officialpsds.com/images/thumbs/black-hawk-psd211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03320"/>
            <a:ext cx="2184991" cy="914400"/>
          </a:xfrm>
          <a:prstGeom prst="rect">
            <a:avLst/>
          </a:prstGeom>
          <a:noFill/>
        </p:spPr>
      </p:pic>
      <p:pic>
        <p:nvPicPr>
          <p:cNvPr id="10" name="Picture 8" descr="https://encrypted-tbn2.gstatic.com/images?q=tbn:ANd9GcToS200qUxzwxk52dF4-kIkzqE-4Hwx8p990Yfq8tgt6UW1EwKjV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54404"/>
          <a:stretch>
            <a:fillRect/>
          </a:stretch>
        </p:blipFill>
        <p:spPr bwMode="auto">
          <a:xfrm>
            <a:off x="9829567" y="3703320"/>
            <a:ext cx="2486025" cy="838200"/>
          </a:xfrm>
          <a:prstGeom prst="rect">
            <a:avLst/>
          </a:prstGeom>
          <a:noFill/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07CFF1-4B22-3957-B290-D1A7F8181F01}"/>
              </a:ext>
            </a:extLst>
          </p:cNvPr>
          <p:cNvGraphicFramePr>
            <a:graphicFrameLocks noGrp="1"/>
          </p:cNvGraphicFramePr>
          <p:nvPr/>
        </p:nvGraphicFramePr>
        <p:xfrm>
          <a:off x="5725387" y="3120390"/>
          <a:ext cx="4104182" cy="2842260"/>
        </p:xfrm>
        <a:graphic>
          <a:graphicData uri="http://schemas.openxmlformats.org/drawingml/2006/table">
            <a:tbl>
              <a:tblPr/>
              <a:tblGrid>
                <a:gridCol w="650167">
                  <a:extLst>
                    <a:ext uri="{9D8B030D-6E8A-4147-A177-3AD203B41FA5}">
                      <a16:colId xmlns:a16="http://schemas.microsoft.com/office/drawing/2014/main" val="3416499119"/>
                    </a:ext>
                  </a:extLst>
                </a:gridCol>
                <a:gridCol w="690803">
                  <a:extLst>
                    <a:ext uri="{9D8B030D-6E8A-4147-A177-3AD203B41FA5}">
                      <a16:colId xmlns:a16="http://schemas.microsoft.com/office/drawing/2014/main" val="1552327283"/>
                    </a:ext>
                  </a:extLst>
                </a:gridCol>
                <a:gridCol w="690803">
                  <a:extLst>
                    <a:ext uri="{9D8B030D-6E8A-4147-A177-3AD203B41FA5}">
                      <a16:colId xmlns:a16="http://schemas.microsoft.com/office/drawing/2014/main" val="1211579998"/>
                    </a:ext>
                  </a:extLst>
                </a:gridCol>
                <a:gridCol w="690803">
                  <a:extLst>
                    <a:ext uri="{9D8B030D-6E8A-4147-A177-3AD203B41FA5}">
                      <a16:colId xmlns:a16="http://schemas.microsoft.com/office/drawing/2014/main" val="3464558403"/>
                    </a:ext>
                  </a:extLst>
                </a:gridCol>
                <a:gridCol w="690803">
                  <a:extLst>
                    <a:ext uri="{9D8B030D-6E8A-4147-A177-3AD203B41FA5}">
                      <a16:colId xmlns:a16="http://schemas.microsoft.com/office/drawing/2014/main" val="3579248890"/>
                    </a:ext>
                  </a:extLst>
                </a:gridCol>
                <a:gridCol w="690803">
                  <a:extLst>
                    <a:ext uri="{9D8B030D-6E8A-4147-A177-3AD203B41FA5}">
                      <a16:colId xmlns:a16="http://schemas.microsoft.com/office/drawing/2014/main" val="179492800"/>
                    </a:ext>
                  </a:extLst>
                </a:gridCol>
              </a:tblGrid>
              <a:tr h="2286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RAPPEL MASTER CLASSES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341491"/>
                  </a:ext>
                </a:extLst>
              </a:tr>
              <a:tr h="2286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Inprocessing Starts at 0830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236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5451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 01-26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20-Oct-25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21-Oct-25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22-Oct-25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23-Oct-25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24-Oct-25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1456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 02-26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17-Nov-25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18-Nov-25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19-Nov-25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20-Nov-25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21-Nov-25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5194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 03-26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8-Dec-25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9-Dec-25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10-Dec-25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11-Dec-25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12-Dec-25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4031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 04-26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5-Jan-26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6-Jan-26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7-Jan-26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8-Jan-26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9-Jan-26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7827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 05-26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2-Feb-26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3-Feb-26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4-Feb-26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5-Feb-26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6-Feb-26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7789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 06-26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2-Mar-26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3-Mar-26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4-Mar-26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5-Mar-26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6-Mar-26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8157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 07-26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6-Apr-26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7-Apr-26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8-Apr-26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9-Apr-26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10-Apr-26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3610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 08-26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4-May-26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5-May-26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6-May-26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7-May-26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8-May-26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0787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 09-26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8-Jun-26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9-Jun-26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10-Jun-26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11-Jun-26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12-Jun-26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6597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 10-26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6-Jul-26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7-Jul-26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8-Jul-26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9-Jul-26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10-Jul-26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2021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 11-26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3-Aug-26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4-Aug-26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5-Aug-26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6-Aug-26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7-Aug-26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124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 12-26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31-Aug-26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1-Sep-26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2-Sep-26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3-Sep-26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4-Sep-26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99713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38A51E-AC4B-348E-ED33-8167C5550A27}"/>
              </a:ext>
            </a:extLst>
          </p:cNvPr>
          <p:cNvGraphicFramePr>
            <a:graphicFrameLocks noGrp="1"/>
          </p:cNvGraphicFramePr>
          <p:nvPr/>
        </p:nvGraphicFramePr>
        <p:xfrm>
          <a:off x="2354989" y="3116151"/>
          <a:ext cx="3200400" cy="2857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56013171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705963448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63946482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9390420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095577741"/>
                    </a:ext>
                  </a:extLst>
                </a:gridCol>
              </a:tblGrid>
              <a:tr h="23622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FRIES/SPIES CLASSES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91638"/>
                  </a:ext>
                </a:extLst>
              </a:tr>
              <a:tr h="23622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Inprocessing Starts at 0830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0212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9520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F/S 01-26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6-Oct-25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7-Oct-25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8-Oct-25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9-Oct-25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5189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F/S 02-26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3-Nov-25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4-Nov-25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5-Nov-25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6-Nov-25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5654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F/S 03-26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1-Dec-25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2-Dec-25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3-Dec-25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4-Dec-25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7921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F/S 04-26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20-Jan-26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21-Jan-26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22-Jan-26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23-Jan-26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7961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F/S 05-26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17-Feb-26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18-Feb-26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19-Feb-26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20-Feb-26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5422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F/S 06-26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16-Mar-26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17-Mar-26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18-Mar-26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19-Mar-26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311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F/S 07-26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20-Apr-26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21-Apr-26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22-Apr-26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23-Apr-26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7754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F/S 08-26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26-May-26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27-May-26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28-May-26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29-May-26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5157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F/S 09-26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22-Jun-26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23-Jun-26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24-Jun-26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25-Jun-26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5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F/S 10-26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20-Jul-26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21-Jul-26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22-Jul-26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23-Jul-26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587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F/S 11-26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17-Aug-26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18-Aug-26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19-Aug-26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20-Aug-26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8408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F/S 12-26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14-Sep-26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15-Sep-26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16-Sep-26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17-Sep-26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89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32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encrypted-tbn0.gstatic.com/images?q=tbn:ANd9GcQ7by16sfMVRp__UgEXkbMDd95PYtId8kz7j7FWZ3mgnU6F6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53" y="69301"/>
            <a:ext cx="1809750" cy="2524126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Q7by16sfMVRp__UgEXkbMDd95PYtId8kz7j7FWZ3mgnU6F6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9582" y="69301"/>
            <a:ext cx="1809750" cy="252412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068965" y="569364"/>
            <a:ext cx="8072654" cy="15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THE SABALAUSKI AIR ASSAULT SCHOOL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FY 26 PRE RANGER COURSE SCHEDULE</a:t>
            </a:r>
          </a:p>
        </p:txBody>
      </p:sp>
      <p:pic>
        <p:nvPicPr>
          <p:cNvPr id="7" name="Picture 28" descr="http://www.medalsofamerica.com/ItemImages/Large/P2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8092" y="2036874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627A01C-2ABF-F32D-F74C-96EE28A3C8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1253" y="3219328"/>
          <a:ext cx="1191736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1917822" imgH="2666984" progId="Excel.Sheet.12">
                  <p:embed/>
                </p:oleObj>
              </mc:Choice>
              <mc:Fallback>
                <p:oleObj name="Worksheet" r:id="rId4" imgW="11917822" imgH="2666984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627A01C-2ABF-F32D-F74C-96EE28A3C8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253" y="3219328"/>
                        <a:ext cx="11917362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66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encrypted-tbn0.gstatic.com/images?q=tbn:ANd9GcQ7by16sfMVRp__UgEXkbMDd95PYtId8kz7j7FWZ3mgnU6F6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53" y="69301"/>
            <a:ext cx="1809750" cy="2524126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Q7by16sfMVRp__UgEXkbMDd95PYtId8kz7j7FWZ3mgnU6F6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9582" y="69301"/>
            <a:ext cx="1809750" cy="252412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068965" y="569364"/>
            <a:ext cx="8072654" cy="15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THE SABALAUSKI AIR ASSAULT SCHOOL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FY 26 MACP SCHEDULE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86C8D-9AAB-869D-F40E-B651CAB1B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28" y="4121377"/>
            <a:ext cx="1015926" cy="1051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A5C985-9AD6-096F-3027-BD9BE7C3C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582" y="4121377"/>
            <a:ext cx="1015926" cy="105151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40F6A1B-9B7A-B37F-5ED1-09223820DD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2947" y="2494512"/>
          <a:ext cx="8072654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938154" imgH="2270776" progId="Excel.Sheet.12">
                  <p:embed/>
                </p:oleObj>
              </mc:Choice>
              <mc:Fallback>
                <p:oleObj name="Worksheet" r:id="rId4" imgW="8938154" imgH="2270776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40F6A1B-9B7A-B37F-5ED1-09223820DD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2947" y="2494512"/>
                        <a:ext cx="8072654" cy="227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7075080-A50D-A191-99B4-AAB2F81EA2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2286" y="5030526"/>
          <a:ext cx="767397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7673305" imgH="1356187" progId="Excel.Sheet.12">
                  <p:embed/>
                </p:oleObj>
              </mc:Choice>
              <mc:Fallback>
                <p:oleObj name="Worksheet" r:id="rId6" imgW="7673305" imgH="1356187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7075080-A50D-A191-99B4-AAB2F81EA2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32286" y="5030526"/>
                        <a:ext cx="7673975" cy="135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965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282</Words>
  <Application>Microsoft Office PowerPoint</Application>
  <PresentationFormat>Widescreen</PresentationFormat>
  <Paragraphs>159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Johnson, Jamie R CTR (USA)</dc:creator>
  <cp:lastModifiedBy>Johnson, Jamie R CTR (USA)</cp:lastModifiedBy>
  <cp:revision>2</cp:revision>
  <dcterms:created xsi:type="dcterms:W3CDTF">2025-06-10T16:08:27Z</dcterms:created>
  <dcterms:modified xsi:type="dcterms:W3CDTF">2025-07-31T18:55:51Z</dcterms:modified>
</cp:coreProperties>
</file>