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</p:sldMasterIdLst>
  <p:notesMasterIdLst>
    <p:notesMasterId r:id="rId22"/>
  </p:notesMasterIdLst>
  <p:sldIdLst>
    <p:sldId id="276" r:id="rId4"/>
    <p:sldId id="270" r:id="rId5"/>
    <p:sldId id="272" r:id="rId6"/>
    <p:sldId id="266" r:id="rId7"/>
    <p:sldId id="271" r:id="rId8"/>
    <p:sldId id="273" r:id="rId9"/>
    <p:sldId id="257" r:id="rId10"/>
    <p:sldId id="261" r:id="rId11"/>
    <p:sldId id="260" r:id="rId12"/>
    <p:sldId id="274" r:id="rId13"/>
    <p:sldId id="262" r:id="rId14"/>
    <p:sldId id="263" r:id="rId15"/>
    <p:sldId id="278" r:id="rId16"/>
    <p:sldId id="264" r:id="rId17"/>
    <p:sldId id="259" r:id="rId18"/>
    <p:sldId id="265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AC4"/>
    <a:srgbClr val="23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466" y="-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F8D8-C72F-4051-80D2-DD67C49E876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3A9C0-CABF-4F4B-B740-A23C4243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FE246-CEC7-4742-BA3D-87F5CCD33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53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FE246-CEC7-4742-BA3D-87F5CCD33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6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to questions, this concludes the</a:t>
            </a:r>
            <a:r>
              <a:rPr lang="en-US" baseline="0" dirty="0"/>
              <a:t> brief.  </a:t>
            </a:r>
            <a:r>
              <a:rPr lang="en-US" b="1" baseline="0" dirty="0"/>
              <a:t>AIR ASSAULT!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84066-CF0F-4FBE-9516-E81A22FA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9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CREEN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1036"/>
          <a:stretch/>
        </p:blipFill>
        <p:spPr>
          <a:xfrm>
            <a:off x="0" y="1049910"/>
            <a:ext cx="9143999" cy="55808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-9395" y="1049911"/>
            <a:ext cx="5502373" cy="20868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-9395" y="3146080"/>
            <a:ext cx="5502373" cy="1130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/>
              <a:t>CAO 1 April, 2022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04154" y="234725"/>
            <a:ext cx="8017329" cy="7988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101</a:t>
            </a:r>
            <a:r>
              <a:rPr lang="en-US" sz="3200" baseline="30000" dirty="0"/>
              <a:t>st</a:t>
            </a:r>
            <a:r>
              <a:rPr lang="en-US" sz="3200" dirty="0"/>
              <a:t> Airborne Division (Air Assault)</a:t>
            </a:r>
          </a:p>
        </p:txBody>
      </p:sp>
    </p:spTree>
    <p:extLst>
      <p:ext uri="{BB962C8B-B14F-4D97-AF65-F5344CB8AC3E}">
        <p14:creationId xmlns:p14="http://schemas.microsoft.com/office/powerpoint/2010/main" val="15924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_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8229600" cy="1371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4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1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0" y="2743200"/>
            <a:ext cx="8229600" cy="1371600"/>
          </a:xfrm>
          <a:prstGeom prst="rect">
            <a:avLst/>
          </a:prstGeom>
        </p:spPr>
        <p:txBody>
          <a:bodyPr anchor="ctr"/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4400" dirty="0"/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0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2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/>
              <a:t>CAO 1 April, 2022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9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2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5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CREEN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828800" y="2245885"/>
            <a:ext cx="5486400" cy="2754150"/>
            <a:chOff x="922883" y="1997024"/>
            <a:chExt cx="7315200" cy="3672190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2883" y="1997024"/>
              <a:ext cx="7315200" cy="3657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112" y="2659368"/>
              <a:ext cx="2167776" cy="3009846"/>
            </a:xfrm>
            <a:prstGeom prst="rect">
              <a:avLst/>
            </a:prstGeom>
          </p:spPr>
        </p:pic>
      </p:grpSp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2675" y="1047321"/>
            <a:ext cx="7918650" cy="136337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Subtopic Slide Title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336147" y="5022310"/>
            <a:ext cx="6471706" cy="10127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5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4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3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5771" y="2172288"/>
            <a:ext cx="603504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3245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37928"/>
            <a:ext cx="6400800" cy="11016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20482" name="AutoShape 2" descr="data:image/jpeg;base64,/9j/4AAQSkZJRgABAQAAAQABAAD/2wCEAAkGBhQSEBQUExQUFBQWGBgXFxgUFRwWGBkZGhUXFxgVGBQYHCYgFxomGhccIS8gJCcqLS0sHiA1NTAqNyYrLSoBCQoKDgwNFA8PFCkfFBgpKSkpKSkpKSkpKSkpKSkpKSkpLikpKSkpKSkpKSkpKSkpKSkpKSkpKSkpKSkpKSkpKf/AABEIAJ8BPgMBIgACEQEDEQH/xAAcAAACAgMBAQAAAAAAAAAAAAAABQQGAQMHAgj/xABKEAACAQMCAwUDCQQHBwIHAAABAgMABBESIQUxQQYTIlFhBzJxFCNCUlOBkZPSYpKhsRUWFzNywdEkQ2NzlNPwRKIlZYKDsrO0/8QAFgEBAQEAAAAAAAAAAAAAAAAAAAEC/8QAGhEBAQEAAwEAAAAAAAAAAAAAABEBAiFBEv/aAAwDAQACEQMRAD8A7jRRRQFFFFAUUVjNBmitayg5AIJHPflSbjPa6K3cRYea4I1LBCuuQjONR5Ki5+kxA/zB7RVR/pniL7iGzgGB4ZJZJW382jRVHQYGeu5FeZOMcSQau7spsfQR5I2bY7B3BVTnz2+HRBcKKVcB48l1HrXKlSUkjcYeNx70br0IyPQjBGQaaZoM0UUUBRRRQFFFFAUUUUBRRRQFFFFAUUUUBRRRQFFYJqvdoe1nyeSOCOMz3MuSkYOhVQbGWWQg6Iwds4JJ5CgsVFU6PinEyBn+jwcDIzOcHqM43r0O0N/HvJbwTrtn5NKyyDmCFjmXEh5H3wd8YJoLfRSjgPaaG7UtC+Spw6MCskZ+rJGd0Ox57HGxNMRdL9Zf3hQbqKwDWaAooooCiiigKKKKArBNGarHabtK6PHb2uh7mYtgt4khRMa5ZFBycagAu2SRQSu0vbG3skzK3jYHu4l8Ukh5AIg8ztk7etVpbO5vF7y9keCM/wDpoHKKoxyllGGkbzGQvocVGseAwm4Dtqllh+clnk3d5GB043wihdZEYAA1L1rbxztCoyFIZxgJGCCzMxAGRnzI+FAsuez9s8xt7RTBOBrNyjOGTDBtRIIMjE7DWds8+hd2dvFbKUgBJYkySuS8jt1ZnO7H+A6CtNpa/Jbfu2bxnMs7lsDURk7k4ACjGfTPWlHGLo/amNVwTHFkTyZ5IZCMQL1OCXAx7p2qidxDjOk6VWSaQkjSnuggZPeSnCRDH1j91IrjtAwJLSBQD4Y7YAs3LncuNgP2Y9+h6hcZpXTQzaItvAmFXb3RpG2Bn/PnvUuDgbBNegIvPVIwjB2zsZCM7eVUeYO1OkudEoMjB3ZbudXJAVfeEmPdUDlyGKtnAu2ryMBG5kO+YJyupuuIbgKu+foyDB28S1VX4dsSzQ4A3JljwB6ktsKzY8EMpBhMLnOAYp4ic+Q0vud+VQdf4LxuO5j7yInAJVlYFXR12aN0O6ODzB/zpiDVH7I27i7YgghYdFyy4KtNrXuV1D3nSIMD5B0BzgYu4qDNFFFAUUUUBRRRQFFFFAUUUUBRRRQBNJuM9pEhYRDxzMNQTOnCAgGWR8ERxgn3jzOyhjtTg1zLtLZMLm4QsqvNIJVLYQPEIkjVBIxAJjZXymcgOCOZwGrj/bv3kWSRzuCYmMEY6ELpPeMf2tQPkBVXl4+7SmXMoYp3eUmkJCatWB3jOOfmD8K3nhwXV4oDpJDaZY3II5jCknPoBn0oSFd8SxAAEnUxjXA/akVV/jVDGz44TpCyLLn6MwELk590SL83nl7wUHzGacWHFwxAAkik+zlQxybc8KffG/NdQqr3XBWxkplTjxoQy8vroSM78s1FdnICv87Ft4SSGAGMFHG6MByZeXw2oLf2i4Ct6jaW7m504WVSV1gYIilK7shIHnggEdQYvC+D2EhaGW0himQAPiNR5eJXCgjmDnz5HcGscNuiuxlE0WAdcmEmjzsFlGyyAMMd4vVlyMHVU/jFmXUXCDM8A8XnJEM6l3PMAk+f40g3o91w860kku7QbvFK2uaNRzMMp3bA30MTkLgEE1cOB9oYLuLvLeQSJkgkZBB8ipAIOMHcbgg8qqPCe0MUg0B1YHpnDDl9E7kcqhwdnhG+m2Y21xHnu5VwVkUkuIZkH95GCdO+4AGDmoOm0Ug7Odq0uVCMUjuhkS25cF0ZThvDzKnmGxuCDT4GgzRRRQFYNZqtdub90txFE2mW5kW3Rs40awdcg8yqKxGOuOVAl4pxg3zSIjvHZxs0bNGdMly48Lojj3IF3BYbsdgQBk6OB8BhtmnnjQJ3ipGqqMAKozzzqZizElm35VIkjVAsUY0xxKI0HkqgD/Ko0V9lnhJOUIkGeRV1wNPoGRwfX8KoS3s8jzTQIxRfA8sg5hO7TRGvmdRfb1PQHLXgXBYY8PoGYwJCzDLayCIxq6EAknlzG3LC7htuPdz/AHk0rN90hQDPXAQ8/OmEvEhFYzznfEkhwcc0XSqA9QWXrv4j9+b2IPFOJancZyIyA2RkPMcMqEEckX5w4+kYx5gwOH8Jknl0Ipd+bY2C5GQZZDkJnmNmY+R50xh4BIhtrXOLqYlpHwC0S7SXE+d11liFXmFynkK6VwfhEdtEsUSBEXkBvnqWZjuzE7kncmtUVbh3s6GB30pHPw2+U28jMcyH/wCkp02yM1YrHstbQtqSGMPknWRrfJxk94+Wycb7702oqDyVyMVEuODwyDDxRuNjho1bccjuKm0UGm1tFjUKiqqgYAUBQB5ADYVuoooCiiigKKKKAooqHdcYhiIEksUZIyA8iqceeGI2oJlFaLa8SRQ0bq6nkyMGBxz3G1b6AooooCiiigK1S26tswDDyIyPwNbaKDWkIUYUADyGw/hWXjyMGvdFAlueyFq5J7lEY6stFmJ/EPEdcRUknzzSDifs+O5ifvM76ZcK3MnwzoueuMOr7ADIxmrzWCKDi13YvDIwKkFfeSRRnSeeRuskZBILKSp3BwTirBwi90FQCSNIdCdyY86SpOACyMCp25aCfeq5douzyXUeCSkiHVFKvvxvjGoZBBBGzKQQwyCDXPVkb5M8xRY5LOT/AGmIH3D4VnKf8J4yJQOmhfexVo38a7LwhfCoj0+60YwQjElSRybSx+JGdxnb1wG5fU4m3mi7pdWofOR6pmVhtn6RGfgDgg0zvJN4EOTrWZTucYUr9Hz359MVW45f9qt/PRMpPUqukqp9Msaz6HXFeB273EjuoczJE23hkQprQTRyjdGIwNsDwZ86b9muNvHMtpO5kDKWtp25yhfehkPIzqN8j3l32IOUqXQedgN+7jWNj01F3k0j1CspP+IVuvLNpoikZ0zKVlgY8hNGdSg+jbqfRjWoOiA1ml3Z/ioubaGdQVEqK+DzGRkr64O1MagKqfbJtM9g590XDoTkDeW2mjTn01GrWa552veW/kngikEMds0WH0q7PcgLKm53jSPbJHiJJGcAgh5uJtKM530qzEfBScfwqs23aCS5aGSKzmO5AKujakOzrp2J90MPVF9abxcVF1FMoUpOqsksTbFJCpG3mjHdTywfOkPZ66vLIwR/JUd1DsuZ1AOCxOcA49/zqhvbLdK6k2F5s8jbInJpXdecnPDDNeZ5JlTu2sb4o10k+BFqIjUxu6jQxCsZEBGTg5PLFTLz2n3sJQSWMC6yQubjYkY8OrGAd9h13xyqdF24vy0atZ2yd4wRC1wxBJG2SiNp3wN+pFZgg8K7SvDd3F1NY8QJkCRx4tjkIup2zkjcuxOBnYDzAFitvaTGxOq04hGPNrRzn08GTUDh3aDi07TCOGxXupWiYPJMCGCqwwQuGBV1IO2x5DlU7v8AjX2XDvzZv01Rvk9o1uoy0V6AOps5gP8A8PWtH9qdp9W6/wCkl/TWe/419lw382b9NHfca+y4b+bN+mgkW/tGs2GS0qej28wPxxoO1bf7QbL7VvyJv+3UHv8AjX2XDvzZv01Kg/pYrlv6PU+QEzf+7I/lQbP6/wBn9o/5E3/bqcnae2IB75N998j+BGRUHu+KfWsP3Zv10d3xT61h+7N+ugYf1ltvtk/Gj+stt9sn40vCcU+tYfuzfro0cT+tYfuzfqoJUPbCzdiq3VuzDmBMmRg4ORq86kjj9v8Abw/mp/rSk2nETz/o8/GOX9VY+Q8Q8uHfly/qoHB47b/bw/mp/rXIfaHOn9JtIEjmEsCCJ0kiJQxFjJzbbwsBzGc7Zro3yLiHlw78uX9VIuPdor20miieOxYypM4KpIABCqsQct11bVB59k17FHYszNDEJZ5ZY0MiAiNtOnK52907Vd/6et/t4fzU/wBaq3Z++vry1iuESwVZVDgMkpIz0JB3ph8i4h5cO/Ll/VVDg8ft/t4fzU/1qIe21iG0/LLbVnGO+QnPLGA3P0qH8h4h5cO/Ll/VWfknEf8A5f8AuTfqoGf9Zbb7ZPxo/rLbfbJ+NQNHE/rWP7s36qNHE/rWH7s36qCRddsLWMAmUHO3hR3/AIIpIqOe39n9o35E3/bo0cT+tY/uzfqrBTin1rD92b9dAf2g2X2rfkTf9uo9z7S7NCN53z9S2mIHxJQUXL8XGNC8Pfzy0yY/nmtXf8a+y4d+bN+mgP7U7T6t1/0kv6akf2hQfY3v/RTfoqN3/GvsuHfmzfprPf8AGvsuG/mzfpoNc3tMQEgWXEWHQi1IB9cMQfxFVqfjJlu7iRLHiHcXMHdTKLY6u8AZA4GrTujAEnqi7czVo7/jX2XDfzZv01Auu0PFknSAxcPLukkm0kxCpGVBZjjbJYAetAns558wMbG+PdQd1kxKCWJBbZnBA8I3677VA+SXgnjkFjdEIsuQUQZLqmn6Z2yu9Mh2/wCKd0Jfktp3ZUNnvCNiAeRkHnWeF+0XiUyiQWdu6N7pEpjzvgMCzHK+uN+lQJIO0TWpjhmtZkeR/EzuuWkdl1uVGcbsNugwOlXO0fEinIAByTywBzJzyGMmqFfyXPEporjuFQJMGbEqkc4y2xAOwX+dWDiN/wB7I1nDkuwxM45QRH3sn7RxlVHMZJ6VoXT2dpjh0DYA7zvJgoGAommklCgegcDPXFWWqf2MuZIZpLKRmkRI45bd206hCcx90+nGWRkxq6g+lXCoMNVDhUpdX0B596tyvrHMgXOM/ReJl/j1FX2ubdsuJuvEe8iVGS1hCzgbyOk5LlF3xqjWIOFO/j/aq4DifA1lYSKxinUaVlTGcb+B1O0iZPun7iKr/FbqeGeCS4CKqlwZIWJVlONRMbDVGAPEd22B323t1pdJLGskbB43GVYciP8AI+YO4NKu0DaXtXONIlwcnHvoVHP7/wAKD3cW0VzDpbTJFIAcg5BHRlYdR0I5UqkgmhgaEuz6MNbT/SV0IZEmxyGoY7w+EgkNjG8634P3DZgOmIklojuuTzMbHeM5+jup8hzqW98qglyUA5lwVHPHv+70PXON+VQMLC+CTx8QTAtb2OJZl6xz50xyNjbG/dNywQpPXF3BqgdmuJxIXjLRSWk5yPEroskhwUO2O7lzsCcasj6YAtFtA9uAqAywjkCxMqjGygt/eDkBkgjzOKBzRUC141E7aA2H3Oh1ZH26lGAIHrjB6VmbjMKyCNpEVzgBSQCc8tqCbiilTdoVzhYp2/8AtmPfy+d0fjy9a0ScWuWz3dug3AHezHONsnTEjjzwNW+OmaB5ms5pPi6I5woc/UaQEeo7xMH7z91a7Pjbi6NvMgUldcTqdpApAkXSd1cZVsZIIbYnSaB5RRRQFFFFAVzb2mH/AG6y/wCRff8A6466Oxrh3a51kuJNc8pnS8mjWPvyCkBjc+CPPhU6U3GxFQdJ9lx/+D2X/JX+Zq1VzX2RXIIdEmaSNLazbSZDIscjicyqozhNwvhFdJBqjNFFFAUUVhjQGaM0gseLyzzyBEQW8bFNRyXldRhyu4CorZXPi1ENyxmt8kd50eA78jCw2zy1d+cHHXHPpQOKzScX86e/EjADOY3IJPQBZFC/eXFbhxxQCWSVcY5IZM5BPhEWokDG5xjl50DHFFQJ+OwIcNKitgHDHB3GRsdxUN+1cRJWJZp2BAxDExXJUsMysFjAwOZfGdqBpe3iRRtJIwRFBLMdgAOtc67TXJSCWeU9zcX5W2hEnOG3zlsjo2ku7be8yLgld7Y1oz4nvCqLFmRYlbMcekAiWViB3jrgkHAVc5AJAeqpf3qTXInlwmBot0kAVlQnPeaDuruR5AgKowDqFBDawNwAkid3bJgJFyaTGMGVR7q+UfXPi+rU+8vkhTW+ygqAAMliSAqIo5seQUUNOSPApOeWoGMDcjfUNQ5ctJ5itUfDgrd/KQ8igkMRhI8Lv3aknRyO+SxyctyAaEfZqwnltlCuIImLEsvjmYk4IXPhixjGrxHbIxVp4dwyOBNEa4GcsTuzt1d25ux6k1D7KRFbOPIxnU2Bnkzkgb1K4rxZLdNTeJ2yIogfHM+2EQbnmRluSg5NXAx4DluKTEKdMVrDEzbY1tI8oT46CD948xm4iqP7Nbh1N1FPoNwXS4dkOQRMuAvn4DGyfAL51eagKoPE4+74jcRt/wCoWO4i6ajFEIZo133ZVVH5cmbyq/Ui7V9nvlUQ0t3c0bd5BJ9SQDbPmh91l6gmgoK8FeCR5bNxGXOZIXGqCQ79BvG37SnqelHFeIPLC0UtvJG2xV0+fj1BsrumHHugZKDGc7YBqfw7iYnDeExyxtomibZo5Oox1QndW6j1BFSq0IPAeMC4izn5xcCRcYwx5HHkcEj7xzBqdjFVPtBYGG6iuFkeJGbEhjwT5tlSCCDjPI8m9KsSCZQBmOX1OYyfXKhlP3AA89qxIPF1wWCQkvEhJBBOkAkEaSCwwTttgnFT7bjF1BgIUnjAA0Tkq4AGBpuAGLY5+NST9atEMrEnVGUHnrVv4CiWRwcKgO2xZ9Iz1GwYjbritBrP2z2Je2nGGAyhSYFcbtoVw+BvyUnyB5Fzw7jEE0SyRkOjDIK7g7Z9MHzBGR1qmiKUnxOB6InP01OW26ch6Yqq8a7JyCfvraWSJyMnQ5QlsAawwIyzDnvk0HZVuUHup+ApLxrtxb24+dnjj8lB1uefJFyeh6dK43c9nb2XBlku5GAwNRZtueBqYkD0qHN2TWHAkI1HPh1rq/xFF38xnzqQdv4Lx4XUQmjLd2xOk5IJA2OQcYOcjHpXrtBNiOKVcGWOSPTyBJaRYygLci6Oy8+vpVH7A9so1iitZQYXGmNS64R8nSvzhOFbYZBAyc4NXXibOjROI5JBE+t40UlmUBoyVXSdTKzhwARnSeZAqi1Ia9VD4bxOOeMSROro3JlORscEehBGMHcVKJqCJxXisdvE8srhI0GpiQTgcuQ3Jztgc65txb20OW02lqzddU+VPmcQplsct8/dTD2gdokeeG3jZZDB3l1MoOQDCh7mNyDgEzMnhIO4Xblmt8M4c80mjUc7am5lm6sSdzk9TvvVESbtPxWdhruXjXUCRAiRYAUci3jO5Iw22RnOMVHseEI1xF8oa5lZmZFd7sllAikcHBjOnZcadZG9XSbsSIoy752HU5qpRr/tMQ8pm/8A5Zqog2NjJCAbaW5gGnUBHc6l1MAMGMxoAMcz4j8MVPsvaHxW3ADkTqAP72IH6P2sJz5ElvxFb+DW4kdVbkUT+XOrJd9hmVdSlscxvmoMcA9tcEmlbpGt2JA1g95FnzLDxJv5g4zucAmuko2RmuC3nDEMmJdIy6xyNnTlHYIWcjnpJDjOd0HlXSfZ32mR7WG2lkQXcQaKSIsO8zCzR508+SZxz/nUFzqLxSVlhlZfeVHK7Z3CkjbrvUjVS3i/H4rfSHJLucRxoNUkjdFRBufjsBzJA3oF/CCqWsSxnbQmCMbroBByNtyc5HnULj/asWSiSXX3ZKrlTqIJYD3T0HM9fKttnmC2zNhO6QtJ0RBuxAYnGkDwjfko5dOYduO1a34jijjfulfW0hUgNjKhVDbkZO5IHLlzNUdU4N23t7kAxTRyfs50uPjG2CPwpob6I+8APw/1r59g7ILMCYimoYyqyDUpJ6o2MfjUy27O30Q0RzXUa5J8MmlM455DAb0g7JxjtRBbL+2fcjUanc4ydEY97bckkADmRS+HtdMUGLXSSd++nUEDBOcRK/XAxkevrSezPZTui0kjs8jDGsSNkDJOkMDvudxy2p/8nkHuyavSRAf/AHIV/kT6mkG68ea5GLmQMn2UQKRdfe31yfeQP2cjNEFuqe4qpnnpAXf7uZrz3jhclAWzyV9seepwv4Y/Gh3fbSqbjfW5BB+CqdX4igkAUl7RcS5W6El5NmKjUUUnByBvkjOB5Z9MyL5mWNnlm0Io8QhXSTuMDWSzAk7DTg5POlnY3g3dRmVsl5CTl92wTkszHmW8/LHnWZQx/pG5wFgt0jUAANcv0AwD3MWT0BwWX7+mbDg5EnfTOZ7ll0lyAoVc7RxRjaNd+nPqdzTGot6kkjC1gJE8oGthubeE7NO3TUR4UU4JJJHLNaDjsVAZLq4uBnu1VLaNuQYo8jzlcjxKJG0Zyd0bpjNzFReF2CQRJFGoWONQqgdABj/w9al1AVgis0UFF7e8KT5RZurGCaWbuDNGcOUEUsgiIOUfU6KAGVsZ2FLLvhV1EVxcQyZGPnLYrgjG47qQZJ65+6rp2q4H8qtzGGKOCHicZ8EiHUj4HMA8x1GaqY7QrgQ32LS5XmZPDE+MjXFKTpKEhsKSGGOVULp+HTSxlJZITn6kLbcsEFpTg1ptJntAI5vFANkkAPgHII4AOPTyHnsBYksWY+Eq/XwMG2+ArXNalQe80oMZPeMq7dThjyoNcLhxlCGHmpz/ACr1oPlVJ47w6zckW8neyjBEdvG0yEgr/vV8Kcx9LG2NqYcKjhIKXKmOYgallmkKNq+oHkIAOrBQHY7b7VA5n4rGp05Lvy0RAyNzxuFzpHq2K8OssmM4iTmRs8h9OqR/Eaz8KmW9sFXCKAnMBAAvxAXbn1rTfX8cKlpXVAOeo7/ujcn0ApRT+M2U8LsGaZoSfDIGeQYb6MiKfCcnGdOD6HalS93p8Las8sKVHlklgCfu5+dWm64jLcL4A8FuQSWI0zSrj/dgbxqQMajuQdsc6rl3c4b5j5tB9AqrpkczoYeDON8Edd85NULrq0VlbV0B38s9cdOVdk9n3byC7tYUaZflKoqyIxwxYeHUuo+MHGcgnnvjlXIeKPNspWMgMGdEj7tsjkh1MQRyJXbp5VH1I5wU8RGfFHy9ckdD5U0d94zweHJl1i2mOwmVtBLcxrUkLNy5ODtnlVY4x21jA7ie7EbrvJ3OlO9TGwWbWwjB64Ify0435JLw1NlA1O5wgfxAHzx0AG59AamnhscZUKigqBkgDJPVvjQWJbiKZ7mSFYhFFFBbRiEaVUy3PetsNmHzfP1/B12VvEidnbYas/xqqdnXCW/EWI8KtaMMEZZ9RwgX6RILHbyrdBbXMxxHCseeXeEs2T/w15dedSwX/i/baKVCvIelUeJs3MRHWZsf9NNU5OwHEX5uUyAfCFXHLYbah+Nek7AXcTLI8rnQSR3h1LkqU3GPJjVuCPwa4EbqzctCfyq+Q9t4XQodtsc/51z9+ytygyJ2wAB9Ejbltp/jUd+E3K/7xHH7aD8Mrj41Lg3dp5cC4ZcbRs46jKgkH15VtHaiCG6vYLkjumuDKEAZcMyIWdHTxI+vfOQee4zSfiHed1IjREF43QFWBTJXAHiIK5J61p7QWoHE7wEbhk59MxrqFB0PhnbyKZTCl+qjUo7+bu4ZdPLSveZEz/t92oGNyTVs4Nwuztw8kPd5P95MXDsx29+ZiSemxOPSuEf0Sjq2hFEgwynGMkfRI6g8vvHlUWGyiYBlUDO+MYGfIpyO4xyoOj+1jtzbyRCzgmDs7DvWjOpURWyULD6RYDbfABzz3ogj0jAAA8sbfhzH3GorsviRYsnGCMKoxjbLeRHL8PSmVlLP3RyYmMYAJ7kM4XkGLnZsHAJZeoznJIo8pGCAcSZJCgKhkyxB8KMo3OAT0OAasHAuDTu3eSvPEo5K75ZyRzZCWVVGeR3z5AYKewCyFo5leXXgasnUuCCNOMBADvlQOW+cVZE4vJbr8+DJCCFE6jLDJwFmj5luXiQHPUA0DR5ZUx4BIMblCFb8tjg/c33V6tuJRyHAbDfUcd3INsjMb4bl6edbLW6WVcxsrjzU5xtnccxz615vYodu+7rw7jvdHhyQM+P3d8fjUok92fI/hUW74lFEMu6jmMDckjmABk5yMVUuKcLhlVhZ2kcmPfcKFPM7R6yMnbnvz2HUTuDxWULAPJ3co6XcZgA973ScxndTuGPx6U7Eu6tXvCrHMUSHUoYZLnONTpqGBgbfE1OlhuMDRJBt0aBgMYIx4Zsjp+FMEUMAQ8bBtwRIhBHnnVyr1L3ca6ppoY06lpVH3ZzjNURrDg1zIMtdLHlsYhtlyBtsskrOQehJBpv7NeHotmswGZpS3fSli7Sskjx6y7EnB05C5wM9eZWPdPfL3FkJEhYYku9JRVXPjSAOMySEbavdGTvkYq88NsEhijijGlI1VFHkqjAH4CmiSKzRRUBRRRQFaLqzSRSsiq6nmrKGB6bg+lb6KDmHH+xlrZ3ZuGt4/kcoAkKrp+TybAPiPTiFgPETkK2DsCa2XPY61jORbxMp3BZO8I22AL6iB5dK6RJEGBDAEEYIIyCDsQR1FVI9jJIDiynEUX2E8ZmiXbB7s6lkQcjpDYzywNqBaigDAAA8hsPw5V5e1Eg0lQ48iAw23yc9KntwS+GRosJB0YGaDpuCgEmd+ur7qicR7G3s6DvJbcKG3tVEghdeWJJ1IkY9fd0+amrRT7jgcEzkWoUIhxLOXxbxkc0QYJmfA+gdIyMnepU0tvGhjghDZGlpZQGcjlsfojfpirMZpY0WOXhsy6QFQWuiaLkMKpDKUXOR4lCjG5pTxa3eJGkXhdy2ASdbQhR6lY3kZhk5OFyAOtBXILiSIYVwVxhVkGQD00kHIPoNj5VLt5HRtdwIhlfA/ca+7fUMGRQ2eWeWcHzxgz7bh2oLcHunUjMZtxmJMjfDHxF8bFmwRuAFBxUh3wM9P/BgeZ6YFBTbu2OlnRxKcj6EgyT9Ji6AjfO2+d+VR47dVAyWLEZOUwSfXfA9BnFPrm5Ltk7D6IzyH3bEnG5+A6ZMSeQDY43Bz8OR/jtVEHhmkM7udLe6gOThOZIK5GonY7DYDGQTWJQMklsn0HP7zyrXWm1YlAxOdWph6DUcD12/nQe+z8ZN4ys5wMTBR7pYDQCfgrkV0HhHFjA+pQPvHQ9PMfdXNrefu7vV5xjH41aYeI561neNHSY+2ylf7s5/xAjpz6/dSHi/HpJPpkDoBsPjgVWlva9fKxU+dDdOLNjcAn8K1fKQef4UsN5WmTiNXeOCfIRv5Hz/AJVTLiIfKp2BOzrnO5I7tcrk+XTyxTafilJLKTUZW+tIf4ACrmQNLZVBDawPQg/5ZqLcxBZiUOUbdgPDh8jdMjfPM+vxrVPkFDnbVpI6eJTg/vAD763JjIzsM/51R5nsgw1IWDjIHgx0zpff3Sdts78qbcEtsMshlMZGcgQvJkEEFVGnQ+Rthsc/SvNrPqXfGoHDfEf5Ebj0Iphw+60Np3IYjYfRJJ8WPXO+Pj50Gq7vXi1ypEiQFiQrR+NE6M+gjw5z0JGd84zWhnd3DyMHxgqABoXkRhcYI+PPrmrKi5xjfPLG+fh50nvrE2Sa1EbKx8FrNkuxJ3FqEBZf8JUr8MVBIuu4u1xKFgm2xMijSx/4ibah8CD69D44bwq3ilWOeFEnIAR2OuOb/kykAatz82QGHrzp7ZWEi4ZuGXKk4ICSwPjOdm1OmhvQeY36VLv7Ce7jNuOHhEbJZr100A4IBVYHdmffnlceYqDzoxtjHpjH8KwygjBGR5Hcfga32nYy8t4lRLmO6AABW6Rh1/3c6EuoA5Bg/L12lp2dvjj560hB3Pd27SOP2Q0kmluniKj4CrQlbgFlDG089vbqi45wISSdgAuklicgBRuTjFM+xnYlFkku5baGGSTAiiEaDuYgDhWCjHetkliPRc7Uz4Z2NVZVmuJJLqZSSjSYVIzy+bgXwocfS3b1qyAUGFWvVFFQFFFFAUUUUBRRRQFFFFAUUUUGMVjRXqigrt72FtnkMqCS3lY5Z7aQwltiPGq+Fjg8yM+tLrv2ZQHS8cs6XCElZmkMzbhgQySkpg6s4AXlsRVzooKDN2Duy4xdW7KfeLWfiHlpHe4PluRSfifspnV9UEsc5kA73v8A5k6lGAyGJGAXG2jTtgbnJrqtGKDkVt7JrpziWSCFOpjZpnI3zjUiKvQZIPP03W3XYG8hKobdpgoCiS3dWBCgAZSRlZDj1PLnXb8UaaDgPFvZ1fGI3Ah0d2v90XDTMu7FgqZGRn3c52OM7Z89ie3EKqILuJZoCdm0gtHk7kEbldycA5zuPKvoDFUDtz7KIrwtNBiG5555RyEDYOo90/tAZ880GX7BWtwgltJyFbdcHvE5n4MOgxnIqgcZtpLaZopNmXrg4YdGXPQ/6jpSy34tf8GudLq0ZyCVbxRSDY7EeFtttSnI8xyDPtz7QoL+3t2VCk6MwkU52UopyrjZlLee+x2oJvZjgMl9IVQhUXBdyCQM8gB1Y4O3ofTNsvOydhYR97dyNJjkGOAxx7qRpuxPlk+pqqcO9qsNlw2GG1TVckMZCwIVHLHxH7QkYwAcAY8sUi4T2ev+NzmV2Oj6U0mQgG50xgc/8KDA64zQaOK8Wl4jciK1gCjcRQxADSuBlmOwJwBlicbAZ5VaU9l15boqKkdwD4iUkEbI5C6lw+ARkbMDv1ArpHZHsRb8Pj0xLlyAHlYDW++dyNgo6KNvjzqxYoOM23svu5yElRbeMlS7mRZZMA5xGqbA7c2O3kamXvspulb5qSCZd8d4Whb01aQyny2A+6utYoxQc34Z7K5E1SG70zNpXCRBodC/QaNzlzvnVqBHwzlgnYG4GwvI1HXRZqp+4mQgH4g/A1eMVmgqVj7MrKJAAsmrfVIJ5EeQk5JdomXVvyHIdKacK7I21s5kiiAkYYMjM0khG3hMsjFsbDbNOaKDCis0UUBRRRQFFFFAUUUUBRRRQFFFFAUUUUBRRRQFFFFAUUUUBRRRQFFFFAUUUUBWCKzRQQeK8FhuYzHPGsqH6LjIz5jqDvzG9VE+xThv2cv58n+tXyigpNp7HOGxur9yzaTnDyuyn4qTg/A1clhAAAGANgBsAPIDyrZRQAooooCiiigKKKKAooooCiiigKKKKAooooCiiigKKKKD/9k="/>
          <p:cNvSpPr>
            <a:spLocks noChangeAspect="1" noChangeArrowheads="1"/>
          </p:cNvSpPr>
          <p:nvPr userDrawn="1"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5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245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4606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</p:spTree>
    <p:extLst>
      <p:ext uri="{BB962C8B-B14F-4D97-AF65-F5344CB8AC3E}">
        <p14:creationId xmlns:p14="http://schemas.microsoft.com/office/powerpoint/2010/main" val="14625098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558553" y="1080247"/>
            <a:ext cx="0" cy="5410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rot="16200000">
            <a:off x="4572000" y="-569138"/>
            <a:ext cx="0" cy="868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6200" y="1130765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4584357" y="1121994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76200" y="3916680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4584357" y="3907909"/>
            <a:ext cx="4419600" cy="256032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000"/>
            </a:lvl1pPr>
            <a:lvl2pPr marL="346075" indent="-173038">
              <a:defRPr sz="1600"/>
            </a:lvl2pPr>
            <a:lvl3pPr marL="457200" indent="-111125">
              <a:defRPr sz="1400"/>
            </a:lvl3pPr>
            <a:lvl4pPr marL="568325" indent="-111125">
              <a:defRPr sz="1200"/>
            </a:lvl4pPr>
            <a:lvl5pPr marL="692150" indent="-123825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086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1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Clr>
                <a:srgbClr val="FFCC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055545"/>
            <a:ext cx="9144000" cy="5116655"/>
          </a:xfrm>
          <a:prstGeom prst="rect">
            <a:avLst/>
          </a:prstGeom>
        </p:spPr>
        <p:txBody>
          <a:bodyPr/>
          <a:lstStyle>
            <a:lvl2pPr marL="685800" indent="-228600">
              <a:buFont typeface="Arial" panose="020B0604020202020204" pitchFamily="34" charset="0"/>
              <a:buChar char="‒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127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1120343" y="35170"/>
            <a:ext cx="6897129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Guidance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6914" y="1117602"/>
            <a:ext cx="8801083" cy="5242560"/>
            <a:chOff x="152400" y="1219200"/>
            <a:chExt cx="8801083" cy="5242560"/>
          </a:xfrm>
        </p:grpSpPr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B6B3AE"/>
                </a:clrFrom>
                <a:clrTo>
                  <a:srgbClr val="B6B3AE">
                    <a:alpha val="0"/>
                  </a:srgbClr>
                </a:clrTo>
              </a:clrChange>
              <a:grayscl/>
              <a:lum bright="30000" contrast="-30000"/>
            </a:blip>
            <a:srcRect l="3964"/>
            <a:stretch>
              <a:fillRect/>
            </a:stretch>
          </p:blipFill>
          <p:spPr bwMode="auto">
            <a:xfrm>
              <a:off x="152400" y="1219200"/>
              <a:ext cx="8801083" cy="4124325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73" name="Picture 2" descr="ike&amp;101st_b"/>
            <p:cNvPicPr>
              <a:picLocks noChangeAspect="1" noChangeArrowheads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4800" y="4267200"/>
              <a:ext cx="2890570" cy="2194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4337" name="Picture 1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88339" y="4350657"/>
              <a:ext cx="3160427" cy="2103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2" name="Picture 6"/>
            <p:cNvPicPr>
              <a:picLocks noChangeAspect="1" noChangeArrowheads="1"/>
            </p:cNvPicPr>
            <p:nvPr userDrawn="1"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89169" y="4441371"/>
              <a:ext cx="2950031" cy="2011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98651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Backup </a:t>
            </a:r>
            <a:r>
              <a:rPr lang="en-US" dirty="0" err="1"/>
              <a:t>SLides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21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28136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0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0350"/>
            <a:ext cx="2308226" cy="238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5170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21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35170"/>
            <a:ext cx="7010400" cy="914400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853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C3CD-D866-4526-9C49-7FC22BA716B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C206D-A3B4-4FDB-B67F-B1C17AB3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C3CD-D866-4526-9C49-7FC22BA716B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C206D-A3B4-4FDB-B67F-B1C17AB3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572000" y="1080247"/>
            <a:ext cx="0" cy="5349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rot="16200000">
            <a:off x="4572000" y="-642853"/>
            <a:ext cx="0" cy="8961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575" y="1121994"/>
            <a:ext cx="4480560" cy="265176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400"/>
            </a:lvl1pPr>
            <a:lvl2pPr marL="346075" indent="-173038">
              <a:buFont typeface="Arial" panose="020B0604020202020204" pitchFamily="34" charset="0"/>
              <a:buChar char="‒"/>
              <a:defRPr sz="1800"/>
            </a:lvl2pPr>
            <a:lvl3pPr marL="457200" indent="-111125">
              <a:buFont typeface="Courier New" panose="02070309020205020404" pitchFamily="49" charset="0"/>
              <a:buChar char="o"/>
              <a:defRPr sz="1600"/>
            </a:lvl3pPr>
            <a:lvl4pPr marL="568325" indent="-111125">
              <a:buFont typeface="Wingdings" panose="05000000000000000000" pitchFamily="2" charset="2"/>
              <a:buChar char="Ø"/>
              <a:defRPr sz="1400"/>
            </a:lvl4pPr>
            <a:lvl5pPr marL="692150" indent="-12382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00575" y="1121994"/>
            <a:ext cx="4480560" cy="265176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400"/>
            </a:lvl1pPr>
            <a:lvl2pPr marL="346075" indent="-173038">
              <a:buFont typeface="Arial" panose="020B0604020202020204" pitchFamily="34" charset="0"/>
              <a:buChar char="‒"/>
              <a:defRPr sz="1800"/>
            </a:lvl2pPr>
            <a:lvl3pPr marL="457200" indent="-111125">
              <a:buFont typeface="Courier New" panose="02070309020205020404" pitchFamily="49" charset="0"/>
              <a:buChar char="o"/>
              <a:defRPr sz="1600"/>
            </a:lvl3pPr>
            <a:lvl4pPr marL="568325" indent="-111125">
              <a:buFont typeface="Wingdings" panose="05000000000000000000" pitchFamily="2" charset="2"/>
              <a:buChar char="Ø"/>
              <a:defRPr sz="1400"/>
            </a:lvl4pPr>
            <a:lvl5pPr marL="692150" indent="-12382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0" y="3824780"/>
            <a:ext cx="4480560" cy="265176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400"/>
            </a:lvl1pPr>
            <a:lvl2pPr marL="346075" indent="-173038">
              <a:buFont typeface="Arial" panose="020B0604020202020204" pitchFamily="34" charset="0"/>
              <a:buChar char="‒"/>
              <a:defRPr sz="1800"/>
            </a:lvl2pPr>
            <a:lvl3pPr marL="457200" indent="-111125">
              <a:buFont typeface="Courier New" panose="02070309020205020404" pitchFamily="49" charset="0"/>
              <a:buChar char="o"/>
              <a:defRPr sz="1600"/>
            </a:lvl3pPr>
            <a:lvl4pPr marL="568325" indent="-111125">
              <a:buFont typeface="Wingdings" panose="05000000000000000000" pitchFamily="2" charset="2"/>
              <a:buChar char="Ø"/>
              <a:defRPr sz="1400"/>
            </a:lvl4pPr>
            <a:lvl5pPr marL="692150" indent="-12382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289" y="3824780"/>
            <a:ext cx="4480560" cy="2651760"/>
          </a:xfrm>
          <a:prstGeom prst="rect">
            <a:avLst/>
          </a:prstGeom>
        </p:spPr>
        <p:txBody>
          <a:bodyPr lIns="91440" tIns="45720" rIns="91440" bIns="45720"/>
          <a:lstStyle>
            <a:lvl1pPr marL="174625" indent="-174625">
              <a:defRPr sz="2400"/>
            </a:lvl1pPr>
            <a:lvl2pPr marL="346075" indent="-173038">
              <a:buFont typeface="Arial" panose="020B0604020202020204" pitchFamily="34" charset="0"/>
              <a:buChar char="‒"/>
              <a:defRPr sz="1800"/>
            </a:lvl2pPr>
            <a:lvl3pPr marL="457200" indent="-111125">
              <a:buFont typeface="Courier New" panose="02070309020205020404" pitchFamily="49" charset="0"/>
              <a:buChar char="o"/>
              <a:defRPr sz="1600"/>
            </a:lvl3pPr>
            <a:lvl4pPr marL="568325" indent="-111125">
              <a:buFont typeface="Wingdings" panose="05000000000000000000" pitchFamily="2" charset="2"/>
              <a:buChar char="Ø"/>
              <a:defRPr sz="1400"/>
            </a:lvl4pPr>
            <a:lvl5pPr marL="692150" indent="-12382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CREEN_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" y="1049964"/>
            <a:ext cx="9128760" cy="5027279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73719" y="211014"/>
            <a:ext cx="7616925" cy="7241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Guidance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75" y="2201863"/>
            <a:ext cx="7918650" cy="13048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36147" y="3756935"/>
            <a:ext cx="6471706" cy="18626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085876"/>
            <a:ext cx="4572000" cy="5303520"/>
          </a:xfrm>
          <a:prstGeom prst="rect">
            <a:avLst/>
          </a:prstGeom>
        </p:spPr>
        <p:txBody>
          <a:bodyPr/>
          <a:lstStyle>
            <a:lvl2pPr marL="685800" indent="-228600">
              <a:buFont typeface="Arial" panose="020B0604020202020204" pitchFamily="34" charset="0"/>
              <a:buChar char="‒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0" y="1085876"/>
            <a:ext cx="4572000" cy="5303520"/>
          </a:xfrm>
          <a:prstGeom prst="rect">
            <a:avLst/>
          </a:prstGeom>
        </p:spPr>
        <p:txBody>
          <a:bodyPr/>
          <a:lstStyle>
            <a:lvl2pPr marL="685800" indent="-228600">
              <a:buFont typeface="Arial" panose="020B0604020202020204" pitchFamily="34" charset="0"/>
              <a:buChar char="‒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198420"/>
            <a:ext cx="4572000" cy="5303520"/>
          </a:xfrm>
          <a:prstGeom prst="rect">
            <a:avLst/>
          </a:prstGeo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2000" y="1198563"/>
            <a:ext cx="4572000" cy="5243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7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857250" y="241766"/>
            <a:ext cx="7429500" cy="64008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933698" y="-1"/>
            <a:ext cx="1290140" cy="2377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 rot="10800000">
            <a:off x="-2" y="956420"/>
            <a:ext cx="9144000" cy="91750"/>
            <a:chOff x="4378955" y="4639914"/>
            <a:chExt cx="4764695" cy="91750"/>
          </a:xfrm>
        </p:grpSpPr>
        <p:sp>
          <p:nvSpPr>
            <p:cNvPr id="60" name="Rectangle 42"/>
            <p:cNvSpPr>
              <a:spLocks noChangeArrowheads="1"/>
            </p:cNvSpPr>
            <p:nvPr/>
          </p:nvSpPr>
          <p:spPr bwMode="auto">
            <a:xfrm rot="10800000">
              <a:off x="4378955" y="4639914"/>
              <a:ext cx="4764695" cy="45720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 rot="10800000">
              <a:off x="4378955" y="4685944"/>
              <a:ext cx="4764695" cy="45720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3" name="il_fi" descr="http://www.bragg.army.mil/sorb/images/Disclaimer/Army-Logo%5b1%5d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856" y="13856"/>
            <a:ext cx="517118" cy="7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4573"/>
            <a:ext cx="559791" cy="777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 userDrawn="1"/>
        </p:nvGrpSpPr>
        <p:grpSpPr>
          <a:xfrm>
            <a:off x="0" y="6553769"/>
            <a:ext cx="9146942" cy="273569"/>
            <a:chOff x="0" y="6012670"/>
            <a:chExt cx="9146942" cy="264234"/>
          </a:xfrm>
        </p:grpSpPr>
        <p:cxnSp>
          <p:nvCxnSpPr>
            <p:cNvPr id="17" name="Straight Connector 16"/>
            <p:cNvCxnSpPr/>
            <p:nvPr userDrawn="1"/>
          </p:nvCxnSpPr>
          <p:spPr>
            <a:xfrm flipV="1">
              <a:off x="0" y="6012670"/>
              <a:ext cx="9144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0" y="6276904"/>
              <a:ext cx="9144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42"/>
            <p:cNvSpPr>
              <a:spLocks noChangeArrowheads="1"/>
            </p:cNvSpPr>
            <p:nvPr userDrawn="1"/>
          </p:nvSpPr>
          <p:spPr bwMode="auto">
            <a:xfrm>
              <a:off x="2942" y="6032615"/>
              <a:ext cx="9144000" cy="228600"/>
            </a:xfrm>
            <a:prstGeom prst="rect">
              <a:avLst/>
            </a:prstGeom>
            <a:solidFill>
              <a:srgbClr val="FFCC00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5631181" y="6044841"/>
              <a:ext cx="3512820" cy="232063"/>
            </a:xfrm>
            <a:prstGeom prst="rect">
              <a:avLst/>
            </a:prstGeom>
          </p:spPr>
          <p:txBody>
            <a:bodyPr anchor="ctr"/>
            <a:lstStyle>
              <a:lvl1pPr lvl="0"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i="1" baseline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/>
              <a:r>
                <a:rPr lang="en-US" sz="1400" dirty="0"/>
                <a:t>Our</a:t>
              </a:r>
              <a:r>
                <a:rPr lang="en-US" sz="1400" baseline="0" dirty="0"/>
                <a:t> Motto is Our Mission – Air Assault!</a:t>
              </a:r>
              <a:endParaRPr lang="en-US" sz="1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8909" y="6584031"/>
            <a:ext cx="3287828" cy="204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CAO 1 April, 2022</a:t>
            </a:r>
            <a:endParaRPr lang="en-US" dirty="0"/>
          </a:p>
        </p:txBody>
      </p:sp>
      <p:sp>
        <p:nvSpPr>
          <p:cNvPr id="89" name="TextBox 88"/>
          <p:cNvSpPr txBox="1"/>
          <p:nvPr userDrawn="1"/>
        </p:nvSpPr>
        <p:spPr>
          <a:xfrm>
            <a:off x="3933698" y="6572216"/>
            <a:ext cx="1290140" cy="2410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531454"/>
            <a:ext cx="4502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781EDB12-AAF4-4388-B30A-D20999CCE675}" type="slidenum">
              <a:rPr lang="en-US" sz="1400" b="0">
                <a:ln>
                  <a:noFill/>
                </a:ln>
                <a:solidFill>
                  <a:schemeClr val="tx1"/>
                </a:solidFill>
                <a:cs typeface="+mn-cs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400" b="0" dirty="0">
              <a:ln>
                <a:noFill/>
              </a:ln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CAO 1 April,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568-4367-4C99-8997-EF99B045E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3702" y="112485"/>
            <a:ext cx="628241" cy="8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l_fi" descr="http://www.bragg.army.mil/sorb/images/Disclaimer/Army-Logo%5b1%5d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18236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"/>
          <p:cNvSpPr txBox="1">
            <a:spLocks noChangeArrowheads="1"/>
          </p:cNvSpPr>
          <p:nvPr userDrawn="1"/>
        </p:nvSpPr>
        <p:spPr bwMode="auto">
          <a:xfrm>
            <a:off x="243840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dirty="0">
              <a:cs typeface="+mn-cs"/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955390"/>
            <a:ext cx="9144000" cy="82109"/>
            <a:chOff x="192" y="1017"/>
            <a:chExt cx="5374" cy="88"/>
          </a:xfrm>
        </p:grpSpPr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192" y="1017"/>
              <a:ext cx="5374" cy="4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192" y="1066"/>
              <a:ext cx="5374" cy="3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4768" y="6559231"/>
            <a:ext cx="9148768" cy="300316"/>
            <a:chOff x="-4768" y="6553200"/>
            <a:chExt cx="9148768" cy="300316"/>
          </a:xfrm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0" y="6553200"/>
              <a:ext cx="9144000" cy="3003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-4768" y="6561750"/>
              <a:ext cx="9144000" cy="4572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3787114" y="6635431"/>
            <a:ext cx="156503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51064840" name="Text Box 8"/>
          <p:cNvSpPr txBox="1">
            <a:spLocks noChangeArrowheads="1"/>
          </p:cNvSpPr>
          <p:nvPr userDrawn="1"/>
        </p:nvSpPr>
        <p:spPr bwMode="auto">
          <a:xfrm>
            <a:off x="0" y="6586193"/>
            <a:ext cx="685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781EDB12-AAF4-4388-B30A-D20999CCE675}" type="slidenum">
              <a:rPr lang="en-US" sz="1400" b="0">
                <a:solidFill>
                  <a:srgbClr val="FFC000"/>
                </a:solidFill>
                <a:cs typeface="+mn-cs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400" b="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7162800" y="6503894"/>
            <a:ext cx="19777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cap="none" spc="0" dirty="0">
                <a:ln w="50800"/>
                <a:solidFill>
                  <a:srgbClr val="FFC000"/>
                </a:solidFill>
                <a:effectLst/>
              </a:rPr>
              <a:t>Air Assault!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half" idx="2"/>
          </p:nvPr>
        </p:nvSpPr>
        <p:spPr>
          <a:xfrm>
            <a:off x="815974" y="6617607"/>
            <a:ext cx="2689226" cy="238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dirty="0"/>
              <a:t>DDHHMMS Month 13   Staff Section v.#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560" y="1042653"/>
            <a:ext cx="9144000" cy="914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328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7785" y="341354"/>
            <a:ext cx="7429500" cy="42819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Sabalauski</a:t>
            </a:r>
            <a:r>
              <a:rPr lang="en-US" dirty="0"/>
              <a:t> Air Assault School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31789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Packing List Layout Brief </a:t>
            </a:r>
          </a:p>
          <a:p>
            <a:pPr algn="ctr"/>
            <a:r>
              <a:rPr lang="en-US" dirty="0"/>
              <a:t>As of 1 March 2023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881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Packed in Rucksack (1 of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9" y="1434196"/>
            <a:ext cx="4294882" cy="3989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909" y="5810202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Must be black ink</a:t>
            </a:r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 flipV="1">
            <a:off x="1749097" y="5026842"/>
            <a:ext cx="1451303" cy="7833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15024" y="5682186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Earplugs must have hard case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Note: Earplugs may be flange or foam</a:t>
            </a:r>
          </a:p>
        </p:txBody>
      </p:sp>
      <p:cxnSp>
        <p:nvCxnSpPr>
          <p:cNvPr id="10" name="Straight Connector 9"/>
          <p:cNvCxnSpPr>
            <a:stCxn id="9" idx="0"/>
          </p:cNvCxnSpPr>
          <p:nvPr/>
        </p:nvCxnSpPr>
        <p:spPr>
          <a:xfrm flipH="1" flipV="1">
            <a:off x="5468112" y="4639926"/>
            <a:ext cx="1997100" cy="10422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" y="2400112"/>
            <a:ext cx="225856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1-Gallon Sized Ziploc Bag</a:t>
            </a:r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V="1">
            <a:off x="1220724" y="2214219"/>
            <a:ext cx="2519172" cy="18589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9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Packed in Rucksack (2 of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27" y="1180077"/>
            <a:ext cx="4348147" cy="4497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174" y="1781270"/>
            <a:ext cx="2411101" cy="669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APEL Approved Eye Protection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Eye Pro </a:t>
            </a:r>
            <a:r>
              <a:rPr lang="en-US" sz="1200" b="1" u="sng" dirty="0">
                <a:solidFill>
                  <a:schemeClr val="tx1"/>
                </a:solidFill>
              </a:rPr>
              <a:t>OR</a:t>
            </a:r>
            <a:r>
              <a:rPr lang="en-US" sz="1200" dirty="0">
                <a:solidFill>
                  <a:schemeClr val="tx1"/>
                </a:solidFill>
              </a:rPr>
              <a:t> Goggles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*Must have clear lenses*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97927" y="2002536"/>
            <a:ext cx="1122513" cy="73152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12279" y="3158442"/>
            <a:ext cx="234489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Canteen Carrier</a:t>
            </a:r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>
          <a:xfrm flipH="1" flipV="1">
            <a:off x="5819615" y="3158442"/>
            <a:ext cx="992664" cy="29396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7927" y="1627632"/>
            <a:ext cx="2055201" cy="15363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032" y="3798697"/>
            <a:ext cx="234489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Canteen must </a:t>
            </a:r>
            <a:r>
              <a:rPr lang="en-US" sz="1200">
                <a:solidFill>
                  <a:schemeClr val="tx1"/>
                </a:solidFill>
              </a:rPr>
              <a:t>be full and have  </a:t>
            </a:r>
            <a:r>
              <a:rPr lang="en-US" sz="1200" dirty="0">
                <a:solidFill>
                  <a:schemeClr val="tx1"/>
                </a:solidFill>
              </a:rPr>
              <a:t>2” masking tape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Dimensions: 2” Tall by 6” wide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97927" y="3288419"/>
            <a:ext cx="875625" cy="78980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73704" y="5773118"/>
            <a:ext cx="355884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Red Lens Capable Flashlight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Headlamp </a:t>
            </a:r>
            <a:r>
              <a:rPr lang="en-US" sz="1200" b="1" u="sng" dirty="0">
                <a:solidFill>
                  <a:schemeClr val="tx1"/>
                </a:solidFill>
              </a:rPr>
              <a:t>OR</a:t>
            </a:r>
            <a:r>
              <a:rPr lang="en-US" sz="1200" dirty="0">
                <a:solidFill>
                  <a:schemeClr val="tx1"/>
                </a:solidFill>
              </a:rPr>
              <a:t> L-Shape is authorized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NOTE</a:t>
            </a:r>
            <a:r>
              <a:rPr lang="en-US" sz="1200" dirty="0">
                <a:solidFill>
                  <a:schemeClr val="tx1"/>
                </a:solidFill>
              </a:rPr>
              <a:t>: Additional Batteries must match flashlight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520440" y="4984332"/>
            <a:ext cx="66297" cy="74467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19298" y="4773168"/>
            <a:ext cx="265934" cy="985472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7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Packed in Rucksack (2 of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88" y="1389497"/>
            <a:ext cx="5678424" cy="40790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427634" y="5036778"/>
            <a:ext cx="467710" cy="74692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45594" y="4317615"/>
            <a:ext cx="1403446" cy="1422262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53769" y="5678340"/>
            <a:ext cx="223296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Beret with appropriate items: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Enlisted: Unit Crest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Officer: Rank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86940" y="5664272"/>
            <a:ext cx="254479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Leather work gloves with inserts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Must have friction bearing surface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Must be AR 670-1 compliant</a:t>
            </a:r>
          </a:p>
        </p:txBody>
      </p:sp>
      <p:cxnSp>
        <p:nvCxnSpPr>
          <p:cNvPr id="15" name="Straight Connector 14"/>
          <p:cNvCxnSpPr>
            <a:stCxn id="14" idx="0"/>
          </p:cNvCxnSpPr>
          <p:nvPr/>
        </p:nvCxnSpPr>
        <p:spPr>
          <a:xfrm flipH="1" flipV="1">
            <a:off x="5419426" y="4937760"/>
            <a:ext cx="339912" cy="726512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11212" y="5044456"/>
            <a:ext cx="172929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Handbook: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*When Issued</a:t>
            </a:r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 flipV="1">
            <a:off x="7031736" y="4818888"/>
            <a:ext cx="379476" cy="51953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63056" y="2697441"/>
            <a:ext cx="2973032" cy="587936"/>
            <a:chOff x="6163056" y="2697441"/>
            <a:chExt cx="2973032" cy="587936"/>
          </a:xfrm>
        </p:grpSpPr>
        <p:sp>
          <p:nvSpPr>
            <p:cNvPr id="22" name="Rectangle 21"/>
            <p:cNvSpPr/>
            <p:nvPr/>
          </p:nvSpPr>
          <p:spPr>
            <a:xfrm>
              <a:off x="7406798" y="2697441"/>
              <a:ext cx="1729290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be yellow</a:t>
              </a:r>
            </a:p>
          </p:txBody>
        </p:sp>
        <p:cxnSp>
          <p:nvCxnSpPr>
            <p:cNvPr id="23" name="Straight Connector 22"/>
            <p:cNvCxnSpPr>
              <a:stCxn id="22" idx="1"/>
            </p:cNvCxnSpPr>
            <p:nvPr/>
          </p:nvCxnSpPr>
          <p:spPr>
            <a:xfrm flipH="1">
              <a:off x="6163056" y="2991409"/>
              <a:ext cx="1243742" cy="6268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170968" y="1700034"/>
            <a:ext cx="2973032" cy="587936"/>
            <a:chOff x="6163056" y="2697441"/>
            <a:chExt cx="2973032" cy="587936"/>
          </a:xfrm>
        </p:grpSpPr>
        <p:sp>
          <p:nvSpPr>
            <p:cNvPr id="27" name="Rectangle 26"/>
            <p:cNvSpPr/>
            <p:nvPr/>
          </p:nvSpPr>
          <p:spPr>
            <a:xfrm>
              <a:off x="7406798" y="2697441"/>
              <a:ext cx="1729290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fit in cargo pocket</a:t>
              </a:r>
            </a:p>
          </p:txBody>
        </p:sp>
        <p:cxnSp>
          <p:nvCxnSpPr>
            <p:cNvPr id="28" name="Straight Connector 27"/>
            <p:cNvCxnSpPr>
              <a:stCxn id="27" idx="1"/>
            </p:cNvCxnSpPr>
            <p:nvPr/>
          </p:nvCxnSpPr>
          <p:spPr>
            <a:xfrm flipH="1">
              <a:off x="6163056" y="2991409"/>
              <a:ext cx="1243742" cy="6268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152" y="4700364"/>
            <a:ext cx="1865376" cy="587936"/>
            <a:chOff x="-64805" y="4700364"/>
            <a:chExt cx="1865376" cy="58793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914267" y="4818888"/>
              <a:ext cx="886304" cy="2304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-64805" y="4700364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have Velcro backing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8909" y="1762721"/>
            <a:ext cx="2171344" cy="587936"/>
            <a:chOff x="298909" y="1762721"/>
            <a:chExt cx="2171344" cy="587936"/>
          </a:xfrm>
        </p:grpSpPr>
        <p:sp>
          <p:nvSpPr>
            <p:cNvPr id="30" name="Rectangle 29"/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be black</a:t>
              </a:r>
            </a:p>
          </p:txBody>
        </p:sp>
        <p:cxnSp>
          <p:nvCxnSpPr>
            <p:cNvPr id="38" name="Straight Connector 37"/>
            <p:cNvCxnSpPr>
              <a:stCxn id="30" idx="3"/>
            </p:cNvCxnSpPr>
            <p:nvPr/>
          </p:nvCxnSpPr>
          <p:spPr>
            <a:xfrm flipV="1">
              <a:off x="1430381" y="1989964"/>
              <a:ext cx="1039872" cy="667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97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2178-2F3C-3367-BB35-844F93FE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Leather Work Glove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4E32-C894-3B08-1F2A-6AF7027162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EA9D0-1655-6CB7-BA10-5B317CC3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37" y="1453321"/>
            <a:ext cx="2894585" cy="3482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8EC68-7F1B-7BAA-4E32-EFDE4EBD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0" y="1453321"/>
            <a:ext cx="2357080" cy="3429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89157-12DE-3A06-B274-740D08378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7" y="1604241"/>
            <a:ext cx="3213232" cy="33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0 / </a:t>
            </a:r>
            <a:r>
              <a:rPr lang="en-US"/>
              <a:t>Day 4 </a:t>
            </a:r>
            <a:r>
              <a:rPr lang="en-US" dirty="0"/>
              <a:t>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03" y="1266444"/>
            <a:ext cx="5081795" cy="43251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8909" y="1762721"/>
            <a:ext cx="2171344" cy="587936"/>
            <a:chOff x="298909" y="1762721"/>
            <a:chExt cx="2171344" cy="587936"/>
          </a:xfrm>
        </p:grpSpPr>
        <p:sp>
          <p:nvSpPr>
            <p:cNvPr id="7" name="Rectangle 6"/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Day 0 Only</a:t>
              </a:r>
            </a:p>
          </p:txBody>
        </p:sp>
        <p:cxnSp>
          <p:nvCxnSpPr>
            <p:cNvPr id="8" name="Straight Connector 7"/>
            <p:cNvCxnSpPr>
              <a:stCxn id="7" idx="3"/>
            </p:cNvCxnSpPr>
            <p:nvPr/>
          </p:nvCxnSpPr>
          <p:spPr>
            <a:xfrm flipV="1">
              <a:off x="1430381" y="1989964"/>
              <a:ext cx="1039872" cy="667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550408" y="3277576"/>
            <a:ext cx="2944368" cy="700064"/>
            <a:chOff x="-1351761" y="1762720"/>
            <a:chExt cx="2944368" cy="700064"/>
          </a:xfrm>
        </p:grpSpPr>
        <p:sp>
          <p:nvSpPr>
            <p:cNvPr id="10" name="Rectangle 9"/>
            <p:cNvSpPr/>
            <p:nvPr/>
          </p:nvSpPr>
          <p:spPr>
            <a:xfrm>
              <a:off x="298909" y="1762720"/>
              <a:ext cx="1293698" cy="7000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Day 7 Only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PT Socks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IPFU Complete</a:t>
              </a:r>
            </a:p>
          </p:txBody>
        </p:sp>
        <p:cxnSp>
          <p:nvCxnSpPr>
            <p:cNvPr id="11" name="Straight Connector 10"/>
            <p:cNvCxnSpPr>
              <a:stCxn id="10" idx="1"/>
            </p:cNvCxnSpPr>
            <p:nvPr/>
          </p:nvCxnSpPr>
          <p:spPr>
            <a:xfrm flipH="1">
              <a:off x="-1351761" y="2112752"/>
              <a:ext cx="1650670" cy="35003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080760" y="1424963"/>
            <a:ext cx="2843102" cy="587936"/>
            <a:chOff x="-1412721" y="1762721"/>
            <a:chExt cx="2843102" cy="587936"/>
          </a:xfrm>
        </p:grpSpPr>
        <p:sp>
          <p:nvSpPr>
            <p:cNvPr id="15" name="Rectangle 14"/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Day 0 &amp; Day 7</a:t>
              </a:r>
            </a:p>
          </p:txBody>
        </p:sp>
        <p:cxnSp>
          <p:nvCxnSpPr>
            <p:cNvPr id="16" name="Straight Connector 15"/>
            <p:cNvCxnSpPr>
              <a:stCxn id="15" idx="1"/>
            </p:cNvCxnSpPr>
            <p:nvPr/>
          </p:nvCxnSpPr>
          <p:spPr>
            <a:xfrm flipH="1">
              <a:off x="-1412721" y="2056689"/>
              <a:ext cx="1711630" cy="4379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8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Winter Items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98909" y="6584031"/>
            <a:ext cx="3287828" cy="2045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 1 April,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197652"/>
            <a:ext cx="5046301" cy="43207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62100" y="5678340"/>
            <a:ext cx="6619800" cy="58793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**Additional Winter Items are required if Day 0 falls between 01 OCT through 01 April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809916"/>
            <a:ext cx="196596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 670-1 compliant gloves *Do not have to be military issue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941492"/>
            <a:ext cx="196596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ECWCS Level II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(Waffle Top / Bottom)</a:t>
            </a:r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>
            <a:off x="1965960" y="2235460"/>
            <a:ext cx="2148840" cy="29396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3"/>
          </p:cNvCxnSpPr>
          <p:nvPr/>
        </p:nvCxnSpPr>
        <p:spPr>
          <a:xfrm>
            <a:off x="1965960" y="4103884"/>
            <a:ext cx="694944" cy="200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2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IPFU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18" y="1232328"/>
            <a:ext cx="5373893" cy="4393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2100" y="5810883"/>
            <a:ext cx="6619800" cy="58793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**Additional Winter Items are required if Day 0 falls between 01 OCT through 01 April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50" y="2248388"/>
            <a:ext cx="2205989" cy="23612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Winter IPFU Complete: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(Day 7 Only)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Shorts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Short Sleeve Shirt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Long Sleeve Shirt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Jacket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Pants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Fleece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Gloves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PT Socks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Running Shoes</a:t>
            </a:r>
          </a:p>
        </p:txBody>
      </p:sp>
    </p:spTree>
    <p:extLst>
      <p:ext uri="{BB962C8B-B14F-4D97-AF65-F5344CB8AC3E}">
        <p14:creationId xmlns:p14="http://schemas.microsoft.com/office/powerpoint/2010/main" val="222560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PROHIBITED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Phones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Knives/Gerber/Leatherman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devices to include watches with storage capabilities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products/Vape devices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FontTx/>
              <a:buAutoNum type="alphaLcParenR"/>
              <a:tabLst>
                <a:tab pos="115888" algn="l"/>
              </a:tabLs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CAO 1 April, 2022</a:t>
            </a:r>
          </a:p>
        </p:txBody>
      </p:sp>
    </p:spTree>
    <p:extLst>
      <p:ext uri="{BB962C8B-B14F-4D97-AF65-F5344CB8AC3E}">
        <p14:creationId xmlns:p14="http://schemas.microsoft.com/office/powerpoint/2010/main" val="37793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20343" y="228600"/>
            <a:ext cx="6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The Sabalauski Air Assault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7564" y="387606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QUESTIONS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622671"/>
            <a:ext cx="2460626" cy="238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06APR 2019  //  TSAAS</a:t>
            </a:r>
          </a:p>
        </p:txBody>
      </p:sp>
    </p:spTree>
    <p:extLst>
      <p:ext uri="{BB962C8B-B14F-4D97-AF65-F5344CB8AC3E}">
        <p14:creationId xmlns:p14="http://schemas.microsoft.com/office/powerpoint/2010/main" val="27745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179" y="1787196"/>
            <a:ext cx="7137647" cy="328360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SABAULASKI AIR ASSAULT SCHOOL STUDENT PACKING LIST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27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ITEMS MUST BE IN COMPLIANCE WITH AR 670-1 AND SERVICEABLE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**ALL ITEMS ARE REQUIRED TO BE STANDARD MILITARY ISSUED UNLESS MARKED WITH AN ASTERISK**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2480" y="5234176"/>
            <a:ext cx="4480560" cy="10653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PROHIBITED ITEMS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 Phones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Knives/Gerber/Leatherman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GPS devices to include watches with storage capabilities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Headphones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Tobacco products/Vape devices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March</a:t>
            </a:r>
            <a:r>
              <a:rPr lang="en-US" sz="1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kumimoji="0" lang="en-US" sz="1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02480" y="2748682"/>
            <a:ext cx="4480560" cy="22415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Winter Items (01 OCT – 01 APR Only)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GEN III Grid Fleece Top (Waffle Top)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GEN III Grid Fleece Bottom (Waffle Bottom)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Winter Gloves*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Winter IPFU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4 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Gloves*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Fleece Cap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Jacket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Pants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Shorts</a:t>
            </a: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Shirt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2763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68275" algn="l"/>
              </a:tabLst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Long Sleeve Shirt</a:t>
            </a:r>
          </a:p>
          <a:p>
            <a:pPr marL="461963" marR="0" lvl="1" indent="-234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168275" algn="l"/>
              </a:tabLst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2480" y="669829"/>
            <a:ext cx="4480560" cy="18282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572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Worn Items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OCP Blouse (with all required patches affixed)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OCP Trousers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Belt*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T-Shirt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logos, unit emblems, or writing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Boot Socks, Black/Brown/Green*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 Tags (2 ID Tags, Long Chain, Short Chain)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 Card (not expired or due to expire during the course)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Coyote Brown Combat Boots*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Shirt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4 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Army IPFU Shorts 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4 Only</a:t>
            </a:r>
            <a:r>
              <a:rPr kumimoji="0" lang="sv-S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230188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960" y="669829"/>
            <a:ext cx="4480560" cy="60078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888" algn="l"/>
              </a:tabLst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Carried Items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MOLLE Rucksack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with frame, waist belt, and nametape sewn on top flap 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 with frame, waist belt and nametape affixed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IOTV/Plate Carrier with Front/Back ESAPI Plates, all Kevlar inserts, name and rank affixed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ACH, with chinstrap and proper padding with 2" masking tape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 and Back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Jacket, Wet Weather w/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(Slip-on/Pin-on)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Patrol Cap, with name and rank affixed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OCP Blouse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all required patches affixed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OCP trousers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Coyote Brown t-shirt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logos, unit emblems, or writing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Boot Socks, Black/Brown/Green*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Earplugs with hard case (may be foam or flanged variety)*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Hi-Lighter*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Black ink pen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Black Ink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Gallon-sized Ziploc style bag*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APEL Approved eye protection or APEL Approved Goggles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have clear lens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One-quart canteen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2" masking tape affixed to front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One-quart canteen carrier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Headlamp OR Angle-Necked Flashlight, operational with batteries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red lens capable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batteries for light source*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Black Fleece Watch Cap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Waterproof bag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Small Notebook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fit in Cargo Pocket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Pair of Running Shoes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0 and 4 ONLY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Reflective Belt, Yellow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MRE, Complete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0 only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lvl="0" indent="-228600"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Leather work gloves w/ wool inserts 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w/ full palm friction bearing surface)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Color Unit Patch with Velcro*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1x Beret (enlisted with unit crest, officers with rank)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Assault Handbook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issued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Casualty Feeder Card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issued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FC 4137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walk-ons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DD-1610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TDY Personnel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15888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26634"/>
            <a:ext cx="435004" cy="638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16" y="26634"/>
            <a:ext cx="435004" cy="6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Safety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66" y="1106043"/>
            <a:ext cx="4960868" cy="4626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364411">
            <a:off x="5076877" y="5366182"/>
            <a:ext cx="404812" cy="85725"/>
          </a:xfrm>
          <a:prstGeom prst="rect">
            <a:avLst/>
          </a:prstGeom>
          <a:solidFill>
            <a:srgbClr val="232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9535">
            <a:off x="5076930" y="4919662"/>
            <a:ext cx="404812" cy="85725"/>
          </a:xfrm>
          <a:prstGeom prst="rect">
            <a:avLst/>
          </a:prstGeom>
          <a:solidFill>
            <a:srgbClr val="232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2766" y="5772241"/>
            <a:ext cx="6138467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Required in all uniforms. Failure to have ID Card, ID Tags, or improperly filled out Casualty Feeder card will result in a Day 0 safety drop.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7B4CB-6B38-5D00-C46D-221755574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0203" r="16709" b="21246"/>
          <a:stretch/>
        </p:blipFill>
        <p:spPr bwMode="auto">
          <a:xfrm rot="16200000">
            <a:off x="3023072" y="314127"/>
            <a:ext cx="3097852" cy="47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7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Worn Items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CAO 1 April, 2022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7" y="1368868"/>
            <a:ext cx="4905227" cy="4120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1624" y="5682186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 670-1 compliant Boots</a:t>
            </a:r>
          </a:p>
        </p:txBody>
      </p:sp>
      <p:cxnSp>
        <p:nvCxnSpPr>
          <p:cNvPr id="9" name="Straight Connector 8"/>
          <p:cNvCxnSpPr>
            <a:stCxn id="8" idx="0"/>
          </p:cNvCxnSpPr>
          <p:nvPr/>
        </p:nvCxnSpPr>
        <p:spPr>
          <a:xfrm flipV="1">
            <a:off x="3121812" y="4865968"/>
            <a:ext cx="771492" cy="81621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298804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All Patches must be affixed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97034" y="2340864"/>
            <a:ext cx="1827878" cy="6471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7971" y="4707582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 logos, unit emblems, or writing  </a:t>
            </a:r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2077476" y="3905775"/>
            <a:ext cx="2119620" cy="109577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84554" y="4119646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 Pair of AR 670-1 compliant boot socks</a:t>
            </a:r>
          </a:p>
        </p:txBody>
      </p:sp>
      <p:cxnSp>
        <p:nvCxnSpPr>
          <p:cNvPr id="15" name="Straight Connector 14"/>
          <p:cNvCxnSpPr>
            <a:cxnSpLocks/>
            <a:stCxn id="14" idx="0"/>
          </p:cNvCxnSpPr>
          <p:nvPr/>
        </p:nvCxnSpPr>
        <p:spPr>
          <a:xfrm flipH="1" flipV="1">
            <a:off x="6419090" y="3825678"/>
            <a:ext cx="1665217" cy="29396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9941" y="382567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 670-1 compliant belt</a:t>
            </a:r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 flipV="1">
            <a:off x="1959446" y="3728056"/>
            <a:ext cx="765466" cy="39159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 Rucksack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 1 April,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767" y="5128156"/>
            <a:ext cx="6138467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Nametape must be sewn on the Large MOLLE Rucksack as shown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Nametape must be affixed to the Medium MOLLE as shown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9363" y="1298448"/>
            <a:ext cx="8125275" cy="3657600"/>
            <a:chOff x="-1" y="1298448"/>
            <a:chExt cx="8125275" cy="3657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298448"/>
              <a:ext cx="3954123" cy="365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970" y="1298448"/>
              <a:ext cx="3890304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07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IOTV / Plate Carrier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 1 April,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1" y="1218639"/>
            <a:ext cx="4882898" cy="4420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8135" y="5731660"/>
            <a:ext cx="6967730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prstClr val="black"/>
                </a:solidFill>
                <a:latin typeface="Arial" panose="020B0604020202020204"/>
              </a:rPr>
              <a:t>Issued IOTV / Plate Carrier must have front and back ESAPI plates and name and rank affixed.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/>
              </a:rPr>
              <a:t>NOTE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: 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of the issued </a:t>
            </a:r>
            <a:r>
              <a:rPr kumimoji="0" lang="en-US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plate carrier does not have a place to affix rank, nametape is still required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1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98909" y="6584031"/>
            <a:ext cx="3287828" cy="2045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 1 April, 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64085"/>
            <a:ext cx="9144000" cy="4129831"/>
            <a:chOff x="0" y="1080621"/>
            <a:chExt cx="9144000" cy="41298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0621"/>
              <a:ext cx="9144000" cy="41298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2917" y="4469788"/>
              <a:ext cx="3303828" cy="740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Masking tape must be placed on the front and rear of the ACH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Masking tape dimensions: 6” wide by 2” tall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40172" y="4469788"/>
              <a:ext cx="3303828" cy="740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have appropriate padding and chinstrap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87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97" y="1452858"/>
            <a:ext cx="5644207" cy="395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41766"/>
            <a:ext cx="8286750" cy="640080"/>
          </a:xfrm>
        </p:spPr>
        <p:txBody>
          <a:bodyPr/>
          <a:lstStyle/>
          <a:p>
            <a:r>
              <a:rPr lang="en-US" dirty="0"/>
              <a:t>Wet-Weather / Extreme Cold Weather Jacket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4093" y="5702127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Rank must be present: Pin on or slip on are authorized</a:t>
            </a:r>
          </a:p>
        </p:txBody>
      </p:sp>
      <p:cxnSp>
        <p:nvCxnSpPr>
          <p:cNvPr id="7" name="Straight Connector 6"/>
          <p:cNvCxnSpPr>
            <a:stCxn id="19" idx="0"/>
          </p:cNvCxnSpPr>
          <p:nvPr/>
        </p:nvCxnSpPr>
        <p:spPr>
          <a:xfrm flipV="1">
            <a:off x="1003326" y="3918378"/>
            <a:ext cx="2343378" cy="61368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61100" y="4673627"/>
            <a:ext cx="1159150" cy="283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Pin on rank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751" y="4532059"/>
            <a:ext cx="1159150" cy="283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Slip on rank</a:t>
            </a:r>
          </a:p>
        </p:txBody>
      </p:sp>
      <p:cxnSp>
        <p:nvCxnSpPr>
          <p:cNvPr id="21" name="Straight Connector 20"/>
          <p:cNvCxnSpPr>
            <a:stCxn id="18" idx="0"/>
          </p:cNvCxnSpPr>
          <p:nvPr/>
        </p:nvCxnSpPr>
        <p:spPr>
          <a:xfrm flipH="1" flipV="1">
            <a:off x="5814469" y="4168948"/>
            <a:ext cx="2326206" cy="504679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Packed in Rucksack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US">
                <a:solidFill>
                  <a:prstClr val="black"/>
                </a:solidFill>
              </a:rPr>
              <a:t>CAO 1 April, 2022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05" y="1246655"/>
            <a:ext cx="5544991" cy="4364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1624" y="5682186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Patrol cap must have nametape and rank affixed</a:t>
            </a:r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V="1">
            <a:off x="3121812" y="4315968"/>
            <a:ext cx="1075284" cy="136621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298804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All Patches must be affixed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97034" y="2340864"/>
            <a:ext cx="1827878" cy="6471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415309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 logos, unit emblems, or writing 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40442" y="3929200"/>
            <a:ext cx="1372406" cy="22389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78850" y="5837634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 Pair of AR 670-1 compliant boot socks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H="1" flipV="1">
            <a:off x="6144768" y="4572000"/>
            <a:ext cx="733835" cy="12656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909963"/>
      </p:ext>
    </p:extLst>
  </p:cSld>
  <p:clrMapOvr>
    <a:masterClrMapping/>
  </p:clrMapOvr>
</p:sld>
</file>

<file path=ppt/theme/theme1.xml><?xml version="1.0" encoding="utf-8"?>
<a:theme xmlns:a="http://schemas.openxmlformats.org/drawingml/2006/main" name="101 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1152</Words>
  <Application>Microsoft Office PowerPoint</Application>
  <PresentationFormat>On-screen Show (4:3)</PresentationFormat>
  <Paragraphs>181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Wingdings</vt:lpstr>
      <vt:lpstr>101 Default</vt:lpstr>
      <vt:lpstr>Office Theme</vt:lpstr>
      <vt:lpstr>2_Default Design</vt:lpstr>
      <vt:lpstr> The Sabalauski Air Assault School </vt:lpstr>
      <vt:lpstr>PowerPoint Presentation</vt:lpstr>
      <vt:lpstr>Mandatory Safety Items</vt:lpstr>
      <vt:lpstr>Worn Items</vt:lpstr>
      <vt:lpstr>MOLLE Rucksack</vt:lpstr>
      <vt:lpstr>IOTV / Plate Carrier</vt:lpstr>
      <vt:lpstr>ACH</vt:lpstr>
      <vt:lpstr>Wet-Weather / Extreme Cold Weather Jacket</vt:lpstr>
      <vt:lpstr>Uniform Packed in Rucksack</vt:lpstr>
      <vt:lpstr>Items Packed in Rucksack (1 of 3)</vt:lpstr>
      <vt:lpstr>Items Packed in Rucksack (2 of 3)</vt:lpstr>
      <vt:lpstr>Items Packed in Rucksack (2 of 3)</vt:lpstr>
      <vt:lpstr>Leather Work Glove</vt:lpstr>
      <vt:lpstr>Day 0 / Day 4 Items</vt:lpstr>
      <vt:lpstr>Additional Winter Items</vt:lpstr>
      <vt:lpstr>Winter IPFU</vt:lpstr>
      <vt:lpstr>PROHIBITED ITEMS</vt:lpstr>
      <vt:lpstr>The Sabalauski Air Assault School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AASLT Changes</dc:title>
  <dc:creator>Moore,Hampton H CPT MIL USA FORSCOM</dc:creator>
  <cp:lastModifiedBy>Scotty</cp:lastModifiedBy>
  <cp:revision>29</cp:revision>
  <dcterms:created xsi:type="dcterms:W3CDTF">2022-03-10T14:55:39Z</dcterms:created>
  <dcterms:modified xsi:type="dcterms:W3CDTF">2024-05-10T19:45:34Z</dcterms:modified>
</cp:coreProperties>
</file>