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65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C8371-E8F6-4C39-9275-35287EA465F3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0FA4C-840C-4F37-8902-806C53BE4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24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C8371-E8F6-4C39-9275-35287EA465F3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0FA4C-840C-4F37-8902-806C53BE4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16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C8371-E8F6-4C39-9275-35287EA465F3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0FA4C-840C-4F37-8902-806C53BE4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512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C8371-E8F6-4C39-9275-35287EA465F3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0FA4C-840C-4F37-8902-806C53BE4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043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C8371-E8F6-4C39-9275-35287EA465F3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0FA4C-840C-4F37-8902-806C53BE4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10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C8371-E8F6-4C39-9275-35287EA465F3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0FA4C-840C-4F37-8902-806C53BE4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922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C8371-E8F6-4C39-9275-35287EA465F3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0FA4C-840C-4F37-8902-806C53BE4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692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C8371-E8F6-4C39-9275-35287EA465F3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0FA4C-840C-4F37-8902-806C53BE4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56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C8371-E8F6-4C39-9275-35287EA465F3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0FA4C-840C-4F37-8902-806C53BE4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782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C8371-E8F6-4C39-9275-35287EA465F3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0FA4C-840C-4F37-8902-806C53BE4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7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C8371-E8F6-4C39-9275-35287EA465F3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0FA4C-840C-4F37-8902-806C53BE4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843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C8371-E8F6-4C39-9275-35287EA465F3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0FA4C-840C-4F37-8902-806C53BE4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589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9240" y="320039"/>
            <a:ext cx="9159240" cy="1513523"/>
          </a:xfrm>
        </p:spPr>
        <p:txBody>
          <a:bodyPr>
            <a:normAutofit fontScale="90000"/>
          </a:bodyPr>
          <a:lstStyle/>
          <a:p>
            <a:r>
              <a:rPr lang="en-US" dirty="0"/>
              <a:t>Packet Requirements</a:t>
            </a:r>
            <a:br>
              <a:rPr lang="en-US" dirty="0"/>
            </a:br>
            <a:r>
              <a:rPr lang="en-US" sz="2200" dirty="0">
                <a:solidFill>
                  <a:srgbClr val="FF0000"/>
                </a:solidFill>
              </a:rPr>
              <a:t>All Soldiers will have 1 year FT. Campbell retainability to receive a hard slot for Pathfinder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6" descr="http://upload.wikimedia.org/wikipedia/commons/9/97/Pathfinder_Bad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20039"/>
            <a:ext cx="1737360" cy="2123440"/>
          </a:xfrm>
          <a:prstGeom prst="rect">
            <a:avLst/>
          </a:prstGeom>
          <a:noFill/>
        </p:spPr>
      </p:pic>
      <p:pic>
        <p:nvPicPr>
          <p:cNvPr id="5" name="Picture 6" descr="http://upload.wikimedia.org/wikipedia/commons/9/97/Pathfinder_Bad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95560" y="320039"/>
            <a:ext cx="1737360" cy="2123440"/>
          </a:xfrm>
          <a:prstGeom prst="rect">
            <a:avLst/>
          </a:prstGeom>
          <a:noFill/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62713"/>
              </p:ext>
            </p:extLst>
          </p:nvPr>
        </p:nvGraphicFramePr>
        <p:xfrm>
          <a:off x="1539240" y="2185416"/>
          <a:ext cx="8830056" cy="41914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60745">
                  <a:extLst>
                    <a:ext uri="{9D8B030D-6E8A-4147-A177-3AD203B41FA5}">
                      <a16:colId xmlns:a16="http://schemas.microsoft.com/office/drawing/2014/main" val="1314471317"/>
                    </a:ext>
                  </a:extLst>
                </a:gridCol>
                <a:gridCol w="4469311">
                  <a:extLst>
                    <a:ext uri="{9D8B030D-6E8A-4147-A177-3AD203B41FA5}">
                      <a16:colId xmlns:a16="http://schemas.microsoft.com/office/drawing/2014/main" val="1820685041"/>
                    </a:ext>
                  </a:extLst>
                </a:gridCol>
              </a:tblGrid>
              <a:tr h="3636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572552"/>
                  </a:ext>
                </a:extLst>
              </a:tr>
              <a:tr h="363648">
                <a:tc>
                  <a:txBody>
                    <a:bodyPr/>
                    <a:lstStyle/>
                    <a:p>
                      <a:r>
                        <a:rPr lang="en-US" dirty="0"/>
                        <a:t>FC FORM 4137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9721195"/>
                  </a:ext>
                </a:extLst>
              </a:tr>
              <a:tr h="363648">
                <a:tc>
                  <a:txBody>
                    <a:bodyPr/>
                    <a:lstStyle/>
                    <a:p>
                      <a:r>
                        <a:rPr lang="en-US" dirty="0"/>
                        <a:t>SRB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3941485"/>
                  </a:ext>
                </a:extLst>
              </a:tr>
              <a:tr h="363648">
                <a:tc>
                  <a:txBody>
                    <a:bodyPr/>
                    <a:lstStyle/>
                    <a:p>
                      <a:r>
                        <a:rPr lang="en-US" dirty="0"/>
                        <a:t>ACFT CARD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2361577"/>
                  </a:ext>
                </a:extLst>
              </a:tr>
              <a:tr h="409103">
                <a:tc>
                  <a:txBody>
                    <a:bodyPr/>
                    <a:lstStyle/>
                    <a:p>
                      <a:r>
                        <a:rPr lang="en-US" sz="1800" dirty="0"/>
                        <a:t>MOS WAIVER </a:t>
                      </a:r>
                      <a:r>
                        <a:rPr lang="en-US" sz="1200" dirty="0"/>
                        <a:t>( IF APPLICABLE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89252"/>
                  </a:ext>
                </a:extLst>
              </a:tr>
              <a:tr h="4021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BILLETING WAIVER </a:t>
                      </a:r>
                      <a:r>
                        <a:rPr lang="en-US" sz="1200" dirty="0"/>
                        <a:t>( IF APPLICABLE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382942"/>
                  </a:ext>
                </a:extLst>
              </a:tr>
              <a:tr h="3888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GT WAIVER </a:t>
                      </a:r>
                      <a:r>
                        <a:rPr lang="en-US" sz="1200" dirty="0"/>
                        <a:t>( MUST BE OVER 100; REQ IF</a:t>
                      </a:r>
                      <a:r>
                        <a:rPr lang="en-US" sz="1200" baseline="0" dirty="0"/>
                        <a:t> UNDER 110 )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0331930"/>
                  </a:ext>
                </a:extLst>
              </a:tr>
              <a:tr h="4000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AIR ASSAULT ORDERS </a:t>
                      </a:r>
                      <a:r>
                        <a:rPr lang="en-US" sz="1200" dirty="0"/>
                        <a:t>( ALL 101</a:t>
                      </a:r>
                      <a:r>
                        <a:rPr lang="en-US" sz="1200" baseline="30000" dirty="0"/>
                        <a:t>ST</a:t>
                      </a:r>
                      <a:r>
                        <a:rPr lang="en-US" sz="1200" dirty="0"/>
                        <a:t> TENANT UNITS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96437"/>
                  </a:ext>
                </a:extLst>
              </a:tr>
              <a:tr h="3968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RANK </a:t>
                      </a:r>
                      <a:r>
                        <a:rPr lang="en-US" sz="1800"/>
                        <a:t>WAIVER </a:t>
                      </a:r>
                      <a:r>
                        <a:rPr lang="en-US" sz="1200"/>
                        <a:t>( REQ </a:t>
                      </a:r>
                      <a:r>
                        <a:rPr lang="en-US" sz="1200" dirty="0"/>
                        <a:t>FOR MSG/MAJ </a:t>
                      </a:r>
                      <a:r>
                        <a:rPr lang="en-US" sz="1200"/>
                        <a:t>AND ABOVE 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9471521"/>
                  </a:ext>
                </a:extLst>
              </a:tr>
              <a:tr h="363648">
                <a:tc>
                  <a:txBody>
                    <a:bodyPr/>
                    <a:lstStyle/>
                    <a:p>
                      <a:r>
                        <a:rPr lang="en-US" dirty="0"/>
                        <a:t>RE-ENLISTMENT OPTION </a:t>
                      </a:r>
                      <a:r>
                        <a:rPr lang="en-US" sz="1200" dirty="0"/>
                        <a:t>( IF APPLICABLE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2446551"/>
                  </a:ext>
                </a:extLst>
              </a:tr>
              <a:tr h="363648">
                <a:tc>
                  <a:txBody>
                    <a:bodyPr/>
                    <a:lstStyle/>
                    <a:p>
                      <a:r>
                        <a:rPr lang="en-US" dirty="0"/>
                        <a:t>PRC &amp; RANGER GRADUATE </a:t>
                      </a:r>
                      <a:r>
                        <a:rPr lang="en-US" sz="1200" dirty="0"/>
                        <a:t>( IF APPLICABLE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55180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3846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85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Packet Requirements All Soldiers will have 1 year FT. Campbell retainability to receive a hard slot for Pathfinder</vt:lpstr>
    </vt:vector>
  </TitlesOfParts>
  <Company>US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Packet Requirements</dc:title>
  <dc:creator>Johnson, Jamie R CTR USA CTR FORSCOM</dc:creator>
  <cp:lastModifiedBy>Mckenzie, Scotty A SSG USARMY 101 ABN DIV (USA)</cp:lastModifiedBy>
  <cp:revision>7</cp:revision>
  <cp:lastPrinted>2024-02-23T16:54:22Z</cp:lastPrinted>
  <dcterms:created xsi:type="dcterms:W3CDTF">2021-03-24T16:21:47Z</dcterms:created>
  <dcterms:modified xsi:type="dcterms:W3CDTF">2024-02-23T22:57:58Z</dcterms:modified>
</cp:coreProperties>
</file>