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0E730C4-E7C9-4B68-9DA0-3B467DD2B00A}" v="2" dt="2025-08-12T17:47:19.9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4" d="100"/>
          <a:sy n="94" d="100"/>
        </p:scale>
        <p:origin x="27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C8371-E8F6-4C39-9275-35287EA465F3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0FA4C-840C-4F37-8902-806C53BE4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24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C8371-E8F6-4C39-9275-35287EA465F3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0FA4C-840C-4F37-8902-806C53BE4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16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C8371-E8F6-4C39-9275-35287EA465F3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0FA4C-840C-4F37-8902-806C53BE4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512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C8371-E8F6-4C39-9275-35287EA465F3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0FA4C-840C-4F37-8902-806C53BE4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043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C8371-E8F6-4C39-9275-35287EA465F3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0FA4C-840C-4F37-8902-806C53BE4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10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C8371-E8F6-4C39-9275-35287EA465F3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0FA4C-840C-4F37-8902-806C53BE4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922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C8371-E8F6-4C39-9275-35287EA465F3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0FA4C-840C-4F37-8902-806C53BE4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692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C8371-E8F6-4C39-9275-35287EA465F3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0FA4C-840C-4F37-8902-806C53BE4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564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C8371-E8F6-4C39-9275-35287EA465F3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0FA4C-840C-4F37-8902-806C53BE4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782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C8371-E8F6-4C39-9275-35287EA465F3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0FA4C-840C-4F37-8902-806C53BE4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67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C8371-E8F6-4C39-9275-35287EA465F3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0FA4C-840C-4F37-8902-806C53BE4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843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BC8371-E8F6-4C39-9275-35287EA465F3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0FA4C-840C-4F37-8902-806C53BE4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589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9240" y="320039"/>
            <a:ext cx="9159240" cy="1513523"/>
          </a:xfrm>
        </p:spPr>
        <p:txBody>
          <a:bodyPr>
            <a:normAutofit fontScale="90000"/>
          </a:bodyPr>
          <a:lstStyle/>
          <a:p>
            <a:r>
              <a:rPr lang="en-US" dirty="0"/>
              <a:t>Packet Requirements</a:t>
            </a:r>
            <a:br>
              <a:rPr lang="en-US" dirty="0"/>
            </a:br>
            <a:r>
              <a:rPr lang="en-US" sz="2200" dirty="0">
                <a:solidFill>
                  <a:srgbClr val="FF0000"/>
                </a:solidFill>
              </a:rPr>
              <a:t>All Soldiers will have 1 year FT. Campbell retainability to receive a hard slot for Pathfinder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Picture 6" descr="http://upload.wikimedia.org/wikipedia/commons/9/97/Pathfinder_Badg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320039"/>
            <a:ext cx="1737360" cy="2123440"/>
          </a:xfrm>
          <a:prstGeom prst="rect">
            <a:avLst/>
          </a:prstGeom>
          <a:noFill/>
        </p:spPr>
      </p:pic>
      <p:pic>
        <p:nvPicPr>
          <p:cNvPr id="5" name="Picture 6" descr="http://upload.wikimedia.org/wikipedia/commons/9/97/Pathfinder_Badg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95560" y="320039"/>
            <a:ext cx="1737360" cy="2123440"/>
          </a:xfrm>
          <a:prstGeom prst="rect">
            <a:avLst/>
          </a:prstGeom>
          <a:noFill/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1051426"/>
              </p:ext>
            </p:extLst>
          </p:nvPr>
        </p:nvGraphicFramePr>
        <p:xfrm>
          <a:off x="1233561" y="2327459"/>
          <a:ext cx="9464919" cy="306309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71495">
                  <a:extLst>
                    <a:ext uri="{9D8B030D-6E8A-4147-A177-3AD203B41FA5}">
                      <a16:colId xmlns:a16="http://schemas.microsoft.com/office/drawing/2014/main" val="1314471317"/>
                    </a:ext>
                  </a:extLst>
                </a:gridCol>
                <a:gridCol w="4493424">
                  <a:extLst>
                    <a:ext uri="{9D8B030D-6E8A-4147-A177-3AD203B41FA5}">
                      <a16:colId xmlns:a16="http://schemas.microsoft.com/office/drawing/2014/main" val="1820685041"/>
                    </a:ext>
                  </a:extLst>
                </a:gridCol>
              </a:tblGrid>
              <a:tr h="36364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0572552"/>
                  </a:ext>
                </a:extLst>
              </a:tr>
              <a:tr h="363648">
                <a:tc>
                  <a:txBody>
                    <a:bodyPr/>
                    <a:lstStyle/>
                    <a:p>
                      <a:r>
                        <a:rPr lang="en-US" dirty="0"/>
                        <a:t>FC FORM 4137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9721195"/>
                  </a:ext>
                </a:extLst>
              </a:tr>
              <a:tr h="363648">
                <a:tc>
                  <a:txBody>
                    <a:bodyPr/>
                    <a:lstStyle/>
                    <a:p>
                      <a:r>
                        <a:rPr lang="en-US" dirty="0"/>
                        <a:t>STP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3941485"/>
                  </a:ext>
                </a:extLst>
              </a:tr>
              <a:tr h="363648">
                <a:tc>
                  <a:txBody>
                    <a:bodyPr/>
                    <a:lstStyle/>
                    <a:p>
                      <a:r>
                        <a:rPr lang="en-US" dirty="0"/>
                        <a:t>AFT CARD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2361577"/>
                  </a:ext>
                </a:extLst>
              </a:tr>
              <a:tr h="409103">
                <a:tc>
                  <a:txBody>
                    <a:bodyPr/>
                    <a:lstStyle/>
                    <a:p>
                      <a:r>
                        <a:rPr lang="en-US" sz="1800" dirty="0"/>
                        <a:t>WAIVER </a:t>
                      </a:r>
                      <a:r>
                        <a:rPr lang="en-US" sz="1200" dirty="0"/>
                        <a:t>( MOS, Rank, Medical, Non-Air Assault Qualified IF APPLICABLE 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089252"/>
                  </a:ext>
                </a:extLst>
              </a:tr>
              <a:tr h="40211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AIR ASSAULT ORDERS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7382942"/>
                  </a:ext>
                </a:extLst>
              </a:tr>
              <a:tr h="3888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RE-ENLISTMENT OPTION </a:t>
                      </a:r>
                      <a:r>
                        <a:rPr lang="en-US" sz="1200" dirty="0"/>
                        <a:t>( IF APPLICABLE 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0331930"/>
                  </a:ext>
                </a:extLst>
              </a:tr>
              <a:tr h="400013">
                <a:tc>
                  <a:txBody>
                    <a:bodyPr/>
                    <a:lstStyle/>
                    <a:p>
                      <a:r>
                        <a:rPr lang="en-US" dirty="0"/>
                        <a:t>PRC &amp; RANGER GRADUATE </a:t>
                      </a:r>
                      <a:r>
                        <a:rPr lang="en-US" sz="1200" dirty="0"/>
                        <a:t>( IF APPLICABLE 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2964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38463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AE7549C74E1C646AB8DAAE8C7612F57" ma:contentTypeVersion="17" ma:contentTypeDescription="Create a new document." ma:contentTypeScope="" ma:versionID="5a12509b93bc5cc1979a5610c3276836">
  <xsd:schema xmlns:xsd="http://www.w3.org/2001/XMLSchema" xmlns:xs="http://www.w3.org/2001/XMLSchema" xmlns:p="http://schemas.microsoft.com/office/2006/metadata/properties" xmlns:ns1="http://schemas.microsoft.com/sharepoint/v3" xmlns:ns3="01d8b8f0-d099-4daa-b37e-7996afd6490a" xmlns:ns4="9a8aab55-6915-4382-9b57-e8b551ef3f3f" targetNamespace="http://schemas.microsoft.com/office/2006/metadata/properties" ma:root="true" ma:fieldsID="c524d2785923c48c50ebc83bf4e6bc96" ns1:_="" ns3:_="" ns4:_="">
    <xsd:import namespace="http://schemas.microsoft.com/sharepoint/v3"/>
    <xsd:import namespace="01d8b8f0-d099-4daa-b37e-7996afd6490a"/>
    <xsd:import namespace="9a8aab55-6915-4382-9b57-e8b551ef3f3f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_activity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1:_ip_UnifiedCompliancePolicyProperties" minOccurs="0"/>
                <xsd:element ref="ns1:_ip_UnifiedCompliancePolicyUIAction" minOccurs="0"/>
                <xsd:element ref="ns4:MediaServiceObjectDetectorVersions" minOccurs="0"/>
                <xsd:element ref="ns4:MediaServiceSearchProperties" minOccurs="0"/>
                <xsd:element ref="ns4:MediaServiceSystemTags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d8b8f0-d099-4daa-b37e-7996afd6490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8aab55-6915-4382-9b57-e8b551ef3f3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_activity" ma:index="13" nillable="true" ma:displayName="_activity" ma:hidden="true" ma:internalName="_activity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_activity xmlns="9a8aab55-6915-4382-9b57-e8b551ef3f3f" xsi:nil="true"/>
  </documentManagement>
</p:properties>
</file>

<file path=customXml/itemProps1.xml><?xml version="1.0" encoding="utf-8"?>
<ds:datastoreItem xmlns:ds="http://schemas.openxmlformats.org/officeDocument/2006/customXml" ds:itemID="{85C48149-261A-4AAC-8FF9-86E9C1FA459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1d8b8f0-d099-4daa-b37e-7996afd6490a"/>
    <ds:schemaRef ds:uri="9a8aab55-6915-4382-9b57-e8b551ef3f3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B2E9558-90D0-4455-988C-DBE3042E683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66C7F33-4F99-4716-850F-8526BBA17544}">
  <ds:schemaRefs>
    <ds:schemaRef ds:uri="http://schemas.microsoft.com/sharepoint/v3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9a8aab55-6915-4382-9b57-e8b551ef3f3f"/>
    <ds:schemaRef ds:uri="01d8b8f0-d099-4daa-b37e-7996afd6490a"/>
    <ds:schemaRef ds:uri="http://purl.org/dc/terms/"/>
  </ds:schemaRefs>
</ds:datastoreItem>
</file>

<file path=docMetadata/LabelInfo.xml><?xml version="1.0" encoding="utf-8"?>
<clbl:labelList xmlns:clbl="http://schemas.microsoft.com/office/2020/mipLabelMetadata">
  <clbl:label id="{fae6d70f-954b-4811-92b6-0530d6f84c43}" enabled="0" method="" siteId="{fae6d70f-954b-4811-92b6-0530d6f84c4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631</TotalTime>
  <Words>57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Packet Requirements All Soldiers will have 1 year FT. Campbell retainability to receive a hard slot for Pathfinder</vt:lpstr>
    </vt:vector>
  </TitlesOfParts>
  <Company>US Army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Packet Requirements</dc:title>
  <dc:creator>Johnson, Jamie R CTR USA CTR FORSCOM</dc:creator>
  <cp:lastModifiedBy>Flaherty, Brigid C 1LT USARMY 101 ABN DIV (USA)</cp:lastModifiedBy>
  <cp:revision>9</cp:revision>
  <cp:lastPrinted>2024-02-23T16:54:22Z</cp:lastPrinted>
  <dcterms:created xsi:type="dcterms:W3CDTF">2021-03-24T16:21:47Z</dcterms:created>
  <dcterms:modified xsi:type="dcterms:W3CDTF">2025-08-12T18:00:54Z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0x0101008AE7549C74E1C646AB8DAAE8C7612F57</vt:lpwstr>
  </property>
</Properties>
</file>