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notesMasters/notesMaster1.xml" ContentType="application/vnd.openxmlformats-officedocument.presentationml.notesMaster+xml"/>
  <Override PartName="/ppt/theme/theme2.xml" ContentType="application/vnd.openxmlformats-officedocument.theme+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customXml/itemProps4.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Lst>
  <p:notesMasterIdLst>
    <p:notesMasterId r:id="rId7"/>
  </p:notesMasterIdLst>
  <p:sldIdLst>
    <p:sldId id="259" r:id="rId5"/>
    <p:sldId id="262" r:id="rId6"/>
  </p:sldIdLst>
  <p:sldSz cx="6858000" cy="9144000" type="letter"/>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FF0000"/>
    <a:srgbClr val="FFD530"/>
    <a:srgbClr val="002B45"/>
    <a:srgbClr val="FFD52B"/>
    <a:srgbClr val="FEC200"/>
    <a:srgbClr val="EDC87E"/>
    <a:srgbClr val="FF0066"/>
    <a:srgbClr val="FFFF66"/>
    <a:srgbClr val="89898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3979" autoAdjust="0"/>
  </p:normalViewPr>
  <p:slideViewPr>
    <p:cSldViewPr snapToGrid="0">
      <p:cViewPr>
        <p:scale>
          <a:sx n="90" d="100"/>
          <a:sy n="90" d="100"/>
        </p:scale>
        <p:origin x="2070"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notesMaster" Target="notesMasters/notesMaster1.xml"/><Relationship Id="rId12" Type="http://schemas.openxmlformats.org/officeDocument/2006/relationships/customXml" Target="../customXml/item4.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5"/>
          </a:xfrm>
          <a:prstGeom prst="rect">
            <a:avLst/>
          </a:prstGeom>
        </p:spPr>
        <p:txBody>
          <a:bodyPr vert="horz" lIns="93671" tIns="46836" rIns="93671" bIns="46836" rtlCol="0"/>
          <a:lstStyle>
            <a:lvl1pPr algn="l">
              <a:defRPr sz="1200"/>
            </a:lvl1pPr>
          </a:lstStyle>
          <a:p>
            <a:endParaRPr lang="en-US" dirty="0"/>
          </a:p>
        </p:txBody>
      </p:sp>
      <p:sp>
        <p:nvSpPr>
          <p:cNvPr id="3" name="Date Placeholder 2"/>
          <p:cNvSpPr>
            <a:spLocks noGrp="1"/>
          </p:cNvSpPr>
          <p:nvPr>
            <p:ph type="dt" idx="1"/>
          </p:nvPr>
        </p:nvSpPr>
        <p:spPr>
          <a:xfrm>
            <a:off x="3970939" y="0"/>
            <a:ext cx="3037840" cy="466435"/>
          </a:xfrm>
          <a:prstGeom prst="rect">
            <a:avLst/>
          </a:prstGeom>
        </p:spPr>
        <p:txBody>
          <a:bodyPr vert="horz" lIns="93671" tIns="46836" rIns="93671" bIns="46836" rtlCol="0"/>
          <a:lstStyle>
            <a:lvl1pPr algn="r">
              <a:defRPr sz="1200"/>
            </a:lvl1pPr>
          </a:lstStyle>
          <a:p>
            <a:fld id="{65E0C8F1-D2CA-4C07-B591-7CD1A8914A71}" type="datetimeFigureOut">
              <a:rPr lang="en-US" smtClean="0"/>
              <a:t>7/6/2023</a:t>
            </a:fld>
            <a:endParaRPr lang="en-US" dirty="0"/>
          </a:p>
        </p:txBody>
      </p:sp>
      <p:sp>
        <p:nvSpPr>
          <p:cNvPr id="4" name="Slide Image Placeholder 3"/>
          <p:cNvSpPr>
            <a:spLocks noGrp="1" noRot="1" noChangeAspect="1"/>
          </p:cNvSpPr>
          <p:nvPr>
            <p:ph type="sldImg" idx="2"/>
          </p:nvPr>
        </p:nvSpPr>
        <p:spPr>
          <a:xfrm>
            <a:off x="2328863" y="1160463"/>
            <a:ext cx="2352675" cy="3138487"/>
          </a:xfrm>
          <a:prstGeom prst="rect">
            <a:avLst/>
          </a:prstGeom>
          <a:noFill/>
          <a:ln w="12700">
            <a:solidFill>
              <a:prstClr val="black"/>
            </a:solidFill>
          </a:ln>
        </p:spPr>
        <p:txBody>
          <a:bodyPr vert="horz" lIns="93671" tIns="46836" rIns="93671" bIns="46836" rtlCol="0" anchor="ctr"/>
          <a:lstStyle/>
          <a:p>
            <a:endParaRPr lang="en-US" dirty="0"/>
          </a:p>
        </p:txBody>
      </p:sp>
      <p:sp>
        <p:nvSpPr>
          <p:cNvPr id="5" name="Notes Placeholder 4"/>
          <p:cNvSpPr>
            <a:spLocks noGrp="1"/>
          </p:cNvSpPr>
          <p:nvPr>
            <p:ph type="body" sz="quarter" idx="3"/>
          </p:nvPr>
        </p:nvSpPr>
        <p:spPr>
          <a:xfrm>
            <a:off x="701040" y="4473893"/>
            <a:ext cx="5608320" cy="3660458"/>
          </a:xfrm>
          <a:prstGeom prst="rect">
            <a:avLst/>
          </a:prstGeom>
        </p:spPr>
        <p:txBody>
          <a:bodyPr vert="horz" lIns="93671" tIns="46836" rIns="93671" bIns="46836"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8"/>
            <a:ext cx="3037840" cy="466434"/>
          </a:xfrm>
          <a:prstGeom prst="rect">
            <a:avLst/>
          </a:prstGeom>
        </p:spPr>
        <p:txBody>
          <a:bodyPr vert="horz" lIns="93671" tIns="46836" rIns="93671" bIns="46836"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9" y="8829968"/>
            <a:ext cx="3037840" cy="466434"/>
          </a:xfrm>
          <a:prstGeom prst="rect">
            <a:avLst/>
          </a:prstGeom>
        </p:spPr>
        <p:txBody>
          <a:bodyPr vert="horz" lIns="93671" tIns="46836" rIns="93671" bIns="46836" rtlCol="0" anchor="b"/>
          <a:lstStyle>
            <a:lvl1pPr algn="r">
              <a:defRPr sz="1200"/>
            </a:lvl1pPr>
          </a:lstStyle>
          <a:p>
            <a:fld id="{ABAD47E3-AA0E-483A-84F8-304B7D5C9FFE}" type="slidenum">
              <a:rPr lang="en-US" smtClean="0"/>
              <a:t>‹#›</a:t>
            </a:fld>
            <a:endParaRPr lang="en-US" dirty="0"/>
          </a:p>
        </p:txBody>
      </p:sp>
    </p:spTree>
    <p:extLst>
      <p:ext uri="{BB962C8B-B14F-4D97-AF65-F5344CB8AC3E}">
        <p14:creationId xmlns:p14="http://schemas.microsoft.com/office/powerpoint/2010/main" val="368857475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AD47E3-AA0E-483A-84F8-304B7D5C9FFE}" type="slidenum">
              <a:rPr lang="en-US" smtClean="0"/>
              <a:t>1</a:t>
            </a:fld>
            <a:endParaRPr lang="en-US" dirty="0"/>
          </a:p>
        </p:txBody>
      </p:sp>
    </p:spTree>
    <p:extLst>
      <p:ext uri="{BB962C8B-B14F-4D97-AF65-F5344CB8AC3E}">
        <p14:creationId xmlns:p14="http://schemas.microsoft.com/office/powerpoint/2010/main" val="268192612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ABAD47E3-AA0E-483A-84F8-304B7D5C9FFE}" type="slidenum">
              <a:rPr lang="en-US" smtClean="0"/>
              <a:t>2</a:t>
            </a:fld>
            <a:endParaRPr lang="en-US" dirty="0"/>
          </a:p>
        </p:txBody>
      </p:sp>
    </p:spTree>
    <p:extLst>
      <p:ext uri="{BB962C8B-B14F-4D97-AF65-F5344CB8AC3E}">
        <p14:creationId xmlns:p14="http://schemas.microsoft.com/office/powerpoint/2010/main" val="308554104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1496484"/>
            <a:ext cx="5829300" cy="3183467"/>
          </a:xfrm>
        </p:spPr>
        <p:txBody>
          <a:bodyPr anchor="b"/>
          <a:lstStyle>
            <a:lvl1pPr algn="ctr">
              <a:defRPr sz="4500"/>
            </a:lvl1pPr>
          </a:lstStyle>
          <a:p>
            <a:r>
              <a:rPr lang="en-US"/>
              <a:t>Click to edit Master title style</a:t>
            </a:r>
            <a:endParaRPr lang="en-US" dirty="0"/>
          </a:p>
        </p:txBody>
      </p:sp>
      <p:sp>
        <p:nvSpPr>
          <p:cNvPr id="3" name="Subtitle 2"/>
          <p:cNvSpPr>
            <a:spLocks noGrp="1"/>
          </p:cNvSpPr>
          <p:nvPr>
            <p:ph type="subTitle" idx="1"/>
          </p:nvPr>
        </p:nvSpPr>
        <p:spPr>
          <a:xfrm>
            <a:off x="857250" y="4802717"/>
            <a:ext cx="5143500" cy="2207683"/>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5C78CAC-8069-4229-BD2E-0B23D38792FE}" type="datetime1">
              <a:rPr lang="en-US" smtClean="0"/>
              <a:t>7/6/2023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26070644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06490B6-9C63-4426-8942-2D3B7839C274}" type="datetime1">
              <a:rPr lang="en-US" smtClean="0"/>
              <a:t>7/6/2023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24808208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07757" y="486834"/>
            <a:ext cx="1478756" cy="7749117"/>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71488" y="486834"/>
            <a:ext cx="4350544" cy="77491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997CC55-EF13-4451-B511-DE932CDF1BB8}" type="datetime1">
              <a:rPr lang="en-US" smtClean="0"/>
              <a:t>7/6/2023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13669415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A7D54D8-AA0C-4E63-8430-683A9ADD0965}" type="datetime1">
              <a:rPr lang="en-US" smtClean="0"/>
              <a:t>7/6/2023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9315166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467916" y="2279653"/>
            <a:ext cx="5915025" cy="3803649"/>
          </a:xfrm>
        </p:spPr>
        <p:txBody>
          <a:bodyPr anchor="b"/>
          <a:lstStyle>
            <a:lvl1pPr>
              <a:defRPr sz="4500"/>
            </a:lvl1pPr>
          </a:lstStyle>
          <a:p>
            <a:r>
              <a:rPr lang="en-US"/>
              <a:t>Click to edit Master title style</a:t>
            </a:r>
            <a:endParaRPr lang="en-US" dirty="0"/>
          </a:p>
        </p:txBody>
      </p:sp>
      <p:sp>
        <p:nvSpPr>
          <p:cNvPr id="3" name="Text Placeholder 2"/>
          <p:cNvSpPr>
            <a:spLocks noGrp="1"/>
          </p:cNvSpPr>
          <p:nvPr>
            <p:ph type="body" idx="1"/>
          </p:nvPr>
        </p:nvSpPr>
        <p:spPr>
          <a:xfrm>
            <a:off x="467916" y="6119286"/>
            <a:ext cx="5915025" cy="2000249"/>
          </a:xfrm>
        </p:spPr>
        <p:txBody>
          <a:bodyPr/>
          <a:lstStyle>
            <a:lvl1pPr marL="0" indent="0">
              <a:buNone/>
              <a:defRPr sz="1800">
                <a:solidFill>
                  <a:schemeClr val="tx1"/>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708DAF0B-FC82-4776-ABD1-83669CF205AA}" type="datetime1">
              <a:rPr lang="en-US" smtClean="0"/>
              <a:t>7/6/2023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31951689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471488"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471863" y="2434167"/>
            <a:ext cx="2914650" cy="5801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B16840B-C047-4D5F-9E64-5A492050771A}" type="datetime1">
              <a:rPr lang="en-US" smtClean="0"/>
              <a:t>7/6/2023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40215339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72381" y="486836"/>
            <a:ext cx="5915025" cy="1767417"/>
          </a:xfrm>
        </p:spPr>
        <p:txBody>
          <a:bodyPr/>
          <a:lstStyle/>
          <a:p>
            <a:r>
              <a:rPr lang="en-US"/>
              <a:t>Click to edit Master title style</a:t>
            </a:r>
            <a:endParaRPr lang="en-US" dirty="0"/>
          </a:p>
        </p:txBody>
      </p:sp>
      <p:sp>
        <p:nvSpPr>
          <p:cNvPr id="3" name="Text Placeholder 2"/>
          <p:cNvSpPr>
            <a:spLocks noGrp="1"/>
          </p:cNvSpPr>
          <p:nvPr>
            <p:ph type="body" idx="1"/>
          </p:nvPr>
        </p:nvSpPr>
        <p:spPr>
          <a:xfrm>
            <a:off x="472381" y="2241551"/>
            <a:ext cx="2901255"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72381" y="3340100"/>
            <a:ext cx="2901255"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471863" y="2241551"/>
            <a:ext cx="2915543" cy="1098549"/>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3471863" y="3340100"/>
            <a:ext cx="2915543" cy="4912784"/>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031BDC7-5889-4A18-85A1-D6B9BF8DE17E}" type="datetime1">
              <a:rPr lang="en-US" smtClean="0"/>
              <a:t>7/6/2023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33030109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D23C15-AC6B-43A9-84A6-4F7C059D3199}" type="datetime1">
              <a:rPr lang="en-US" smtClean="0"/>
              <a:t>7/6/2023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15783915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9E13DD9-BDB7-4F2A-8C17-9D7FCE5C66CF}" type="datetime1">
              <a:rPr lang="en-US" smtClean="0"/>
              <a:t>7/6/2023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7327660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Content Placeholder 2"/>
          <p:cNvSpPr>
            <a:spLocks noGrp="1"/>
          </p:cNvSpPr>
          <p:nvPr>
            <p:ph idx="1"/>
          </p:nvPr>
        </p:nvSpPr>
        <p:spPr>
          <a:xfrm>
            <a:off x="2915543" y="1316569"/>
            <a:ext cx="3471863" cy="6498167"/>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C7C05C7A-4612-451F-8172-EAD723967E32}" type="datetime1">
              <a:rPr lang="en-US" smtClean="0"/>
              <a:t>7/6/2023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8902724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72381" y="609600"/>
            <a:ext cx="2211884" cy="2133600"/>
          </a:xfrm>
        </p:spPr>
        <p:txBody>
          <a:bodyPr anchor="b"/>
          <a:lstStyle>
            <a:lvl1pPr>
              <a:defRPr sz="2400"/>
            </a:lvl1pPr>
          </a:lstStyle>
          <a:p>
            <a:r>
              <a:rPr lang="en-US"/>
              <a:t>Click to edit Master title style</a:t>
            </a:r>
            <a:endParaRPr lang="en-US" dirty="0"/>
          </a:p>
        </p:txBody>
      </p:sp>
      <p:sp>
        <p:nvSpPr>
          <p:cNvPr id="3" name="Picture Placeholder 2"/>
          <p:cNvSpPr>
            <a:spLocks noGrp="1" noChangeAspect="1"/>
          </p:cNvSpPr>
          <p:nvPr>
            <p:ph type="pic" idx="1"/>
          </p:nvPr>
        </p:nvSpPr>
        <p:spPr>
          <a:xfrm>
            <a:off x="2915543" y="1316569"/>
            <a:ext cx="3471863" cy="6498167"/>
          </a:xfrm>
        </p:spPr>
        <p:txBody>
          <a:bodyPr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4" name="Text Placeholder 3"/>
          <p:cNvSpPr>
            <a:spLocks noGrp="1"/>
          </p:cNvSpPr>
          <p:nvPr>
            <p:ph type="body" sz="half" idx="2"/>
          </p:nvPr>
        </p:nvSpPr>
        <p:spPr>
          <a:xfrm>
            <a:off x="472381" y="2743200"/>
            <a:ext cx="2211884" cy="5082117"/>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p:cNvSpPr>
            <a:spLocks noGrp="1"/>
          </p:cNvSpPr>
          <p:nvPr>
            <p:ph type="dt" sz="half" idx="10"/>
          </p:nvPr>
        </p:nvSpPr>
        <p:spPr/>
        <p:txBody>
          <a:bodyPr/>
          <a:lstStyle/>
          <a:p>
            <a:fld id="{45A8D10D-E77E-4478-AB56-51535E63CD75}" type="datetime1">
              <a:rPr lang="en-US" smtClean="0"/>
              <a:t>7/6/2023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FE85BAB-4C87-4F11-9A7B-655E9E82402F}" type="slidenum">
              <a:rPr lang="en-US" smtClean="0"/>
              <a:t>‹#›</a:t>
            </a:fld>
            <a:endParaRPr lang="en-US" dirty="0"/>
          </a:p>
        </p:txBody>
      </p:sp>
    </p:spTree>
    <p:extLst>
      <p:ext uri="{BB962C8B-B14F-4D97-AF65-F5344CB8AC3E}">
        <p14:creationId xmlns:p14="http://schemas.microsoft.com/office/powerpoint/2010/main" val="8045889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71488" y="486836"/>
            <a:ext cx="5915025" cy="176741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71488" y="2434167"/>
            <a:ext cx="5915025" cy="5801784"/>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471488" y="8475136"/>
            <a:ext cx="1543050" cy="486833"/>
          </a:xfrm>
          <a:prstGeom prst="rect">
            <a:avLst/>
          </a:prstGeom>
        </p:spPr>
        <p:txBody>
          <a:bodyPr vert="horz" lIns="91440" tIns="45720" rIns="91440" bIns="45720" rtlCol="0" anchor="ctr"/>
          <a:lstStyle>
            <a:lvl1pPr algn="l">
              <a:defRPr sz="900">
                <a:solidFill>
                  <a:schemeClr val="tx1">
                    <a:tint val="75000"/>
                  </a:schemeClr>
                </a:solidFill>
              </a:defRPr>
            </a:lvl1pPr>
          </a:lstStyle>
          <a:p>
            <a:fld id="{D653D325-FC94-4D32-A026-5845F629B39D}" type="datetime1">
              <a:rPr lang="en-US" smtClean="0"/>
              <a:t>7/6/2023</a:t>
            </a:fld>
            <a:endParaRPr lang="en-US" dirty="0"/>
          </a:p>
        </p:txBody>
      </p:sp>
      <p:sp>
        <p:nvSpPr>
          <p:cNvPr id="5" name="Footer Placeholder 4"/>
          <p:cNvSpPr>
            <a:spLocks noGrp="1"/>
          </p:cNvSpPr>
          <p:nvPr>
            <p:ph type="ftr" sz="quarter" idx="3"/>
          </p:nvPr>
        </p:nvSpPr>
        <p:spPr>
          <a:xfrm>
            <a:off x="2271713" y="8475136"/>
            <a:ext cx="2314575" cy="486833"/>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4843463" y="8475136"/>
            <a:ext cx="1543050" cy="486833"/>
          </a:xfrm>
          <a:prstGeom prst="rect">
            <a:avLst/>
          </a:prstGeom>
        </p:spPr>
        <p:txBody>
          <a:bodyPr vert="horz" lIns="91440" tIns="45720" rIns="91440" bIns="45720" rtlCol="0" anchor="ctr"/>
          <a:lstStyle>
            <a:lvl1pPr algn="r">
              <a:defRPr sz="900">
                <a:solidFill>
                  <a:schemeClr val="tx1">
                    <a:tint val="75000"/>
                  </a:schemeClr>
                </a:solidFill>
              </a:defRPr>
            </a:lvl1pPr>
          </a:lstStyle>
          <a:p>
            <a:fld id="{DFE85BAB-4C87-4F11-9A7B-655E9E82402F}" type="slidenum">
              <a:rPr lang="en-US" smtClean="0"/>
              <a:t>‹#›</a:t>
            </a:fld>
            <a:endParaRPr lang="en-US" dirty="0"/>
          </a:p>
        </p:txBody>
      </p:sp>
    </p:spTree>
    <p:extLst>
      <p:ext uri="{BB962C8B-B14F-4D97-AF65-F5344CB8AC3E}">
        <p14:creationId xmlns:p14="http://schemas.microsoft.com/office/powerpoint/2010/main" val="17395965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0C235DD4-BB8C-5BF7-17C3-A011CFC21DB2}"/>
              </a:ext>
            </a:extLst>
          </p:cNvPr>
          <p:cNvSpPr txBox="1"/>
          <p:nvPr/>
        </p:nvSpPr>
        <p:spPr>
          <a:xfrm>
            <a:off x="4550595" y="1372638"/>
            <a:ext cx="2194560" cy="7710026"/>
          </a:xfrm>
          <a:prstGeom prst="rect">
            <a:avLst/>
          </a:prstGeom>
          <a:noFill/>
          <a:ln>
            <a:solidFill>
              <a:schemeClr val="tx1"/>
            </a:solidFill>
          </a:ln>
        </p:spPr>
        <p:txBody>
          <a:bodyPr wrap="square" rtlCol="0">
            <a:noAutofit/>
          </a:bodyPr>
          <a:lstStyle/>
          <a:p>
            <a:pPr algn="ctr"/>
            <a:r>
              <a:rPr lang="en-US" sz="900" b="1" u="sng" dirty="0"/>
              <a:t>Compliance</a:t>
            </a:r>
          </a:p>
          <a:p>
            <a:r>
              <a:rPr lang="en-US" sz="900" dirty="0"/>
              <a:t>If a Soldier is in compliance with AR 600-9 based on their supplemental assessment results, their flag will be removed, and they will not be enrolled into the Army Body Composition Program.  The Soldier’s results will be valid until their next record height and weight screening or body fat assessment. </a:t>
            </a:r>
          </a:p>
        </p:txBody>
      </p:sp>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175" y="61336"/>
            <a:ext cx="1005200" cy="716243"/>
          </a:xfrm>
          <a:prstGeom prst="rect">
            <a:avLst/>
          </a:prstGeom>
        </p:spPr>
      </p:pic>
      <p:sp>
        <p:nvSpPr>
          <p:cNvPr id="17" name="TextBox 16"/>
          <p:cNvSpPr txBox="1"/>
          <p:nvPr/>
        </p:nvSpPr>
        <p:spPr>
          <a:xfrm>
            <a:off x="-301625" y="213680"/>
            <a:ext cx="6858000" cy="769441"/>
          </a:xfrm>
          <a:prstGeom prst="rect">
            <a:avLst/>
          </a:prstGeom>
          <a:noFill/>
        </p:spPr>
        <p:txBody>
          <a:bodyPr wrap="square" rtlCol="0">
            <a:spAutoFit/>
          </a:bodyPr>
          <a:lstStyle/>
          <a:p>
            <a:pPr algn="ctr"/>
            <a:r>
              <a:rPr lang="en-US" sz="4400" dirty="0">
                <a:latin typeface="Elephant" panose="02020904090505020303" pitchFamily="18" charset="0"/>
              </a:rPr>
              <a:t>IG UPDATE</a:t>
            </a:r>
          </a:p>
        </p:txBody>
      </p:sp>
      <p:sp>
        <p:nvSpPr>
          <p:cNvPr id="21" name="TextBox 20"/>
          <p:cNvSpPr txBox="1"/>
          <p:nvPr/>
        </p:nvSpPr>
        <p:spPr>
          <a:xfrm>
            <a:off x="1061085" y="-8629"/>
            <a:ext cx="2560320" cy="440120"/>
          </a:xfrm>
          <a:prstGeom prst="rect">
            <a:avLst/>
          </a:prstGeom>
          <a:noFill/>
        </p:spPr>
        <p:txBody>
          <a:bodyPr wrap="square" rtlCol="0">
            <a:spAutoFit/>
          </a:bodyPr>
          <a:lstStyle/>
          <a:p>
            <a:r>
              <a:rPr lang="en-US" sz="2270" dirty="0">
                <a:latin typeface="Elephant" panose="02020904090505020303" pitchFamily="18" charset="0"/>
              </a:rPr>
              <a:t>THE</a:t>
            </a:r>
          </a:p>
        </p:txBody>
      </p:sp>
      <p:sp>
        <p:nvSpPr>
          <p:cNvPr id="5" name="Rectangle 4"/>
          <p:cNvSpPr/>
          <p:nvPr/>
        </p:nvSpPr>
        <p:spPr>
          <a:xfrm>
            <a:off x="11573" y="891285"/>
            <a:ext cx="6858002" cy="15790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251074" y="831738"/>
            <a:ext cx="1817357" cy="276999"/>
          </a:xfrm>
          <a:prstGeom prst="rect">
            <a:avLst/>
          </a:prstGeom>
        </p:spPr>
        <p:txBody>
          <a:bodyPr wrap="none">
            <a:spAutoFit/>
          </a:bodyPr>
          <a:lstStyle/>
          <a:p>
            <a:r>
              <a:rPr lang="en-US" sz="1200" b="1" dirty="0">
                <a:solidFill>
                  <a:srgbClr val="FFD530"/>
                </a:solidFill>
                <a:latin typeface="Franklin Gothic Book" panose="020B0503020102020204" pitchFamily="34" charset="0"/>
                <a:cs typeface="Times New Roman" panose="02020603050405020304" pitchFamily="18" charset="0"/>
              </a:rPr>
              <a:t>Volume 23-03, July 2023</a:t>
            </a:r>
          </a:p>
        </p:txBody>
      </p:sp>
      <p:sp>
        <p:nvSpPr>
          <p:cNvPr id="6" name="Rectangle 5"/>
          <p:cNvSpPr/>
          <p:nvPr/>
        </p:nvSpPr>
        <p:spPr>
          <a:xfrm>
            <a:off x="0" y="1062751"/>
            <a:ext cx="6869575" cy="307777"/>
          </a:xfrm>
          <a:prstGeom prst="rect">
            <a:avLst/>
          </a:prstGeom>
        </p:spPr>
        <p:txBody>
          <a:bodyPr wrap="square">
            <a:spAutoFit/>
          </a:bodyPr>
          <a:lstStyle/>
          <a:p>
            <a:pPr algn="ctr"/>
            <a:r>
              <a:rPr lang="en-US" sz="1400" b="1" dirty="0">
                <a:cs typeface="Arial" panose="020B0604020202020204" pitchFamily="34" charset="0"/>
              </a:rPr>
              <a:t>Guidance on Army Body Fat Assessment for the Army Body Composition Program</a:t>
            </a:r>
          </a:p>
        </p:txBody>
      </p:sp>
      <p:sp>
        <p:nvSpPr>
          <p:cNvPr id="14" name="TextBox 13"/>
          <p:cNvSpPr txBox="1"/>
          <p:nvPr/>
        </p:nvSpPr>
        <p:spPr>
          <a:xfrm>
            <a:off x="4550596" y="6698512"/>
            <a:ext cx="2188703" cy="2384152"/>
          </a:xfrm>
          <a:prstGeom prst="rect">
            <a:avLst/>
          </a:prstGeom>
          <a:solidFill>
            <a:schemeClr val="accent1">
              <a:lumMod val="60000"/>
              <a:lumOff val="40000"/>
            </a:schemeClr>
          </a:solidFill>
          <a:ln>
            <a:solidFill>
              <a:srgbClr val="002B45"/>
            </a:solidFill>
          </a:ln>
        </p:spPr>
        <p:txBody>
          <a:bodyPr wrap="square" rtlCol="0">
            <a:noAutofit/>
          </a:bodyPr>
          <a:lstStyle/>
          <a:p>
            <a:pPr algn="ctr"/>
            <a:endParaRPr lang="en-US" sz="900" b="1" dirty="0">
              <a:latin typeface="Times New Roman" panose="02020603050405020304" pitchFamily="18" charset="0"/>
              <a:cs typeface="Times New Roman" panose="02020603050405020304" pitchFamily="18" charset="0"/>
            </a:endParaRPr>
          </a:p>
          <a:p>
            <a:pPr algn="ctr"/>
            <a:endParaRPr lang="en-US" sz="900" b="1" dirty="0">
              <a:latin typeface="Times New Roman" panose="02020603050405020304" pitchFamily="18" charset="0"/>
              <a:cs typeface="Times New Roman" panose="02020603050405020304" pitchFamily="18" charset="0"/>
            </a:endParaRPr>
          </a:p>
          <a:p>
            <a:pPr algn="ctr"/>
            <a:endParaRPr lang="en-US" sz="900" b="1" dirty="0">
              <a:latin typeface="Times New Roman" panose="02020603050405020304" pitchFamily="18" charset="0"/>
              <a:cs typeface="Times New Roman" panose="02020603050405020304" pitchFamily="18" charset="0"/>
            </a:endParaRPr>
          </a:p>
          <a:p>
            <a:pPr algn="ctr"/>
            <a:r>
              <a:rPr lang="en-US" sz="900" b="1" dirty="0">
                <a:latin typeface="Times New Roman" panose="02020603050405020304" pitchFamily="18" charset="0"/>
                <a:cs typeface="Times New Roman" panose="02020603050405020304" pitchFamily="18" charset="0"/>
              </a:rPr>
              <a:t>101</a:t>
            </a:r>
            <a:r>
              <a:rPr lang="en-US" sz="900" b="1" baseline="30000" dirty="0">
                <a:latin typeface="Times New Roman" panose="02020603050405020304" pitchFamily="18" charset="0"/>
                <a:cs typeface="Times New Roman" panose="02020603050405020304" pitchFamily="18" charset="0"/>
              </a:rPr>
              <a:t>st</a:t>
            </a:r>
            <a:r>
              <a:rPr lang="en-US" sz="900" b="1" dirty="0">
                <a:latin typeface="Times New Roman" panose="02020603050405020304" pitchFamily="18" charset="0"/>
                <a:cs typeface="Times New Roman" panose="02020603050405020304" pitchFamily="18" charset="0"/>
              </a:rPr>
              <a:t> Airborne Division (AASLT) &amp; Fort Campbell Inspector General</a:t>
            </a:r>
            <a:endParaRPr lang="en-US" sz="900" dirty="0">
              <a:latin typeface="Times New Roman" panose="02020603050405020304" pitchFamily="18" charset="0"/>
              <a:cs typeface="Times New Roman" panose="02020603050405020304" pitchFamily="18" charset="0"/>
            </a:endParaRPr>
          </a:p>
          <a:p>
            <a:pPr algn="ctr"/>
            <a:endParaRPr lang="en-US" sz="900" b="1" dirty="0">
              <a:latin typeface="Times New Roman" panose="02020603050405020304" pitchFamily="18" charset="0"/>
              <a:cs typeface="Times New Roman" panose="02020603050405020304" pitchFamily="18" charset="0"/>
            </a:endParaRPr>
          </a:p>
          <a:p>
            <a:pPr algn="ctr"/>
            <a:r>
              <a:rPr lang="en-US" sz="900" b="1" dirty="0">
                <a:latin typeface="Times New Roman" panose="02020603050405020304" pitchFamily="18" charset="0"/>
                <a:cs typeface="Times New Roman" panose="02020603050405020304" pitchFamily="18" charset="0"/>
              </a:rPr>
              <a:t>Command IG:</a:t>
            </a:r>
          </a:p>
          <a:p>
            <a:pPr algn="ctr"/>
            <a:r>
              <a:rPr lang="en-US" sz="900" b="1" dirty="0">
                <a:latin typeface="Times New Roman" panose="02020603050405020304" pitchFamily="18" charset="0"/>
                <a:cs typeface="Times New Roman" panose="02020603050405020304" pitchFamily="18" charset="0"/>
              </a:rPr>
              <a:t> </a:t>
            </a:r>
            <a:r>
              <a:rPr lang="en-US" sz="900" dirty="0">
                <a:latin typeface="Times New Roman" panose="02020603050405020304" pitchFamily="18" charset="0"/>
                <a:cs typeface="Times New Roman" panose="02020603050405020304" pitchFamily="18" charset="0"/>
              </a:rPr>
              <a:t>LTC Michael B. Gray</a:t>
            </a:r>
          </a:p>
          <a:p>
            <a:pPr algn="ctr"/>
            <a:endParaRPr lang="en-US" sz="900" b="1" dirty="0">
              <a:latin typeface="Times New Roman" panose="02020603050405020304" pitchFamily="18" charset="0"/>
              <a:cs typeface="Times New Roman" panose="02020603050405020304" pitchFamily="18" charset="0"/>
            </a:endParaRPr>
          </a:p>
          <a:p>
            <a:pPr algn="ctr"/>
            <a:r>
              <a:rPr lang="en-US" sz="900" b="1" dirty="0">
                <a:latin typeface="Times New Roman" panose="02020603050405020304" pitchFamily="18" charset="0"/>
                <a:cs typeface="Times New Roman" panose="02020603050405020304" pitchFamily="18" charset="0"/>
              </a:rPr>
              <a:t>IG NCOIC:</a:t>
            </a:r>
          </a:p>
          <a:p>
            <a:pPr algn="ctr"/>
            <a:r>
              <a:rPr lang="en-US" sz="900" dirty="0">
                <a:latin typeface="Times New Roman" panose="02020603050405020304" pitchFamily="18" charset="0"/>
                <a:cs typeface="Times New Roman" panose="02020603050405020304" pitchFamily="18" charset="0"/>
              </a:rPr>
              <a:t>MSG Virginia A. Taib</a:t>
            </a:r>
          </a:p>
          <a:p>
            <a:pPr algn="ctr"/>
            <a:endParaRPr lang="en-US" sz="900" dirty="0">
              <a:latin typeface="Times New Roman" panose="02020603050405020304" pitchFamily="18" charset="0"/>
              <a:cs typeface="Times New Roman" panose="02020603050405020304" pitchFamily="18" charset="0"/>
            </a:endParaRPr>
          </a:p>
          <a:p>
            <a:pPr algn="ctr"/>
            <a:r>
              <a:rPr lang="en-US" sz="900" b="1" dirty="0">
                <a:solidFill>
                  <a:schemeClr val="tx1"/>
                </a:solidFill>
                <a:latin typeface="Times New Roman" panose="02020603050405020304" pitchFamily="18" charset="0"/>
                <a:cs typeface="Times New Roman" panose="02020603050405020304" pitchFamily="18" charset="0"/>
              </a:rPr>
              <a:t>Fort Campbell IG: BLDG 2574, 23</a:t>
            </a:r>
            <a:r>
              <a:rPr lang="en-US" sz="900" b="1" baseline="30000" dirty="0">
                <a:solidFill>
                  <a:schemeClr val="tx1"/>
                </a:solidFill>
                <a:latin typeface="Times New Roman" panose="02020603050405020304" pitchFamily="18" charset="0"/>
                <a:cs typeface="Times New Roman" panose="02020603050405020304" pitchFamily="18" charset="0"/>
              </a:rPr>
              <a:t>rd</a:t>
            </a:r>
            <a:r>
              <a:rPr lang="en-US" sz="900" b="1" dirty="0">
                <a:solidFill>
                  <a:schemeClr val="tx1"/>
                </a:solidFill>
                <a:latin typeface="Times New Roman" panose="02020603050405020304" pitchFamily="18" charset="0"/>
                <a:cs typeface="Times New Roman" panose="02020603050405020304" pitchFamily="18" charset="0"/>
              </a:rPr>
              <a:t> Street</a:t>
            </a:r>
          </a:p>
          <a:p>
            <a:pPr algn="ctr"/>
            <a:r>
              <a:rPr lang="en-US" sz="900" b="1" dirty="0">
                <a:solidFill>
                  <a:schemeClr val="tx1"/>
                </a:solidFill>
                <a:latin typeface="Times New Roman" panose="02020603050405020304" pitchFamily="18" charset="0"/>
                <a:cs typeface="Times New Roman" panose="02020603050405020304" pitchFamily="18" charset="0"/>
              </a:rPr>
              <a:t>Fort Campbell, KY 42223</a:t>
            </a:r>
          </a:p>
          <a:p>
            <a:pPr algn="ctr"/>
            <a:r>
              <a:rPr lang="en-US" sz="900" b="1" dirty="0">
                <a:solidFill>
                  <a:schemeClr val="tx1"/>
                </a:solidFill>
                <a:latin typeface="Times New Roman" panose="02020603050405020304" pitchFamily="18" charset="0"/>
                <a:cs typeface="Times New Roman" panose="02020603050405020304" pitchFamily="18" charset="0"/>
              </a:rPr>
              <a:t>IG Office Phone #</a:t>
            </a:r>
          </a:p>
          <a:p>
            <a:pPr algn="ctr"/>
            <a:r>
              <a:rPr lang="en-US" sz="900" b="1" dirty="0">
                <a:solidFill>
                  <a:schemeClr val="tx1"/>
                </a:solidFill>
                <a:latin typeface="Times New Roman" panose="02020603050405020304" pitchFamily="18" charset="0"/>
                <a:cs typeface="Times New Roman" panose="02020603050405020304" pitchFamily="18" charset="0"/>
              </a:rPr>
              <a:t>270-461-0754</a:t>
            </a:r>
            <a:endParaRPr lang="en-US" sz="800" dirty="0">
              <a:latin typeface="Franklin Gothic Book" panose="020B0503020102020204" pitchFamily="34" charset="0"/>
            </a:endParaRPr>
          </a:p>
        </p:txBody>
      </p:sp>
      <p:pic>
        <p:nvPicPr>
          <p:cNvPr id="15" name="Picture 3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750943" y="61336"/>
            <a:ext cx="915469" cy="823553"/>
          </a:xfrm>
          <a:prstGeom prst="rect">
            <a:avLst/>
          </a:prstGeom>
          <a:noFill/>
          <a:ln w="9525" algn="in">
            <a:noFill/>
            <a:miter lim="800000"/>
            <a:headEnd/>
            <a:tailEnd/>
          </a:ln>
        </p:spPr>
      </p:pic>
      <p:pic>
        <p:nvPicPr>
          <p:cNvPr id="19" name="Picture 3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420073" y="6774845"/>
            <a:ext cx="448886" cy="395911"/>
          </a:xfrm>
          <a:prstGeom prst="rect">
            <a:avLst/>
          </a:prstGeom>
          <a:noFill/>
          <a:ln w="9525" algn="in">
            <a:noFill/>
            <a:miter lim="800000"/>
            <a:headEnd/>
            <a:tailEnd/>
          </a:ln>
        </p:spPr>
      </p:pic>
      <p:sp>
        <p:nvSpPr>
          <p:cNvPr id="3" name="TextBox 2">
            <a:extLst>
              <a:ext uri="{FF2B5EF4-FFF2-40B4-BE49-F238E27FC236}">
                <a16:creationId xmlns:a16="http://schemas.microsoft.com/office/drawing/2014/main" id="{8D78C569-DA26-6419-2A2C-9F319DADBDAE}"/>
              </a:ext>
            </a:extLst>
          </p:cNvPr>
          <p:cNvSpPr txBox="1"/>
          <p:nvPr/>
        </p:nvSpPr>
        <p:spPr>
          <a:xfrm>
            <a:off x="4551686" y="2865412"/>
            <a:ext cx="2185660" cy="3831818"/>
          </a:xfrm>
          <a:prstGeom prst="rect">
            <a:avLst/>
          </a:prstGeom>
          <a:solidFill>
            <a:srgbClr val="FFD530"/>
          </a:solidFill>
          <a:ln>
            <a:solidFill>
              <a:srgbClr val="002B45"/>
            </a:solidFill>
          </a:ln>
        </p:spPr>
        <p:txBody>
          <a:bodyPr wrap="square" rtlCol="0">
            <a:spAutoFit/>
          </a:bodyPr>
          <a:lstStyle/>
          <a:p>
            <a:pPr algn="ctr"/>
            <a:r>
              <a:rPr lang="en-US" sz="900" b="1" u="sng" dirty="0">
                <a:cs typeface="Times New Roman" panose="02020603050405020304" pitchFamily="18" charset="0"/>
              </a:rPr>
              <a:t>References</a:t>
            </a:r>
          </a:p>
          <a:p>
            <a:pPr marL="171450" indent="-171450">
              <a:buFont typeface="Arial" panose="020B0604020202020204" pitchFamily="34" charset="0"/>
              <a:buChar char="•"/>
            </a:pPr>
            <a:r>
              <a:rPr lang="en-US" sz="900" b="1" dirty="0">
                <a:cs typeface="Times New Roman" panose="02020603050405020304" pitchFamily="18" charset="0"/>
              </a:rPr>
              <a:t>AR 600-9 – The Army Body Composition Program (16 July 2019)</a:t>
            </a:r>
          </a:p>
          <a:p>
            <a:pPr marL="171450" indent="-171450">
              <a:buFont typeface="Arial" panose="020B0604020202020204" pitchFamily="34" charset="0"/>
              <a:buChar char="•"/>
            </a:pPr>
            <a:endParaRPr lang="en-US" sz="900" b="1" dirty="0">
              <a:cs typeface="Times New Roman" panose="02020603050405020304" pitchFamily="18" charset="0"/>
            </a:endParaRPr>
          </a:p>
          <a:p>
            <a:pPr marL="171450" indent="-171450">
              <a:buFont typeface="Arial" panose="020B0604020202020204" pitchFamily="34" charset="0"/>
              <a:buChar char="•"/>
            </a:pPr>
            <a:r>
              <a:rPr lang="en-US" sz="900" b="1" dirty="0">
                <a:cs typeface="Times New Roman" panose="02020603050405020304" pitchFamily="18" charset="0"/>
              </a:rPr>
              <a:t>MILPER 23-017 – Guidance for Conducting Confirmatory Body Fat Percent Assessment for the ABCP (12 January 2023)</a:t>
            </a:r>
          </a:p>
          <a:p>
            <a:endParaRPr lang="en-US" sz="900" b="1" dirty="0">
              <a:cs typeface="Times New Roman" panose="02020603050405020304" pitchFamily="18" charset="0"/>
            </a:endParaRPr>
          </a:p>
          <a:p>
            <a:pPr marL="171450" indent="-171450">
              <a:buFont typeface="Arial" panose="020B0604020202020204" pitchFamily="34" charset="0"/>
              <a:buChar char="•"/>
            </a:pPr>
            <a:r>
              <a:rPr lang="en-US" sz="900" b="1" dirty="0">
                <a:cs typeface="Times New Roman" panose="02020603050405020304" pitchFamily="18" charset="0"/>
              </a:rPr>
              <a:t>Army Directive 2023-11 – Army Body Fat Assessment for the ABCP (09 June 2023)</a:t>
            </a:r>
          </a:p>
          <a:p>
            <a:pPr marL="171450" indent="-171450">
              <a:buFont typeface="Arial" panose="020B0604020202020204" pitchFamily="34" charset="0"/>
              <a:buChar char="•"/>
            </a:pPr>
            <a:endParaRPr lang="en-US" sz="900" b="1" dirty="0">
              <a:cs typeface="Times New Roman" panose="02020603050405020304" pitchFamily="18" charset="0"/>
            </a:endParaRPr>
          </a:p>
          <a:p>
            <a:pPr marL="171450" indent="-171450">
              <a:buFont typeface="Arial" panose="020B0604020202020204" pitchFamily="34" charset="0"/>
              <a:buChar char="•"/>
            </a:pPr>
            <a:r>
              <a:rPr lang="en-US" sz="900" b="1" dirty="0">
                <a:cs typeface="Times New Roman" panose="02020603050405020304" pitchFamily="18" charset="0"/>
              </a:rPr>
              <a:t>Army Directive 2023-08 – Army Body Fat Assessment Exemption for ACFT (15 March 2023)</a:t>
            </a:r>
          </a:p>
          <a:p>
            <a:pPr marL="171450" indent="-171450">
              <a:buFont typeface="Arial" panose="020B0604020202020204" pitchFamily="34" charset="0"/>
              <a:buChar char="•"/>
            </a:pPr>
            <a:endParaRPr lang="en-US" sz="900" b="1" dirty="0">
              <a:cs typeface="Times New Roman" panose="02020603050405020304" pitchFamily="18" charset="0"/>
            </a:endParaRPr>
          </a:p>
          <a:p>
            <a:pPr marL="171450" indent="-171450">
              <a:buFont typeface="Arial" panose="020B0604020202020204" pitchFamily="34" charset="0"/>
              <a:buChar char="•"/>
            </a:pPr>
            <a:r>
              <a:rPr lang="en-US" sz="900" b="1" dirty="0">
                <a:cs typeface="Times New Roman" panose="02020603050405020304" pitchFamily="18" charset="0"/>
              </a:rPr>
              <a:t>ALARACT 046-2023 – Notification of New Army Body Fat Assessment for the ABCP (12 June 2023)</a:t>
            </a:r>
          </a:p>
          <a:p>
            <a:pPr marL="171450" indent="-171450">
              <a:buFont typeface="Arial" panose="020B0604020202020204" pitchFamily="34" charset="0"/>
              <a:buChar char="•"/>
            </a:pPr>
            <a:endParaRPr lang="en-US" sz="900" b="1" dirty="0">
              <a:cs typeface="Times New Roman" panose="02020603050405020304" pitchFamily="18" charset="0"/>
            </a:endParaRPr>
          </a:p>
          <a:p>
            <a:pPr marL="171450" indent="-171450">
              <a:buFont typeface="Arial" panose="020B0604020202020204" pitchFamily="34" charset="0"/>
              <a:buChar char="•"/>
            </a:pPr>
            <a:r>
              <a:rPr lang="en-US" sz="900" b="1" dirty="0">
                <a:cs typeface="Times New Roman" panose="02020603050405020304" pitchFamily="18" charset="0"/>
              </a:rPr>
              <a:t>DA Form 5500/5501 – B0dy Fat Content Worksheet (June 2023)</a:t>
            </a:r>
          </a:p>
          <a:p>
            <a:pPr marL="171450" indent="-171450">
              <a:buFont typeface="Arial" panose="020B0604020202020204" pitchFamily="34" charset="0"/>
              <a:buChar char="•"/>
            </a:pPr>
            <a:endParaRPr lang="en-US" sz="900" b="1" dirty="0">
              <a:cs typeface="Times New Roman" panose="02020603050405020304" pitchFamily="18" charset="0"/>
            </a:endParaRPr>
          </a:p>
          <a:p>
            <a:pPr marL="171450" indent="-171450">
              <a:buFont typeface="Arial" panose="020B0604020202020204" pitchFamily="34" charset="0"/>
              <a:buChar char="•"/>
            </a:pPr>
            <a:r>
              <a:rPr lang="en-US" sz="900" b="1" dirty="0">
                <a:cs typeface="Times New Roman" panose="02020603050405020304" pitchFamily="18" charset="0"/>
              </a:rPr>
              <a:t>DoDI 1308.03 – DoD Physical Fitness/Body Composition Program (10 March 2022)</a:t>
            </a:r>
            <a:endParaRPr lang="en-US" sz="900" dirty="0">
              <a:cs typeface="Times New Roman" panose="02020603050405020304" pitchFamily="18" charset="0"/>
            </a:endParaRPr>
          </a:p>
        </p:txBody>
      </p:sp>
      <p:sp>
        <p:nvSpPr>
          <p:cNvPr id="4" name="TextBox 3">
            <a:extLst>
              <a:ext uri="{FF2B5EF4-FFF2-40B4-BE49-F238E27FC236}">
                <a16:creationId xmlns:a16="http://schemas.microsoft.com/office/drawing/2014/main" id="{B66487E6-137C-7A5A-1D28-B58AA5F8704A}"/>
              </a:ext>
            </a:extLst>
          </p:cNvPr>
          <p:cNvSpPr txBox="1"/>
          <p:nvPr/>
        </p:nvSpPr>
        <p:spPr>
          <a:xfrm>
            <a:off x="124464" y="1374748"/>
            <a:ext cx="2240280" cy="7710026"/>
          </a:xfrm>
          <a:prstGeom prst="rect">
            <a:avLst/>
          </a:prstGeom>
          <a:noFill/>
          <a:ln>
            <a:solidFill>
              <a:schemeClr val="tx1"/>
            </a:solidFill>
          </a:ln>
        </p:spPr>
        <p:txBody>
          <a:bodyPr wrap="square" rtlCol="0">
            <a:noAutofit/>
          </a:bodyPr>
          <a:lstStyle/>
          <a:p>
            <a:pPr algn="ctr"/>
            <a:r>
              <a:rPr lang="en-US" sz="900" b="1" u="sng" dirty="0"/>
              <a:t>Policy</a:t>
            </a:r>
          </a:p>
          <a:p>
            <a:r>
              <a:rPr lang="en-US" sz="900" dirty="0"/>
              <a:t>Effective 9 June 2023, the following policy applies to all Soldiers, all retention actions, and all military schools and institutional training course.</a:t>
            </a:r>
          </a:p>
          <a:p>
            <a:endParaRPr lang="en-US" sz="900" dirty="0"/>
          </a:p>
          <a:p>
            <a:pPr algn="ctr"/>
            <a:r>
              <a:rPr lang="en-US" sz="900" b="1" u="sng" dirty="0"/>
              <a:t>Authorized Methods</a:t>
            </a:r>
          </a:p>
          <a:p>
            <a:r>
              <a:rPr lang="en-US" sz="900" dirty="0"/>
              <a:t>The only U.S. Army authorized methods of estimating body fat are:</a:t>
            </a:r>
          </a:p>
          <a:p>
            <a:pPr marL="285750" indent="-285750">
              <a:buFont typeface="Arial" panose="020B0604020202020204" pitchFamily="34" charset="0"/>
              <a:buChar char="•"/>
            </a:pPr>
            <a:r>
              <a:rPr lang="en-US" sz="900" dirty="0"/>
              <a:t>One-site circumference-based tape method</a:t>
            </a:r>
          </a:p>
          <a:p>
            <a:pPr marL="285750" indent="-285750">
              <a:buFont typeface="Arial" panose="020B0604020202020204" pitchFamily="34" charset="0"/>
              <a:buChar char="•"/>
            </a:pPr>
            <a:endParaRPr lang="en-US" sz="900" dirty="0"/>
          </a:p>
          <a:p>
            <a:pPr marL="285750" indent="-285750">
              <a:buFont typeface="Arial" panose="020B0604020202020204" pitchFamily="34" charset="0"/>
              <a:buChar char="•"/>
            </a:pPr>
            <a:r>
              <a:rPr lang="en-US" sz="900" dirty="0"/>
              <a:t>Multi-site circumference-based tape method</a:t>
            </a:r>
          </a:p>
          <a:p>
            <a:pPr marL="285750" indent="-285750">
              <a:buFont typeface="Arial" panose="020B0604020202020204" pitchFamily="34" charset="0"/>
              <a:buChar char="•"/>
            </a:pPr>
            <a:endParaRPr lang="en-US" sz="900" dirty="0"/>
          </a:p>
          <a:p>
            <a:pPr marL="285750" indent="-285750">
              <a:buFont typeface="Arial" panose="020B0604020202020204" pitchFamily="34" charset="0"/>
              <a:buChar char="•"/>
            </a:pPr>
            <a:r>
              <a:rPr lang="en-US" sz="900" dirty="0"/>
              <a:t>Supplemental body fat assessment</a:t>
            </a:r>
          </a:p>
          <a:p>
            <a:pPr marL="285750" indent="-285750">
              <a:buFont typeface="Arial" panose="020B0604020202020204" pitchFamily="34" charset="0"/>
              <a:buChar char="•"/>
            </a:pPr>
            <a:endParaRPr lang="en-US" sz="900" dirty="0"/>
          </a:p>
          <a:p>
            <a:pPr marL="285750" indent="-285750">
              <a:buFont typeface="Arial" panose="020B0604020202020204" pitchFamily="34" charset="0"/>
              <a:buChar char="•"/>
            </a:pPr>
            <a:endParaRPr lang="en-US" sz="900" dirty="0"/>
          </a:p>
          <a:p>
            <a:pPr algn="ctr"/>
            <a:r>
              <a:rPr lang="en-US" sz="900" b="1" u="sng" dirty="0"/>
              <a:t>One-site Circumference Method Phase</a:t>
            </a:r>
          </a:p>
          <a:p>
            <a:r>
              <a:rPr lang="en-US" sz="900" dirty="0"/>
              <a:t>The Army will phase in the one-site circumference-based tape method over the next year.  During the 12-month period  extending from the date of Army Directive 2023-11, Soldiers who require a circumference-based tape test will take the one-site tape test.  Those who fail the one-site tape method are authorized to have  their confirmation test conducted utilizing the multi-site circumference-based tape method, as prescribed in AR 600-9.</a:t>
            </a:r>
          </a:p>
          <a:p>
            <a:endParaRPr lang="en-US" sz="900" dirty="0"/>
          </a:p>
          <a:p>
            <a:r>
              <a:rPr lang="en-US" sz="900" b="1" dirty="0"/>
              <a:t>Note: </a:t>
            </a:r>
            <a:r>
              <a:rPr lang="en-US" sz="900" dirty="0"/>
              <a:t>After 12 months from the date of AD 2023-11, the one-site tape test will be the only authorized circumference-based tape method.</a:t>
            </a:r>
          </a:p>
          <a:p>
            <a:endParaRPr lang="en-US" sz="900" dirty="0"/>
          </a:p>
          <a:p>
            <a:endParaRPr lang="en-US" sz="900" dirty="0"/>
          </a:p>
          <a:p>
            <a:pPr algn="ctr"/>
            <a:r>
              <a:rPr lang="en-US" sz="900" b="1" u="sng" dirty="0"/>
              <a:t>DA Form 5500/5501</a:t>
            </a:r>
          </a:p>
          <a:p>
            <a:r>
              <a:rPr lang="en-US" sz="900" dirty="0"/>
              <a:t>As prescribed in AR 600-9, Appendix B, DA Form 5500 (Body Fat Content Worksheet (Male)) or DA Form 5501 (Body Fat Content Worksheet (Female)) must be completed for Soldiers who exceed the weight for their respective height.</a:t>
            </a:r>
          </a:p>
          <a:p>
            <a:endParaRPr lang="en-US" sz="900" dirty="0"/>
          </a:p>
          <a:p>
            <a:r>
              <a:rPr lang="en-US" sz="900" b="1" dirty="0"/>
              <a:t>Note: </a:t>
            </a:r>
            <a:r>
              <a:rPr lang="en-US" sz="900" dirty="0"/>
              <a:t>IAW Army Directive 2023-08, Soldiers who qualify for the 540+ Army Combat Fitness Test exemption will only be required to fill out their name, rank, height, and weight on the form for administrative purposes.</a:t>
            </a:r>
          </a:p>
        </p:txBody>
      </p:sp>
      <p:sp>
        <p:nvSpPr>
          <p:cNvPr id="8" name="TextBox 7">
            <a:extLst>
              <a:ext uri="{FF2B5EF4-FFF2-40B4-BE49-F238E27FC236}">
                <a16:creationId xmlns:a16="http://schemas.microsoft.com/office/drawing/2014/main" id="{DDA00F12-F307-D488-4669-33FC99A87B82}"/>
              </a:ext>
            </a:extLst>
          </p:cNvPr>
          <p:cNvSpPr txBox="1"/>
          <p:nvPr/>
        </p:nvSpPr>
        <p:spPr>
          <a:xfrm>
            <a:off x="2364744" y="1372638"/>
            <a:ext cx="2188703" cy="7710026"/>
          </a:xfrm>
          <a:prstGeom prst="rect">
            <a:avLst/>
          </a:prstGeom>
          <a:noFill/>
          <a:ln>
            <a:solidFill>
              <a:schemeClr val="tx1"/>
            </a:solidFill>
          </a:ln>
        </p:spPr>
        <p:txBody>
          <a:bodyPr wrap="square" rtlCol="0">
            <a:noAutofit/>
          </a:bodyPr>
          <a:lstStyle/>
          <a:p>
            <a:pPr algn="ctr"/>
            <a:r>
              <a:rPr lang="en-US" sz="900" b="1" u="sng" dirty="0"/>
              <a:t>Failure</a:t>
            </a:r>
          </a:p>
          <a:p>
            <a:r>
              <a:rPr lang="en-US" sz="900" dirty="0"/>
              <a:t>Commanders will flag Soldiers who fail the circumference-based tape methods.  Those Soldiers may request a </a:t>
            </a:r>
            <a:r>
              <a:rPr lang="en-US" sz="900" dirty="0" err="1"/>
              <a:t>supplem-ental</a:t>
            </a:r>
            <a:r>
              <a:rPr lang="en-US" sz="900" dirty="0"/>
              <a:t> body fat assessment if the means for such testing is reasonably available.</a:t>
            </a:r>
          </a:p>
          <a:p>
            <a:endParaRPr lang="en-US" sz="900" dirty="0"/>
          </a:p>
          <a:p>
            <a:r>
              <a:rPr lang="en-US" sz="900" dirty="0"/>
              <a:t>The Soldier must request to take a supplemental body fat assessment at the time they are formally counseled by their command for failing the tape test and confirmation tape test.  </a:t>
            </a:r>
            <a:r>
              <a:rPr lang="en-US" sz="900" b="1" u="sng" dirty="0"/>
              <a:t>Any decision to opt-out of a supplemental body fat assessment is final at the time of the counseling.</a:t>
            </a:r>
            <a:endParaRPr lang="en-US" sz="900" dirty="0"/>
          </a:p>
          <a:p>
            <a:endParaRPr lang="en-US" sz="900" dirty="0"/>
          </a:p>
          <a:p>
            <a:r>
              <a:rPr lang="en-US" sz="900" b="1" dirty="0"/>
              <a:t>Note:</a:t>
            </a:r>
            <a:r>
              <a:rPr lang="en-US" sz="900" dirty="0"/>
              <a:t> Commanders of Soldiers who do not request a supplemental body fat assessment or who fail the supplemental body fat assessment will maintain the original flagging action, and the Soldier will be enrolled in the ABCP.</a:t>
            </a:r>
          </a:p>
          <a:p>
            <a:endParaRPr lang="en-US" sz="900" b="1" dirty="0"/>
          </a:p>
          <a:p>
            <a:r>
              <a:rPr lang="en-US" sz="900" b="1" dirty="0"/>
              <a:t>Note:</a:t>
            </a:r>
            <a:r>
              <a:rPr lang="en-US" sz="900" dirty="0"/>
              <a:t> Commanders may grant an extension of up to 60 days in the event supplemental assessment resources are not easily accessible or available.</a:t>
            </a:r>
          </a:p>
          <a:p>
            <a:endParaRPr lang="en-US" sz="900" b="1" dirty="0"/>
          </a:p>
          <a:p>
            <a:endParaRPr lang="en-US" sz="900" b="1" dirty="0"/>
          </a:p>
          <a:p>
            <a:pPr algn="ctr"/>
            <a:r>
              <a:rPr lang="en-US" sz="900" b="1" u="sng" dirty="0"/>
              <a:t>Supplemental Body Fat Assessment</a:t>
            </a:r>
          </a:p>
          <a:p>
            <a:r>
              <a:rPr lang="en-US" sz="900" dirty="0"/>
              <a:t>The authority to determine whether the supplemental body fat assessment testing is reasonably available is delegated to the commanders of Army commands, Army service component commands, and direct reporting units; the Chief, National Guard Bureau; and the Chief of the Army Reserve.  This authority may be further delegated.</a:t>
            </a:r>
          </a:p>
          <a:p>
            <a:endParaRPr lang="en-US" sz="900" dirty="0"/>
          </a:p>
          <a:p>
            <a:r>
              <a:rPr lang="en-US" sz="900" dirty="0"/>
              <a:t>Authorized supplemental body fat assessments are:</a:t>
            </a:r>
          </a:p>
          <a:p>
            <a:endParaRPr lang="en-US" sz="900" dirty="0"/>
          </a:p>
          <a:p>
            <a:pPr marL="171450" indent="-171450">
              <a:buFont typeface="Arial" panose="020B0604020202020204" pitchFamily="34" charset="0"/>
              <a:buChar char="•"/>
            </a:pPr>
            <a:r>
              <a:rPr lang="en-US" sz="900" dirty="0"/>
              <a:t>Dual-energy X-ray Absorptiometry (DXA)</a:t>
            </a:r>
          </a:p>
          <a:p>
            <a:pPr marL="171450" indent="-171450">
              <a:buFont typeface="Arial" panose="020B0604020202020204" pitchFamily="34" charset="0"/>
              <a:buChar char="•"/>
            </a:pPr>
            <a:endParaRPr lang="en-US" sz="900" dirty="0"/>
          </a:p>
          <a:p>
            <a:pPr marL="171450" indent="-171450">
              <a:buFont typeface="Arial" panose="020B0604020202020204" pitchFamily="34" charset="0"/>
              <a:buChar char="•"/>
            </a:pPr>
            <a:r>
              <a:rPr lang="en-US" sz="900" dirty="0" err="1"/>
              <a:t>Inbody</a:t>
            </a:r>
            <a:r>
              <a:rPr lang="en-US" sz="900" dirty="0"/>
              <a:t> 770 (Bioelectrical Impedance Analysis)</a:t>
            </a:r>
          </a:p>
          <a:p>
            <a:pPr marL="171450" indent="-171450">
              <a:buFont typeface="Arial" panose="020B0604020202020204" pitchFamily="34" charset="0"/>
              <a:buChar char="•"/>
            </a:pPr>
            <a:endParaRPr lang="en-US" sz="900" dirty="0"/>
          </a:p>
          <a:p>
            <a:pPr marL="171450" indent="-171450">
              <a:buFont typeface="Arial" panose="020B0604020202020204" pitchFamily="34" charset="0"/>
              <a:buChar char="•"/>
            </a:pPr>
            <a:r>
              <a:rPr lang="en-US" sz="900" dirty="0"/>
              <a:t>Bod Pod® (Air Displacement Plethysmography)</a:t>
            </a:r>
          </a:p>
          <a:p>
            <a:pPr marL="171450" indent="-171450">
              <a:buFont typeface="Arial" panose="020B0604020202020204" pitchFamily="34" charset="0"/>
              <a:buChar char="•"/>
            </a:pPr>
            <a:endParaRPr lang="en-US" sz="900" dirty="0"/>
          </a:p>
          <a:p>
            <a:r>
              <a:rPr lang="en-US" sz="900" b="1" dirty="0"/>
              <a:t>Note:</a:t>
            </a:r>
            <a:r>
              <a:rPr lang="en-US" sz="900" dirty="0"/>
              <a:t> Supplemental body fat assessments must be recorded on DA Form 5500 or DA Form 5501</a:t>
            </a:r>
            <a:endParaRPr lang="en-US" sz="900" b="1" dirty="0"/>
          </a:p>
        </p:txBody>
      </p:sp>
    </p:spTree>
    <p:extLst>
      <p:ext uri="{BB962C8B-B14F-4D97-AF65-F5344CB8AC3E}">
        <p14:creationId xmlns:p14="http://schemas.microsoft.com/office/powerpoint/2010/main" val="261846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8" name="Picture 1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90175" y="61336"/>
            <a:ext cx="1005200" cy="716243"/>
          </a:xfrm>
          <a:prstGeom prst="rect">
            <a:avLst/>
          </a:prstGeom>
        </p:spPr>
      </p:pic>
      <p:sp>
        <p:nvSpPr>
          <p:cNvPr id="17" name="TextBox 16"/>
          <p:cNvSpPr txBox="1"/>
          <p:nvPr/>
        </p:nvSpPr>
        <p:spPr>
          <a:xfrm>
            <a:off x="-301625" y="213680"/>
            <a:ext cx="6858000" cy="769441"/>
          </a:xfrm>
          <a:prstGeom prst="rect">
            <a:avLst/>
          </a:prstGeom>
          <a:noFill/>
        </p:spPr>
        <p:txBody>
          <a:bodyPr wrap="square" rtlCol="0">
            <a:spAutoFit/>
          </a:bodyPr>
          <a:lstStyle/>
          <a:p>
            <a:pPr algn="ctr"/>
            <a:r>
              <a:rPr lang="en-US" sz="4400" dirty="0">
                <a:latin typeface="Elephant" panose="02020904090505020303" pitchFamily="18" charset="0"/>
              </a:rPr>
              <a:t>IG UPDATE</a:t>
            </a:r>
          </a:p>
        </p:txBody>
      </p:sp>
      <p:sp>
        <p:nvSpPr>
          <p:cNvPr id="21" name="TextBox 20"/>
          <p:cNvSpPr txBox="1"/>
          <p:nvPr/>
        </p:nvSpPr>
        <p:spPr>
          <a:xfrm>
            <a:off x="1061085" y="-8629"/>
            <a:ext cx="2560320" cy="440120"/>
          </a:xfrm>
          <a:prstGeom prst="rect">
            <a:avLst/>
          </a:prstGeom>
          <a:noFill/>
        </p:spPr>
        <p:txBody>
          <a:bodyPr wrap="square" rtlCol="0">
            <a:spAutoFit/>
          </a:bodyPr>
          <a:lstStyle/>
          <a:p>
            <a:r>
              <a:rPr lang="en-US" sz="2270" dirty="0">
                <a:latin typeface="Elephant" panose="02020904090505020303" pitchFamily="18" charset="0"/>
              </a:rPr>
              <a:t>THE</a:t>
            </a:r>
          </a:p>
        </p:txBody>
      </p:sp>
      <p:sp>
        <p:nvSpPr>
          <p:cNvPr id="5" name="Rectangle 4"/>
          <p:cNvSpPr/>
          <p:nvPr/>
        </p:nvSpPr>
        <p:spPr>
          <a:xfrm>
            <a:off x="11573" y="891285"/>
            <a:ext cx="6858002" cy="157907"/>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Rectangle 6"/>
          <p:cNvSpPr/>
          <p:nvPr/>
        </p:nvSpPr>
        <p:spPr>
          <a:xfrm>
            <a:off x="2251074" y="831738"/>
            <a:ext cx="1817357" cy="276999"/>
          </a:xfrm>
          <a:prstGeom prst="rect">
            <a:avLst/>
          </a:prstGeom>
        </p:spPr>
        <p:txBody>
          <a:bodyPr wrap="none">
            <a:spAutoFit/>
          </a:bodyPr>
          <a:lstStyle/>
          <a:p>
            <a:r>
              <a:rPr lang="en-US" sz="1200" b="1" dirty="0">
                <a:solidFill>
                  <a:srgbClr val="FFD530"/>
                </a:solidFill>
                <a:latin typeface="Franklin Gothic Book" panose="020B0503020102020204" pitchFamily="34" charset="0"/>
                <a:cs typeface="Times New Roman" panose="02020603050405020304" pitchFamily="18" charset="0"/>
              </a:rPr>
              <a:t>Volume 23-03, July 2023</a:t>
            </a:r>
          </a:p>
        </p:txBody>
      </p:sp>
      <p:pic>
        <p:nvPicPr>
          <p:cNvPr id="15" name="Picture 33"/>
          <p:cNvPicPr>
            <a:picLocks noChangeAspect="1" noChangeArrowheads="1"/>
          </p:cNvPicPr>
          <p:nvPr/>
        </p:nvPicPr>
        <p:blipFill>
          <a:blip r:embed="rId4" cstate="email">
            <a:extLst>
              <a:ext uri="{28A0092B-C50C-407E-A947-70E740481C1C}">
                <a14:useLocalDpi xmlns:a14="http://schemas.microsoft.com/office/drawing/2010/main"/>
              </a:ext>
            </a:extLst>
          </a:blip>
          <a:srcRect/>
          <a:stretch>
            <a:fillRect/>
          </a:stretch>
        </p:blipFill>
        <p:spPr bwMode="auto">
          <a:xfrm>
            <a:off x="5750943" y="61336"/>
            <a:ext cx="915469" cy="823553"/>
          </a:xfrm>
          <a:prstGeom prst="rect">
            <a:avLst/>
          </a:prstGeom>
          <a:noFill/>
          <a:ln w="9525" algn="in">
            <a:noFill/>
            <a:miter lim="800000"/>
            <a:headEnd/>
            <a:tailEnd/>
          </a:ln>
        </p:spPr>
      </p:pic>
      <p:sp>
        <p:nvSpPr>
          <p:cNvPr id="2" name="Rectangle 1">
            <a:extLst>
              <a:ext uri="{FF2B5EF4-FFF2-40B4-BE49-F238E27FC236}">
                <a16:creationId xmlns:a16="http://schemas.microsoft.com/office/drawing/2014/main" id="{DCE0F0E5-D2E1-67AF-F703-CE060592A22A}"/>
              </a:ext>
            </a:extLst>
          </p:cNvPr>
          <p:cNvSpPr/>
          <p:nvPr/>
        </p:nvSpPr>
        <p:spPr>
          <a:xfrm>
            <a:off x="0" y="1062751"/>
            <a:ext cx="6869575" cy="307777"/>
          </a:xfrm>
          <a:prstGeom prst="rect">
            <a:avLst/>
          </a:prstGeom>
        </p:spPr>
        <p:txBody>
          <a:bodyPr wrap="square">
            <a:spAutoFit/>
          </a:bodyPr>
          <a:lstStyle/>
          <a:p>
            <a:pPr algn="ctr"/>
            <a:r>
              <a:rPr lang="en-US" sz="1400" b="1" dirty="0">
                <a:cs typeface="Arial" panose="020B0604020202020204" pitchFamily="34" charset="0"/>
              </a:rPr>
              <a:t>Guidance on Army Body Fat Assessment for the Army Body Composition Program</a:t>
            </a:r>
          </a:p>
        </p:txBody>
      </p:sp>
      <p:pic>
        <p:nvPicPr>
          <p:cNvPr id="11" name="Picture 10" descr="Diagram">
            <a:extLst>
              <a:ext uri="{FF2B5EF4-FFF2-40B4-BE49-F238E27FC236}">
                <a16:creationId xmlns:a16="http://schemas.microsoft.com/office/drawing/2014/main" id="{AF96D098-CF95-6864-1DF1-3B8639DA4B4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23837" y="1307562"/>
            <a:ext cx="6410325" cy="4176279"/>
          </a:xfrm>
          <a:prstGeom prst="rect">
            <a:avLst/>
          </a:prstGeom>
        </p:spPr>
      </p:pic>
      <p:pic>
        <p:nvPicPr>
          <p:cNvPr id="13" name="Picture 12" descr="Table">
            <a:extLst>
              <a:ext uri="{FF2B5EF4-FFF2-40B4-BE49-F238E27FC236}">
                <a16:creationId xmlns:a16="http://schemas.microsoft.com/office/drawing/2014/main" id="{6D109D28-F7F1-8624-A014-116F8EFC7E2C}"/>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11527" y="5401215"/>
            <a:ext cx="6419088" cy="3240612"/>
          </a:xfrm>
          <a:prstGeom prst="rect">
            <a:avLst/>
          </a:prstGeom>
        </p:spPr>
      </p:pic>
    </p:spTree>
    <p:extLst>
      <p:ext uri="{BB962C8B-B14F-4D97-AF65-F5344CB8AC3E}">
        <p14:creationId xmlns:p14="http://schemas.microsoft.com/office/powerpoint/2010/main" val="151851213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_dlc_DocId xmlns="4490a038-86bf-4fc5-92ee-795b0b8e81ce">SF2RJWW6FR6N-1965149098-33</_dlc_DocId>
    <_dlc_DocIdUrl xmlns="4490a038-86bf-4fc5-92ee-795b0b8e81ce">
      <Url>https://armyeitaas.sharepoint-mil.us/sites/101ABN-IG/_layouts/15/DocIdRedir.aspx?ID=SF2RJWW6FR6N-1965149098-33</Url>
      <Description>SF2RJWW6FR6N-1965149098-33</Description>
    </_dlc_DocIdUrl>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B274AE80487C7C4A99300F9EF62FED8B" ma:contentTypeVersion="1" ma:contentTypeDescription="Create a new document." ma:contentTypeScope="" ma:versionID="af06e94669c44c700c91c046d8940459">
  <xsd:schema xmlns:xsd="http://www.w3.org/2001/XMLSchema" xmlns:xs="http://www.w3.org/2001/XMLSchema" xmlns:p="http://schemas.microsoft.com/office/2006/metadata/properties" xmlns:ns2="4490a038-86bf-4fc5-92ee-795b0b8e81ce" targetNamespace="http://schemas.microsoft.com/office/2006/metadata/properties" ma:root="true" ma:fieldsID="016c6aecc5efebcb1f3febddd9b73356" ns2:_="">
    <xsd:import namespace="4490a038-86bf-4fc5-92ee-795b0b8e81ce"/>
    <xsd:element name="properties">
      <xsd:complexType>
        <xsd:sequence>
          <xsd:element name="documentManagement">
            <xsd:complexType>
              <xsd:all>
                <xsd:element ref="ns2:_dlc_DocId" minOccurs="0"/>
                <xsd:element ref="ns2:_dlc_DocIdUrl" minOccurs="0"/>
                <xsd:element ref="ns2: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4490a038-86bf-4fc5-92ee-795b0b8e81ce"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dexed="true"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pe:Receivers xmlns:spe="http://schemas.microsoft.com/sharepoint/events">
  <Receiver>
    <Name>Document ID Generator</Name>
    <Synchronization>Synchronous</Synchronization>
    <Type>10001</Type>
    <SequenceNumber>1000</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10002</Type>
    <SequenceNumber>1001</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10004</Type>
    <SequenceNumber>1002</SequenceNumber>
    <Url/>
    <Assembly>Microsoft.Office.DocumentManagement, Version=16.0.0.0, Culture=neutral, PublicKeyToken=71e9bce111e9429c</Assembly>
    <Class>Microsoft.Office.DocumentManagement.Internal.DocIdHandler</Class>
    <Data/>
    <Filter/>
  </Receiver>
  <Receiver>
    <Name>Document ID Generator</Name>
    <Synchronization>Synchronous</Synchronization>
    <Type>10006</Type>
    <SequenceNumber>1003</SequenceNumber>
    <Url/>
    <Assembly>Microsoft.Office.DocumentManagement, Version=16.0.0.0, Culture=neutral, PublicKeyToken=71e9bce111e9429c</Assembly>
    <Class>Microsoft.Office.DocumentManagement.Internal.DocIdHandler</Class>
    <Data/>
    <Filter/>
  </Receiver>
</spe:Receivers>
</file>

<file path=customXml/itemProps1.xml><?xml version="1.0" encoding="utf-8"?>
<ds:datastoreItem xmlns:ds="http://schemas.openxmlformats.org/officeDocument/2006/customXml" ds:itemID="{B4ECA041-1EAF-4B39-827F-278B7B9AEE21}">
  <ds:schemaRefs>
    <ds:schemaRef ds:uri="http://schemas.microsoft.com/office/2006/documentManagement/types"/>
    <ds:schemaRef ds:uri="http://schemas.microsoft.com/office/infopath/2007/PartnerControls"/>
    <ds:schemaRef ds:uri="http://purl.org/dc/elements/1.1/"/>
    <ds:schemaRef ds:uri="http://schemas.openxmlformats.org/package/2006/metadata/core-properties"/>
    <ds:schemaRef ds:uri="296fbc98-96d0-4558-b982-bc016e09e364"/>
    <ds:schemaRef ds:uri="http://www.w3.org/XML/1998/namespace"/>
    <ds:schemaRef ds:uri="http://schemas.microsoft.com/office/2006/metadata/properties"/>
    <ds:schemaRef ds:uri="http://purl.org/dc/dcmitype/"/>
    <ds:schemaRef ds:uri="http://purl.org/dc/terms/"/>
  </ds:schemaRefs>
</ds:datastoreItem>
</file>

<file path=customXml/itemProps2.xml><?xml version="1.0" encoding="utf-8"?>
<ds:datastoreItem xmlns:ds="http://schemas.openxmlformats.org/officeDocument/2006/customXml" ds:itemID="{07C99B22-EF19-4D63-970C-AD43BEE97BD6}">
  <ds:schemaRefs>
    <ds:schemaRef ds:uri="http://schemas.microsoft.com/sharepoint/v3/contenttype/forms"/>
  </ds:schemaRefs>
</ds:datastoreItem>
</file>

<file path=customXml/itemProps3.xml><?xml version="1.0" encoding="utf-8"?>
<ds:datastoreItem xmlns:ds="http://schemas.openxmlformats.org/officeDocument/2006/customXml" ds:itemID="{28FEF399-47F2-4914-8DD1-E7BE5B41F713}"/>
</file>

<file path=customXml/itemProps4.xml><?xml version="1.0" encoding="utf-8"?>
<ds:datastoreItem xmlns:ds="http://schemas.openxmlformats.org/officeDocument/2006/customXml" ds:itemID="{2382BFC6-BAC9-4353-8A06-0A96F0BA3FCD}"/>
</file>

<file path=docProps/app.xml><?xml version="1.0" encoding="utf-8"?>
<Properties xmlns="http://schemas.openxmlformats.org/officeDocument/2006/extended-properties" xmlns:vt="http://schemas.openxmlformats.org/officeDocument/2006/docPropsVTypes">
  <Template>Office Theme</Template>
  <TotalTime>23796</TotalTime>
  <Words>749</Words>
  <Application>Microsoft Office PowerPoint</Application>
  <PresentationFormat>Letter Paper (8.5x11 in)</PresentationFormat>
  <Paragraphs>85</Paragraphs>
  <Slides>2</Slides>
  <Notes>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vt:i4>
      </vt:variant>
    </vt:vector>
  </HeadingPairs>
  <TitlesOfParts>
    <vt:vector size="9" baseType="lpstr">
      <vt:lpstr>Arial</vt:lpstr>
      <vt:lpstr>Calibri</vt:lpstr>
      <vt:lpstr>Calibri Light</vt:lpstr>
      <vt:lpstr>Elephant</vt:lpstr>
      <vt:lpstr>Franklin Gothic Book</vt:lpstr>
      <vt:lpstr>Times New Roman</vt:lpstr>
      <vt:lpstr>Office Theme</vt:lpstr>
      <vt:lpstr>PowerPoint Presentation</vt:lpstr>
      <vt:lpstr>PowerPoint Presentation</vt:lpstr>
    </vt:vector>
  </TitlesOfParts>
  <Company>United States Army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Administrator</dc:creator>
  <cp:lastModifiedBy>Michael</cp:lastModifiedBy>
  <cp:revision>546</cp:revision>
  <cp:lastPrinted>2023-03-08T17:51:29Z</cp:lastPrinted>
  <dcterms:created xsi:type="dcterms:W3CDTF">2017-02-16T17:34:53Z</dcterms:created>
  <dcterms:modified xsi:type="dcterms:W3CDTF">2023-07-06T16:28:50Z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0x010100B274AE80487C7C4A99300F9EF62FED8B</vt:lpwstr>
  </property>
  <property fmtid="{D5CDD505-2E9C-101B-9397-08002B2CF9AE}" pid="3" name="_dlc_DocIdItemGuid">
    <vt:lpwstr>cdda8b70-5e9c-47e0-9243-9cbf8ee45feb</vt:lpwstr>
  </property>
</Properties>
</file>