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35" d="100"/>
          <a:sy n="35" d="100"/>
        </p:scale>
        <p:origin x="114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754F0-3F92-41B6-8E98-572ED70E759E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A913A-CC7D-4A54-81B4-6EF06D479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4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9415" indent="-349415"/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CB6E5-B20A-4B34-94E0-035741A9307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504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1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3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5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7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5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4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0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5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C8B92-74B3-436C-B901-FF810C90D1A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82BC5-0130-4947-A137-7D4A6BFE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2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400" y="6096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U.S. Army   Pathfinder School</a:t>
            </a:r>
          </a:p>
          <a:p>
            <a:pPr algn="ctr"/>
            <a:r>
              <a:rPr lang="en-US" sz="3200" dirty="0"/>
              <a:t>Nomenclature </a:t>
            </a:r>
            <a:endParaRPr lang="en-US" sz="3200" dirty="0"/>
          </a:p>
        </p:txBody>
      </p:sp>
      <p:pic>
        <p:nvPicPr>
          <p:cNvPr id="1027" name="Picture 3" descr="C:\Users\robert.h.mainard.mil\Pictures\TORCH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21306">
            <a:off x="4624354" y="2364391"/>
            <a:ext cx="3191058" cy="3226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47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281" y="716587"/>
            <a:ext cx="6176639" cy="4117759"/>
          </a:xfrm>
          <a:prstGeom prst="rect">
            <a:avLst/>
          </a:prstGeom>
        </p:spPr>
      </p:pic>
      <p:pic>
        <p:nvPicPr>
          <p:cNvPr id="22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4648200" y="1447800"/>
            <a:ext cx="6096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10200" y="2634734"/>
            <a:ext cx="4572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42970" y="1876745"/>
            <a:ext cx="719831" cy="185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05400" y="11430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81600" y="3168134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42969" y="1724345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31381" y="4859499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Screw Pin</a:t>
            </a:r>
          </a:p>
          <a:p>
            <a:pPr marL="342900" indent="-342900">
              <a:buAutoNum type="arabicPeriod"/>
            </a:pPr>
            <a:r>
              <a:rPr lang="en-US" dirty="0"/>
              <a:t>Cotter Pin</a:t>
            </a:r>
          </a:p>
          <a:p>
            <a:pPr marL="342900" indent="-342900">
              <a:buAutoNum type="arabicPeriod"/>
            </a:pPr>
            <a:r>
              <a:rPr lang="en-US" dirty="0"/>
              <a:t>5/8in Screw Pin Clevis- Rated Capacity: 4,420 </a:t>
            </a:r>
            <a:r>
              <a:rPr lang="en-US" dirty="0" err="1"/>
              <a:t>lbs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152401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Cargo Tie-Down Equipment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0289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19200"/>
            <a:ext cx="914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19400" y="228600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10,000LBS Sling Leg</a:t>
            </a:r>
            <a:endParaRPr lang="en-US" sz="40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28800" y="2209800"/>
            <a:ext cx="685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410200" y="3505200"/>
            <a:ext cx="762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781800" y="3810000"/>
            <a:ext cx="838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0287000" y="2743200"/>
            <a:ext cx="1524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76400" y="26670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10200" y="4114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53200" y="3886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287000" y="2438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133600" y="47244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10,000 lbs Apex Fitting- Rated capacity: 10,000 lbs</a:t>
            </a:r>
          </a:p>
          <a:p>
            <a:pPr marL="342900" indent="-342900">
              <a:buAutoNum type="arabicPeriod"/>
            </a:pPr>
            <a:r>
              <a:rPr lang="en-US" dirty="0"/>
              <a:t>10,000 lbs Sling Leg- Rated capacity: 2,500 lbs</a:t>
            </a:r>
          </a:p>
          <a:p>
            <a:pPr marL="342900" indent="-342900">
              <a:buAutoNum type="arabicPeriod"/>
            </a:pPr>
            <a:r>
              <a:rPr lang="en-US" dirty="0"/>
              <a:t>Chain</a:t>
            </a:r>
          </a:p>
          <a:p>
            <a:pPr marL="342900" indent="-342900">
              <a:buAutoNum type="arabicPeriod"/>
            </a:pPr>
            <a:r>
              <a:rPr lang="en-US" dirty="0"/>
              <a:t>Grabhook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3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00400" y="2286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25,000 LBS Sling Leg</a:t>
            </a:r>
            <a:endParaRPr lang="en-US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7160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1752600" y="2362200"/>
            <a:ext cx="5334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800600" y="3962400"/>
            <a:ext cx="3810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781800" y="4419600"/>
            <a:ext cx="762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0287000" y="2590800"/>
            <a:ext cx="15240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24000" y="30480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29200" y="4495800"/>
            <a:ext cx="3810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77000" y="4267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0287000" y="23622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81200" y="54102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25,000 lbs Apex Fitting- Rated capacity: 25,000 lbs</a:t>
            </a:r>
          </a:p>
          <a:p>
            <a:pPr marL="342900" indent="-342900">
              <a:buAutoNum type="arabicPeriod"/>
            </a:pPr>
            <a:r>
              <a:rPr lang="en-US" dirty="0"/>
              <a:t>25,000 lbs Sling Leg- Rated capacity: 6,250 lbs</a:t>
            </a:r>
          </a:p>
          <a:p>
            <a:pPr marL="342900" indent="-342900">
              <a:buAutoNum type="arabicPeriod"/>
            </a:pPr>
            <a:r>
              <a:rPr lang="en-US" dirty="0"/>
              <a:t>Chain</a:t>
            </a:r>
          </a:p>
          <a:p>
            <a:pPr marL="342900" indent="-342900">
              <a:buAutoNum type="arabicPeriod"/>
            </a:pPr>
            <a:r>
              <a:rPr lang="en-US" dirty="0"/>
              <a:t>Grabhook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71800" y="2286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Apex Fitting</a:t>
            </a:r>
            <a:endParaRPr lang="en-US" sz="4000" b="1" dirty="0"/>
          </a:p>
        </p:txBody>
      </p:sp>
      <p:pic>
        <p:nvPicPr>
          <p:cNvPr id="8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1027" name="Picture 3" descr="C:\Users\robert.h.mainard.mil\AppData\Local\Microsoft\Windows\Temporary Internet Files\Content.Outlook\W9GIC064\2012-12-12_12-36-39_9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71600"/>
            <a:ext cx="4572000" cy="2971801"/>
          </a:xfrm>
          <a:prstGeom prst="rect">
            <a:avLst/>
          </a:prstGeom>
          <a:noFill/>
        </p:spPr>
      </p:pic>
      <p:pic>
        <p:nvPicPr>
          <p:cNvPr id="1028" name="Picture 4" descr="C:\Users\robert.h.mainard.mil\AppData\Local\Microsoft\Windows\Temporary Internet Files\Content.Outlook\W9GIC064\2012-12-12_12-37-32_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371600"/>
            <a:ext cx="4572000" cy="2971801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>
            <a:off x="1905000" y="2667000"/>
            <a:ext cx="6096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24200" y="1295400"/>
            <a:ext cx="2286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48000" y="2819400"/>
            <a:ext cx="762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343400" y="1981200"/>
            <a:ext cx="762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505200" y="3505200"/>
            <a:ext cx="228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200400" y="3657600"/>
            <a:ext cx="762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477000" y="2743200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8839200" y="1828800"/>
            <a:ext cx="762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467600" y="3733800"/>
            <a:ext cx="152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924800" y="3429000"/>
            <a:ext cx="228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543800" y="28956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705600" y="1981200"/>
            <a:ext cx="6096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76400" y="2514600"/>
            <a:ext cx="4572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172200" y="2590800"/>
            <a:ext cx="4572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1b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71800" y="1066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553200" y="1828800"/>
            <a:ext cx="2286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191000" y="2590800"/>
            <a:ext cx="4572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3a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8686800" y="2362200"/>
            <a:ext cx="4572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3b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895600" y="26670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391400" y="25908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657600" y="38100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001000" y="3733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124200" y="40386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315200" y="4114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676400" y="4572000"/>
            <a:ext cx="883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Apex Fitting Pin- Rated capacity: 10,000 lbs=1 1/8 Inch (1a), 25,000 lbs=1 ½ Inch (1b)</a:t>
            </a:r>
          </a:p>
          <a:p>
            <a:pPr marL="342900" indent="-342900">
              <a:buAutoNum type="arabicPeriod"/>
            </a:pPr>
            <a:r>
              <a:rPr lang="en-US" dirty="0"/>
              <a:t>Apex Spacer</a:t>
            </a:r>
          </a:p>
          <a:p>
            <a:pPr marL="342900" indent="-342900">
              <a:buAutoNum type="arabicPeriod"/>
            </a:pPr>
            <a:r>
              <a:rPr lang="en-US" dirty="0"/>
              <a:t>Apex Shackle- Rated capacity: 10,000 lbs (3a) AND 25,000 lbs (3b)</a:t>
            </a:r>
          </a:p>
          <a:p>
            <a:pPr marL="342900" indent="-342900">
              <a:buAutoNum type="arabicPeriod"/>
            </a:pPr>
            <a:r>
              <a:rPr lang="en-US" dirty="0"/>
              <a:t>Castellated Nut</a:t>
            </a:r>
          </a:p>
          <a:p>
            <a:pPr marL="342900" indent="-342900">
              <a:buAutoNum type="arabicPeriod"/>
            </a:pPr>
            <a:r>
              <a:rPr lang="en-US" dirty="0"/>
              <a:t>3/8 Inch Drilled Bolt </a:t>
            </a:r>
          </a:p>
          <a:p>
            <a:pPr marL="342900" indent="-342900">
              <a:buAutoNum type="arabicPeriod"/>
            </a:pPr>
            <a:r>
              <a:rPr lang="en-US" dirty="0"/>
              <a:t>Cotter Pin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5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00400" y="3048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Grabhook Assembly</a:t>
            </a:r>
            <a:endParaRPr lang="en-US" sz="4000" b="1" dirty="0"/>
          </a:p>
        </p:txBody>
      </p:sp>
      <p:pic>
        <p:nvPicPr>
          <p:cNvPr id="7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2050" name="Picture 2" descr="C:\Users\robert.h.mainard.mil\AppData\Local\Microsoft\Windows\Temporary Internet Files\Content.Outlook\W9GIC064\2012-12-12_12-48-18_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95400"/>
            <a:ext cx="4572000" cy="3048001"/>
          </a:xfrm>
          <a:prstGeom prst="rect">
            <a:avLst/>
          </a:prstGeom>
          <a:noFill/>
        </p:spPr>
      </p:pic>
      <p:pic>
        <p:nvPicPr>
          <p:cNvPr id="2051" name="Picture 3" descr="C:\Users\robert.h.mainard.mil\AppData\Local\Microsoft\Windows\Temporary Internet Files\Content.Outlook\W9GIC064\2012-12-12_12-48-30_9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295400"/>
            <a:ext cx="4572000" cy="3048001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H="1">
            <a:off x="4724400" y="2057400"/>
            <a:ext cx="685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800600" y="3581400"/>
            <a:ext cx="685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819400" y="3962400"/>
            <a:ext cx="762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14600" y="2514600"/>
            <a:ext cx="990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72000" y="1524000"/>
            <a:ext cx="533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67000" y="1981200"/>
            <a:ext cx="762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696200" y="2895600"/>
            <a:ext cx="457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553200" y="23622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200" y="13716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410200" y="37338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514600" y="1752600"/>
            <a:ext cx="2286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62200" y="22098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667000" y="3962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400800" y="22098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001000" y="3886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9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676400" y="44958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Bolt and dome nut/locking nut    6. Eye</a:t>
            </a:r>
          </a:p>
          <a:p>
            <a:pPr marL="342900" indent="-342900">
              <a:buAutoNum type="arabicPeriod"/>
            </a:pPr>
            <a:r>
              <a:rPr lang="en-US" dirty="0"/>
              <a:t>Keeper                                              7. Coupling Link</a:t>
            </a:r>
          </a:p>
          <a:p>
            <a:pPr marL="342900" indent="-342900">
              <a:buAutoNum type="arabicPeriod"/>
            </a:pPr>
            <a:r>
              <a:rPr lang="en-US" dirty="0"/>
              <a:t>Hook                                                  8. Spacer</a:t>
            </a:r>
          </a:p>
          <a:p>
            <a:pPr marL="342900" indent="-342900">
              <a:buAutoNum type="arabicPeriod"/>
            </a:pPr>
            <a:r>
              <a:rPr lang="en-US" dirty="0"/>
              <a:t>Pin                                                      9. Snap Ring</a:t>
            </a:r>
          </a:p>
          <a:p>
            <a:pPr marL="342900" indent="-342900">
              <a:buAutoNum type="arabicPeriod"/>
            </a:pPr>
            <a:r>
              <a:rPr lang="en-US" dirty="0"/>
              <a:t>Yoke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590800" y="2895600"/>
            <a:ext cx="9144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62200" y="274320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7162800" y="2731533"/>
            <a:ext cx="266700" cy="12250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10400" y="3886200"/>
            <a:ext cx="2286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8877300" y="3429000"/>
            <a:ext cx="1066800" cy="674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8629650" y="3986430"/>
            <a:ext cx="2286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1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19400" y="228601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25,000 LBS Cargo Hook Reach Pendant</a:t>
            </a:r>
            <a:endParaRPr lang="en-US" sz="40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352800" y="1752600"/>
            <a:ext cx="533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257800" y="3124200"/>
            <a:ext cx="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934200" y="1828800"/>
            <a:ext cx="685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763000" y="3352800"/>
            <a:ext cx="3810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10000" y="1600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05400" y="3886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05600" y="1676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610600" y="37338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28800" y="457200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Large Looped End (Towards the load)</a:t>
            </a:r>
          </a:p>
          <a:p>
            <a:pPr marL="342900" indent="-342900">
              <a:buAutoNum type="arabicPeriod"/>
            </a:pPr>
            <a:r>
              <a:rPr lang="en-US" dirty="0"/>
              <a:t>Directional Arrow</a:t>
            </a:r>
          </a:p>
          <a:p>
            <a:pPr marL="342900" indent="-342900">
              <a:buAutoNum type="arabicPeriod"/>
            </a:pPr>
            <a:r>
              <a:rPr lang="en-US" dirty="0"/>
              <a:t>Handle</a:t>
            </a:r>
          </a:p>
          <a:p>
            <a:pPr marL="342900" indent="-342900">
              <a:buAutoNum type="arabicPeriod"/>
            </a:pPr>
            <a:r>
              <a:rPr lang="en-US" dirty="0"/>
              <a:t>Small Looped End (Towards the aircraft)</a:t>
            </a:r>
            <a:endParaRPr lang="en-US" dirty="0"/>
          </a:p>
        </p:txBody>
      </p:sp>
      <p:pic>
        <p:nvPicPr>
          <p:cNvPr id="21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03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71800" y="228601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11,000LBS Cargo Hook Reach Pendant</a:t>
            </a:r>
            <a:endParaRPr lang="en-US" sz="4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764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505200" y="3581400"/>
            <a:ext cx="6096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105400" y="3276600"/>
            <a:ext cx="762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315200" y="2133600"/>
            <a:ext cx="4572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686800" y="3657600"/>
            <a:ext cx="6096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38600" y="3886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029200" y="3886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62800" y="19050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534400" y="41148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133600" y="48768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Large Looped End (Towards the load)</a:t>
            </a:r>
          </a:p>
          <a:p>
            <a:pPr marL="342900" indent="-342900">
              <a:buAutoNum type="arabicPeriod"/>
            </a:pPr>
            <a:r>
              <a:rPr lang="en-US" dirty="0"/>
              <a:t>Directional Arrow</a:t>
            </a:r>
          </a:p>
          <a:p>
            <a:pPr marL="342900" indent="-342900">
              <a:buAutoNum type="arabicPeriod"/>
            </a:pPr>
            <a:r>
              <a:rPr lang="en-US" dirty="0"/>
              <a:t>Handle</a:t>
            </a:r>
          </a:p>
          <a:p>
            <a:pPr marL="342900" indent="-342900">
              <a:buAutoNum type="arabicPeriod"/>
            </a:pPr>
            <a:r>
              <a:rPr lang="en-US" dirty="0"/>
              <a:t>Small Looped End (Towards the aircraft)</a:t>
            </a:r>
            <a:endParaRPr lang="en-US" dirty="0"/>
          </a:p>
        </p:txBody>
      </p:sp>
      <p:pic>
        <p:nvPicPr>
          <p:cNvPr id="21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474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971800" y="2286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Polyester Round Sling</a:t>
            </a:r>
            <a:endParaRPr lang="en-US" sz="40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315200" y="2133600"/>
            <a:ext cx="2286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62800" y="25908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50292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Identification Tag (At least one must be present and legible)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248400" y="3733800"/>
            <a:ext cx="304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7000" y="34290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3074" name="Picture 2" descr="C:\Users\j.r.sizemore.mil\AppData\Local\Microsoft\Windows\Temporary Internet Files\Content.Outlook\4DR3NTJM\photo 3.JPG"/>
          <p:cNvPicPr>
            <a:picLocks noChangeAspect="1" noChangeArrowheads="1"/>
          </p:cNvPicPr>
          <p:nvPr/>
        </p:nvPicPr>
        <p:blipFill>
          <a:blip r:embed="rId3" cstate="print"/>
          <a:srcRect l="7000" r="11000"/>
          <a:stretch>
            <a:fillRect/>
          </a:stretch>
        </p:blipFill>
        <p:spPr bwMode="auto">
          <a:xfrm rot="10800000">
            <a:off x="2971800" y="1066801"/>
            <a:ext cx="6248400" cy="295768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971800" y="228600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Polyester Round Sling</a:t>
            </a:r>
            <a:endParaRPr lang="en-US" sz="4000" b="1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743202" y="4110315"/>
          <a:ext cx="6705598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2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2467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Rated capacity by hitch type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Color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Choked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Vertical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Basket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Sling Weight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Green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4,200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5,300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10,600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 lbs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Green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4,200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5,300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10,600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 lbs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Yellow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6,700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8,400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16,800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 lbs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Yellow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6,700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8,400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16,800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 lbs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30’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0" dirty="0" smtClean="0"/>
                        <a:t>10,600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0" dirty="0" smtClean="0"/>
                        <a:t>13,200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400" b="0" dirty="0" smtClean="0"/>
                        <a:t>26,400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 lbs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Blue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17,000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21,200</a:t>
                      </a:r>
                      <a:r>
                        <a:rPr lang="en-US" sz="1400" b="0" baseline="0" dirty="0" smtClean="0"/>
                        <a:t>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42,400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 lbs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70’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Blue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17,000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21,200 lbs 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42,400 lbs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81 lbs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4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A-22 Cargo Bag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98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914400"/>
            <a:ext cx="7772400" cy="4876800"/>
          </a:xfrm>
        </p:spPr>
        <p:txBody>
          <a:bodyPr/>
          <a:lstStyle/>
          <a:p>
            <a:r>
              <a:rPr lang="en-US" b="1" dirty="0" smtClean="0"/>
              <a:t>Common Sling Load Equipment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/>
              <a:t>Note: </a:t>
            </a:r>
            <a:r>
              <a:rPr lang="en-US" sz="2400" dirty="0"/>
              <a:t>Students are required to know both proper nomenclature and all rated capacities. Information (in parenthesis) is not testable.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0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3200" y="1524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A22 Cargo Bag</a:t>
            </a:r>
            <a:endParaRPr lang="en-US" sz="4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2" y="1371601"/>
            <a:ext cx="4419599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371602"/>
            <a:ext cx="4724400" cy="3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1905000" y="1828800"/>
            <a:ext cx="685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181600" y="2971800"/>
            <a:ext cx="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895600" y="2971800"/>
            <a:ext cx="5334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200400" y="1676400"/>
            <a:ext cx="6096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209800" y="3810000"/>
            <a:ext cx="6096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15000" y="2057400"/>
            <a:ext cx="762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267200" y="4267200"/>
            <a:ext cx="838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086600" y="1905000"/>
            <a:ext cx="6858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991600" y="3505200"/>
            <a:ext cx="457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0210800" y="3810000"/>
            <a:ext cx="228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76400" y="1600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029200" y="3352800"/>
            <a:ext cx="30168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743200" y="3962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733800" y="1524000"/>
            <a:ext cx="3810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2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743200" y="3505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62600" y="1828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029200" y="4114800"/>
            <a:ext cx="30168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858000" y="1752600"/>
            <a:ext cx="3810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5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8839200" y="3886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0058400" y="4114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7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676400" y="4648201"/>
            <a:ext cx="876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Lateral Strap </a:t>
            </a:r>
          </a:p>
          <a:p>
            <a:pPr marL="342900" indent="-342900">
              <a:buAutoNum type="arabicPeriod"/>
            </a:pPr>
            <a:r>
              <a:rPr lang="en-US" dirty="0"/>
              <a:t>188” Strap</a:t>
            </a:r>
          </a:p>
          <a:p>
            <a:pPr marL="342900" indent="-342900">
              <a:buAutoNum type="arabicPeriod"/>
            </a:pPr>
            <a:r>
              <a:rPr lang="en-US" dirty="0"/>
              <a:t>Scuff Pad</a:t>
            </a:r>
          </a:p>
          <a:p>
            <a:pPr marL="342900" indent="-342900">
              <a:buAutoNum type="arabicPeriod"/>
            </a:pPr>
            <a:r>
              <a:rPr lang="en-US" dirty="0"/>
              <a:t>D-Ring </a:t>
            </a:r>
          </a:p>
          <a:p>
            <a:pPr marL="342900" indent="-342900">
              <a:buAutoNum type="arabicPeriod"/>
            </a:pPr>
            <a:r>
              <a:rPr lang="en-US" dirty="0"/>
              <a:t>Canvas Cover (Optional)</a:t>
            </a:r>
          </a:p>
          <a:p>
            <a:pPr marL="342900" indent="-342900">
              <a:buAutoNum type="arabicPeriod"/>
            </a:pPr>
            <a:r>
              <a:rPr lang="en-US" dirty="0"/>
              <a:t>Medium Suspension Clevis- Rated capacity: 6,250 lbs</a:t>
            </a:r>
          </a:p>
          <a:p>
            <a:pPr marL="342900" indent="-342900">
              <a:buAutoNum type="arabicPeriod"/>
            </a:pPr>
            <a:r>
              <a:rPr lang="en-US" dirty="0"/>
              <a:t>24” Suspension Web- Rated capacity: 550 lbs (each)</a:t>
            </a:r>
            <a:endParaRPr lang="en-US" dirty="0"/>
          </a:p>
        </p:txBody>
      </p:sp>
      <p:pic>
        <p:nvPicPr>
          <p:cNvPr id="40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cxnSp>
        <p:nvCxnSpPr>
          <p:cNvPr id="42" name="Straight Connector 41"/>
          <p:cNvCxnSpPr/>
          <p:nvPr/>
        </p:nvCxnSpPr>
        <p:spPr>
          <a:xfrm>
            <a:off x="10591800" y="3276600"/>
            <a:ext cx="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0363200" y="38100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10363200" y="32766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04" y="127000"/>
            <a:ext cx="7848600" cy="523240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4" idx="1"/>
          </p:cNvCxnSpPr>
          <p:nvPr/>
        </p:nvCxnSpPr>
        <p:spPr>
          <a:xfrm flipH="1">
            <a:off x="8023213" y="2230962"/>
            <a:ext cx="568937" cy="1709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592149" y="2046296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311998" y="2294948"/>
            <a:ext cx="1031402" cy="2139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20500" y="2172803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80513" y="331696"/>
            <a:ext cx="644856" cy="4997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51913" y="164068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698902" y="2743202"/>
            <a:ext cx="339698" cy="4004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51914" y="3429000"/>
            <a:ext cx="691487" cy="18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94102" y="3110363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95900" y="1218062"/>
            <a:ext cx="876300" cy="3821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67300" y="989462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8" idx="1"/>
          </p:cNvCxnSpPr>
          <p:nvPr/>
        </p:nvCxnSpPr>
        <p:spPr>
          <a:xfrm flipH="1">
            <a:off x="7782684" y="483727"/>
            <a:ext cx="510584" cy="3012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93268" y="299061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22" idx="0"/>
          </p:cNvCxnSpPr>
          <p:nvPr/>
        </p:nvCxnSpPr>
        <p:spPr>
          <a:xfrm flipH="1" flipV="1">
            <a:off x="8077200" y="2743200"/>
            <a:ext cx="656230" cy="2711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924800" y="3292668"/>
            <a:ext cx="656230" cy="787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81030" y="3014394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801" y="5410201"/>
            <a:ext cx="8403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Lateral Strap</a:t>
            </a:r>
          </a:p>
          <a:p>
            <a:pPr marL="342900" indent="-342900">
              <a:buAutoNum type="arabicPeriod"/>
            </a:pPr>
            <a:r>
              <a:rPr lang="en-US" dirty="0"/>
              <a:t>Lacing Cord</a:t>
            </a:r>
          </a:p>
          <a:p>
            <a:pPr marL="342900" indent="-342900">
              <a:buAutoNum type="arabicPeriod"/>
            </a:pPr>
            <a:r>
              <a:rPr lang="en-US" dirty="0"/>
              <a:t>188” Strap</a:t>
            </a:r>
          </a:p>
          <a:p>
            <a:pPr marL="342900" indent="-342900">
              <a:buAutoNum type="arabicPeriod"/>
            </a:pPr>
            <a:r>
              <a:rPr lang="en-US" dirty="0"/>
              <a:t>Canvas Cover (Optional)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7848600" y="762000"/>
            <a:ext cx="1475948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296400" y="533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185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6200"/>
            <a:ext cx="7543800" cy="50292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7162800" y="2820419"/>
            <a:ext cx="232376" cy="12787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090376" y="2439419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7327878" y="1754129"/>
            <a:ext cx="67298" cy="6852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2"/>
          </p:cNvCxnSpPr>
          <p:nvPr/>
        </p:nvCxnSpPr>
        <p:spPr>
          <a:xfrm flipV="1">
            <a:off x="6802986" y="1207509"/>
            <a:ext cx="26580" cy="16170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50586" y="2455211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354491" y="2256473"/>
            <a:ext cx="30558" cy="573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245939" y="2793215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6398340" y="3162547"/>
            <a:ext cx="252247" cy="12009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234376" y="1905001"/>
            <a:ext cx="164494" cy="8882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507125" y="3090915"/>
            <a:ext cx="379001" cy="13326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26752" y="2786011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752600" y="510540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Lateral Strap</a:t>
            </a:r>
          </a:p>
          <a:p>
            <a:pPr marL="342900" indent="-342900">
              <a:buAutoNum type="arabicPeriod"/>
            </a:pPr>
            <a:r>
              <a:rPr lang="en-US" dirty="0"/>
              <a:t>Lacing Cord</a:t>
            </a:r>
          </a:p>
          <a:p>
            <a:pPr marL="342900" indent="-342900">
              <a:buAutoNum type="arabicPeriod"/>
            </a:pPr>
            <a:r>
              <a:rPr lang="en-US" dirty="0"/>
              <a:t>Friction Adapter</a:t>
            </a:r>
          </a:p>
          <a:p>
            <a:pPr marL="342900" indent="-342900">
              <a:buAutoNum type="arabicPeriod"/>
            </a:pPr>
            <a:r>
              <a:rPr lang="en-US" dirty="0"/>
              <a:t>Excess Lateral Strap</a:t>
            </a:r>
          </a:p>
          <a:p>
            <a:pPr marL="342900" indent="-342900">
              <a:buAutoNum type="arabicPeriod"/>
            </a:pPr>
            <a:r>
              <a:rPr lang="en-US" dirty="0"/>
              <a:t>Canvas Cover (Optional)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31" idx="1"/>
          </p:cNvCxnSpPr>
          <p:nvPr/>
        </p:nvCxnSpPr>
        <p:spPr>
          <a:xfrm flipH="1" flipV="1">
            <a:off x="8001000" y="304075"/>
            <a:ext cx="1524000" cy="11720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525000" y="1291409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841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97" y="104397"/>
            <a:ext cx="7098807" cy="4732538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4" idx="3"/>
          </p:cNvCxnSpPr>
          <p:nvPr/>
        </p:nvCxnSpPr>
        <p:spPr>
          <a:xfrm>
            <a:off x="6143718" y="509400"/>
            <a:ext cx="898401" cy="19290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38917" y="324733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5" name="Straight Arrow Connector 4"/>
          <p:cNvCxnSpPr>
            <a:stCxn id="6" idx="0"/>
          </p:cNvCxnSpPr>
          <p:nvPr/>
        </p:nvCxnSpPr>
        <p:spPr>
          <a:xfrm>
            <a:off x="5991318" y="1443732"/>
            <a:ext cx="28483" cy="6136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38917" y="1443731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4038600" y="2438400"/>
            <a:ext cx="381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86200" y="2971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200" y="515879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Lateral Strap</a:t>
            </a:r>
          </a:p>
          <a:p>
            <a:pPr marL="342900" indent="-342900">
              <a:buAutoNum type="arabicPeriod"/>
            </a:pPr>
            <a:r>
              <a:rPr lang="en-US" dirty="0"/>
              <a:t>Friction Adapter</a:t>
            </a:r>
          </a:p>
          <a:p>
            <a:pPr marL="342900" indent="-342900">
              <a:buAutoNum type="arabicPeriod"/>
            </a:pPr>
            <a:r>
              <a:rPr lang="en-US" dirty="0"/>
              <a:t>Excess Lateral Strap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Lacing Cord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0" y="342277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6019800" y="3792103"/>
            <a:ext cx="152400" cy="738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1"/>
          </p:cNvCxnSpPr>
          <p:nvPr/>
        </p:nvCxnSpPr>
        <p:spPr>
          <a:xfrm flipH="1">
            <a:off x="4876801" y="509400"/>
            <a:ext cx="962117" cy="1700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4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51" y="-27866"/>
            <a:ext cx="7391400" cy="49276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6400800" y="3312575"/>
            <a:ext cx="29572" cy="3814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324600" y="3628757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9372600" y="1195466"/>
            <a:ext cx="644494" cy="633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017094" y="1010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960568" y="414595"/>
            <a:ext cx="145344" cy="761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08344" y="258802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 flipV="1">
            <a:off x="6576454" y="808764"/>
            <a:ext cx="432706" cy="40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09160" y="628134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579282" y="1303703"/>
            <a:ext cx="712620" cy="169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62551" y="1103501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9673873" y="3312575"/>
            <a:ext cx="159457" cy="6855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715665" y="2943242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8672686" y="3617375"/>
            <a:ext cx="159457" cy="6855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752413" y="32766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436058" y="3769775"/>
            <a:ext cx="167350" cy="459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98608" y="3400442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197703" y="1143000"/>
            <a:ext cx="322031" cy="200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889371" y="1186934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752601" y="4953000"/>
            <a:ext cx="81384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Lateral Strap</a:t>
            </a:r>
          </a:p>
          <a:p>
            <a:pPr marL="342900" indent="-342900">
              <a:buAutoNum type="arabicPeriod"/>
            </a:pPr>
            <a:r>
              <a:rPr lang="en-US" dirty="0"/>
              <a:t>Friction Adapter</a:t>
            </a:r>
          </a:p>
          <a:p>
            <a:pPr marL="342900" indent="-342900">
              <a:buAutoNum type="arabicPeriod"/>
            </a:pPr>
            <a:r>
              <a:rPr lang="en-US" dirty="0"/>
              <a:t>188” Strap</a:t>
            </a:r>
          </a:p>
          <a:p>
            <a:pPr marL="342900" indent="-342900">
              <a:buAutoNum type="arabicPeriod"/>
            </a:pPr>
            <a:r>
              <a:rPr lang="en-US" dirty="0"/>
              <a:t>Excess 188” Strap</a:t>
            </a:r>
          </a:p>
          <a:p>
            <a:pPr marL="342900" indent="-342900">
              <a:buAutoNum type="arabicPeriod"/>
            </a:pPr>
            <a:r>
              <a:rPr lang="en-US" dirty="0"/>
              <a:t>Lacing Cord</a:t>
            </a:r>
          </a:p>
          <a:p>
            <a:pPr marL="342900" indent="-342900">
              <a:buAutoNum type="arabicPeriod"/>
            </a:pPr>
            <a:r>
              <a:rPr lang="en-US" dirty="0"/>
              <a:t>Canvas Cover (Optional)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604574" y="2639329"/>
            <a:ext cx="825799" cy="165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387842" y="2439127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97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8895" r="63999" b="15103"/>
          <a:stretch/>
        </p:blipFill>
        <p:spPr>
          <a:xfrm rot="5400000">
            <a:off x="3760169" y="-906479"/>
            <a:ext cx="4824062" cy="6789420"/>
          </a:xfrm>
          <a:prstGeom prst="rect">
            <a:avLst/>
          </a:prstGeom>
        </p:spPr>
      </p:pic>
      <p:cxnSp>
        <p:nvCxnSpPr>
          <p:cNvPr id="3" name="Straight Arrow Connector 2"/>
          <p:cNvCxnSpPr>
            <a:stCxn id="4" idx="1"/>
          </p:cNvCxnSpPr>
          <p:nvPr/>
        </p:nvCxnSpPr>
        <p:spPr>
          <a:xfrm flipH="1">
            <a:off x="6546385" y="859214"/>
            <a:ext cx="762000" cy="1104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08385" y="674547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cxnSp>
        <p:nvCxnSpPr>
          <p:cNvPr id="7" name="Straight Arrow Connector 6"/>
          <p:cNvCxnSpPr>
            <a:stCxn id="19" idx="1"/>
          </p:cNvCxnSpPr>
          <p:nvPr/>
        </p:nvCxnSpPr>
        <p:spPr>
          <a:xfrm flipH="1" flipV="1">
            <a:off x="6367063" y="3489716"/>
            <a:ext cx="907763" cy="123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9" idx="1"/>
          </p:cNvCxnSpPr>
          <p:nvPr/>
        </p:nvCxnSpPr>
        <p:spPr>
          <a:xfrm flipH="1">
            <a:off x="6091735" y="3613666"/>
            <a:ext cx="1183091" cy="1484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74825" y="34290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2" idx="3"/>
          </p:cNvCxnSpPr>
          <p:nvPr/>
        </p:nvCxnSpPr>
        <p:spPr>
          <a:xfrm flipH="1">
            <a:off x="6477000" y="1556266"/>
            <a:ext cx="1080446" cy="7328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52646" y="13716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580656" y="2170256"/>
            <a:ext cx="963511" cy="710574"/>
          </a:xfrm>
          <a:prstGeom prst="rect">
            <a:avLst/>
          </a:prstGeom>
          <a:solidFill>
            <a:schemeClr val="bg1">
              <a:lumMod val="85000"/>
              <a:alpha val="23000"/>
            </a:schemeClr>
          </a:solidFill>
          <a:ln w="603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828800" y="5096340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dirty="0"/>
              <a:t>Medium Suspension Clevis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D-Ring</a:t>
            </a:r>
          </a:p>
          <a:p>
            <a:pPr marL="342900" indent="-342900">
              <a:buAutoNum type="arabicPeriod"/>
            </a:pPr>
            <a:r>
              <a:rPr lang="en-US" dirty="0"/>
              <a:t>24” Suspension Web- Rated Capacity: 550 </a:t>
            </a:r>
            <a:r>
              <a:rPr lang="en-US" dirty="0" err="1"/>
              <a:t>lbs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5580655" y="3613666"/>
            <a:ext cx="1694170" cy="337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1"/>
          </p:cNvCxnSpPr>
          <p:nvPr/>
        </p:nvCxnSpPr>
        <p:spPr>
          <a:xfrm flipH="1">
            <a:off x="5715001" y="3613666"/>
            <a:ext cx="1559824" cy="467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6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8800" y="0"/>
            <a:ext cx="1219200" cy="1295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Aerial Delivery Sling Type XXVI   Multi-Loop Line</a:t>
            </a:r>
            <a:endParaRPr lang="en-US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1" y="1447801"/>
            <a:ext cx="71723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34555" y="3718560"/>
          <a:ext cx="6096000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Rated capacity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</a:t>
                      </a:r>
                      <a:r>
                        <a:rPr lang="en-US" baseline="0" dirty="0" smtClean="0"/>
                        <a:t> of loops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Pendant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Lifting Provision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8,900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5,600 lbs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13,500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8,500 lbs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17,800</a:t>
                      </a:r>
                      <a:r>
                        <a:rPr lang="en-US" baseline="0" dirty="0" smtClean="0"/>
                        <a:t>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11,200 lbs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27,000 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17,000</a:t>
                      </a:r>
                      <a:r>
                        <a:rPr lang="en-US" baseline="0" dirty="0" smtClean="0"/>
                        <a:t> lbs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4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8800" y="0"/>
            <a:ext cx="1219200" cy="1295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Aerial Delivery Sling Type XXVI   Multi-Loop Line</a:t>
            </a:r>
            <a:endParaRPr lang="en-US" sz="4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030070" y="4556760"/>
          <a:ext cx="6096000" cy="2225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Lengths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 of loops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Lengths Available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3’, 9’, 11’, 12’, 16’, 20’, </a:t>
                      </a:r>
                      <a:r>
                        <a:rPr lang="en-US" baseline="0" dirty="0" smtClean="0"/>
                        <a:t>and 120’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60’ and 140’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3’, 9’, 11’, 12’, 16’, 20’,</a:t>
                      </a:r>
                      <a:r>
                        <a:rPr lang="en-US" baseline="0" dirty="0" smtClean="0"/>
                        <a:t> and 28’</a:t>
                      </a:r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60’ and 120’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Picture 2" descr="C:\Users\robert.h.mainard.mil\AppData\Local\Microsoft\Windows\Temporary Internet Files\Content.Outlook\W9GIC064\2012-12-12_12-57-02_1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371600"/>
            <a:ext cx="640080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46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.r.sizemore.mil\AppData\Local\Microsoft\Windows\Temporary Internet Files\Content.Outlook\4DR3NTJM\photo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429000" y="838200"/>
            <a:ext cx="5181600" cy="3870208"/>
          </a:xfrm>
          <a:prstGeom prst="rect">
            <a:avLst/>
          </a:prstGeom>
          <a:noFill/>
        </p:spPr>
      </p:pic>
      <p:pic>
        <p:nvPicPr>
          <p:cNvPr id="26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3886200" y="1905000"/>
            <a:ext cx="9906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57600" y="17526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pic>
        <p:nvPicPr>
          <p:cNvPr id="2051" name="Picture 3" descr="C:\Users\robert.h.mainard.mil\AppData\Local\Microsoft\Windows\Temporary Internet Files\Content.Outlook\W9GIC064\2012-12-12_12-56-35_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7882" y="3271033"/>
            <a:ext cx="3048000" cy="1586753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>
            <a:off x="7852682" y="2966232"/>
            <a:ext cx="3048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8995682" y="2890032"/>
            <a:ext cx="152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1" idx="2"/>
          </p:cNvCxnSpPr>
          <p:nvPr/>
        </p:nvCxnSpPr>
        <p:spPr>
          <a:xfrm flipH="1">
            <a:off x="9715032" y="2885336"/>
            <a:ext cx="156950" cy="8047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33801" y="2805503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00283" y="2629166"/>
            <a:ext cx="30479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843282" y="2585232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719582" y="2516004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57400" y="48768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3 Foot Apex Ring </a:t>
            </a:r>
            <a:r>
              <a:rPr lang="en-US" u="sng" dirty="0"/>
              <a:t>or</a:t>
            </a:r>
            <a:r>
              <a:rPr lang="en-US" dirty="0"/>
              <a:t> Donut Ring-Rated capacity: 10,000 lbs</a:t>
            </a:r>
          </a:p>
          <a:p>
            <a:pPr marL="342900" indent="-342900">
              <a:buAutoNum type="arabicPeriod"/>
            </a:pPr>
            <a:r>
              <a:rPr lang="en-US" dirty="0"/>
              <a:t>Type IV Connector Link-Rated capacity: 12,500 lbs</a:t>
            </a:r>
          </a:p>
          <a:p>
            <a:pPr marL="342900" indent="-342900">
              <a:buAutoNum type="arabicPeriod"/>
            </a:pPr>
            <a:r>
              <a:rPr lang="en-US" dirty="0"/>
              <a:t>Base Plate</a:t>
            </a:r>
          </a:p>
          <a:p>
            <a:pPr marL="342900" indent="-342900">
              <a:buAutoNum type="arabicPeriod"/>
            </a:pPr>
            <a:r>
              <a:rPr lang="en-US" dirty="0"/>
              <a:t>Aluminum Buffers</a:t>
            </a:r>
          </a:p>
          <a:p>
            <a:pPr marL="342900" indent="-342900">
              <a:buAutoNum type="arabicPeriod"/>
            </a:pPr>
            <a:r>
              <a:rPr lang="en-US" dirty="0"/>
              <a:t>Locking Plate </a:t>
            </a:r>
          </a:p>
          <a:p>
            <a:pPr marL="342900" indent="-342900">
              <a:buAutoNum type="arabicPeriod"/>
            </a:pPr>
            <a:r>
              <a:rPr lang="en-US" dirty="0"/>
              <a:t>Cotton Buffer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19400" y="1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 Foot Apex Ring </a:t>
            </a:r>
            <a:r>
              <a:rPr lang="en-US" sz="2800" u="sng" dirty="0"/>
              <a:t>or</a:t>
            </a:r>
            <a:r>
              <a:rPr lang="en-US" sz="2800" dirty="0"/>
              <a:t> Donut Ring (Aerial Delivery Sling </a:t>
            </a:r>
            <a:r>
              <a:rPr lang="en-US" sz="2800" u="sng" dirty="0"/>
              <a:t>with</a:t>
            </a:r>
            <a:r>
              <a:rPr lang="en-US" sz="2800" dirty="0"/>
              <a:t> Type IV Connector Link)</a:t>
            </a:r>
            <a:endParaRPr lang="en-US" sz="2800" dirty="0"/>
          </a:p>
        </p:txBody>
      </p:sp>
      <p:pic>
        <p:nvPicPr>
          <p:cNvPr id="2052" name="Picture 4" descr="C:\Users\robert.h.mainard.mil\AppData\Local\Microsoft\Windows\Temporary Internet Files\Content.Outlook\W9GIC064\IMG95201311139509313595116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1" y="3338903"/>
            <a:ext cx="2971800" cy="15240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 flipH="1">
            <a:off x="3276601" y="3034103"/>
            <a:ext cx="5334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C:\Users\robert.h.mainard.mil\AppData\Local\Microsoft\Windows\Temporary Internet Files\Content.Outlook\W9GIC064\2012-12-12_12-57-02_16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/>
          <a:srcRect l="17857" t="43902" r="51190" b="2439"/>
          <a:stretch/>
        </p:blipFill>
        <p:spPr bwMode="auto">
          <a:xfrm>
            <a:off x="8001000" y="4857785"/>
            <a:ext cx="1981200" cy="1676400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9525000" y="6017526"/>
            <a:ext cx="785416" cy="27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148918" y="5892319"/>
            <a:ext cx="39009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6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8839200" y="2895600"/>
            <a:ext cx="76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42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3074" name="Picture 2" descr="C:\Users\robert.h.mainard.mil\AppData\Local\Microsoft\Windows\Temporary Internet Files\Content.Outlook\W9GIC064\IMG9520131113950955279599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066800"/>
            <a:ext cx="7696200" cy="38735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209800" y="1295400"/>
            <a:ext cx="18288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81200" y="1066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51816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Two Point Link Assembly- Rated capacity: 25,000 lbs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2286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Two Point Link Assembly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490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4" name="Picture 2" descr="C:\Users\charles.newman\Desktop\SLing load Pictures\2012-12-12_12-45-11_6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71600"/>
            <a:ext cx="9144000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71800" y="457201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Suspension Clevises</a:t>
            </a:r>
            <a:endParaRPr lang="en-US" sz="36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43200" y="2133600"/>
            <a:ext cx="3048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343400" y="1905000"/>
            <a:ext cx="7620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44000" y="1447800"/>
            <a:ext cx="3048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14600" y="1828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38600" y="16764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372600" y="1219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21540" y="4876800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Small Suspension Clevis- Rated capacity: 6,250 lbs, Lifting provision: 3,750 lbs</a:t>
            </a:r>
          </a:p>
          <a:p>
            <a:pPr marL="342900" indent="-342900">
              <a:buAutoNum type="arabicPeriod"/>
            </a:pPr>
            <a:r>
              <a:rPr lang="en-US" dirty="0"/>
              <a:t>Medium Suspension Clevis- Rated capacity: 6,250 lbs, Lifting provision: 3,750 lbs</a:t>
            </a:r>
          </a:p>
          <a:p>
            <a:pPr marL="342900" indent="-342900">
              <a:buAutoNum type="arabicPeriod"/>
            </a:pPr>
            <a:r>
              <a:rPr lang="en-US" dirty="0"/>
              <a:t>Large Suspension Clevis- Rated capacity: 12,500 lbs, Lifting provision: 7,875 lbs</a:t>
            </a:r>
          </a:p>
          <a:p>
            <a:pPr marL="342900" indent="-342900">
              <a:buAutoNum type="arabicPeriod"/>
            </a:pPr>
            <a:r>
              <a:rPr lang="en-US" dirty="0"/>
              <a:t>Nut</a:t>
            </a:r>
          </a:p>
          <a:p>
            <a:pPr marL="342900" indent="-342900">
              <a:buAutoNum type="arabicPeriod"/>
            </a:pPr>
            <a:r>
              <a:rPr lang="en-US" dirty="0"/>
              <a:t>Bolt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2438400" y="3733800"/>
            <a:ext cx="2286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05000" y="3581400"/>
            <a:ext cx="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886200" y="3581400"/>
            <a:ext cx="1524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648200" y="3733800"/>
            <a:ext cx="2286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162800" y="3581400"/>
            <a:ext cx="2286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229600" y="3733800"/>
            <a:ext cx="3810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76400" y="3733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590800" y="4114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733800" y="40386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800600" y="3886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934200" y="40386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534400" y="3962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4099" name="Picture 3" descr="C:\Users\robert.h.mainard.mil\AppData\Local\Microsoft\Windows\Temporary Internet Files\Content.Outlook\W9GIC064\2012-12-12_12-59-15_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371600"/>
            <a:ext cx="9144000" cy="3581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6000" y="152401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Cargo Tie-Down Equipment</a:t>
            </a:r>
            <a:endParaRPr lang="en-US" sz="36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572000" y="1371600"/>
            <a:ext cx="5334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86000" y="1600200"/>
            <a:ext cx="4572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9144000" y="1524000"/>
            <a:ext cx="4572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57400" y="12954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3000" y="1066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25000" y="12192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057400" y="53340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A7A Strap- Rated capacity: 500 lbs</a:t>
            </a:r>
          </a:p>
          <a:p>
            <a:pPr marL="342900" indent="-342900">
              <a:buAutoNum type="arabicPeriod"/>
            </a:pPr>
            <a:r>
              <a:rPr lang="en-US" dirty="0"/>
              <a:t>Friction Adapter</a:t>
            </a:r>
          </a:p>
          <a:p>
            <a:pPr marL="342900" indent="-342900">
              <a:buAutoNum type="arabicPeriod"/>
            </a:pPr>
            <a:r>
              <a:rPr lang="en-US" dirty="0"/>
              <a:t>CGU-1/B- Rated capacity: 5,000 lbs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06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http://d2jxk7u2ol2fk7.cloudfront.net/image/thumb/large/PATHFINDER_MIRROR_Q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96400" y="0"/>
            <a:ext cx="1371600" cy="1295400"/>
          </a:xfrm>
          <a:prstGeom prst="rect">
            <a:avLst/>
          </a:prstGeom>
          <a:noFill/>
        </p:spPr>
      </p:pic>
      <p:pic>
        <p:nvPicPr>
          <p:cNvPr id="4" name="Picture 2" descr="C:\Users\robert.h.mainard.mil\AppData\Local\Microsoft\Windows\Temporary Internet Files\Content.Outlook\W9GIC064\ResizedImage_1384354809603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0"/>
            <a:ext cx="4495800" cy="3187700"/>
          </a:xfrm>
          <a:prstGeom prst="rect">
            <a:avLst/>
          </a:prstGeom>
          <a:noFill/>
        </p:spPr>
      </p:pic>
      <p:pic>
        <p:nvPicPr>
          <p:cNvPr id="5122" name="Picture 2" descr="C:\Users\robert.h.mainard.mil\AppData\Local\Microsoft\Windows\Temporary Internet Files\Content.Outlook\W9GIC064\2012-12-12_13-00-33_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143001"/>
            <a:ext cx="4648200" cy="3186953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4648200" y="1447800"/>
            <a:ext cx="6096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09800" y="1752600"/>
            <a:ext cx="4572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620000" y="2667000"/>
            <a:ext cx="3810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534400" y="1828800"/>
            <a:ext cx="7620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05400" y="1143000"/>
            <a:ext cx="3048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81200" y="22860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001000" y="25908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229600" y="1600200"/>
            <a:ext cx="30480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0" y="4800601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15 Foot Tie-Down Strap (Dacron Lashings)- Rated capacity: 10,000 lbs</a:t>
            </a:r>
          </a:p>
          <a:p>
            <a:pPr marL="342900" indent="-342900">
              <a:buAutoNum type="arabicPeriod"/>
            </a:pPr>
            <a:r>
              <a:rPr lang="en-US" dirty="0"/>
              <a:t>D-Ring</a:t>
            </a:r>
          </a:p>
          <a:p>
            <a:pPr marL="342900" indent="-342900">
              <a:buAutoNum type="arabicPeriod"/>
            </a:pPr>
            <a:r>
              <a:rPr lang="en-US" dirty="0"/>
              <a:t>Silver Load Binder- Rated capacity: 5,000 lbs</a:t>
            </a:r>
          </a:p>
          <a:p>
            <a:pPr marL="342900" indent="-342900">
              <a:buAutoNum type="arabicPeriod"/>
            </a:pPr>
            <a:r>
              <a:rPr lang="en-US" dirty="0"/>
              <a:t>Black Load Binder- Rated capacity: 10,000 lbs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152401"/>
            <a:ext cx="746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Cargo Tie-Down Equipment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232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Office PowerPoint</Application>
  <PresentationFormat>Widescreen</PresentationFormat>
  <Paragraphs>285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Common Sling Load Equipment  Note: Students are required to know both proper nomenclature and all rated capacities. Information (in parenthesis) is not testable.  </vt:lpstr>
      <vt:lpstr>Aerial Delivery Sling Type XXVI   Multi-Loop Line</vt:lpstr>
      <vt:lpstr>Aerial Delivery Sling Type XXVI   Multi-Loop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A-22 Cargo Bag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Jamie R CTR USA CTR FORSCOM</dc:creator>
  <cp:lastModifiedBy>Johnson, Jamie R CTR USA CTR FORSCOM</cp:lastModifiedBy>
  <cp:revision>1</cp:revision>
  <dcterms:created xsi:type="dcterms:W3CDTF">2021-10-27T18:07:03Z</dcterms:created>
  <dcterms:modified xsi:type="dcterms:W3CDTF">2021-10-27T18:07:25Z</dcterms:modified>
</cp:coreProperties>
</file>