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145709002" r:id="rId2"/>
    <p:sldId id="2145709024" r:id="rId3"/>
    <p:sldId id="2145709022" r:id="rId4"/>
    <p:sldId id="2145709004" r:id="rId5"/>
    <p:sldId id="2145709023" r:id="rId6"/>
    <p:sldId id="2145709005" r:id="rId7"/>
    <p:sldId id="2145709006" r:id="rId8"/>
    <p:sldId id="2145709007" r:id="rId9"/>
    <p:sldId id="2145709008" r:id="rId10"/>
    <p:sldId id="2145709009" r:id="rId11"/>
    <p:sldId id="2145709010" r:id="rId12"/>
    <p:sldId id="2145709011" r:id="rId13"/>
    <p:sldId id="2145709012" r:id="rId14"/>
    <p:sldId id="2145709013" r:id="rId15"/>
    <p:sldId id="2145709014" r:id="rId16"/>
    <p:sldId id="2145709015" r:id="rId17"/>
    <p:sldId id="2145709016" r:id="rId18"/>
    <p:sldId id="2145709017" r:id="rId19"/>
    <p:sldId id="2145709018" r:id="rId20"/>
    <p:sldId id="2145709019" r:id="rId21"/>
    <p:sldId id="2145709020" r:id="rId22"/>
    <p:sldId id="2145709021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D6911D4-251A-409B-9A8E-96F690C50640}" v="3" dt="2025-11-05T15:59:42.9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1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1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into, Kaue S SFC USARMY 101 ABN DIV (USA)" userId="b83c7afe-606b-4c80-8a55-b26211086268" providerId="ADAL" clId="{68143524-70BF-4F52-B132-C588111537BE}"/>
    <pc:docChg chg="modSld">
      <pc:chgData name="Pinto, Kaue S SFC USARMY 101 ABN DIV (USA)" userId="b83c7afe-606b-4c80-8a55-b26211086268" providerId="ADAL" clId="{68143524-70BF-4F52-B132-C588111537BE}" dt="2025-11-05T15:59:53.266" v="29" actId="14100"/>
      <pc:docMkLst>
        <pc:docMk/>
      </pc:docMkLst>
      <pc:sldChg chg="modSp mod">
        <pc:chgData name="Pinto, Kaue S SFC USARMY 101 ABN DIV (USA)" userId="b83c7afe-606b-4c80-8a55-b26211086268" providerId="ADAL" clId="{68143524-70BF-4F52-B132-C588111537BE}" dt="2025-11-05T15:59:30.933" v="25"/>
        <pc:sldMkLst>
          <pc:docMk/>
          <pc:sldMk cId="1597834300" sldId="2145709004"/>
        </pc:sldMkLst>
        <pc:spChg chg="mod">
          <ac:chgData name="Pinto, Kaue S SFC USARMY 101 ABN DIV (USA)" userId="b83c7afe-606b-4c80-8a55-b26211086268" providerId="ADAL" clId="{68143524-70BF-4F52-B132-C588111537BE}" dt="2025-11-05T15:59:30.933" v="25"/>
          <ac:spMkLst>
            <pc:docMk/>
            <pc:sldMk cId="1597834300" sldId="2145709004"/>
            <ac:spMk id="5" creationId="{DBE175B2-6CF6-7A18-BB07-B0C061C01344}"/>
          </ac:spMkLst>
        </pc:spChg>
      </pc:sldChg>
      <pc:sldChg chg="modSp mod">
        <pc:chgData name="Pinto, Kaue S SFC USARMY 101 ABN DIV (USA)" userId="b83c7afe-606b-4c80-8a55-b26211086268" providerId="ADAL" clId="{68143524-70BF-4F52-B132-C588111537BE}" dt="2025-11-05T15:59:53.266" v="29" actId="14100"/>
        <pc:sldMkLst>
          <pc:docMk/>
          <pc:sldMk cId="2348463743" sldId="2145709015"/>
        </pc:sldMkLst>
        <pc:spChg chg="mod">
          <ac:chgData name="Pinto, Kaue S SFC USARMY 101 ABN DIV (USA)" userId="b83c7afe-606b-4c80-8a55-b26211086268" providerId="ADAL" clId="{68143524-70BF-4F52-B132-C588111537BE}" dt="2025-11-05T15:59:53.266" v="29" actId="14100"/>
          <ac:spMkLst>
            <pc:docMk/>
            <pc:sldMk cId="2348463743" sldId="2145709015"/>
            <ac:spMk id="18" creationId="{BB8D7AE8-50E9-236E-E57B-9FF910DA15CA}"/>
          </ac:spMkLst>
        </pc:spChg>
        <pc:cxnChg chg="mod">
          <ac:chgData name="Pinto, Kaue S SFC USARMY 101 ABN DIV (USA)" userId="b83c7afe-606b-4c80-8a55-b26211086268" providerId="ADAL" clId="{68143524-70BF-4F52-B132-C588111537BE}" dt="2025-11-05T15:59:53.266" v="29" actId="14100"/>
          <ac:cxnSpMkLst>
            <pc:docMk/>
            <pc:sldMk cId="2348463743" sldId="2145709015"/>
            <ac:cxnSpMk id="19" creationId="{4F906B95-2C6E-99E7-5553-FE78CE885F4E}"/>
          </ac:cxnSpMkLst>
        </pc:cxnChg>
      </pc:sldChg>
      <pc:sldChg chg="modSp mod">
        <pc:chgData name="Pinto, Kaue S SFC USARMY 101 ABN DIV (USA)" userId="b83c7afe-606b-4c80-8a55-b26211086268" providerId="ADAL" clId="{68143524-70BF-4F52-B132-C588111537BE}" dt="2025-11-05T15:59:22.544" v="23"/>
        <pc:sldMkLst>
          <pc:docMk/>
          <pc:sldMk cId="3956369559" sldId="2145709022"/>
        </pc:sldMkLst>
        <pc:spChg chg="mod">
          <ac:chgData name="Pinto, Kaue S SFC USARMY 101 ABN DIV (USA)" userId="b83c7afe-606b-4c80-8a55-b26211086268" providerId="ADAL" clId="{68143524-70BF-4F52-B132-C588111537BE}" dt="2025-11-05T15:59:22.544" v="23"/>
          <ac:spMkLst>
            <pc:docMk/>
            <pc:sldMk cId="3956369559" sldId="2145709022"/>
            <ac:spMk id="9" creationId="{385400CE-150F-E922-216E-7B32F8DB18D8}"/>
          </ac:spMkLst>
        </pc:spChg>
      </pc:sldChg>
      <pc:sldChg chg="modSp mod">
        <pc:chgData name="Pinto, Kaue S SFC USARMY 101 ABN DIV (USA)" userId="b83c7afe-606b-4c80-8a55-b26211086268" providerId="ADAL" clId="{68143524-70BF-4F52-B132-C588111537BE}" dt="2025-11-05T15:59:10.339" v="21" actId="113"/>
        <pc:sldMkLst>
          <pc:docMk/>
          <pc:sldMk cId="3858687783" sldId="2145709024"/>
        </pc:sldMkLst>
        <pc:spChg chg="mod">
          <ac:chgData name="Pinto, Kaue S SFC USARMY 101 ABN DIV (USA)" userId="b83c7afe-606b-4c80-8a55-b26211086268" providerId="ADAL" clId="{68143524-70BF-4F52-B132-C588111537BE}" dt="2025-11-05T15:59:10.339" v="21" actId="113"/>
          <ac:spMkLst>
            <pc:docMk/>
            <pc:sldMk cId="3858687783" sldId="2145709024"/>
            <ac:spMk id="16" creationId="{E58F8E2E-B219-8FF6-85A3-A105291C6FF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9BF381-974E-4564-BE13-AD1ED3E457B4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EFB2F4-051C-4510-B7AE-B3B9E2642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023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-Is there supposed to be a “;” separating ‘top flap’ and ‘Medium’?</a:t>
            </a:r>
          </a:p>
          <a:p>
            <a:r>
              <a:rPr lang="en-US" dirty="0"/>
              <a:t>-Recommend making Bold and Red to emphasize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EFB2F4-051C-4510-B7AE-B3B9E2642E7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5322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EFB2F4-051C-4510-B7AE-B3B9E2642E7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2944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EFB2F4-051C-4510-B7AE-B3B9E2642E7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2637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Is that Starwalt’s actual SSN!?! Let’s not put that PII out for everyone to see.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EFB2F4-051C-4510-B7AE-B3B9E2642E7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613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-Which Plate Carrier doesn’t have a space for name and rank?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EFB2F4-051C-4510-B7AE-B3B9E2642E7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9894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-I’d recommend “Issued MSV / IOTV / Plate Carrier…”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EFB2F4-051C-4510-B7AE-B3B9E2642E7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8306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-I know winter gloves has been a little bit of an uncertainty. If we explicitly state ‘AR 670-1 compliant’ then we can enforce that. HOWEVER, we have to make sure the instructors know what that looks like so they can justifiably enforce it.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EFB2F4-051C-4510-B7AE-B3B9E2642E7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368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Remar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120" y="6690364"/>
            <a:ext cx="619760" cy="134911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C3BE8F7-00D2-46EE-82F1-5259A01A97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52D9C77-C6EC-C41D-4683-A54D1B11F8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54003"/>
            <a:ext cx="10515600" cy="427037"/>
          </a:xfrm>
          <a:prstGeom prst="rect">
            <a:avLst/>
          </a:prstGeom>
        </p:spPr>
        <p:txBody>
          <a:bodyPr/>
          <a:lstStyle>
            <a:lvl1pPr algn="ctr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Opening Remarks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A40B8CA-1D31-1780-7C55-6AF6FCD7EDAE}"/>
              </a:ext>
            </a:extLst>
          </p:cNvPr>
          <p:cNvGrpSpPr/>
          <p:nvPr userDrawn="1"/>
        </p:nvGrpSpPr>
        <p:grpSpPr>
          <a:xfrm>
            <a:off x="1952138" y="1900566"/>
            <a:ext cx="8287729" cy="3056868"/>
            <a:chOff x="1464103" y="1900566"/>
            <a:chExt cx="6215797" cy="3056868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CEAF1F46-7383-00AB-7427-5EDB05B30A8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464103" y="1900566"/>
              <a:ext cx="6215797" cy="2821896"/>
            </a:xfrm>
            <a:prstGeom prst="rect">
              <a:avLst/>
            </a:prstGeom>
          </p:spPr>
        </p:pic>
        <p:pic>
          <p:nvPicPr>
            <p:cNvPr id="16" name="Picture 15" descr="Logo&#10;&#10;Description automatically generated">
              <a:extLst>
                <a:ext uri="{FF2B5EF4-FFF2-40B4-BE49-F238E27FC236}">
                  <a16:creationId xmlns:a16="http://schemas.microsoft.com/office/drawing/2014/main" id="{871D7CF5-1606-3CDB-5CA7-A2BE8FB9AAC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78349" y="2051674"/>
              <a:ext cx="1987306" cy="29057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25202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4003"/>
            <a:ext cx="10515600" cy="427037"/>
          </a:xfrm>
          <a:prstGeom prst="rect">
            <a:avLst/>
          </a:prstGeom>
        </p:spPr>
        <p:txBody>
          <a:bodyPr/>
          <a:lstStyle>
            <a:lvl1pPr algn="ctr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920" y="874279"/>
            <a:ext cx="11809461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2FD3647-133E-7438-38DF-CF36009AED09}"/>
              </a:ext>
            </a:extLst>
          </p:cNvPr>
          <p:cNvSpPr txBox="1">
            <a:spLocks/>
          </p:cNvSpPr>
          <p:nvPr userDrawn="1"/>
        </p:nvSpPr>
        <p:spPr>
          <a:xfrm>
            <a:off x="71120" y="6690364"/>
            <a:ext cx="619760" cy="134911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C3BE8F7-00D2-46EE-82F1-5259A01A971D}" type="slidenum">
              <a:rPr lang="en-US" sz="1000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4091218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922" y="874284"/>
            <a:ext cx="5836609" cy="244803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2FD3647-133E-7438-38DF-CF36009AED09}"/>
              </a:ext>
            </a:extLst>
          </p:cNvPr>
          <p:cNvSpPr txBox="1">
            <a:spLocks/>
          </p:cNvSpPr>
          <p:nvPr userDrawn="1"/>
        </p:nvSpPr>
        <p:spPr>
          <a:xfrm>
            <a:off x="71120" y="6690364"/>
            <a:ext cx="619760" cy="134911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C3BE8F7-00D2-46EE-82F1-5259A01A971D}" type="slidenum">
              <a:rPr lang="en-US" sz="1000" smtClean="0"/>
              <a:pPr/>
              <a:t>‹#›</a:t>
            </a:fld>
            <a:endParaRPr lang="en-US" sz="100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9CB7BE9-30EC-D292-D149-F83D9EC87F03}"/>
              </a:ext>
            </a:extLst>
          </p:cNvPr>
          <p:cNvCxnSpPr>
            <a:cxnSpLocks/>
          </p:cNvCxnSpPr>
          <p:nvPr userDrawn="1"/>
        </p:nvCxnSpPr>
        <p:spPr>
          <a:xfrm flipV="1">
            <a:off x="6096000" y="910995"/>
            <a:ext cx="0" cy="550337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DDB3CA3-FF67-0B90-5E14-BEEA49430AF8}"/>
              </a:ext>
            </a:extLst>
          </p:cNvPr>
          <p:cNvCxnSpPr>
            <a:cxnSpLocks/>
          </p:cNvCxnSpPr>
          <p:nvPr userDrawn="1"/>
        </p:nvCxnSpPr>
        <p:spPr>
          <a:xfrm>
            <a:off x="123921" y="3429000"/>
            <a:ext cx="11878427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B28B499-6FBA-2968-5A0E-88A3AC58BA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31477" y="874283"/>
            <a:ext cx="5836609" cy="244803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1A8811D6-2D9D-9DEB-0AFA-DAC9F09A5C95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89658" y="3590982"/>
            <a:ext cx="5836609" cy="282338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DB1AE5E7-E784-673A-5580-5955A7E76351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231477" y="3590981"/>
            <a:ext cx="5836609" cy="282338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9298E4C-9392-112B-4242-ACE655782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4003"/>
            <a:ext cx="10515600" cy="427037"/>
          </a:xfrm>
          <a:prstGeom prst="rect">
            <a:avLst/>
          </a:prstGeom>
        </p:spPr>
        <p:txBody>
          <a:bodyPr/>
          <a:lstStyle>
            <a:lvl1pPr algn="ctr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75695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120" y="923768"/>
            <a:ext cx="6024880" cy="554815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80480" y="923764"/>
            <a:ext cx="5608320" cy="554815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3E259A7-8024-A1D2-BD14-10375CAF9C8C}"/>
              </a:ext>
            </a:extLst>
          </p:cNvPr>
          <p:cNvSpPr txBox="1">
            <a:spLocks/>
          </p:cNvSpPr>
          <p:nvPr userDrawn="1"/>
        </p:nvSpPr>
        <p:spPr>
          <a:xfrm>
            <a:off x="71120" y="6690364"/>
            <a:ext cx="619760" cy="134911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C3BE8F7-00D2-46EE-82F1-5259A01A971D}" type="slidenum">
              <a:rPr lang="en-US" sz="1000" smtClean="0"/>
              <a:pPr/>
              <a:t>‹#›</a:t>
            </a:fld>
            <a:endParaRPr lang="en-US" sz="100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4A97FD1-28AC-58E4-8694-C6E0D2B1D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4003"/>
            <a:ext cx="10515600" cy="427037"/>
          </a:xfrm>
          <a:prstGeom prst="rect">
            <a:avLst/>
          </a:prstGeom>
        </p:spPr>
        <p:txBody>
          <a:bodyPr/>
          <a:lstStyle>
            <a:lvl1pPr algn="ctr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22019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4"/>
          <p:cNvSpPr>
            <a:spLocks noGrp="1"/>
          </p:cNvSpPr>
          <p:nvPr>
            <p:ph type="dt" sz="half" idx="2"/>
          </p:nvPr>
        </p:nvSpPr>
        <p:spPr>
          <a:xfrm>
            <a:off x="1087965" y="6610359"/>
            <a:ext cx="3687235" cy="238125"/>
          </a:xfrm>
          <a:prstGeom prst="rect">
            <a:avLst/>
          </a:prstGeom>
        </p:spPr>
        <p:txBody>
          <a:bodyPr/>
          <a:lstStyle>
            <a:lvl1pPr>
              <a:defRPr sz="788" b="0">
                <a:solidFill>
                  <a:srgbClr val="FFC000"/>
                </a:solidFill>
              </a:defRPr>
            </a:lvl1pPr>
          </a:lstStyle>
          <a:p>
            <a:pPr>
              <a:defRPr/>
            </a:pPr>
            <a:r>
              <a:rPr lang="en-US"/>
              <a:t>DDHHMMS Month 15   Staff Section v.#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498603" y="0"/>
            <a:ext cx="9156700" cy="942536"/>
          </a:xfrm>
          <a:prstGeom prst="rect">
            <a:avLst/>
          </a:prstGeom>
          <a:noFill/>
        </p:spPr>
        <p:txBody>
          <a:bodyPr anchor="ctr"/>
          <a:lstStyle>
            <a:lvl1pPr>
              <a:defRPr sz="2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6681" y="1130304"/>
            <a:ext cx="12020031" cy="5303751"/>
          </a:xfrm>
          <a:prstGeom prst="rect">
            <a:avLst/>
          </a:prstGeo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22722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, store, shop&#10;&#10;Description automatically generated">
            <a:extLst>
              <a:ext uri="{FF2B5EF4-FFF2-40B4-BE49-F238E27FC236}">
                <a16:creationId xmlns:a16="http://schemas.microsoft.com/office/drawing/2014/main" id="{D2AD0776-BE87-BD68-7D08-5421D2EE10CA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45" y="686816"/>
            <a:ext cx="12191997" cy="617118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B206B2F-AB5C-50E6-5735-A9B6976E887C}"/>
              </a:ext>
            </a:extLst>
          </p:cNvPr>
          <p:cNvSpPr/>
          <p:nvPr userDrawn="1"/>
        </p:nvSpPr>
        <p:spPr>
          <a:xfrm>
            <a:off x="-12345" y="6638549"/>
            <a:ext cx="12204340" cy="248519"/>
          </a:xfrm>
          <a:prstGeom prst="rect">
            <a:avLst/>
          </a:prstGeom>
          <a:gradFill flip="none" rotWithShape="1">
            <a:gsLst>
              <a:gs pos="0">
                <a:srgbClr val="FFCC01"/>
              </a:gs>
              <a:gs pos="71000">
                <a:schemeClr val="tx1"/>
              </a:gs>
            </a:gsLst>
            <a:lin ang="108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B532D5-127F-0A47-FFCF-2C51D594D3A1}"/>
              </a:ext>
            </a:extLst>
          </p:cNvPr>
          <p:cNvSpPr txBox="1"/>
          <p:nvPr userDrawn="1"/>
        </p:nvSpPr>
        <p:spPr>
          <a:xfrm>
            <a:off x="8430644" y="6616268"/>
            <a:ext cx="36561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Rendezvous with Destiny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072458B-E5F4-AC8D-94F8-8AC3EA2F4966}"/>
              </a:ext>
            </a:extLst>
          </p:cNvPr>
          <p:cNvSpPr/>
          <p:nvPr userDrawn="1"/>
        </p:nvSpPr>
        <p:spPr>
          <a:xfrm>
            <a:off x="-12342" y="-1"/>
            <a:ext cx="12204340" cy="667513"/>
          </a:xfrm>
          <a:prstGeom prst="rect">
            <a:avLst/>
          </a:prstGeom>
          <a:gradFill flip="none" rotWithShape="1">
            <a:gsLst>
              <a:gs pos="0">
                <a:srgbClr val="FFCC01"/>
              </a:gs>
              <a:gs pos="71000">
                <a:schemeClr val="tx1"/>
              </a:gs>
            </a:gsLst>
            <a:lin ang="108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4BB1FDFC-8315-7783-A963-AC9306C04427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3944" y="467362"/>
            <a:ext cx="655567" cy="609135"/>
          </a:xfrm>
          <a:prstGeom prst="rect">
            <a:avLst/>
          </a:prstGeom>
        </p:spPr>
      </p:pic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FB7B3B20-CF1A-943F-F802-B0273D6ED28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24" y="29189"/>
            <a:ext cx="513227" cy="62856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A779DDF-1DFE-8E86-BA35-AEEFDE952952}"/>
              </a:ext>
            </a:extLst>
          </p:cNvPr>
          <p:cNvSpPr txBox="1"/>
          <p:nvPr userDrawn="1"/>
        </p:nvSpPr>
        <p:spPr>
          <a:xfrm>
            <a:off x="5235909" y="0"/>
            <a:ext cx="1720187" cy="23774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txBody>
          <a:bodyPr wrap="square" lIns="0" tIns="0" rIns="0" bIns="0" anchor="ctr">
            <a:noAutofit/>
          </a:bodyPr>
          <a:lstStyle/>
          <a:p>
            <a:pPr marL="0" indent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UNCLASSIFIED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233FA9-597B-8212-4DBD-B86C8E5FC70F}"/>
              </a:ext>
            </a:extLst>
          </p:cNvPr>
          <p:cNvSpPr txBox="1"/>
          <p:nvPr userDrawn="1"/>
        </p:nvSpPr>
        <p:spPr>
          <a:xfrm>
            <a:off x="5235909" y="6643813"/>
            <a:ext cx="1720187" cy="241082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txBody>
          <a:bodyPr wrap="square" lIns="0" tIns="0" rIns="0" bIns="0" anchor="ctr">
            <a:noAutofit/>
          </a:bodyPr>
          <a:lstStyle/>
          <a:p>
            <a:pPr marL="0" indent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UNCLASSIFIED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FD38244-0DC2-6CC5-0576-314577B48C94}"/>
              </a:ext>
            </a:extLst>
          </p:cNvPr>
          <p:cNvGrpSpPr/>
          <p:nvPr userDrawn="1"/>
        </p:nvGrpSpPr>
        <p:grpSpPr>
          <a:xfrm>
            <a:off x="11188415" y="10160"/>
            <a:ext cx="958824" cy="667513"/>
            <a:chOff x="11209021" y="-9763"/>
            <a:chExt cx="958824" cy="667513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434F11C-13C1-0ED5-CA94-E6838D2AAB2E}"/>
                </a:ext>
              </a:extLst>
            </p:cNvPr>
            <p:cNvSpPr/>
            <p:nvPr userDrawn="1"/>
          </p:nvSpPr>
          <p:spPr>
            <a:xfrm>
              <a:off x="11209021" y="-9763"/>
              <a:ext cx="958824" cy="667513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>
              <a:softEdge rad="508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pic>
          <p:nvPicPr>
            <p:cNvPr id="5" name="Picture 4" descr="A picture containing text, book&#10;&#10;Description automatically generated">
              <a:extLst>
                <a:ext uri="{FF2B5EF4-FFF2-40B4-BE49-F238E27FC236}">
                  <a16:creationId xmlns:a16="http://schemas.microsoft.com/office/drawing/2014/main" id="{BE4970CA-BA71-E3F2-5EF0-FAB0B846DAB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53800" y="69827"/>
              <a:ext cx="667182" cy="473532"/>
            </a:xfrm>
            <a:prstGeom prst="rect">
              <a:avLst/>
            </a:prstGeom>
            <a:effectLst>
              <a:softEdge rad="0"/>
            </a:effectLst>
          </p:spPr>
        </p:pic>
      </p:grpSp>
    </p:spTree>
    <p:extLst>
      <p:ext uri="{BB962C8B-B14F-4D97-AF65-F5344CB8AC3E}">
        <p14:creationId xmlns:p14="http://schemas.microsoft.com/office/powerpoint/2010/main" val="1611766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cid:61E337BB-9F8E-45F2-ADB6-9CFE61301977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02145-52B0-FCC5-C42F-61273C6AB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5058318"/>
            <a:ext cx="7886700" cy="889995"/>
          </a:xfrm>
        </p:spPr>
        <p:txBody>
          <a:bodyPr lIns="91440" tIns="45720" rIns="91440" bIns="45720" anchor="t"/>
          <a:lstStyle/>
          <a:p>
            <a:r>
              <a:rPr lang="en-US" sz="2400" b="1" dirty="0">
                <a:solidFill>
                  <a:schemeClr val="tx1"/>
                </a:solidFill>
              </a:rPr>
              <a:t>Packing List Layout Brief</a:t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>Team # Senior </a:t>
            </a:r>
            <a:br>
              <a:rPr lang="en-US" sz="2400" b="1" dirty="0">
                <a:solidFill>
                  <a:schemeClr val="tx1"/>
                </a:solidFill>
              </a:rPr>
            </a:b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E796305-ADD7-2C51-39B0-D85B19E1E39A}"/>
              </a:ext>
            </a:extLst>
          </p:cNvPr>
          <p:cNvSpPr txBox="1">
            <a:spLocks/>
          </p:cNvSpPr>
          <p:nvPr/>
        </p:nvSpPr>
        <p:spPr>
          <a:xfrm>
            <a:off x="2241358" y="835719"/>
            <a:ext cx="7886700" cy="42703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sz="3200" b="1" dirty="0">
              <a:solidFill>
                <a:prstClr val="black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6DD594-AB61-F232-842C-6C11339DBAB1}"/>
              </a:ext>
            </a:extLst>
          </p:cNvPr>
          <p:cNvSpPr txBox="1"/>
          <p:nvPr/>
        </p:nvSpPr>
        <p:spPr>
          <a:xfrm>
            <a:off x="2152650" y="201832"/>
            <a:ext cx="69334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101</a:t>
            </a:r>
            <a:r>
              <a:rPr lang="en-US" sz="28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Airborne Division (AASLT)</a:t>
            </a:r>
          </a:p>
        </p:txBody>
      </p:sp>
    </p:spTree>
    <p:extLst>
      <p:ext uri="{BB962C8B-B14F-4D97-AF65-F5344CB8AC3E}">
        <p14:creationId xmlns:p14="http://schemas.microsoft.com/office/powerpoint/2010/main" val="28129864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B95ED3-61F5-3684-D7B8-C78C743AE2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6E826-A0DD-5F75-60FD-9DC8883BE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101</a:t>
            </a:r>
            <a:r>
              <a:rPr lang="en-US" baseline="30000" dirty="0"/>
              <a:t>st</a:t>
            </a:r>
            <a:r>
              <a:rPr lang="en-US" dirty="0"/>
              <a:t> Airborne Division (AASLT)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0F4066-DC8F-8903-3DEE-BAB4A4CA17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0990E8-7CED-7348-B8A2-48B76CD924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491" y="1685674"/>
            <a:ext cx="4738688" cy="386196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98E766C-350C-A88D-1614-F17C247D72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2543" y="1721025"/>
            <a:ext cx="4562474" cy="382661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7A03456-771E-640D-2949-C8A90D086DD5}"/>
              </a:ext>
            </a:extLst>
          </p:cNvPr>
          <p:cNvSpPr/>
          <p:nvPr/>
        </p:nvSpPr>
        <p:spPr>
          <a:xfrm>
            <a:off x="2907507" y="5710955"/>
            <a:ext cx="6967730" cy="74066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200" noProof="0" dirty="0">
                <a:solidFill>
                  <a:prstClr val="black"/>
                </a:solidFill>
                <a:latin typeface="Arial" panose="020B0604020202020204"/>
              </a:rPr>
              <a:t>Issued IOTV / MSV must have 9mm Kevlar Inserts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A7581F4-6EA1-29E1-1513-7C8719D5F022}"/>
              </a:ext>
            </a:extLst>
          </p:cNvPr>
          <p:cNvSpPr txBox="1">
            <a:spLocks/>
          </p:cNvSpPr>
          <p:nvPr/>
        </p:nvSpPr>
        <p:spPr>
          <a:xfrm>
            <a:off x="1884122" y="657572"/>
            <a:ext cx="7429500" cy="640080"/>
          </a:xfrm>
          <a:prstGeom prst="rect">
            <a:avLst/>
          </a:prstGeom>
        </p:spPr>
        <p:txBody>
          <a:bodyPr lIns="91440" tIns="45720" rIns="91440" bIns="45720"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>
                <a:cs typeface="Arial"/>
              </a:rPr>
              <a:t>IOTV INSERTS 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B9EF82F-6E03-AF0A-7F98-C2274C42B352}"/>
              </a:ext>
            </a:extLst>
          </p:cNvPr>
          <p:cNvSpPr txBox="1">
            <a:spLocks/>
          </p:cNvSpPr>
          <p:nvPr/>
        </p:nvSpPr>
        <p:spPr>
          <a:xfrm>
            <a:off x="2313900" y="836698"/>
            <a:ext cx="7429500" cy="640080"/>
          </a:xfrm>
          <a:prstGeom prst="rect">
            <a:avLst/>
          </a:prstGeom>
        </p:spPr>
        <p:txBody>
          <a:bodyPr lIns="91440" tIns="45720" rIns="91440" bIns="45720"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schemeClr val="tx1"/>
                </a:solidFill>
                <a:cs typeface="Arial"/>
              </a:rPr>
              <a:t>IOTV 9mm Kevlar Inserts  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4075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1B6E0D-AE78-CD0F-ACF9-2F56911E97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139B1-FF24-557C-E122-D33358273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101</a:t>
            </a:r>
            <a:r>
              <a:rPr lang="en-US" baseline="30000" dirty="0"/>
              <a:t>st</a:t>
            </a:r>
            <a:r>
              <a:rPr lang="en-US" dirty="0"/>
              <a:t> Airborne Division (AASLT)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1037504-F0E8-C8AD-698A-030FC5C1AEB1}"/>
              </a:ext>
            </a:extLst>
          </p:cNvPr>
          <p:cNvGrpSpPr/>
          <p:nvPr/>
        </p:nvGrpSpPr>
        <p:grpSpPr>
          <a:xfrm>
            <a:off x="1524000" y="1853890"/>
            <a:ext cx="9144000" cy="4129831"/>
            <a:chOff x="0" y="1080621"/>
            <a:chExt cx="9144000" cy="412983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230A6F4-7C64-F59A-281F-2C6973B6F79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080621"/>
              <a:ext cx="9144000" cy="4129831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2EA0CB3-77C9-2AC2-E06A-5B7D9903F8E4}"/>
                </a:ext>
              </a:extLst>
            </p:cNvPr>
            <p:cNvSpPr/>
            <p:nvPr/>
          </p:nvSpPr>
          <p:spPr>
            <a:xfrm>
              <a:off x="362917" y="4469788"/>
              <a:ext cx="3303828" cy="74066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Masking tape must be placed on the front and rear of the ACH</a:t>
              </a:r>
            </a:p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Masking tape dimensions: 6” wide by 2” tall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1238FA2-60F9-F1FF-D5E0-4F4EF650CB78}"/>
                </a:ext>
              </a:extLst>
            </p:cNvPr>
            <p:cNvSpPr/>
            <p:nvPr/>
          </p:nvSpPr>
          <p:spPr>
            <a:xfrm>
              <a:off x="5840172" y="4469788"/>
              <a:ext cx="3303828" cy="74066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Must have appropriate padding and chinstrap  </a:t>
              </a:r>
            </a:p>
          </p:txBody>
        </p: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4239F42E-6EBA-191F-8559-26E4E08574C1}"/>
              </a:ext>
            </a:extLst>
          </p:cNvPr>
          <p:cNvSpPr txBox="1">
            <a:spLocks/>
          </p:cNvSpPr>
          <p:nvPr/>
        </p:nvSpPr>
        <p:spPr>
          <a:xfrm>
            <a:off x="2026174" y="627385"/>
            <a:ext cx="7429500" cy="640080"/>
          </a:xfrm>
          <a:prstGeom prst="rect">
            <a:avLst/>
          </a:prstGeom>
        </p:spPr>
        <p:txBody>
          <a:bodyPr lIns="91440" tIns="45720" rIns="91440" bIns="45720"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b="1" dirty="0">
                <a:solidFill>
                  <a:schemeClr val="tx1"/>
                </a:solidFill>
              </a:rPr>
              <a:t>ACH/ IHPS</a:t>
            </a:r>
          </a:p>
        </p:txBody>
      </p:sp>
    </p:spTree>
    <p:extLst>
      <p:ext uri="{BB962C8B-B14F-4D97-AF65-F5344CB8AC3E}">
        <p14:creationId xmlns:p14="http://schemas.microsoft.com/office/powerpoint/2010/main" val="4101921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A0A3CC-800A-B74F-C96E-E8CD86715B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2EDF4-6607-A89B-7A9D-D22706C66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101</a:t>
            </a:r>
            <a:r>
              <a:rPr lang="en-US" baseline="30000" dirty="0"/>
              <a:t>st</a:t>
            </a:r>
            <a:r>
              <a:rPr lang="en-US" dirty="0"/>
              <a:t> Airborne Division (AASLT)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CE6A2-3452-C639-BDE9-3F24AFB72D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B970FA-2058-C45E-2C56-50AB146EB5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946" y="1452858"/>
            <a:ext cx="5644207" cy="395228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144F6D0D-247D-C979-7BCC-10B35235B522}"/>
              </a:ext>
            </a:extLst>
          </p:cNvPr>
          <p:cNvSpPr txBox="1">
            <a:spLocks/>
          </p:cNvSpPr>
          <p:nvPr/>
        </p:nvSpPr>
        <p:spPr>
          <a:xfrm>
            <a:off x="1639675" y="842932"/>
            <a:ext cx="8286750" cy="64008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b="1" dirty="0">
                <a:solidFill>
                  <a:schemeClr val="tx1"/>
                </a:solidFill>
              </a:rPr>
              <a:t>Wet-Weather / Extreme Cold Weather Jacket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5D42D17-4ED2-F328-C784-1F9CF86521A8}"/>
              </a:ext>
            </a:extLst>
          </p:cNvPr>
          <p:cNvCxnSpPr/>
          <p:nvPr/>
        </p:nvCxnSpPr>
        <p:spPr>
          <a:xfrm flipV="1">
            <a:off x="2294798" y="3871244"/>
            <a:ext cx="2343378" cy="613681"/>
          </a:xfrm>
          <a:prstGeom prst="line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BBBDEA6D-9B2C-5C4F-19FC-F96AF1C6A9D3}"/>
              </a:ext>
            </a:extLst>
          </p:cNvPr>
          <p:cNvSpPr/>
          <p:nvPr/>
        </p:nvSpPr>
        <p:spPr>
          <a:xfrm>
            <a:off x="1468722" y="4516272"/>
            <a:ext cx="1159150" cy="28313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Slip on rank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DC3E519-0015-635E-4ED4-579CC3C927FE}"/>
              </a:ext>
            </a:extLst>
          </p:cNvPr>
          <p:cNvSpPr/>
          <p:nvPr/>
        </p:nvSpPr>
        <p:spPr>
          <a:xfrm>
            <a:off x="4412955" y="5689753"/>
            <a:ext cx="2900376" cy="58793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Rank must be present: Pin on or slip on are authorized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D03F98E-3450-7AD0-2461-483A0B512802}"/>
              </a:ext>
            </a:extLst>
          </p:cNvPr>
          <p:cNvCxnSpPr/>
          <p:nvPr/>
        </p:nvCxnSpPr>
        <p:spPr>
          <a:xfrm flipH="1" flipV="1">
            <a:off x="6945095" y="4178084"/>
            <a:ext cx="2326206" cy="504679"/>
          </a:xfrm>
          <a:prstGeom prst="line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881C744E-C2D6-F155-12CC-A7BA4FBC9FE7}"/>
              </a:ext>
            </a:extLst>
          </p:cNvPr>
          <p:cNvSpPr/>
          <p:nvPr/>
        </p:nvSpPr>
        <p:spPr>
          <a:xfrm>
            <a:off x="8691726" y="4714110"/>
            <a:ext cx="1159150" cy="28313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Pin on rank</a:t>
            </a:r>
          </a:p>
        </p:txBody>
      </p:sp>
    </p:spTree>
    <p:extLst>
      <p:ext uri="{BB962C8B-B14F-4D97-AF65-F5344CB8AC3E}">
        <p14:creationId xmlns:p14="http://schemas.microsoft.com/office/powerpoint/2010/main" val="16958972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7AC1BE-F33F-6394-A979-6BCB52022D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F2DEA-D36D-ADDB-8C70-FA21BFD20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101</a:t>
            </a:r>
            <a:r>
              <a:rPr lang="en-US" baseline="30000" dirty="0"/>
              <a:t>st</a:t>
            </a:r>
            <a:r>
              <a:rPr lang="en-US" dirty="0"/>
              <a:t> Airborne Division (AASLT)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9CEE589-5DB1-0895-EDE7-8854C5BDE087}"/>
              </a:ext>
            </a:extLst>
          </p:cNvPr>
          <p:cNvSpPr txBox="1">
            <a:spLocks/>
          </p:cNvSpPr>
          <p:nvPr/>
        </p:nvSpPr>
        <p:spPr>
          <a:xfrm>
            <a:off x="2313900" y="874279"/>
            <a:ext cx="7429500" cy="64008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b="1" dirty="0">
                <a:solidFill>
                  <a:schemeClr val="tx1"/>
                </a:solidFill>
              </a:rPr>
              <a:t>Uniform Packed in Rucksack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97AE20A-A6D2-5C9E-8603-F65F21A64D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965" y="1312643"/>
            <a:ext cx="5544991" cy="436469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C6051BA-0EFA-6F11-1C19-9C88C5989862}"/>
              </a:ext>
            </a:extLst>
          </p:cNvPr>
          <p:cNvCxnSpPr/>
          <p:nvPr/>
        </p:nvCxnSpPr>
        <p:spPr>
          <a:xfrm flipV="1">
            <a:off x="1905702" y="2438935"/>
            <a:ext cx="1827878" cy="647184"/>
          </a:xfrm>
          <a:prstGeom prst="line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B57BC634-6C76-F936-1776-EC1C0751F1AD}"/>
              </a:ext>
            </a:extLst>
          </p:cNvPr>
          <p:cNvSpPr/>
          <p:nvPr/>
        </p:nvSpPr>
        <p:spPr>
          <a:xfrm>
            <a:off x="935927" y="3086119"/>
            <a:ext cx="1799505" cy="58793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All Patches must be affixed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BF40949-C25D-C180-5AC1-8A517B9D0682}"/>
              </a:ext>
            </a:extLst>
          </p:cNvPr>
          <p:cNvCxnSpPr/>
          <p:nvPr/>
        </p:nvCxnSpPr>
        <p:spPr>
          <a:xfrm flipV="1">
            <a:off x="2313900" y="4112419"/>
            <a:ext cx="1372406" cy="223898"/>
          </a:xfrm>
          <a:prstGeom prst="line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92C38C12-BA94-227A-8680-F9C348DF544C}"/>
              </a:ext>
            </a:extLst>
          </p:cNvPr>
          <p:cNvSpPr/>
          <p:nvPr/>
        </p:nvSpPr>
        <p:spPr>
          <a:xfrm>
            <a:off x="1282046" y="4336317"/>
            <a:ext cx="1799505" cy="58793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No logos, unit emblems, or writing 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4566B6F-67EC-13AA-F877-0C506AC063D7}"/>
              </a:ext>
            </a:extLst>
          </p:cNvPr>
          <p:cNvCxnSpPr/>
          <p:nvPr/>
        </p:nvCxnSpPr>
        <p:spPr>
          <a:xfrm flipV="1">
            <a:off x="4696089" y="4405151"/>
            <a:ext cx="1075284" cy="1366218"/>
          </a:xfrm>
          <a:prstGeom prst="line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31CB2F5B-7C6B-E9EF-C56E-605ED469C351}"/>
              </a:ext>
            </a:extLst>
          </p:cNvPr>
          <p:cNvSpPr/>
          <p:nvPr/>
        </p:nvSpPr>
        <p:spPr>
          <a:xfrm>
            <a:off x="3195624" y="5771369"/>
            <a:ext cx="2900376" cy="58793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Patrol cap must have nametape and rank affixed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8F87D3B-DEA8-4C44-CFB2-AEC6318F4470}"/>
              </a:ext>
            </a:extLst>
          </p:cNvPr>
          <p:cNvCxnSpPr/>
          <p:nvPr/>
        </p:nvCxnSpPr>
        <p:spPr>
          <a:xfrm flipH="1" flipV="1">
            <a:off x="7596465" y="4686604"/>
            <a:ext cx="733835" cy="1265634"/>
          </a:xfrm>
          <a:prstGeom prst="line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4294B7DE-BAC7-E4E1-B584-806A8E4B7EFF}"/>
              </a:ext>
            </a:extLst>
          </p:cNvPr>
          <p:cNvSpPr/>
          <p:nvPr/>
        </p:nvSpPr>
        <p:spPr>
          <a:xfrm>
            <a:off x="7763517" y="5952238"/>
            <a:ext cx="1799505" cy="58793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1x Pair of AR 670-1 compliant boot socks</a:t>
            </a:r>
          </a:p>
        </p:txBody>
      </p:sp>
    </p:spTree>
    <p:extLst>
      <p:ext uri="{BB962C8B-B14F-4D97-AF65-F5344CB8AC3E}">
        <p14:creationId xmlns:p14="http://schemas.microsoft.com/office/powerpoint/2010/main" val="18958256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4E066A-0605-5D02-9691-2F9C8F69A5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427AE-C851-C7B8-31FD-86FC0C35E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101</a:t>
            </a:r>
            <a:r>
              <a:rPr lang="en-US" baseline="30000" dirty="0"/>
              <a:t>st</a:t>
            </a:r>
            <a:r>
              <a:rPr lang="en-US" dirty="0"/>
              <a:t> Airborne Division (AASLT)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EC87C94-F583-A5B1-AAD6-1CCC56EDD921}"/>
              </a:ext>
            </a:extLst>
          </p:cNvPr>
          <p:cNvSpPr txBox="1">
            <a:spLocks/>
          </p:cNvSpPr>
          <p:nvPr/>
        </p:nvSpPr>
        <p:spPr>
          <a:xfrm>
            <a:off x="2313900" y="992303"/>
            <a:ext cx="7429500" cy="64008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b="1" dirty="0">
                <a:solidFill>
                  <a:schemeClr val="tx1"/>
                </a:solidFill>
              </a:rPr>
              <a:t>Items Packed in Rucksack (1 of 3)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4A3A92-7CC8-E432-7B37-32E9398732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776" y="1504111"/>
            <a:ext cx="5838824" cy="3989608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4AAE4F5-A418-863A-3451-4D64D4A21548}"/>
              </a:ext>
            </a:extLst>
          </p:cNvPr>
          <p:cNvCxnSpPr/>
          <p:nvPr/>
        </p:nvCxnSpPr>
        <p:spPr>
          <a:xfrm flipV="1">
            <a:off x="1824040" y="2425814"/>
            <a:ext cx="2519172" cy="185893"/>
          </a:xfrm>
          <a:prstGeom prst="line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06070BCE-EE79-4E96-7B8D-9B39A5BC81EF}"/>
              </a:ext>
            </a:extLst>
          </p:cNvPr>
          <p:cNvSpPr/>
          <p:nvPr/>
        </p:nvSpPr>
        <p:spPr>
          <a:xfrm>
            <a:off x="298830" y="2611707"/>
            <a:ext cx="2258568" cy="58793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1-Gallon Sized Ziploc Bag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DC245EC-4FA1-2124-93CA-5A4698483289}"/>
              </a:ext>
            </a:extLst>
          </p:cNvPr>
          <p:cNvCxnSpPr/>
          <p:nvPr/>
        </p:nvCxnSpPr>
        <p:spPr>
          <a:xfrm flipV="1">
            <a:off x="2701204" y="4710359"/>
            <a:ext cx="1451303" cy="783360"/>
          </a:xfrm>
          <a:prstGeom prst="line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65446C78-B883-7779-3327-854197881AF8}"/>
              </a:ext>
            </a:extLst>
          </p:cNvPr>
          <p:cNvSpPr/>
          <p:nvPr/>
        </p:nvSpPr>
        <p:spPr>
          <a:xfrm>
            <a:off x="729411" y="5493719"/>
            <a:ext cx="2900376" cy="58793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Must be black ink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9F24799-C695-6BEE-87E8-D5631E8C5144}"/>
              </a:ext>
            </a:extLst>
          </p:cNvPr>
          <p:cNvCxnSpPr/>
          <p:nvPr/>
        </p:nvCxnSpPr>
        <p:spPr>
          <a:xfrm flipH="1" flipV="1">
            <a:off x="7174363" y="4710359"/>
            <a:ext cx="1997100" cy="1042260"/>
          </a:xfrm>
          <a:prstGeom prst="line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39BBE126-B499-D7A0-F513-323488D1AC9E}"/>
              </a:ext>
            </a:extLst>
          </p:cNvPr>
          <p:cNvSpPr/>
          <p:nvPr/>
        </p:nvSpPr>
        <p:spPr>
          <a:xfrm>
            <a:off x="8293212" y="5787687"/>
            <a:ext cx="2900376" cy="58793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Earplugs must have hard case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Note: Earplugs may be flange or foam</a:t>
            </a:r>
          </a:p>
        </p:txBody>
      </p:sp>
    </p:spTree>
    <p:extLst>
      <p:ext uri="{BB962C8B-B14F-4D97-AF65-F5344CB8AC3E}">
        <p14:creationId xmlns:p14="http://schemas.microsoft.com/office/powerpoint/2010/main" val="42713280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9BC86C-ACE6-809D-8BB9-E548859492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181FD3-1742-2FD6-5A24-4BA9AA90F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101</a:t>
            </a:r>
            <a:r>
              <a:rPr lang="en-US" baseline="30000" dirty="0"/>
              <a:t>st</a:t>
            </a:r>
            <a:r>
              <a:rPr lang="en-US" dirty="0"/>
              <a:t> Airborne Division (AASLT)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C5FABB-FF96-DE64-5064-224EAED57E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337" y="1274345"/>
            <a:ext cx="4348147" cy="4497846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9C5CCD97-86BA-F583-CC8F-68D0A3598F61}"/>
              </a:ext>
            </a:extLst>
          </p:cNvPr>
          <p:cNvSpPr txBox="1">
            <a:spLocks/>
          </p:cNvSpPr>
          <p:nvPr/>
        </p:nvSpPr>
        <p:spPr>
          <a:xfrm>
            <a:off x="2478660" y="688053"/>
            <a:ext cx="7429500" cy="64008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b="1" dirty="0">
                <a:solidFill>
                  <a:schemeClr val="tx1"/>
                </a:solidFill>
              </a:rPr>
              <a:t>Items Packed in Rucksack (2 of 3)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D1A9012-8966-7068-0EE8-0B02D6622C2E}"/>
              </a:ext>
            </a:extLst>
          </p:cNvPr>
          <p:cNvCxnSpPr>
            <a:cxnSpLocks/>
          </p:cNvCxnSpPr>
          <p:nvPr/>
        </p:nvCxnSpPr>
        <p:spPr>
          <a:xfrm flipV="1">
            <a:off x="3733014" y="1693620"/>
            <a:ext cx="2460396" cy="135180"/>
          </a:xfrm>
          <a:prstGeom prst="line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764BA18-C9CD-965E-B255-BD9781A161B3}"/>
              </a:ext>
            </a:extLst>
          </p:cNvPr>
          <p:cNvCxnSpPr>
            <a:cxnSpLocks/>
          </p:cNvCxnSpPr>
          <p:nvPr/>
        </p:nvCxnSpPr>
        <p:spPr>
          <a:xfrm flipV="1">
            <a:off x="3733014" y="2030816"/>
            <a:ext cx="1408836" cy="90215"/>
          </a:xfrm>
          <a:prstGeom prst="line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5664ACD9-7289-5625-BC49-6004D722F91A}"/>
              </a:ext>
            </a:extLst>
          </p:cNvPr>
          <p:cNvSpPr/>
          <p:nvPr/>
        </p:nvSpPr>
        <p:spPr>
          <a:xfrm>
            <a:off x="1321913" y="1761210"/>
            <a:ext cx="2411101" cy="66932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APEL Approved Eye Protection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Eye Pro </a:t>
            </a:r>
            <a:r>
              <a:rPr lang="en-US" sz="1200" b="1" u="sng" dirty="0">
                <a:solidFill>
                  <a:schemeClr val="tx1"/>
                </a:solidFill>
              </a:rPr>
              <a:t>OR</a:t>
            </a:r>
            <a:r>
              <a:rPr lang="en-US" sz="1200" dirty="0">
                <a:solidFill>
                  <a:schemeClr val="tx1"/>
                </a:solidFill>
              </a:rPr>
              <a:t> Goggles</a:t>
            </a:r>
          </a:p>
          <a:p>
            <a:pPr algn="ctr"/>
            <a:r>
              <a:rPr lang="en-US" sz="1200" b="1" u="sng" dirty="0">
                <a:solidFill>
                  <a:schemeClr val="tx1"/>
                </a:solidFill>
              </a:rPr>
              <a:t>*Must have clear lenses*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AAA87CC-D64E-8DBE-C94A-BCB05060F2A3}"/>
              </a:ext>
            </a:extLst>
          </p:cNvPr>
          <p:cNvCxnSpPr>
            <a:cxnSpLocks/>
          </p:cNvCxnSpPr>
          <p:nvPr/>
        </p:nvCxnSpPr>
        <p:spPr>
          <a:xfrm flipV="1">
            <a:off x="3438363" y="3259477"/>
            <a:ext cx="1524849" cy="146116"/>
          </a:xfrm>
          <a:prstGeom prst="line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CB9A9894-4633-3BF9-BDD5-6B9E8EA3CD7D}"/>
              </a:ext>
            </a:extLst>
          </p:cNvPr>
          <p:cNvSpPr/>
          <p:nvPr/>
        </p:nvSpPr>
        <p:spPr>
          <a:xfrm>
            <a:off x="1093468" y="3216734"/>
            <a:ext cx="2344895" cy="58793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Canteen must </a:t>
            </a:r>
            <a:r>
              <a:rPr lang="en-US" sz="1200">
                <a:solidFill>
                  <a:schemeClr val="tx1"/>
                </a:solidFill>
              </a:rPr>
              <a:t>be full and have  </a:t>
            </a:r>
            <a:r>
              <a:rPr lang="en-US" sz="1200" dirty="0">
                <a:solidFill>
                  <a:schemeClr val="tx1"/>
                </a:solidFill>
              </a:rPr>
              <a:t>2” masking tape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Dimensions: 2” Tall by 6” wide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6814077-C998-979D-D665-A56E730BE212}"/>
              </a:ext>
            </a:extLst>
          </p:cNvPr>
          <p:cNvCxnSpPr>
            <a:cxnSpLocks/>
          </p:cNvCxnSpPr>
          <p:nvPr/>
        </p:nvCxnSpPr>
        <p:spPr>
          <a:xfrm flipV="1">
            <a:off x="4963212" y="5029201"/>
            <a:ext cx="282334" cy="928539"/>
          </a:xfrm>
          <a:prstGeom prst="line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F94C293-FCD4-F616-85C4-FA09C0F11807}"/>
              </a:ext>
            </a:extLst>
          </p:cNvPr>
          <p:cNvCxnSpPr>
            <a:cxnSpLocks/>
          </p:cNvCxnSpPr>
          <p:nvPr/>
        </p:nvCxnSpPr>
        <p:spPr>
          <a:xfrm flipV="1">
            <a:off x="6919190" y="4707180"/>
            <a:ext cx="0" cy="1250560"/>
          </a:xfrm>
          <a:prstGeom prst="line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56513C8D-46AA-CA65-6C4E-9139CF479F02}"/>
              </a:ext>
            </a:extLst>
          </p:cNvPr>
          <p:cNvSpPr/>
          <p:nvPr/>
        </p:nvSpPr>
        <p:spPr>
          <a:xfrm>
            <a:off x="4200787" y="5996059"/>
            <a:ext cx="3558848" cy="58793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Red Lens Capable Flashlight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Headlamp </a:t>
            </a:r>
            <a:r>
              <a:rPr lang="en-US" sz="1200" b="1" u="sng" dirty="0">
                <a:solidFill>
                  <a:schemeClr val="tx1"/>
                </a:solidFill>
              </a:rPr>
              <a:t>OR</a:t>
            </a:r>
            <a:r>
              <a:rPr lang="en-US" sz="1200" dirty="0">
                <a:solidFill>
                  <a:schemeClr val="tx1"/>
                </a:solidFill>
              </a:rPr>
              <a:t> L-Shape is authorized</a:t>
            </a:r>
          </a:p>
          <a:p>
            <a:pPr algn="ctr"/>
            <a:r>
              <a:rPr lang="en-US" sz="1200" b="1" u="sng" dirty="0">
                <a:solidFill>
                  <a:schemeClr val="tx1"/>
                </a:solidFill>
              </a:rPr>
              <a:t>NOTE</a:t>
            </a:r>
            <a:r>
              <a:rPr lang="en-US" sz="1200" dirty="0">
                <a:solidFill>
                  <a:schemeClr val="tx1"/>
                </a:solidFill>
              </a:rPr>
              <a:t>: Additional Batteries must match flashlight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8A017A4-DE23-3E84-F629-E17BFAC50CF9}"/>
              </a:ext>
            </a:extLst>
          </p:cNvPr>
          <p:cNvCxnSpPr>
            <a:cxnSpLocks/>
          </p:cNvCxnSpPr>
          <p:nvPr/>
        </p:nvCxnSpPr>
        <p:spPr>
          <a:xfrm flipV="1">
            <a:off x="6096000" y="5380463"/>
            <a:ext cx="119335" cy="577277"/>
          </a:xfrm>
          <a:prstGeom prst="line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ECE7681-8890-9932-14FE-0B5CC51AC771}"/>
              </a:ext>
            </a:extLst>
          </p:cNvPr>
          <p:cNvCxnSpPr>
            <a:cxnSpLocks/>
          </p:cNvCxnSpPr>
          <p:nvPr/>
        </p:nvCxnSpPr>
        <p:spPr>
          <a:xfrm flipH="1" flipV="1">
            <a:off x="7441026" y="3517772"/>
            <a:ext cx="1307048" cy="5496"/>
          </a:xfrm>
          <a:prstGeom prst="line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95A1BFB8-2905-D539-DCDE-A4AED6F6AA7E}"/>
              </a:ext>
            </a:extLst>
          </p:cNvPr>
          <p:cNvSpPr/>
          <p:nvPr/>
        </p:nvSpPr>
        <p:spPr>
          <a:xfrm>
            <a:off x="8753637" y="3216734"/>
            <a:ext cx="2344895" cy="58793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Canteen Carrier</a:t>
            </a:r>
          </a:p>
        </p:txBody>
      </p:sp>
    </p:spTree>
    <p:extLst>
      <p:ext uri="{BB962C8B-B14F-4D97-AF65-F5344CB8AC3E}">
        <p14:creationId xmlns:p14="http://schemas.microsoft.com/office/powerpoint/2010/main" val="18949981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7CCCCB-A7B9-3716-7635-C506EAE276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170A5-8A55-83A9-6408-E66579D0C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101</a:t>
            </a:r>
            <a:r>
              <a:rPr lang="en-US" baseline="30000" dirty="0"/>
              <a:t>st</a:t>
            </a:r>
            <a:r>
              <a:rPr lang="en-US" dirty="0"/>
              <a:t> Airborne Division (AASLT)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1D5E123-B383-54D6-5F15-E4E27438BD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6788" y="1389496"/>
            <a:ext cx="5678424" cy="4079007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120BF6A1-9B87-F85C-9F6C-DE23985CE416}"/>
              </a:ext>
            </a:extLst>
          </p:cNvPr>
          <p:cNvSpPr txBox="1">
            <a:spLocks/>
          </p:cNvSpPr>
          <p:nvPr/>
        </p:nvSpPr>
        <p:spPr>
          <a:xfrm>
            <a:off x="2308977" y="749416"/>
            <a:ext cx="7429500" cy="64008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b="1" dirty="0">
                <a:solidFill>
                  <a:schemeClr val="tx1"/>
                </a:solidFill>
              </a:rPr>
              <a:t>Items Packed in Rucksack (3 of 3)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09633C6-EF1C-714D-65BE-A29612E0D805}"/>
              </a:ext>
            </a:extLst>
          </p:cNvPr>
          <p:cNvGrpSpPr/>
          <p:nvPr/>
        </p:nvGrpSpPr>
        <p:grpSpPr>
          <a:xfrm>
            <a:off x="1948600" y="1735608"/>
            <a:ext cx="2171344" cy="587936"/>
            <a:chOff x="298909" y="1762721"/>
            <a:chExt cx="2171344" cy="587936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9C6AF08-5D94-DC95-7A79-541D5DB923BB}"/>
                </a:ext>
              </a:extLst>
            </p:cNvPr>
            <p:cNvSpPr/>
            <p:nvPr/>
          </p:nvSpPr>
          <p:spPr>
            <a:xfrm>
              <a:off x="298909" y="1762721"/>
              <a:ext cx="1131472" cy="58793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Must be black/tan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AC8370D0-CC7B-2A70-EC64-E16D4FD810AA}"/>
                </a:ext>
              </a:extLst>
            </p:cNvPr>
            <p:cNvCxnSpPr>
              <a:stCxn id="9" idx="3"/>
            </p:cNvCxnSpPr>
            <p:nvPr/>
          </p:nvCxnSpPr>
          <p:spPr>
            <a:xfrm flipV="1">
              <a:off x="1430381" y="1989964"/>
              <a:ext cx="1039872" cy="66725"/>
            </a:xfrm>
            <a:prstGeom prst="line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2A900D6-BD9A-02B1-9E01-28A0C9D89319}"/>
              </a:ext>
            </a:extLst>
          </p:cNvPr>
          <p:cNvGrpSpPr/>
          <p:nvPr/>
        </p:nvGrpSpPr>
        <p:grpSpPr>
          <a:xfrm>
            <a:off x="1734632" y="4534457"/>
            <a:ext cx="1865376" cy="587936"/>
            <a:chOff x="-64805" y="4700364"/>
            <a:chExt cx="1865376" cy="587936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A7BA290-900B-90B3-CFBE-ADA14FD6FE7E}"/>
                </a:ext>
              </a:extLst>
            </p:cNvPr>
            <p:cNvCxnSpPr/>
            <p:nvPr/>
          </p:nvCxnSpPr>
          <p:spPr>
            <a:xfrm flipV="1">
              <a:off x="914267" y="4818888"/>
              <a:ext cx="886304" cy="23044"/>
            </a:xfrm>
            <a:prstGeom prst="line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68F2865-2C05-1C35-CFC4-42A05B8D17FD}"/>
                </a:ext>
              </a:extLst>
            </p:cNvPr>
            <p:cNvSpPr/>
            <p:nvPr/>
          </p:nvSpPr>
          <p:spPr>
            <a:xfrm>
              <a:off x="-64805" y="4700364"/>
              <a:ext cx="1131472" cy="58793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Must have Velcro backing</a:t>
              </a:r>
            </a:p>
          </p:txBody>
        </p:sp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E576558-EB40-54EA-A10B-C882C2A6AD2F}"/>
              </a:ext>
            </a:extLst>
          </p:cNvPr>
          <p:cNvCxnSpPr/>
          <p:nvPr/>
        </p:nvCxnSpPr>
        <p:spPr>
          <a:xfrm flipV="1">
            <a:off x="3372332" y="4411262"/>
            <a:ext cx="1403446" cy="1422262"/>
          </a:xfrm>
          <a:prstGeom prst="line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8FD4F05-4489-C1B4-56AF-BBE03CD3ABEB}"/>
              </a:ext>
            </a:extLst>
          </p:cNvPr>
          <p:cNvCxnSpPr/>
          <p:nvPr/>
        </p:nvCxnSpPr>
        <p:spPr>
          <a:xfrm flipV="1">
            <a:off x="4244256" y="5051342"/>
            <a:ext cx="467710" cy="746926"/>
          </a:xfrm>
          <a:prstGeom prst="line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F09E6AAA-E1F9-E59A-5130-A6A79FBDD6C6}"/>
              </a:ext>
            </a:extLst>
          </p:cNvPr>
          <p:cNvSpPr/>
          <p:nvPr/>
        </p:nvSpPr>
        <p:spPr>
          <a:xfrm>
            <a:off x="2575631" y="5751317"/>
            <a:ext cx="2232968" cy="58793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Beret with appropriate items: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Enlisted: Unit Crest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Officer: Rank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B8D7AE8-50E9-236E-E57B-9FF910DA15CA}"/>
              </a:ext>
            </a:extLst>
          </p:cNvPr>
          <p:cNvSpPr/>
          <p:nvPr/>
        </p:nvSpPr>
        <p:spPr>
          <a:xfrm>
            <a:off x="5572479" y="5751317"/>
            <a:ext cx="2544796" cy="78145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Leather gloves with double friction bearing surface  with </a:t>
            </a:r>
            <a:r>
              <a:rPr lang="en-US" sz="1100" dirty="0">
                <a:solidFill>
                  <a:schemeClr val="tx1"/>
                </a:solidFill>
              </a:rPr>
              <a:t>inserts</a:t>
            </a:r>
            <a:r>
              <a:rPr lang="en-US" sz="1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(70% or higher)  </a:t>
            </a:r>
            <a:endParaRPr lang="en-US" sz="1100" dirty="0">
              <a:solidFill>
                <a:schemeClr val="tx1"/>
              </a:solidFill>
            </a:endParaRP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Must be AR 670-1 compliant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F906B95-2C6E-99E7-5553-FE78CE885F4E}"/>
              </a:ext>
            </a:extLst>
          </p:cNvPr>
          <p:cNvCxnSpPr>
            <a:cxnSpLocks/>
            <a:stCxn id="18" idx="0"/>
          </p:cNvCxnSpPr>
          <p:nvPr/>
        </p:nvCxnSpPr>
        <p:spPr>
          <a:xfrm flipH="1" flipV="1">
            <a:off x="6798981" y="4741991"/>
            <a:ext cx="45896" cy="1009326"/>
          </a:xfrm>
          <a:prstGeom prst="line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8C3AF99F-691E-EED9-9A67-63D0345AC0E5}"/>
              </a:ext>
            </a:extLst>
          </p:cNvPr>
          <p:cNvSpPr/>
          <p:nvPr/>
        </p:nvSpPr>
        <p:spPr>
          <a:xfrm>
            <a:off x="9095901" y="5380634"/>
            <a:ext cx="1729290" cy="58793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Handbook: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*When Issued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02987D0-346F-81E4-870B-5A708D6C4791}"/>
              </a:ext>
            </a:extLst>
          </p:cNvPr>
          <p:cNvCxnSpPr>
            <a:stCxn id="24" idx="1"/>
          </p:cNvCxnSpPr>
          <p:nvPr/>
        </p:nvCxnSpPr>
        <p:spPr>
          <a:xfrm flipH="1" flipV="1">
            <a:off x="8716425" y="5155066"/>
            <a:ext cx="379476" cy="519536"/>
          </a:xfrm>
          <a:prstGeom prst="line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8F68444-270E-6ED7-69BB-818661260D26}"/>
              </a:ext>
            </a:extLst>
          </p:cNvPr>
          <p:cNvGrpSpPr/>
          <p:nvPr/>
        </p:nvGrpSpPr>
        <p:grpSpPr>
          <a:xfrm>
            <a:off x="7852159" y="2511301"/>
            <a:ext cx="2973032" cy="587936"/>
            <a:chOff x="6163056" y="2697441"/>
            <a:chExt cx="2973032" cy="587936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43B91D8-BB88-36AC-2B6B-905D0E16321C}"/>
                </a:ext>
              </a:extLst>
            </p:cNvPr>
            <p:cNvSpPr/>
            <p:nvPr/>
          </p:nvSpPr>
          <p:spPr>
            <a:xfrm>
              <a:off x="7406798" y="2697441"/>
              <a:ext cx="1729290" cy="58793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Must be yellow</a:t>
              </a: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74FE51E-52DB-EB1E-BECE-EC0DBB891CE7}"/>
                </a:ext>
              </a:extLst>
            </p:cNvPr>
            <p:cNvCxnSpPr>
              <a:stCxn id="27" idx="1"/>
            </p:cNvCxnSpPr>
            <p:nvPr/>
          </p:nvCxnSpPr>
          <p:spPr>
            <a:xfrm flipH="1">
              <a:off x="6163056" y="2991409"/>
              <a:ext cx="1243742" cy="62687"/>
            </a:xfrm>
            <a:prstGeom prst="line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8E16A07-D27D-E17C-9FCA-03D1278BE7B0}"/>
              </a:ext>
            </a:extLst>
          </p:cNvPr>
          <p:cNvGrpSpPr/>
          <p:nvPr/>
        </p:nvGrpSpPr>
        <p:grpSpPr>
          <a:xfrm>
            <a:off x="7529041" y="1658793"/>
            <a:ext cx="2973032" cy="587936"/>
            <a:chOff x="6163056" y="2697441"/>
            <a:chExt cx="2973032" cy="587936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CDA5F973-9578-589F-FF0C-7B20F6FCF2F9}"/>
                </a:ext>
              </a:extLst>
            </p:cNvPr>
            <p:cNvSpPr/>
            <p:nvPr/>
          </p:nvSpPr>
          <p:spPr>
            <a:xfrm>
              <a:off x="7406798" y="2697441"/>
              <a:ext cx="1729290" cy="58793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Must fit in cargo pocket</a:t>
              </a: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0743FE21-8B59-7CDC-DFDF-7E5799EDA9FF}"/>
                </a:ext>
              </a:extLst>
            </p:cNvPr>
            <p:cNvCxnSpPr>
              <a:stCxn id="30" idx="1"/>
            </p:cNvCxnSpPr>
            <p:nvPr/>
          </p:nvCxnSpPr>
          <p:spPr>
            <a:xfrm flipH="1">
              <a:off x="6163056" y="2991409"/>
              <a:ext cx="1243742" cy="62687"/>
            </a:xfrm>
            <a:prstGeom prst="line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84637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1FDD4C-94AA-44F0-EBE1-BC991897C6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BD2C1-7744-ED3C-D0C3-CDE984F51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101</a:t>
            </a:r>
            <a:r>
              <a:rPr lang="en-US" baseline="30000" dirty="0"/>
              <a:t>st</a:t>
            </a:r>
            <a:r>
              <a:rPr lang="en-US" dirty="0"/>
              <a:t> Airborne Division (AASLT)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CDA7A7-5DDD-FFA7-6AE3-7A71AFD66E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075" y="1926352"/>
            <a:ext cx="3213232" cy="33212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57BA894-C8B7-06CB-AB2D-DE4B49DC2F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1952" y="1818487"/>
            <a:ext cx="2894585" cy="34822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81B63A3-80E4-86CE-4113-8C86A6FDB4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4403" y="1818487"/>
            <a:ext cx="2357080" cy="3429105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4A89B951-B2E0-86A8-E9A0-CA6BD9F466E3}"/>
              </a:ext>
            </a:extLst>
          </p:cNvPr>
          <p:cNvSpPr txBox="1">
            <a:spLocks/>
          </p:cNvSpPr>
          <p:nvPr/>
        </p:nvSpPr>
        <p:spPr>
          <a:xfrm>
            <a:off x="1866900" y="914372"/>
            <a:ext cx="7429500" cy="79187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b="1" dirty="0">
                <a:solidFill>
                  <a:schemeClr val="tx1"/>
                </a:solidFill>
              </a:rPr>
              <a:t>Leather gloves with double friction bearing surface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480899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A3AE05-71F1-2849-0910-F6B57B9680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9F227-9F28-2A04-131F-F607E7ABE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101</a:t>
            </a:r>
            <a:r>
              <a:rPr lang="en-US" baseline="30000" dirty="0"/>
              <a:t>st</a:t>
            </a:r>
            <a:r>
              <a:rPr lang="en-US" dirty="0"/>
              <a:t> Airborne Division (AASLT)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C543F7-64BC-9803-4FBA-E336249FD7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420" y="1592621"/>
            <a:ext cx="5081795" cy="4325112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2D6C155-BE56-9B77-8958-64501BED8542}"/>
              </a:ext>
            </a:extLst>
          </p:cNvPr>
          <p:cNvSpPr txBox="1">
            <a:spLocks/>
          </p:cNvSpPr>
          <p:nvPr/>
        </p:nvSpPr>
        <p:spPr>
          <a:xfrm>
            <a:off x="2129868" y="874279"/>
            <a:ext cx="7429500" cy="64008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b="1" dirty="0">
                <a:solidFill>
                  <a:schemeClr val="tx1"/>
                </a:solidFill>
              </a:rPr>
              <a:t>Day 0 / Day 7 Items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7AA06F1-7A74-3375-EDDA-3A27996FC247}"/>
              </a:ext>
            </a:extLst>
          </p:cNvPr>
          <p:cNvGrpSpPr/>
          <p:nvPr/>
        </p:nvGrpSpPr>
        <p:grpSpPr>
          <a:xfrm>
            <a:off x="1826051" y="2196354"/>
            <a:ext cx="2171344" cy="587936"/>
            <a:chOff x="298909" y="1762721"/>
            <a:chExt cx="2171344" cy="587936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83FD0E0-AE63-7F14-0074-B8A3E030A7AA}"/>
                </a:ext>
              </a:extLst>
            </p:cNvPr>
            <p:cNvSpPr/>
            <p:nvPr/>
          </p:nvSpPr>
          <p:spPr>
            <a:xfrm>
              <a:off x="298909" y="1762721"/>
              <a:ext cx="1131472" cy="58793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Day 0 Only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38A519D-D29E-E78B-4AAB-82363DDCAF79}"/>
                </a:ext>
              </a:extLst>
            </p:cNvPr>
            <p:cNvCxnSpPr>
              <a:stCxn id="9" idx="3"/>
            </p:cNvCxnSpPr>
            <p:nvPr/>
          </p:nvCxnSpPr>
          <p:spPr>
            <a:xfrm flipV="1">
              <a:off x="1430381" y="1989964"/>
              <a:ext cx="1039872" cy="66725"/>
            </a:xfrm>
            <a:prstGeom prst="line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809B160-B161-6161-4DAF-CCFE0E97C8A5}"/>
              </a:ext>
            </a:extLst>
          </p:cNvPr>
          <p:cNvGrpSpPr/>
          <p:nvPr/>
        </p:nvGrpSpPr>
        <p:grpSpPr>
          <a:xfrm>
            <a:off x="7230830" y="1902386"/>
            <a:ext cx="2843102" cy="587936"/>
            <a:chOff x="-1412721" y="1762721"/>
            <a:chExt cx="2843102" cy="587936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EBAC03A-53AB-05D9-16E7-5EDC9F6AB10D}"/>
                </a:ext>
              </a:extLst>
            </p:cNvPr>
            <p:cNvSpPr/>
            <p:nvPr/>
          </p:nvSpPr>
          <p:spPr>
            <a:xfrm>
              <a:off x="298909" y="1762721"/>
              <a:ext cx="1131472" cy="58793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tIns="45720" rIns="45720" bIns="45720"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Day 0 &amp; Day 7</a:t>
              </a: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4EE9A42-886B-4F45-D2D1-2CCFF4E348F6}"/>
                </a:ext>
              </a:extLst>
            </p:cNvPr>
            <p:cNvCxnSpPr>
              <a:stCxn id="12" idx="1"/>
            </p:cNvCxnSpPr>
            <p:nvPr/>
          </p:nvCxnSpPr>
          <p:spPr>
            <a:xfrm flipH="1">
              <a:off x="-1412721" y="2056689"/>
              <a:ext cx="1711630" cy="43790"/>
            </a:xfrm>
            <a:prstGeom prst="line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0D851F94-4D5B-AE3D-C7D7-6D348C86728B}"/>
              </a:ext>
            </a:extLst>
          </p:cNvPr>
          <p:cNvSpPr/>
          <p:nvPr/>
        </p:nvSpPr>
        <p:spPr>
          <a:xfrm>
            <a:off x="8780234" y="3833757"/>
            <a:ext cx="1293698" cy="70006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45720" rIns="45720" bIns="45720"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Day 7 Only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PT Socks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IPFU Complete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7485336-2DD6-02FE-3C8F-A84C4FA41C3D}"/>
              </a:ext>
            </a:extLst>
          </p:cNvPr>
          <p:cNvCxnSpPr>
            <a:cxnSpLocks/>
          </p:cNvCxnSpPr>
          <p:nvPr/>
        </p:nvCxnSpPr>
        <p:spPr>
          <a:xfrm flipH="1">
            <a:off x="6561056" y="4183788"/>
            <a:ext cx="2219178" cy="209103"/>
          </a:xfrm>
          <a:prstGeom prst="line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17632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9A8B8E-D4AB-313E-6F7E-BEDB2BD193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4E4AE-F0FC-D81E-C7EB-1B1B47298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101</a:t>
            </a:r>
            <a:r>
              <a:rPr lang="en-US" baseline="30000" dirty="0"/>
              <a:t>st</a:t>
            </a:r>
            <a:r>
              <a:rPr lang="en-US" dirty="0"/>
              <a:t> Airborne Division (AASLT)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09EECA-74B2-5E75-956B-47E25EC59D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770" y="1527633"/>
            <a:ext cx="5373893" cy="439334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455F1D8-6884-0F62-6AB3-8FA045577099}"/>
              </a:ext>
            </a:extLst>
          </p:cNvPr>
          <p:cNvSpPr/>
          <p:nvPr/>
        </p:nvSpPr>
        <p:spPr>
          <a:xfrm>
            <a:off x="1408718" y="2248388"/>
            <a:ext cx="2205989" cy="236122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45720" rIns="45720" bIns="45720" rtlCol="0" anchor="ctr"/>
          <a:lstStyle/>
          <a:p>
            <a:pPr algn="ctr"/>
            <a:r>
              <a:rPr lang="en-US" sz="1200" b="1" u="sng" dirty="0">
                <a:solidFill>
                  <a:schemeClr val="tx1"/>
                </a:solidFill>
              </a:rPr>
              <a:t>Winter IPFU Complete:</a:t>
            </a:r>
          </a:p>
          <a:p>
            <a:pPr algn="ctr"/>
            <a:r>
              <a:rPr lang="en-US" sz="1200" b="1" u="sng" dirty="0">
                <a:solidFill>
                  <a:schemeClr val="tx1"/>
                </a:solidFill>
              </a:rPr>
              <a:t>(Day 7 Only)</a:t>
            </a:r>
            <a:endParaRPr lang="en-US" sz="1200" b="1" u="sng" dirty="0">
              <a:solidFill>
                <a:schemeClr val="tx1"/>
              </a:solidFill>
              <a:cs typeface="Arial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IPFU Shorts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IPFU Short Sleeve Shirt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IPFU Long Sleeve Shirt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IPFU Jacket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IPFU Pants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Fleece Cap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Gloves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PT Socks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Running Shoes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D21F493-70D4-0B02-6574-AD14D1EA94C5}"/>
              </a:ext>
            </a:extLst>
          </p:cNvPr>
          <p:cNvSpPr/>
          <p:nvPr/>
        </p:nvSpPr>
        <p:spPr>
          <a:xfrm>
            <a:off x="2786100" y="6016061"/>
            <a:ext cx="6619800" cy="587936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**Additional Winter Items are required if Day 0 falls between 01 OCT through 01 April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AE47CAF-32C1-74FA-45D1-2623630A143A}"/>
              </a:ext>
            </a:extLst>
          </p:cNvPr>
          <p:cNvSpPr txBox="1">
            <a:spLocks/>
          </p:cNvSpPr>
          <p:nvPr/>
        </p:nvSpPr>
        <p:spPr>
          <a:xfrm>
            <a:off x="1777934" y="824634"/>
            <a:ext cx="7429500" cy="64008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b="1" dirty="0">
                <a:solidFill>
                  <a:schemeClr val="tx1"/>
                </a:solidFill>
              </a:rPr>
              <a:t>Winter IPFU</a:t>
            </a:r>
          </a:p>
        </p:txBody>
      </p:sp>
    </p:spTree>
    <p:extLst>
      <p:ext uri="{BB962C8B-B14F-4D97-AF65-F5344CB8AC3E}">
        <p14:creationId xmlns:p14="http://schemas.microsoft.com/office/powerpoint/2010/main" val="1556349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B5537A-057D-D94F-98DB-52FF9C9DD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101</a:t>
            </a:r>
            <a:r>
              <a:rPr lang="en-US" baseline="30000" dirty="0"/>
              <a:t>st</a:t>
            </a:r>
            <a:r>
              <a:rPr lang="en-US" dirty="0"/>
              <a:t> Airborne Division (AASLT)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58F8E2E-B219-8FF6-85A3-A105291C6FF7}"/>
              </a:ext>
            </a:extLst>
          </p:cNvPr>
          <p:cNvSpPr/>
          <p:nvPr/>
        </p:nvSpPr>
        <p:spPr>
          <a:xfrm>
            <a:off x="0" y="1310326"/>
            <a:ext cx="6096000" cy="5293671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Carried Items</a:t>
            </a:r>
          </a:p>
          <a:p>
            <a:pPr marL="228600" indent="-228600">
              <a:buFont typeface="+mj-lt"/>
              <a:buAutoNum type="alphaLcPeriod"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1x MOLLE 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Rucksack Large with frame</a:t>
            </a:r>
            <a:r>
              <a:rPr lang="en-US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(waist belt, and nametape sewn on top flap/Medium with frame, waist belt and nametape affixed) </a:t>
            </a:r>
          </a:p>
          <a:p>
            <a:pPr marL="228600" indent="-228600">
              <a:buFont typeface="+mj-lt"/>
              <a:buAutoNum type="alphaLcPeriod"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1x IOTV/Plate Carrier with Front/Back ESAPI Plates, </a:t>
            </a:r>
            <a:r>
              <a:rPr lang="en-US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Kevlar inserts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name and rank affixed</a:t>
            </a:r>
          </a:p>
          <a:p>
            <a:pPr marL="228600" indent="-228600">
              <a:buFont typeface="+mj-lt"/>
              <a:buAutoNum type="alphaLcPeriod"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1x ACH, with chinstrap and proper padding with 2" masking tape </a:t>
            </a:r>
            <a:r>
              <a:rPr lang="en-US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(Front and Back)</a:t>
            </a:r>
          </a:p>
          <a:p>
            <a:pPr marL="228600" indent="-228600">
              <a:buFont typeface="+mj-lt"/>
              <a:buAutoNum type="alphaLcPeriod"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1x Jacket, Wet Weather w/ rank </a:t>
            </a:r>
            <a:r>
              <a:rPr lang="en-US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(Slip-on/Pin-on)</a:t>
            </a:r>
          </a:p>
          <a:p>
            <a:pPr marL="228600" indent="-228600">
              <a:buFont typeface="+mj-lt"/>
              <a:buAutoNum type="alphaLcPeriod"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1x Patrol Cap, with name and rank affixed</a:t>
            </a:r>
          </a:p>
          <a:p>
            <a:pPr marL="228600" indent="-228600">
              <a:buFont typeface="+mj-lt"/>
              <a:buAutoNum type="alphaLcPeriod"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1x OCP Blouse </a:t>
            </a:r>
            <a:r>
              <a:rPr lang="en-US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(with all required patches affixed)</a:t>
            </a:r>
          </a:p>
          <a:p>
            <a:pPr marL="228600" indent="-228600">
              <a:buFont typeface="+mj-lt"/>
              <a:buAutoNum type="alphaLcPeriod"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1x OCP trousers</a:t>
            </a:r>
          </a:p>
          <a:p>
            <a:pPr marL="228600" indent="-228600">
              <a:buFont typeface="+mj-lt"/>
              <a:buAutoNum type="alphaLcPeriod"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1x Coyote Brown t-shirt </a:t>
            </a:r>
            <a:r>
              <a:rPr lang="en-US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(no logos, unit emblems, or writing)</a:t>
            </a:r>
          </a:p>
          <a:p>
            <a:pPr marL="228600" indent="-228600">
              <a:buFont typeface="+mj-lt"/>
              <a:buAutoNum type="alphaLcPeriod"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1x Pair Boot Socks, Black/Brown/Green*</a:t>
            </a:r>
          </a:p>
          <a:p>
            <a:pPr marL="228600" indent="-228600">
              <a:buFont typeface="+mj-lt"/>
              <a:buAutoNum type="alphaLcPeriod"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1x Pair of Earplugs with hard case (may be foam or flanged variety)*</a:t>
            </a:r>
          </a:p>
          <a:p>
            <a:pPr marL="228600" indent="-228600">
              <a:buFont typeface="+mj-lt"/>
              <a:buAutoNum type="alphaLcPeriod"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1x Hi-Lighter</a:t>
            </a:r>
          </a:p>
          <a:p>
            <a:pPr marL="228600" indent="-228600">
              <a:buFont typeface="+mj-lt"/>
              <a:buAutoNum type="alphaLcPeriod"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1x Black ink pen </a:t>
            </a:r>
            <a:r>
              <a:rPr lang="en-US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(Must be Black Ink)*</a:t>
            </a:r>
          </a:p>
          <a:p>
            <a:pPr marL="228600" indent="-228600">
              <a:buFont typeface="+mj-lt"/>
              <a:buAutoNum type="alphaLcPeriod"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1x Gallon-sized Ziploc style bag*</a:t>
            </a:r>
          </a:p>
          <a:p>
            <a:pPr marL="228600" indent="-228600">
              <a:buFont typeface="+mj-lt"/>
              <a:buAutoNum type="alphaLcPeriod"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1x APEL Approved eye protection or APEL Approved Goggles </a:t>
            </a:r>
            <a:r>
              <a:rPr lang="en-US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(must have clear lens)*</a:t>
            </a:r>
          </a:p>
          <a:p>
            <a:pPr marL="228600" indent="-228600">
              <a:buFont typeface="+mj-lt"/>
              <a:buAutoNum type="alphaLcPeriod"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1x One-quart canteen </a:t>
            </a:r>
            <a:r>
              <a:rPr lang="en-US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2" masking tape affixed to front</a:t>
            </a:r>
          </a:p>
          <a:p>
            <a:pPr marL="228600" indent="-228600">
              <a:buFont typeface="+mj-lt"/>
              <a:buAutoNum type="alphaLcPeriod"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1x One-quart canteen carrier</a:t>
            </a:r>
          </a:p>
          <a:p>
            <a:pPr marL="228600" indent="-228600">
              <a:buFont typeface="+mj-lt"/>
              <a:buAutoNum type="alphaLcPeriod"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1x Headlamp OR Angle-Necked Flashlight, operational with batteries </a:t>
            </a:r>
            <a:r>
              <a:rPr lang="en-US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(must be red lens capable)</a:t>
            </a:r>
            <a:r>
              <a:rPr lang="en-U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</a:p>
          <a:p>
            <a:pPr marL="228600" indent="-228600">
              <a:buFont typeface="+mj-lt"/>
              <a:buAutoNum type="alphaLcPeriod"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Additional batteries for light source*</a:t>
            </a:r>
          </a:p>
          <a:p>
            <a:pPr marL="228600" indent="-228600">
              <a:buFont typeface="+mj-lt"/>
              <a:buAutoNum type="alphaLcPeriod"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1x Black Fleece Watch Cap</a:t>
            </a:r>
          </a:p>
          <a:p>
            <a:pPr marL="228600" indent="-228600">
              <a:buFont typeface="+mj-lt"/>
              <a:buAutoNum type="alphaLcPeriod"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1x Waterproof bag</a:t>
            </a:r>
          </a:p>
          <a:p>
            <a:pPr marL="228600" indent="-228600">
              <a:buFont typeface="+mj-lt"/>
              <a:buAutoNum type="alphaLcPeriod"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1x Small Notebook </a:t>
            </a:r>
            <a:r>
              <a:rPr lang="en-US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(Must fit in Cargo Pocket)*</a:t>
            </a:r>
          </a:p>
          <a:p>
            <a:pPr marL="228600" indent="-228600">
              <a:buFont typeface="+mj-lt"/>
              <a:buAutoNum type="alphaLcPeriod"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1x Pair of Running Shoes </a:t>
            </a:r>
            <a:r>
              <a:rPr lang="en-US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(Day 0 and 7 ONLY) *</a:t>
            </a:r>
          </a:p>
          <a:p>
            <a:pPr marL="228600" indent="-228600">
              <a:buFont typeface="+mj-lt"/>
              <a:buAutoNum type="alphaLcPeriod"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1x Reflective Belt, Yellow</a:t>
            </a:r>
          </a:p>
          <a:p>
            <a:pPr marL="228600" indent="-228600">
              <a:buFont typeface="+mj-lt"/>
              <a:buAutoNum type="alphaLcPeriod"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1x MRE, Complete </a:t>
            </a:r>
            <a:r>
              <a:rPr lang="en-US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(Day 0 only)</a:t>
            </a:r>
          </a:p>
          <a:p>
            <a:pPr marL="228600" indent="-228600">
              <a:buFont typeface="+mj-lt"/>
              <a:buAutoNum type="alphaLcPeriod"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1x </a:t>
            </a: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Leather gloves with double layer friction bearing surface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w/ wool inserts </a:t>
            </a:r>
            <a:r>
              <a:rPr lang="en-US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(70% or higher) </a:t>
            </a:r>
          </a:p>
          <a:p>
            <a:pPr marL="228600" indent="-228600">
              <a:buFont typeface="+mj-lt"/>
              <a:buAutoNum type="alphaLcPeriod"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1x Color Unit Patch with Velcro*aa) 1x Beret (enlisted with unit crest, officers with rank)bb) Air Assault Handbook </a:t>
            </a:r>
            <a:r>
              <a:rPr lang="en-US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(when issued)</a:t>
            </a:r>
          </a:p>
          <a:p>
            <a:pPr marL="228600" indent="-228600">
              <a:buFont typeface="+mj-lt"/>
              <a:buAutoNum type="alphaLcPeriod"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Casualty Feeder Card </a:t>
            </a:r>
            <a:r>
              <a:rPr lang="en-US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(when issued)</a:t>
            </a:r>
          </a:p>
          <a:p>
            <a:pPr marL="228600" indent="-228600">
              <a:buFont typeface="+mj-lt"/>
              <a:buAutoNum type="alphaLcPeriod"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Completed FC 4137 </a:t>
            </a:r>
            <a:r>
              <a:rPr lang="en-U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(All walk-ons) and DD-1610 (TDY Personnel)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FD6041A-D7D2-2EE2-D934-8D9E5758652F}"/>
              </a:ext>
            </a:extLst>
          </p:cNvPr>
          <p:cNvSpPr/>
          <p:nvPr/>
        </p:nvSpPr>
        <p:spPr>
          <a:xfrm>
            <a:off x="6202837" y="1310326"/>
            <a:ext cx="5844619" cy="1875934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Worn Items</a:t>
            </a:r>
          </a:p>
          <a:p>
            <a:pPr marL="228600" indent="-228600">
              <a:buFont typeface="+mj-lt"/>
              <a:buAutoNum type="alphaLcPeriod"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OCP Blouse (with all required patches affixed)</a:t>
            </a:r>
          </a:p>
          <a:p>
            <a:pPr marL="228600" indent="-228600">
              <a:buFont typeface="+mj-lt"/>
              <a:buAutoNum type="alphaLcPeriod"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OCP Trousers</a:t>
            </a:r>
          </a:p>
          <a:p>
            <a:pPr marL="228600" indent="-228600">
              <a:buFont typeface="+mj-lt"/>
              <a:buAutoNum type="alphaLcPeriod"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Coyote Brown Belt*</a:t>
            </a:r>
          </a:p>
          <a:p>
            <a:pPr marL="228600" indent="-228600">
              <a:buFont typeface="+mj-lt"/>
              <a:buAutoNum type="alphaLcPeriod"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Coyote Brown T-Shirt </a:t>
            </a:r>
            <a:r>
              <a:rPr lang="en-US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(no logos, unit emblems, or writing)</a:t>
            </a:r>
          </a:p>
          <a:p>
            <a:pPr marL="228600" indent="-228600">
              <a:buFont typeface="+mj-lt"/>
              <a:buAutoNum type="alphaLcPeriod"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Boot Socks, Black/Brown/Green*</a:t>
            </a:r>
          </a:p>
          <a:p>
            <a:pPr marL="228600" indent="-228600">
              <a:buFont typeface="+mj-lt"/>
              <a:buAutoNum type="alphaLcPeriod"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ID Tags (2 ID Tags, Long Chain, Short Chain)</a:t>
            </a:r>
          </a:p>
          <a:p>
            <a:pPr marL="228600" indent="-228600">
              <a:buFont typeface="+mj-lt"/>
              <a:buAutoNum type="alphaLcPeriod"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ID Card (not expired or due to expire during the course)</a:t>
            </a:r>
          </a:p>
          <a:p>
            <a:pPr marL="228600" indent="-228600">
              <a:buFont typeface="+mj-lt"/>
              <a:buAutoNum type="alphaLcPeriod"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Coyote Brown Combat Boots*</a:t>
            </a:r>
          </a:p>
          <a:p>
            <a:pPr marL="228600" indent="-228600">
              <a:buFont typeface="+mj-lt"/>
              <a:buAutoNum type="alphaLcPeriod"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Army IPFU Shirt </a:t>
            </a:r>
            <a:r>
              <a:rPr lang="en-US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(Day 7 Only)</a:t>
            </a:r>
          </a:p>
          <a:p>
            <a:pPr marL="228600" indent="-228600">
              <a:buFont typeface="+mj-lt"/>
              <a:buAutoNum type="alphaLcPeriod"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Army IPFU Shorts </a:t>
            </a:r>
            <a:r>
              <a:rPr lang="en-US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(Day 7 Only)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0E3366E-E0DA-C7D3-768D-343A777DC4F7}"/>
              </a:ext>
            </a:extLst>
          </p:cNvPr>
          <p:cNvSpPr/>
          <p:nvPr/>
        </p:nvSpPr>
        <p:spPr>
          <a:xfrm>
            <a:off x="6202837" y="3223967"/>
            <a:ext cx="5844619" cy="1875934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Additional Winter Items (01 OCT – 01 APR Only)</a:t>
            </a:r>
          </a:p>
          <a:p>
            <a:pPr marL="228600" indent="-228600">
              <a:buFont typeface="+mj-lt"/>
              <a:buAutoNum type="alphaLcPeriod"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1x GEN III Grid Fleece Top (Waffle Top)</a:t>
            </a:r>
          </a:p>
          <a:p>
            <a:pPr marL="228600" indent="-228600">
              <a:buFont typeface="+mj-lt"/>
              <a:buAutoNum type="alphaLcPeriod"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1x GEN III Grid Fleece Bottom (Waffle Bottom)</a:t>
            </a:r>
          </a:p>
          <a:p>
            <a:pPr marL="228600" indent="-228600">
              <a:buFont typeface="+mj-lt"/>
              <a:buAutoNum type="alphaLcPeriod"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1x Pair of Winter Gloves*</a:t>
            </a:r>
          </a:p>
          <a:p>
            <a:pPr marL="228600" indent="-228600">
              <a:buFont typeface="+mj-lt"/>
              <a:buAutoNum type="alphaLcPeriod"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Winter IPFU </a:t>
            </a:r>
            <a:r>
              <a:rPr lang="en-US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(Day 7 Only)</a:t>
            </a:r>
          </a:p>
          <a:p>
            <a:pPr marL="742950" lvl="1" indent="-285750">
              <a:buFont typeface="+mj-lt"/>
              <a:buAutoNum type="romanLcPeriod"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Gloves*</a:t>
            </a:r>
          </a:p>
          <a:p>
            <a:pPr marL="742950" lvl="1" indent="-285750">
              <a:buFont typeface="+mj-lt"/>
              <a:buAutoNum type="romanLcPeriod"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Fleece Cap</a:t>
            </a:r>
          </a:p>
          <a:p>
            <a:pPr marL="742950" lvl="1" indent="-285750">
              <a:buFont typeface="+mj-lt"/>
              <a:buAutoNum type="romanLcPeriod"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Army IPFU Jacket</a:t>
            </a:r>
          </a:p>
          <a:p>
            <a:pPr marL="742950" lvl="1" indent="-285750">
              <a:buFont typeface="+mj-lt"/>
              <a:buAutoNum type="romanLcPeriod"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Army IPFU Pants</a:t>
            </a:r>
          </a:p>
          <a:p>
            <a:pPr marL="742950" lvl="1" indent="-285750">
              <a:buFont typeface="+mj-lt"/>
              <a:buAutoNum type="romanLcPeriod"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Army IPFU Shorts</a:t>
            </a:r>
          </a:p>
          <a:p>
            <a:pPr marL="742950" lvl="1" indent="-285750">
              <a:buFont typeface="+mj-lt"/>
              <a:buAutoNum type="romanLcPeriod"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Army IPFU Shirt</a:t>
            </a:r>
          </a:p>
          <a:p>
            <a:pPr marL="742950" lvl="1" indent="-285750">
              <a:buFont typeface="+mj-lt"/>
              <a:buAutoNum type="romanLcPeriod"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Army IPFU Long Sleeve Shirt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269FC69-FAB3-1DD1-4D1A-312D2D46E5F4}"/>
              </a:ext>
            </a:extLst>
          </p:cNvPr>
          <p:cNvSpPr/>
          <p:nvPr/>
        </p:nvSpPr>
        <p:spPr>
          <a:xfrm>
            <a:off x="6202837" y="5203596"/>
            <a:ext cx="5844619" cy="98194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PROHIBITED ITEMS</a:t>
            </a:r>
          </a:p>
          <a:p>
            <a:pPr algn="ctr"/>
            <a:endParaRPr lang="en-US" sz="1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lphaLcPeriod"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Cell Phones </a:t>
            </a:r>
          </a:p>
          <a:p>
            <a:pPr marL="228600" indent="-228600">
              <a:buFont typeface="+mj-lt"/>
              <a:buAutoNum type="alphaLcPeriod"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Knives/Gerber/Leatherman </a:t>
            </a:r>
          </a:p>
          <a:p>
            <a:pPr marL="228600" indent="-228600">
              <a:buFont typeface="+mj-lt"/>
              <a:buAutoNum type="alphaLcPeriod"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GPS devices to include watches with storages capabilities (Whoop Band Aura Rings)</a:t>
            </a:r>
          </a:p>
          <a:p>
            <a:pPr marL="228600" indent="-228600">
              <a:buFont typeface="+mj-lt"/>
              <a:buAutoNum type="alphaLcPeriod"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Tobacco products/Vape Devices/Nicotidine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5FB8367-5E3A-BEB2-91D0-66AFE57DAA63}"/>
              </a:ext>
            </a:extLst>
          </p:cNvPr>
          <p:cNvSpPr txBox="1"/>
          <p:nvPr/>
        </p:nvSpPr>
        <p:spPr>
          <a:xfrm>
            <a:off x="144544" y="672454"/>
            <a:ext cx="119029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THE SABAULASKI AIR ASSAULT SCHOOL STUDENT PACKING LIST</a:t>
            </a:r>
          </a:p>
          <a:p>
            <a:pPr algn="ctr"/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ITEMS MUST BE IN COMPLIANCE WITH AR 670-1 AND SERVICEABLE **ALL ITEMS ARE REQUIRED TO BE STANDARD MILITARY ISSUED UNLESS MARKED WITH AN ASTERISK** </a:t>
            </a:r>
          </a:p>
        </p:txBody>
      </p:sp>
    </p:spTree>
    <p:extLst>
      <p:ext uri="{BB962C8B-B14F-4D97-AF65-F5344CB8AC3E}">
        <p14:creationId xmlns:p14="http://schemas.microsoft.com/office/powerpoint/2010/main" val="38586877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6EF95F-72FE-7949-7020-14210A3707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C02B7-BC56-FE70-70E0-06A28D698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101</a:t>
            </a:r>
            <a:r>
              <a:rPr lang="en-US" baseline="30000" dirty="0"/>
              <a:t>st</a:t>
            </a:r>
            <a:r>
              <a:rPr lang="en-US" dirty="0"/>
              <a:t> Airborne Division (AASLT)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2D78E1-2852-8C07-01FF-41A0665DDB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566" y="1518164"/>
            <a:ext cx="5046301" cy="4320752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40DE5224-DD04-7C8F-7957-8D5156CB92E8}"/>
              </a:ext>
            </a:extLst>
          </p:cNvPr>
          <p:cNvSpPr txBox="1">
            <a:spLocks/>
          </p:cNvSpPr>
          <p:nvPr/>
        </p:nvSpPr>
        <p:spPr>
          <a:xfrm>
            <a:off x="2381250" y="779562"/>
            <a:ext cx="7429500" cy="64008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b="1" dirty="0">
                <a:solidFill>
                  <a:schemeClr val="tx1"/>
                </a:solidFill>
              </a:rPr>
              <a:t>Additional Winter Items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0A2B3AB-1344-2229-F40C-40CEB7253DDD}"/>
              </a:ext>
            </a:extLst>
          </p:cNvPr>
          <p:cNvSpPr/>
          <p:nvPr/>
        </p:nvSpPr>
        <p:spPr>
          <a:xfrm>
            <a:off x="2610133" y="5937438"/>
            <a:ext cx="6619800" cy="587936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**Additional Winter Items are required if Day 0 falls between 01 OCT through 01 April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3B45A30-701B-9166-4F4E-CADD82A7D25E}"/>
              </a:ext>
            </a:extLst>
          </p:cNvPr>
          <p:cNvSpPr/>
          <p:nvPr/>
        </p:nvSpPr>
        <p:spPr>
          <a:xfrm>
            <a:off x="838200" y="4347244"/>
            <a:ext cx="1965960" cy="58793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45720" rIns="45720" bIns="45720"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highlight>
                  <a:srgbClr val="FFFF00"/>
                </a:highlight>
              </a:rPr>
              <a:t>AR 670-1 compliant gloves </a:t>
            </a:r>
            <a:r>
              <a:rPr lang="en-US" sz="1200" dirty="0">
                <a:solidFill>
                  <a:schemeClr val="tx1"/>
                </a:solidFill>
              </a:rPr>
              <a:t>*Do not have to be military issue SUBDUED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E386C07-866F-6970-00DE-0F20648930F7}"/>
              </a:ext>
            </a:extLst>
          </p:cNvPr>
          <p:cNvSpPr/>
          <p:nvPr/>
        </p:nvSpPr>
        <p:spPr>
          <a:xfrm>
            <a:off x="970961" y="2757050"/>
            <a:ext cx="1965960" cy="58793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ECWCS Level II 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(Waffle Top / Bottom)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7A4F303-42E2-A9C7-1AA7-2547381E6191}"/>
              </a:ext>
            </a:extLst>
          </p:cNvPr>
          <p:cNvCxnSpPr>
            <a:cxnSpLocks/>
          </p:cNvCxnSpPr>
          <p:nvPr/>
        </p:nvCxnSpPr>
        <p:spPr>
          <a:xfrm>
            <a:off x="2936921" y="2979524"/>
            <a:ext cx="2624893" cy="0"/>
          </a:xfrm>
          <a:prstGeom prst="line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7A28993-BA31-E5E7-90FE-12A0977A06F9}"/>
              </a:ext>
            </a:extLst>
          </p:cNvPr>
          <p:cNvCxnSpPr>
            <a:cxnSpLocks/>
          </p:cNvCxnSpPr>
          <p:nvPr/>
        </p:nvCxnSpPr>
        <p:spPr>
          <a:xfrm>
            <a:off x="2804160" y="4611122"/>
            <a:ext cx="1145671" cy="0"/>
          </a:xfrm>
          <a:prstGeom prst="line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19142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97DE71-5057-B8D2-D5D0-13941D8671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16FE2-DCD7-31DE-9419-A4D1F8CC8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101</a:t>
            </a:r>
            <a:r>
              <a:rPr lang="en-US" baseline="30000" dirty="0"/>
              <a:t>st</a:t>
            </a:r>
            <a:r>
              <a:rPr lang="en-US" dirty="0"/>
              <a:t> Airborne Division (AASLT)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5C3FBFB-A45D-29AA-DC13-126F877AB59C}"/>
              </a:ext>
            </a:extLst>
          </p:cNvPr>
          <p:cNvSpPr txBox="1">
            <a:spLocks/>
          </p:cNvSpPr>
          <p:nvPr/>
        </p:nvSpPr>
        <p:spPr>
          <a:xfrm>
            <a:off x="2280697" y="835655"/>
            <a:ext cx="7429500" cy="64008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b="1" dirty="0">
                <a:solidFill>
                  <a:prstClr val="black"/>
                </a:solidFill>
              </a:rPr>
              <a:t>PROHIBITED ITEMS</a:t>
            </a:r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05EBC61-73DD-8346-E062-78F54689A55E}"/>
              </a:ext>
            </a:extLst>
          </p:cNvPr>
          <p:cNvSpPr txBox="1">
            <a:spLocks/>
          </p:cNvSpPr>
          <p:nvPr/>
        </p:nvSpPr>
        <p:spPr>
          <a:xfrm>
            <a:off x="103695" y="1630350"/>
            <a:ext cx="9144000" cy="5116655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>
              <a:lnSpc>
                <a:spcPct val="100000"/>
              </a:lnSpc>
              <a:spcBef>
                <a:spcPts val="0"/>
              </a:spcBef>
              <a:tabLst>
                <a:tab pos="115888" algn="l"/>
              </a:tabLst>
              <a:defRPr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Cell Phones</a:t>
            </a:r>
          </a:p>
          <a:p>
            <a:pPr defTabSz="457200">
              <a:lnSpc>
                <a:spcPct val="100000"/>
              </a:lnSpc>
              <a:spcBef>
                <a:spcPts val="0"/>
              </a:spcBef>
              <a:tabLst>
                <a:tab pos="115888" algn="l"/>
              </a:tabLst>
              <a:defRPr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Knives/Gerber/Leatherman/Lighters </a:t>
            </a:r>
          </a:p>
          <a:p>
            <a:pPr defTabSz="457200">
              <a:lnSpc>
                <a:spcPct val="100000"/>
              </a:lnSpc>
              <a:spcBef>
                <a:spcPts val="0"/>
              </a:spcBef>
              <a:tabLst>
                <a:tab pos="115888" algn="l"/>
              </a:tabLst>
              <a:defRPr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GPS devices to include watches with storage capabilities (Whoop Bands and Aura Rings) </a:t>
            </a:r>
          </a:p>
          <a:p>
            <a:pPr defTabSz="457200">
              <a:lnSpc>
                <a:spcPct val="100000"/>
              </a:lnSpc>
              <a:spcBef>
                <a:spcPts val="0"/>
              </a:spcBef>
              <a:tabLst>
                <a:tab pos="115888" algn="l"/>
              </a:tabLst>
              <a:defRPr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Headphones</a:t>
            </a:r>
          </a:p>
          <a:p>
            <a:pPr defTabSz="457200">
              <a:lnSpc>
                <a:spcPct val="100000"/>
              </a:lnSpc>
              <a:spcBef>
                <a:spcPts val="0"/>
              </a:spcBef>
              <a:tabLst>
                <a:tab pos="115888" algn="l"/>
              </a:tabLst>
              <a:defRPr/>
            </a:pPr>
            <a:r>
              <a:rPr lang="en-US" dirty="0">
                <a:solidFill>
                  <a:prstClr val="black"/>
                </a:solidFill>
                <a:latin typeface="Arial"/>
                <a:cs typeface="Arial"/>
              </a:rPr>
              <a:t>Tobacco products/Vape devices/Energy Drinks, Nicotine pouches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>
              <a:lnSpc>
                <a:spcPct val="100000"/>
              </a:lnSpc>
              <a:spcBef>
                <a:spcPts val="0"/>
              </a:spcBef>
              <a:tabLst>
                <a:tab pos="115888" algn="l"/>
              </a:tabLst>
              <a:defRPr/>
            </a:pP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57200">
              <a:lnSpc>
                <a:spcPct val="100000"/>
              </a:lnSpc>
              <a:spcBef>
                <a:spcPts val="0"/>
              </a:spcBef>
              <a:defRPr/>
            </a:pPr>
            <a:endParaRPr lang="en-US" b="1" u="sng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2386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7015AD-D491-3758-9B96-9BA611CD0E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E369B-FE80-2951-FFF5-C807FF3A6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101</a:t>
            </a:r>
            <a:r>
              <a:rPr lang="en-US" baseline="30000" dirty="0"/>
              <a:t>st</a:t>
            </a:r>
            <a:r>
              <a:rPr lang="en-US" dirty="0"/>
              <a:t> Airborne Division (AASLT)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0CEF84-D08B-C005-90BE-BA801DD29D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 </a:t>
            </a:r>
            <a:r>
              <a:rPr lang="en-US" sz="8000" b="1" dirty="0"/>
              <a:t>QUESTIONS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87491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98158E4-A106-556E-192F-136E73149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101</a:t>
            </a:r>
            <a:r>
              <a:rPr lang="en-US" sz="2800" b="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sz="28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Airborne Division (AASLT)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85400CE-150F-E922-216E-7B32F8DB18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440322" y="1433461"/>
            <a:ext cx="4007155" cy="5303751"/>
          </a:xfrm>
        </p:spPr>
        <p:txBody>
          <a:bodyPr/>
          <a:lstStyle/>
          <a:p>
            <a:pPr marL="0" indent="0" algn="ctr">
              <a:buNone/>
            </a:pPr>
            <a:r>
              <a:rPr lang="en-US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CARRIED ITEMS:</a:t>
            </a:r>
          </a:p>
          <a:p>
            <a:pPr marL="0" indent="0" algn="l" rtl="0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79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A. Patrol Cap W/ </a:t>
            </a:r>
            <a:r>
              <a:rPr lang="en-US" sz="790" b="1" i="0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rank and name affixed</a:t>
            </a:r>
            <a:r>
              <a:rPr lang="en-US" sz="79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</a:p>
          <a:p>
            <a:pPr marL="0" indent="0" algn="l" rtl="0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79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B. Wet weather bag W/</a:t>
            </a:r>
            <a:r>
              <a:rPr lang="en-US" sz="790" b="1" i="0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strings affixed</a:t>
            </a:r>
            <a:r>
              <a:rPr lang="en-US" sz="79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</a:p>
          <a:p>
            <a:pPr marL="0" indent="0" algn="l" rtl="0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79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C. </a:t>
            </a:r>
            <a:r>
              <a:rPr lang="en-US" sz="790" b="1" i="0" u="none" strike="noStrike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Apel</a:t>
            </a:r>
            <a:r>
              <a:rPr lang="en-US" sz="79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Approved Eye Pro protection or </a:t>
            </a:r>
            <a:r>
              <a:rPr lang="en-US" sz="790" b="1" i="0" u="none" strike="noStrike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Apel</a:t>
            </a:r>
            <a:r>
              <a:rPr lang="en-US" sz="79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approved Goggles </a:t>
            </a:r>
            <a:r>
              <a:rPr lang="en-US" sz="790" b="1" i="0" u="sng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(must have clear </a:t>
            </a:r>
            <a:r>
              <a:rPr lang="en-US" sz="790" b="1" i="0" u="sng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lense</a:t>
            </a:r>
            <a:r>
              <a:rPr lang="en-US" sz="790" b="1" i="0" u="sng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79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  <a:endParaRPr lang="en-US" sz="79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79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d. Wool glove inserts</a:t>
            </a:r>
            <a:r>
              <a:rPr lang="en-US" sz="79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​ </a:t>
            </a:r>
            <a:r>
              <a:rPr lang="en-US" sz="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(70% or higher) </a:t>
            </a:r>
            <a:endParaRPr lang="en-US" sz="79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 rtl="0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79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E. Leather work gloves</a:t>
            </a:r>
            <a:r>
              <a:rPr lang="en-US" sz="79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</a:p>
          <a:p>
            <a:pPr marL="0" indent="0" algn="l" rtl="0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79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F. IOTV/Plate Carrier w/ </a:t>
            </a:r>
            <a:r>
              <a:rPr lang="en-US" sz="790" b="1" i="0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all Kevlar inserts, name and rank affixed</a:t>
            </a:r>
            <a:r>
              <a:rPr lang="en-US" sz="79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</a:p>
          <a:p>
            <a:pPr marL="0" indent="0" algn="l" rtl="0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79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G. 1X MOLLE Rucksack</a:t>
            </a:r>
            <a:r>
              <a:rPr lang="en-US" sz="79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</a:p>
          <a:p>
            <a:pPr marL="0" indent="0" algn="l" rtl="0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79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i. Large with frame, waistbelt, sustainment pouches and </a:t>
            </a:r>
            <a:r>
              <a:rPr lang="en-US" sz="79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</a:p>
          <a:p>
            <a:pPr marL="0" indent="0" algn="l" rtl="0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79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nametape sewn on top of flap</a:t>
            </a:r>
            <a:r>
              <a:rPr lang="en-US" sz="79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</a:p>
          <a:p>
            <a:pPr marL="0" indent="0" algn="l" rtl="0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79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ii. Medium with frame, waistbelt and nametape affixed</a:t>
            </a:r>
            <a:r>
              <a:rPr lang="en-US" sz="79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</a:p>
          <a:p>
            <a:pPr marL="0" indent="0" algn="l" rtl="0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79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H. OCP Blouse </a:t>
            </a:r>
            <a:r>
              <a:rPr lang="en-US" sz="790" b="1" i="0" u="sng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(with all required patches affixed)</a:t>
            </a:r>
            <a:r>
              <a:rPr lang="en-US" sz="79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</a:p>
          <a:p>
            <a:pPr marL="0" indent="0" algn="l" rtl="0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79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I. ACH W/ chine strap and </a:t>
            </a:r>
            <a:r>
              <a:rPr lang="en-US" sz="790" b="1" i="0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required padding (7 Pads) </a:t>
            </a:r>
            <a:r>
              <a:rPr lang="en-US" sz="79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and 2-inch masking tape </a:t>
            </a:r>
            <a:r>
              <a:rPr lang="en-US" sz="790" b="1" i="0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on Front and Back of ACH</a:t>
            </a:r>
            <a:r>
              <a:rPr lang="en-US" sz="79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</a:p>
          <a:p>
            <a:pPr marL="0" indent="0" algn="l" rtl="0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79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J. Gallon-sized Ziploc style bag*</a:t>
            </a:r>
            <a:r>
              <a:rPr lang="en-US" sz="79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</a:p>
          <a:p>
            <a:pPr marL="0" indent="0" algn="l" rtl="0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79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K. Yellow reflective belt</a:t>
            </a:r>
            <a:r>
              <a:rPr lang="en-US" sz="79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</a:p>
          <a:p>
            <a:pPr marL="0" indent="0" algn="l" rtl="0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79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L. High Lighter</a:t>
            </a:r>
            <a:r>
              <a:rPr lang="en-US" sz="79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</a:p>
          <a:p>
            <a:pPr marL="0" indent="0" algn="l" rtl="0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79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M. Black ink pen</a:t>
            </a:r>
            <a:r>
              <a:rPr lang="en-US" sz="79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</a:p>
          <a:p>
            <a:pPr marL="0" indent="0" algn="l" rtl="0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79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N. Ear pro W/ hard case </a:t>
            </a:r>
            <a:r>
              <a:rPr lang="en-US" sz="790" b="1" i="0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(Foamed or Flanged)*</a:t>
            </a:r>
            <a:r>
              <a:rPr lang="en-US" sz="79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</a:p>
          <a:p>
            <a:pPr marL="0" indent="0" algn="l" rtl="0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79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O. Headlamp or Angle-Necked Flashlight with batteries </a:t>
            </a:r>
            <a:r>
              <a:rPr lang="en-US" sz="790" b="1" i="0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(Red Lens capable and</a:t>
            </a:r>
            <a:r>
              <a:rPr lang="en-US" sz="79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790" b="1" i="0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Additional Batteries, enough to replenish headlamp and correct type of batteries specific to your headlamp)</a:t>
            </a:r>
            <a:r>
              <a:rPr lang="en-US" sz="79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</a:p>
          <a:p>
            <a:pPr marL="0" indent="0" algn="l" rtl="0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79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P. Air Assault Handbook</a:t>
            </a:r>
            <a:r>
              <a:rPr lang="en-US" sz="79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</a:p>
          <a:p>
            <a:pPr marL="0" indent="0" algn="l" rtl="0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79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Q. Small Notebook (must fit in cargo pocket)</a:t>
            </a:r>
            <a:r>
              <a:rPr lang="en-US" sz="79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</a:p>
          <a:p>
            <a:pPr marL="0" indent="0" algn="l" rtl="0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79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R. Color unit patch W/ </a:t>
            </a:r>
            <a:r>
              <a:rPr lang="en-US" sz="790" b="1" i="0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Velcro*</a:t>
            </a:r>
            <a:r>
              <a:rPr lang="en-US" sz="79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</a:p>
          <a:p>
            <a:pPr marL="0" indent="0" algn="l" rtl="0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79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S. Beret </a:t>
            </a:r>
            <a:r>
              <a:rPr lang="en-US" sz="790" b="1" i="0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(enlisted with unit crest, Officer with rank)</a:t>
            </a:r>
            <a:r>
              <a:rPr lang="en-US" sz="79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</a:p>
          <a:p>
            <a:pPr marL="0" indent="0" algn="l" rtl="0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79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T. Pair boot socks, Brown/Black/Green*</a:t>
            </a:r>
            <a:r>
              <a:rPr lang="en-US" sz="79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</a:p>
          <a:p>
            <a:pPr marL="0" indent="0" algn="l" rtl="0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79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U. Coyote Brown t-shirt </a:t>
            </a:r>
            <a:r>
              <a:rPr lang="en-US" sz="790" b="1" i="0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(no logos, unit emblems, or written)</a:t>
            </a:r>
            <a:r>
              <a:rPr lang="en-US" sz="79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</a:p>
          <a:p>
            <a:pPr marL="0" indent="0" algn="l" rtl="0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79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V. OCP Trousers</a:t>
            </a:r>
            <a:r>
              <a:rPr lang="en-US" sz="79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</a:p>
          <a:p>
            <a:pPr marL="0" indent="0" algn="l" rtl="0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79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W. Wet weather top W/ </a:t>
            </a:r>
            <a:r>
              <a:rPr lang="en-US" sz="790" b="1" i="0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rank slip on or pin on</a:t>
            </a:r>
            <a:r>
              <a:rPr lang="en-US" sz="79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</a:p>
          <a:p>
            <a:pPr marL="0" indent="0" algn="l" rtl="0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79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X. ESAPI Plates (2) </a:t>
            </a:r>
            <a:r>
              <a:rPr lang="en-US" sz="79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</a:p>
          <a:p>
            <a:pPr marL="0" indent="0" algn="l" rtl="0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79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Y. One-Quart Canteen W/ 2inch masking tape affixed to the front</a:t>
            </a:r>
            <a:r>
              <a:rPr lang="en-US" sz="79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</a:p>
          <a:p>
            <a:pPr marL="0" indent="0" algn="l" rtl="0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79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Z. One-Quart Canteen carrier</a:t>
            </a:r>
            <a:r>
              <a:rPr lang="en-US" sz="79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</a:p>
          <a:p>
            <a:pPr marL="0" indent="0" algn="l" rtl="0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79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ZA. Black/Tan Fleece watch cap</a:t>
            </a:r>
            <a:r>
              <a:rPr lang="en-US" sz="79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9DA5314-D77E-3AB6-767A-DA41DCF98D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326" y="1433461"/>
            <a:ext cx="6762750" cy="5077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50DF138-7D0D-91F1-29A5-D4E43E79C4E6}"/>
              </a:ext>
            </a:extLst>
          </p:cNvPr>
          <p:cNvSpPr txBox="1"/>
          <p:nvPr/>
        </p:nvSpPr>
        <p:spPr>
          <a:xfrm>
            <a:off x="1676849" y="787131"/>
            <a:ext cx="8316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/>
              <a:t>THE SABAULASKI AIR ASSAULT SCHOOL STUDENT PACKING LIST</a:t>
            </a:r>
          </a:p>
          <a:p>
            <a:pPr algn="ctr"/>
            <a:r>
              <a:rPr lang="en-US" sz="1050" b="1" dirty="0">
                <a:solidFill>
                  <a:srgbClr val="FF0000"/>
                </a:solidFill>
              </a:rPr>
              <a:t>ALL ITEMS MUST BE IN COMPLIANCE WITH AR 670-1 AND SERVICEABLE</a:t>
            </a:r>
          </a:p>
          <a:p>
            <a:pPr algn="ctr"/>
            <a:r>
              <a:rPr lang="en-US" sz="1050" b="1" dirty="0">
                <a:solidFill>
                  <a:srgbClr val="FF0000"/>
                </a:solidFill>
              </a:rPr>
              <a:t>** ALL ITEMS ARE REQUIRED TO BE STANDARD MILITARY ISSUED UNLESS MARKER WITH AN ASTRISK**</a:t>
            </a:r>
          </a:p>
        </p:txBody>
      </p:sp>
    </p:spTree>
    <p:extLst>
      <p:ext uri="{BB962C8B-B14F-4D97-AF65-F5344CB8AC3E}">
        <p14:creationId xmlns:p14="http://schemas.microsoft.com/office/powerpoint/2010/main" val="3956369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81D02-42E3-BAE7-F4EA-B9472E1B1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101</a:t>
            </a:r>
            <a:r>
              <a:rPr lang="en-US" baseline="30000" dirty="0"/>
              <a:t>st</a:t>
            </a:r>
            <a:r>
              <a:rPr lang="en-US" dirty="0"/>
              <a:t> Airborne Division (AASLT)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386D09-2F86-6ABE-1195-8BDD6E89F9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9053E9-5A85-F303-0E98-B983ADE987AD}"/>
              </a:ext>
            </a:extLst>
          </p:cNvPr>
          <p:cNvSpPr txBox="1"/>
          <p:nvPr/>
        </p:nvSpPr>
        <p:spPr>
          <a:xfrm>
            <a:off x="1676849" y="787131"/>
            <a:ext cx="8316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/>
              <a:t>THE SABAULASKI AIR ASSAULT SCHOOL STUDENT WINTER PACKING LIST</a:t>
            </a:r>
          </a:p>
          <a:p>
            <a:pPr algn="ctr"/>
            <a:r>
              <a:rPr lang="en-US" sz="1050" b="1" dirty="0">
                <a:solidFill>
                  <a:srgbClr val="FF0000"/>
                </a:solidFill>
              </a:rPr>
              <a:t>ALL ITEMS MUST BE IN COMPLIANCE WITH AR 670-1 AND SERVICEABLE</a:t>
            </a:r>
          </a:p>
          <a:p>
            <a:pPr algn="ctr"/>
            <a:r>
              <a:rPr lang="en-US" sz="1050" b="1" dirty="0">
                <a:solidFill>
                  <a:srgbClr val="FF0000"/>
                </a:solidFill>
              </a:rPr>
              <a:t>** ALL ITEMS ARE REQUIRED TO BE STANDARD MILITARY ISSUED UNLESS MARKER WITH AN ASTRISK**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E175B2-6CF6-7A18-BB07-B0C061C01344}"/>
              </a:ext>
            </a:extLst>
          </p:cNvPr>
          <p:cNvSpPr txBox="1"/>
          <p:nvPr/>
        </p:nvSpPr>
        <p:spPr>
          <a:xfrm>
            <a:off x="8401549" y="1469676"/>
            <a:ext cx="3429000" cy="50263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50" b="1" u="sng" dirty="0"/>
              <a:t>CARRIED ITEMS:</a:t>
            </a:r>
          </a:p>
          <a:p>
            <a:r>
              <a:rPr lang="en-US" sz="788" b="1" dirty="0"/>
              <a:t>A. Waffle Bottom</a:t>
            </a:r>
          </a:p>
          <a:p>
            <a:r>
              <a:rPr lang="en-US" sz="788" b="1" dirty="0">
                <a:latin typeface="Arial" panose="020B0604020202020204" pitchFamily="34" charset="0"/>
                <a:cs typeface="Arial" panose="020B0604020202020204" pitchFamily="34" charset="0"/>
              </a:rPr>
              <a:t>B. Patrol Cap W/ </a:t>
            </a:r>
            <a:r>
              <a:rPr lang="en-US" sz="788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rank and name affixed</a:t>
            </a:r>
          </a:p>
          <a:p>
            <a:r>
              <a:rPr lang="en-US" sz="788" b="1" dirty="0">
                <a:latin typeface="Arial" panose="020B0604020202020204" pitchFamily="34" charset="0"/>
                <a:cs typeface="Arial" panose="020B0604020202020204" pitchFamily="34" charset="0"/>
              </a:rPr>
              <a:t>C. Wet weather bag W/</a:t>
            </a:r>
            <a:r>
              <a:rPr lang="en-US" sz="788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strings affixed</a:t>
            </a:r>
          </a:p>
          <a:p>
            <a:r>
              <a:rPr lang="en-US" sz="788" b="1" dirty="0"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sz="788" b="1" dirty="0" err="1">
                <a:latin typeface="Arial" panose="020B0604020202020204" pitchFamily="34" charset="0"/>
                <a:cs typeface="Arial" panose="020B0604020202020204" pitchFamily="34" charset="0"/>
              </a:rPr>
              <a:t>Apel</a:t>
            </a:r>
            <a:r>
              <a:rPr lang="en-US" sz="788" b="1" dirty="0">
                <a:latin typeface="Arial" panose="020B0604020202020204" pitchFamily="34" charset="0"/>
                <a:cs typeface="Arial" panose="020B0604020202020204" pitchFamily="34" charset="0"/>
              </a:rPr>
              <a:t> Approved Eye Pro protection or </a:t>
            </a:r>
            <a:r>
              <a:rPr lang="en-US" sz="788" b="1" dirty="0" err="1">
                <a:latin typeface="Arial" panose="020B0604020202020204" pitchFamily="34" charset="0"/>
                <a:cs typeface="Arial" panose="020B0604020202020204" pitchFamily="34" charset="0"/>
              </a:rPr>
              <a:t>Apel</a:t>
            </a:r>
            <a:r>
              <a:rPr lang="en-US" sz="788" b="1" dirty="0">
                <a:latin typeface="Arial" panose="020B0604020202020204" pitchFamily="34" charset="0"/>
                <a:cs typeface="Arial" panose="020B0604020202020204" pitchFamily="34" charset="0"/>
              </a:rPr>
              <a:t> approved Goggles </a:t>
            </a:r>
            <a:r>
              <a:rPr lang="en-US" sz="788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(must have clear </a:t>
            </a:r>
            <a:r>
              <a:rPr lang="en-US" sz="788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lense</a:t>
            </a:r>
            <a:r>
              <a:rPr lang="en-US" sz="788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US" sz="788" b="1" dirty="0">
                <a:latin typeface="Arial" panose="020B0604020202020204" pitchFamily="34" charset="0"/>
                <a:cs typeface="Arial" panose="020B0604020202020204" pitchFamily="34" charset="0"/>
              </a:rPr>
              <a:t>E. Wool glove inserts </a:t>
            </a:r>
            <a:r>
              <a:rPr lang="en-US" sz="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(70% or higher) </a:t>
            </a:r>
            <a:endParaRPr lang="en-US" sz="788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788" b="1" dirty="0">
                <a:latin typeface="Arial" panose="020B0604020202020204" pitchFamily="34" charset="0"/>
                <a:cs typeface="Arial" panose="020B0604020202020204" pitchFamily="34" charset="0"/>
              </a:rPr>
              <a:t>F. </a:t>
            </a:r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Leather gloves with double layer friction bearing surface</a:t>
            </a:r>
          </a:p>
          <a:p>
            <a:r>
              <a:rPr lang="en-US" sz="788" b="1" dirty="0">
                <a:latin typeface="Arial" panose="020B0604020202020204" pitchFamily="34" charset="0"/>
                <a:cs typeface="Arial" panose="020B0604020202020204" pitchFamily="34" charset="0"/>
              </a:rPr>
              <a:t>G. IOTV/Plate Carrier w/ </a:t>
            </a:r>
            <a:r>
              <a:rPr lang="en-US" sz="788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Kevlar inserts, name and rank affixed</a:t>
            </a:r>
          </a:p>
          <a:p>
            <a:pPr marR="0" lvl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788" b="1" dirty="0">
                <a:latin typeface="Arial" panose="020B0604020202020204" pitchFamily="34" charset="0"/>
                <a:cs typeface="Arial" panose="020B0604020202020204" pitchFamily="34" charset="0"/>
              </a:rPr>
              <a:t>H. </a:t>
            </a:r>
            <a:r>
              <a:rPr kumimoji="0" lang="en-US" sz="788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1X MOLLE Rucksack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88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      i. Large with frame, waistbelt, sustainment pouches and          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88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          nametape sewn on top of flap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88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      ii. Medium with frame, waistbelt and nametape affixed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88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Waffle Top</a:t>
            </a:r>
            <a:endParaRPr kumimoji="0" lang="en-US" sz="788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788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J. OCP Blouse </a:t>
            </a:r>
            <a:r>
              <a:rPr lang="en-US" sz="788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(with all required patches affixed)</a:t>
            </a:r>
          </a:p>
          <a:p>
            <a:pPr>
              <a:defRPr/>
            </a:pPr>
            <a:r>
              <a:rPr lang="en-US" sz="788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K. ACH W/ chine strap and </a:t>
            </a:r>
            <a:r>
              <a:rPr lang="en-US" sz="788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required padding (7 Pads) </a:t>
            </a:r>
            <a:r>
              <a:rPr lang="en-US" sz="788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2-inch masking tape </a:t>
            </a:r>
            <a:r>
              <a:rPr lang="en-US" sz="788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Front and Back of ACH</a:t>
            </a:r>
          </a:p>
          <a:p>
            <a:pPr marR="0" lvl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788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</a:t>
            </a:r>
            <a:r>
              <a:rPr kumimoji="0" lang="en-US" sz="788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 Gallon-sized Ziploc style bag*</a:t>
            </a:r>
          </a:p>
          <a:p>
            <a:pPr marR="0" lvl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788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M. Yellow reflective belt</a:t>
            </a:r>
          </a:p>
          <a:p>
            <a:pPr marR="0" lvl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788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N. High Lighter</a:t>
            </a:r>
          </a:p>
          <a:p>
            <a:pPr marR="0" lvl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788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O. Black ink pen</a:t>
            </a:r>
          </a:p>
          <a:p>
            <a:pPr marR="0" lvl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788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P. Ear pro W/ hard case </a:t>
            </a:r>
            <a:r>
              <a:rPr lang="en-US" sz="788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(Foamed or Flanged)*</a:t>
            </a:r>
          </a:p>
          <a:p>
            <a:pPr marR="0" lvl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788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Q. Headlamp or Angle</a:t>
            </a:r>
            <a:r>
              <a:rPr lang="en-US" sz="788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-Necked Flashlight with batteries </a:t>
            </a:r>
            <a:r>
              <a:rPr lang="en-US" sz="788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(Red Lens capable and</a:t>
            </a:r>
            <a:r>
              <a:rPr lang="en-US" sz="788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88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Additional Batteries)</a:t>
            </a:r>
          </a:p>
          <a:p>
            <a:pPr>
              <a:defRPr/>
            </a:pPr>
            <a:r>
              <a:rPr lang="en-US" sz="788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kumimoji="0" lang="en-US" sz="788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788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788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Small Notebook (must fit in cargo pocket)</a:t>
            </a:r>
            <a:endParaRPr lang="en-US" sz="788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788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kumimoji="0" lang="en-US" sz="788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 A</a:t>
            </a:r>
            <a:r>
              <a:rPr lang="en-US" sz="788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</a:t>
            </a:r>
            <a:r>
              <a:rPr lang="en-US" sz="788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Assault Handbook </a:t>
            </a:r>
          </a:p>
          <a:p>
            <a:pPr marR="0" lvl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788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T. Color unit patch W/ </a:t>
            </a:r>
            <a:r>
              <a:rPr lang="en-US" sz="788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Velcro*</a:t>
            </a:r>
          </a:p>
          <a:p>
            <a:pPr marR="0" lvl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788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kumimoji="0" lang="en-US" sz="788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 Beret </a:t>
            </a:r>
            <a:r>
              <a:rPr kumimoji="0" lang="en-US" sz="788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(enlisted with unit crest, Officer with rank)</a:t>
            </a:r>
          </a:p>
          <a:p>
            <a:pPr marR="0" lvl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788" b="1" dirty="0">
                <a:latin typeface="Arial" panose="020B0604020202020204" pitchFamily="34" charset="0"/>
                <a:cs typeface="Arial" panose="020B0604020202020204" pitchFamily="34" charset="0"/>
              </a:rPr>
              <a:t>V. Cold Weather Gloves </a:t>
            </a:r>
            <a:r>
              <a:rPr lang="en-US" sz="788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(BLACK, GREEN, TAN)</a:t>
            </a:r>
          </a:p>
          <a:p>
            <a:pPr marR="0" lvl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788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W. </a:t>
            </a:r>
            <a:r>
              <a:rPr lang="en-US" sz="788" b="1" dirty="0">
                <a:latin typeface="Arial" panose="020B0604020202020204" pitchFamily="34" charset="0"/>
                <a:cs typeface="Arial" panose="020B0604020202020204" pitchFamily="34" charset="0"/>
              </a:rPr>
              <a:t>Fleece Watch Cap </a:t>
            </a:r>
            <a:r>
              <a:rPr lang="en-US" sz="788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(tan or black)</a:t>
            </a:r>
            <a:endParaRPr kumimoji="0" lang="en-US" sz="788" b="1" i="0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788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X. Pair boot socks, Brown/Black/Green*</a:t>
            </a:r>
          </a:p>
          <a:p>
            <a:pPr marR="0" lvl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788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Y. Coyote Brown t-shirt </a:t>
            </a:r>
            <a:r>
              <a:rPr kumimoji="0" lang="en-US" sz="788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(no logos, unit emblems, or written)</a:t>
            </a:r>
          </a:p>
          <a:p>
            <a:pPr marR="0" lvl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788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Z. OCP Trousers</a:t>
            </a:r>
          </a:p>
          <a:p>
            <a:pPr marR="0" lvl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788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</a:t>
            </a:r>
            <a:r>
              <a:rPr kumimoji="0" lang="en-US" sz="788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 Wet weather top </a:t>
            </a:r>
            <a:r>
              <a:rPr lang="en-US" sz="788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W/ </a:t>
            </a:r>
            <a:r>
              <a:rPr lang="en-US" sz="788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rank slip on or pin on</a:t>
            </a:r>
          </a:p>
          <a:p>
            <a:pPr marR="0" lvl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788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ZB. ESAPI Plates (2) </a:t>
            </a:r>
          </a:p>
          <a:p>
            <a:pPr marR="0" lvl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788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ZC. One-Quart Canteen W/ 2inch masking tape affixed to the front</a:t>
            </a:r>
          </a:p>
          <a:p>
            <a:pPr marR="0" lvl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788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ZD. One-Quart Canteen carrier</a:t>
            </a:r>
          </a:p>
          <a:p>
            <a:pPr marR="0" lvl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825" b="1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" indent="-257175">
              <a:buAutoNum type="alphaUcPeriod"/>
            </a:pPr>
            <a:endParaRPr lang="en-US" sz="900" b="1" dirty="0"/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51464D58-8EAD-0916-FB69-1BED86EFE4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29" t="15767" r="33107" b="30083"/>
          <a:stretch>
            <a:fillRect/>
          </a:stretch>
        </p:blipFill>
        <p:spPr bwMode="auto">
          <a:xfrm rot="16200000">
            <a:off x="1709082" y="-115487"/>
            <a:ext cx="5026376" cy="819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4E13606-4762-60C4-E7F2-A7057C59BE3E}"/>
              </a:ext>
            </a:extLst>
          </p:cNvPr>
          <p:cNvSpPr txBox="1"/>
          <p:nvPr/>
        </p:nvSpPr>
        <p:spPr>
          <a:xfrm>
            <a:off x="1990097" y="1715645"/>
            <a:ext cx="148472" cy="276999"/>
          </a:xfrm>
          <a:prstGeom prst="rect">
            <a:avLst/>
          </a:prstGeom>
          <a:solidFill>
            <a:srgbClr val="666633"/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529B81-62BC-3DA2-E29E-FDCB15CFB150}"/>
              </a:ext>
            </a:extLst>
          </p:cNvPr>
          <p:cNvSpPr txBox="1"/>
          <p:nvPr/>
        </p:nvSpPr>
        <p:spPr>
          <a:xfrm>
            <a:off x="2596890" y="1626701"/>
            <a:ext cx="148472" cy="276999"/>
          </a:xfrm>
          <a:prstGeom prst="rect">
            <a:avLst/>
          </a:prstGeom>
          <a:solidFill>
            <a:srgbClr val="666633"/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0818F8-71CD-2CE8-A22D-96311E22097B}"/>
              </a:ext>
            </a:extLst>
          </p:cNvPr>
          <p:cNvSpPr txBox="1"/>
          <p:nvPr/>
        </p:nvSpPr>
        <p:spPr>
          <a:xfrm>
            <a:off x="3203683" y="1626700"/>
            <a:ext cx="148472" cy="276999"/>
          </a:xfrm>
          <a:prstGeom prst="rect">
            <a:avLst/>
          </a:prstGeom>
          <a:solidFill>
            <a:srgbClr val="666633"/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89488D-81A4-F04A-FEF4-5819A576D010}"/>
              </a:ext>
            </a:extLst>
          </p:cNvPr>
          <p:cNvSpPr txBox="1"/>
          <p:nvPr/>
        </p:nvSpPr>
        <p:spPr>
          <a:xfrm>
            <a:off x="3630360" y="1851208"/>
            <a:ext cx="148472" cy="276999"/>
          </a:xfrm>
          <a:prstGeom prst="rect">
            <a:avLst/>
          </a:prstGeom>
          <a:solidFill>
            <a:srgbClr val="666633"/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1E6307-7907-302E-1E58-78E9537C5ECE}"/>
              </a:ext>
            </a:extLst>
          </p:cNvPr>
          <p:cNvSpPr txBox="1"/>
          <p:nvPr/>
        </p:nvSpPr>
        <p:spPr>
          <a:xfrm flipH="1">
            <a:off x="4004746" y="1677388"/>
            <a:ext cx="148472" cy="276999"/>
          </a:xfrm>
          <a:prstGeom prst="rect">
            <a:avLst/>
          </a:prstGeom>
          <a:solidFill>
            <a:srgbClr val="666633"/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E1C656E-9DBC-BECA-5C11-B0B710890EA1}"/>
              </a:ext>
            </a:extLst>
          </p:cNvPr>
          <p:cNvSpPr txBox="1"/>
          <p:nvPr/>
        </p:nvSpPr>
        <p:spPr>
          <a:xfrm>
            <a:off x="4695474" y="1626699"/>
            <a:ext cx="148472" cy="276999"/>
          </a:xfrm>
          <a:prstGeom prst="rect">
            <a:avLst/>
          </a:prstGeom>
          <a:solidFill>
            <a:srgbClr val="666633"/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AD37AD0-7D93-C6A8-39BD-37A439D18A60}"/>
              </a:ext>
            </a:extLst>
          </p:cNvPr>
          <p:cNvSpPr txBox="1"/>
          <p:nvPr/>
        </p:nvSpPr>
        <p:spPr>
          <a:xfrm>
            <a:off x="5619032" y="1712708"/>
            <a:ext cx="148472" cy="276999"/>
          </a:xfrm>
          <a:prstGeom prst="rect">
            <a:avLst/>
          </a:prstGeom>
          <a:solidFill>
            <a:srgbClr val="666633"/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</a:rPr>
              <a:t>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A836B69-845E-49D0-C316-47E738F32267}"/>
              </a:ext>
            </a:extLst>
          </p:cNvPr>
          <p:cNvSpPr txBox="1"/>
          <p:nvPr/>
        </p:nvSpPr>
        <p:spPr>
          <a:xfrm>
            <a:off x="6874797" y="1574208"/>
            <a:ext cx="148472" cy="276999"/>
          </a:xfrm>
          <a:prstGeom prst="rect">
            <a:avLst/>
          </a:prstGeom>
          <a:solidFill>
            <a:srgbClr val="666633"/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</a:rPr>
              <a:t>H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622581D-24A0-A71A-3EDD-B506EFCDDF4A}"/>
              </a:ext>
            </a:extLst>
          </p:cNvPr>
          <p:cNvSpPr txBox="1"/>
          <p:nvPr/>
        </p:nvSpPr>
        <p:spPr>
          <a:xfrm>
            <a:off x="1676849" y="2906909"/>
            <a:ext cx="161243" cy="286077"/>
          </a:xfrm>
          <a:prstGeom prst="rect">
            <a:avLst/>
          </a:prstGeom>
          <a:solidFill>
            <a:srgbClr val="666633"/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98901C8-3940-BF4A-0ECD-417CD39916CD}"/>
              </a:ext>
            </a:extLst>
          </p:cNvPr>
          <p:cNvSpPr txBox="1"/>
          <p:nvPr/>
        </p:nvSpPr>
        <p:spPr>
          <a:xfrm>
            <a:off x="3129447" y="2955921"/>
            <a:ext cx="148472" cy="276999"/>
          </a:xfrm>
          <a:prstGeom prst="rect">
            <a:avLst/>
          </a:prstGeom>
          <a:solidFill>
            <a:srgbClr val="666633"/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</a:rPr>
              <a:t>J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4324271-E44E-C738-6A35-E421A26975B0}"/>
              </a:ext>
            </a:extLst>
          </p:cNvPr>
          <p:cNvSpPr txBox="1"/>
          <p:nvPr/>
        </p:nvSpPr>
        <p:spPr>
          <a:xfrm>
            <a:off x="4695147" y="2955920"/>
            <a:ext cx="148472" cy="276999"/>
          </a:xfrm>
          <a:prstGeom prst="rect">
            <a:avLst/>
          </a:prstGeom>
          <a:solidFill>
            <a:srgbClr val="666633"/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880E6BC-6A11-F104-A39D-2555BC55783A}"/>
              </a:ext>
            </a:extLst>
          </p:cNvPr>
          <p:cNvSpPr txBox="1"/>
          <p:nvPr/>
        </p:nvSpPr>
        <p:spPr>
          <a:xfrm>
            <a:off x="5391413" y="2955919"/>
            <a:ext cx="148472" cy="276999"/>
          </a:xfrm>
          <a:prstGeom prst="rect">
            <a:avLst/>
          </a:prstGeom>
          <a:solidFill>
            <a:srgbClr val="666633"/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</a:rPr>
              <a:t>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41023DF-FAF2-6B2C-E538-F1855E36FD30}"/>
              </a:ext>
            </a:extLst>
          </p:cNvPr>
          <p:cNvSpPr txBox="1"/>
          <p:nvPr/>
        </p:nvSpPr>
        <p:spPr>
          <a:xfrm>
            <a:off x="5731885" y="3080894"/>
            <a:ext cx="103307" cy="276999"/>
          </a:xfrm>
          <a:prstGeom prst="rect">
            <a:avLst/>
          </a:prstGeom>
          <a:solidFill>
            <a:srgbClr val="666633"/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</a:rPr>
              <a:t>M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459B419-A286-6D79-5649-251DCC0CE456}"/>
              </a:ext>
            </a:extLst>
          </p:cNvPr>
          <p:cNvSpPr txBox="1"/>
          <p:nvPr/>
        </p:nvSpPr>
        <p:spPr>
          <a:xfrm>
            <a:off x="5926322" y="3144181"/>
            <a:ext cx="60292" cy="219291"/>
          </a:xfrm>
          <a:prstGeom prst="rect">
            <a:avLst/>
          </a:prstGeom>
          <a:solidFill>
            <a:srgbClr val="666633"/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825" dirty="0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BD3D92B-2CD2-543D-A44E-68D9FC092927}"/>
              </a:ext>
            </a:extLst>
          </p:cNvPr>
          <p:cNvSpPr txBox="1"/>
          <p:nvPr/>
        </p:nvSpPr>
        <p:spPr>
          <a:xfrm>
            <a:off x="6027387" y="3138602"/>
            <a:ext cx="60292" cy="219291"/>
          </a:xfrm>
          <a:prstGeom prst="rect">
            <a:avLst/>
          </a:prstGeom>
          <a:solidFill>
            <a:srgbClr val="666633"/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825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4F12F36-013C-E77A-0892-A5BA0568FF3A}"/>
              </a:ext>
            </a:extLst>
          </p:cNvPr>
          <p:cNvSpPr txBox="1"/>
          <p:nvPr/>
        </p:nvSpPr>
        <p:spPr>
          <a:xfrm>
            <a:off x="6178809" y="3138602"/>
            <a:ext cx="60292" cy="219291"/>
          </a:xfrm>
          <a:prstGeom prst="rect">
            <a:avLst/>
          </a:prstGeom>
          <a:solidFill>
            <a:srgbClr val="666633"/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825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1E77033-D239-07E3-E48A-D4A2A62A8A65}"/>
              </a:ext>
            </a:extLst>
          </p:cNvPr>
          <p:cNvSpPr txBox="1"/>
          <p:nvPr/>
        </p:nvSpPr>
        <p:spPr>
          <a:xfrm>
            <a:off x="6378012" y="3138602"/>
            <a:ext cx="100277" cy="219291"/>
          </a:xfrm>
          <a:prstGeom prst="rect">
            <a:avLst/>
          </a:prstGeom>
          <a:solidFill>
            <a:srgbClr val="666633"/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825" dirty="0">
                <a:solidFill>
                  <a:srgbClr val="FF0000"/>
                </a:solidFill>
              </a:rPr>
              <a:t>Q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DAF3B2B-F0AE-A4B9-EE8F-E0A5CA42312C}"/>
              </a:ext>
            </a:extLst>
          </p:cNvPr>
          <p:cNvSpPr txBox="1"/>
          <p:nvPr/>
        </p:nvSpPr>
        <p:spPr>
          <a:xfrm>
            <a:off x="6672208" y="3164182"/>
            <a:ext cx="74060" cy="219291"/>
          </a:xfrm>
          <a:prstGeom prst="rect">
            <a:avLst/>
          </a:prstGeom>
          <a:solidFill>
            <a:srgbClr val="666633"/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825" dirty="0"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9CAEBDA-E6D4-7C5F-1195-AC1D9A9571E0}"/>
              </a:ext>
            </a:extLst>
          </p:cNvPr>
          <p:cNvSpPr txBox="1"/>
          <p:nvPr/>
        </p:nvSpPr>
        <p:spPr>
          <a:xfrm>
            <a:off x="7002057" y="3094418"/>
            <a:ext cx="74060" cy="219291"/>
          </a:xfrm>
          <a:prstGeom prst="rect">
            <a:avLst/>
          </a:prstGeom>
          <a:solidFill>
            <a:srgbClr val="666633"/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825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BC791EC-5A1D-3A6D-E0D7-7BD0083D78B0}"/>
              </a:ext>
            </a:extLst>
          </p:cNvPr>
          <p:cNvSpPr txBox="1"/>
          <p:nvPr/>
        </p:nvSpPr>
        <p:spPr>
          <a:xfrm>
            <a:off x="7331906" y="3164182"/>
            <a:ext cx="74060" cy="219291"/>
          </a:xfrm>
          <a:prstGeom prst="rect">
            <a:avLst/>
          </a:prstGeom>
          <a:solidFill>
            <a:srgbClr val="666633"/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825" dirty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D6138B4-3FF6-2D0C-03A5-8B5F1183C5D4}"/>
              </a:ext>
            </a:extLst>
          </p:cNvPr>
          <p:cNvSpPr txBox="1"/>
          <p:nvPr/>
        </p:nvSpPr>
        <p:spPr>
          <a:xfrm>
            <a:off x="7700674" y="3109747"/>
            <a:ext cx="74060" cy="219291"/>
          </a:xfrm>
          <a:prstGeom prst="rect">
            <a:avLst/>
          </a:prstGeom>
          <a:solidFill>
            <a:srgbClr val="666633"/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825" dirty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3A4406C-24E3-CDC4-87D7-72565C34CB79}"/>
              </a:ext>
            </a:extLst>
          </p:cNvPr>
          <p:cNvSpPr txBox="1"/>
          <p:nvPr/>
        </p:nvSpPr>
        <p:spPr>
          <a:xfrm>
            <a:off x="1211895" y="4426203"/>
            <a:ext cx="148472" cy="276999"/>
          </a:xfrm>
          <a:prstGeom prst="rect">
            <a:avLst/>
          </a:prstGeom>
          <a:solidFill>
            <a:srgbClr val="666633"/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4CCE10D-77E6-52EA-4931-E297B9BC7187}"/>
              </a:ext>
            </a:extLst>
          </p:cNvPr>
          <p:cNvSpPr txBox="1"/>
          <p:nvPr/>
        </p:nvSpPr>
        <p:spPr>
          <a:xfrm>
            <a:off x="1838092" y="4426203"/>
            <a:ext cx="148472" cy="276999"/>
          </a:xfrm>
          <a:prstGeom prst="rect">
            <a:avLst/>
          </a:prstGeom>
          <a:solidFill>
            <a:srgbClr val="666633"/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</a:rPr>
              <a:t>W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06C01FC-0E31-8E6B-CA31-4E787C90F0E7}"/>
              </a:ext>
            </a:extLst>
          </p:cNvPr>
          <p:cNvSpPr txBox="1"/>
          <p:nvPr/>
        </p:nvSpPr>
        <p:spPr>
          <a:xfrm>
            <a:off x="2374106" y="4426202"/>
            <a:ext cx="148472" cy="276999"/>
          </a:xfrm>
          <a:prstGeom prst="rect">
            <a:avLst/>
          </a:prstGeom>
          <a:solidFill>
            <a:srgbClr val="666633"/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6A2B135-A020-FF1F-80CF-3169D5C6A916}"/>
              </a:ext>
            </a:extLst>
          </p:cNvPr>
          <p:cNvSpPr txBox="1"/>
          <p:nvPr/>
        </p:nvSpPr>
        <p:spPr>
          <a:xfrm>
            <a:off x="3119750" y="4426202"/>
            <a:ext cx="148472" cy="276999"/>
          </a:xfrm>
          <a:prstGeom prst="rect">
            <a:avLst/>
          </a:prstGeom>
          <a:solidFill>
            <a:srgbClr val="666633"/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</a:rPr>
              <a:t>Y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1157664-AE33-51DD-D32D-873E43899E06}"/>
              </a:ext>
            </a:extLst>
          </p:cNvPr>
          <p:cNvSpPr txBox="1"/>
          <p:nvPr/>
        </p:nvSpPr>
        <p:spPr>
          <a:xfrm>
            <a:off x="4036922" y="4287702"/>
            <a:ext cx="312952" cy="276999"/>
          </a:xfrm>
          <a:prstGeom prst="rect">
            <a:avLst/>
          </a:prstGeom>
          <a:solidFill>
            <a:srgbClr val="666633"/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</a:rPr>
              <a:t>Z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CDF212E-21F7-8C7F-89BD-FD37F955A7FA}"/>
              </a:ext>
            </a:extLst>
          </p:cNvPr>
          <p:cNvSpPr txBox="1"/>
          <p:nvPr/>
        </p:nvSpPr>
        <p:spPr>
          <a:xfrm>
            <a:off x="5027307" y="4103036"/>
            <a:ext cx="343651" cy="461665"/>
          </a:xfrm>
          <a:prstGeom prst="rect">
            <a:avLst/>
          </a:prstGeom>
          <a:solidFill>
            <a:srgbClr val="666633"/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</a:rPr>
              <a:t>ZA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BEB521D-AC31-0F08-1705-99FD57588E46}"/>
              </a:ext>
            </a:extLst>
          </p:cNvPr>
          <p:cNvSpPr txBox="1"/>
          <p:nvPr/>
        </p:nvSpPr>
        <p:spPr>
          <a:xfrm>
            <a:off x="5779753" y="4206607"/>
            <a:ext cx="364214" cy="276999"/>
          </a:xfrm>
          <a:prstGeom prst="rect">
            <a:avLst/>
          </a:prstGeom>
          <a:solidFill>
            <a:srgbClr val="666633"/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</a:rPr>
              <a:t>ZB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10A4C70-163F-F167-D887-63FE30566E93}"/>
              </a:ext>
            </a:extLst>
          </p:cNvPr>
          <p:cNvSpPr txBox="1"/>
          <p:nvPr/>
        </p:nvSpPr>
        <p:spPr>
          <a:xfrm>
            <a:off x="7194663" y="4195368"/>
            <a:ext cx="348545" cy="461665"/>
          </a:xfrm>
          <a:prstGeom prst="rect">
            <a:avLst/>
          </a:prstGeom>
          <a:solidFill>
            <a:srgbClr val="666633"/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</a:rPr>
              <a:t>ZC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580616D-9707-B575-FBFE-BA883D68D777}"/>
              </a:ext>
            </a:extLst>
          </p:cNvPr>
          <p:cNvSpPr txBox="1"/>
          <p:nvPr/>
        </p:nvSpPr>
        <p:spPr>
          <a:xfrm>
            <a:off x="7814801" y="4235893"/>
            <a:ext cx="348545" cy="461665"/>
          </a:xfrm>
          <a:prstGeom prst="rect">
            <a:avLst/>
          </a:prstGeom>
          <a:solidFill>
            <a:srgbClr val="666633"/>
          </a:solidFill>
          <a:ln>
            <a:solidFill>
              <a:srgbClr val="FFFF00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</a:rPr>
              <a:t>ZD</a:t>
            </a:r>
          </a:p>
        </p:txBody>
      </p:sp>
    </p:spTree>
    <p:extLst>
      <p:ext uri="{BB962C8B-B14F-4D97-AF65-F5344CB8AC3E}">
        <p14:creationId xmlns:p14="http://schemas.microsoft.com/office/powerpoint/2010/main" val="1597834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F5CBE-0DAC-32BC-D1F1-198D24C6A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101</a:t>
            </a:r>
            <a:r>
              <a:rPr lang="en-US" baseline="30000" dirty="0"/>
              <a:t>st</a:t>
            </a:r>
            <a:r>
              <a:rPr lang="en-US" dirty="0"/>
              <a:t> Airborne Division (AASLT)</a:t>
            </a:r>
          </a:p>
        </p:txBody>
      </p:sp>
      <p:pic>
        <p:nvPicPr>
          <p:cNvPr id="3078" name="Picture 6">
            <a:extLst>
              <a:ext uri="{FF2B5EF4-FFF2-40B4-BE49-F238E27FC236}">
                <a16:creationId xmlns:a16="http://schemas.microsoft.com/office/drawing/2014/main" id="{18C6AE3D-89FE-B598-4029-70BFFC95ED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" y="1159497"/>
            <a:ext cx="5334001" cy="2930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>
            <a:extLst>
              <a:ext uri="{FF2B5EF4-FFF2-40B4-BE49-F238E27FC236}">
                <a16:creationId xmlns:a16="http://schemas.microsoft.com/office/drawing/2014/main" id="{2D997268-54A0-BED4-95ED-F66E63A226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968686"/>
            <a:ext cx="10820400" cy="2635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>
            <a:extLst>
              <a:ext uri="{FF2B5EF4-FFF2-40B4-BE49-F238E27FC236}">
                <a16:creationId xmlns:a16="http://schemas.microsoft.com/office/drawing/2014/main" id="{A877807A-5C95-2EA4-29FD-2E22BC6C7D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159498"/>
            <a:ext cx="5410200" cy="297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48034E4-D9FC-BFE2-A38D-BFFFF2A8F0A9}"/>
              </a:ext>
            </a:extLst>
          </p:cNvPr>
          <p:cNvSpPr txBox="1">
            <a:spLocks/>
          </p:cNvSpPr>
          <p:nvPr/>
        </p:nvSpPr>
        <p:spPr>
          <a:xfrm>
            <a:off x="2148723" y="722533"/>
            <a:ext cx="7429500" cy="64008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b="1" dirty="0">
                <a:solidFill>
                  <a:schemeClr val="tx1"/>
                </a:solidFill>
              </a:rPr>
              <a:t>Authorized Eye Pro </a:t>
            </a:r>
          </a:p>
        </p:txBody>
      </p:sp>
    </p:spTree>
    <p:extLst>
      <p:ext uri="{BB962C8B-B14F-4D97-AF65-F5344CB8AC3E}">
        <p14:creationId xmlns:p14="http://schemas.microsoft.com/office/powerpoint/2010/main" val="38035534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76918B-F342-31E2-7975-8DBBC4B378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7D5C9-F426-1CB9-763C-F6651EABC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748" y="134769"/>
            <a:ext cx="10515600" cy="427037"/>
          </a:xfrm>
        </p:spPr>
        <p:txBody>
          <a:bodyPr/>
          <a:lstStyle/>
          <a:p>
            <a:r>
              <a:rPr lang="en-US" dirty="0"/>
              <a:t>101</a:t>
            </a:r>
            <a:r>
              <a:rPr lang="en-US" baseline="30000" dirty="0"/>
              <a:t>st</a:t>
            </a:r>
            <a:r>
              <a:rPr lang="en-US" dirty="0"/>
              <a:t> Airborne Division (AASLT)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3E10205-FED3-69B2-7307-0F15FB6CD250}"/>
              </a:ext>
            </a:extLst>
          </p:cNvPr>
          <p:cNvSpPr txBox="1">
            <a:spLocks/>
          </p:cNvSpPr>
          <p:nvPr/>
        </p:nvSpPr>
        <p:spPr>
          <a:xfrm>
            <a:off x="2148723" y="722533"/>
            <a:ext cx="7429500" cy="64008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b="1" dirty="0">
                <a:solidFill>
                  <a:schemeClr val="tx1"/>
                </a:solidFill>
              </a:rPr>
              <a:t>Mandatory Safety Items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3808689-8BA8-9C11-50C3-060DD7A3641F}"/>
              </a:ext>
            </a:extLst>
          </p:cNvPr>
          <p:cNvSpPr/>
          <p:nvPr/>
        </p:nvSpPr>
        <p:spPr>
          <a:xfrm>
            <a:off x="3026766" y="5765135"/>
            <a:ext cx="6138467" cy="74066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prstClr val="black"/>
                </a:solidFill>
                <a:latin typeface="Arial" panose="020B0604020202020204"/>
              </a:rPr>
              <a:t>Required in all uniforms. Failure to have ID Card, ID Tags, or improperly filled out Casualty Feeder card will result in a Day 0 safety drop.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9" name="Picture 8" descr="Text&#10;&#10;AI-generated content may be incorrect.">
            <a:extLst>
              <a:ext uri="{FF2B5EF4-FFF2-40B4-BE49-F238E27FC236}">
                <a16:creationId xmlns:a16="http://schemas.microsoft.com/office/drawing/2014/main" id="{850D3896-6705-D03E-CE82-D09E4310F3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579" y="1145034"/>
            <a:ext cx="7522589" cy="4567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653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7D5EC1-80A9-926B-D63A-A05088295A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91B33-0A03-AFB0-03C7-EEA4539E9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101</a:t>
            </a:r>
            <a:r>
              <a:rPr lang="en-US" baseline="30000" dirty="0"/>
              <a:t>st</a:t>
            </a:r>
            <a:r>
              <a:rPr lang="en-US" dirty="0"/>
              <a:t> Airborne Division (AASLT)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A077BBF-F8C0-E6E1-17E3-C1E2BA81D874}"/>
              </a:ext>
            </a:extLst>
          </p:cNvPr>
          <p:cNvSpPr txBox="1">
            <a:spLocks/>
          </p:cNvSpPr>
          <p:nvPr/>
        </p:nvSpPr>
        <p:spPr>
          <a:xfrm>
            <a:off x="2313900" y="853012"/>
            <a:ext cx="7429500" cy="64008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b="1" dirty="0">
                <a:solidFill>
                  <a:schemeClr val="tx1"/>
                </a:solidFill>
              </a:rPr>
              <a:t>Worn Items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C6D81A3-587E-F0D7-EF8C-B49969D60B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036" y="1368867"/>
            <a:ext cx="4905227" cy="412026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7B00D1D-51C7-4AB1-4EE2-678ED1D4A725}"/>
              </a:ext>
            </a:extLst>
          </p:cNvPr>
          <p:cNvCxnSpPr/>
          <p:nvPr/>
        </p:nvCxnSpPr>
        <p:spPr>
          <a:xfrm flipV="1">
            <a:off x="2461883" y="2355468"/>
            <a:ext cx="1827878" cy="647184"/>
          </a:xfrm>
          <a:prstGeom prst="line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2E163F9E-3985-B1FA-DC33-0A57137FF872}"/>
              </a:ext>
            </a:extLst>
          </p:cNvPr>
          <p:cNvSpPr/>
          <p:nvPr/>
        </p:nvSpPr>
        <p:spPr>
          <a:xfrm>
            <a:off x="1562130" y="3002652"/>
            <a:ext cx="1799505" cy="58793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All Patches must be affixed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A83BB27-E4DC-4823-235F-709B385A7DE6}"/>
              </a:ext>
            </a:extLst>
          </p:cNvPr>
          <p:cNvCxnSpPr/>
          <p:nvPr/>
        </p:nvCxnSpPr>
        <p:spPr>
          <a:xfrm flipV="1">
            <a:off x="3524295" y="3590588"/>
            <a:ext cx="765466" cy="391590"/>
          </a:xfrm>
          <a:prstGeom prst="line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7907D806-AAF8-FDAF-E01B-29F9CD300992}"/>
              </a:ext>
            </a:extLst>
          </p:cNvPr>
          <p:cNvSpPr/>
          <p:nvPr/>
        </p:nvSpPr>
        <p:spPr>
          <a:xfrm>
            <a:off x="1724790" y="3982178"/>
            <a:ext cx="1799505" cy="58793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AR 670-1 compliant belt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CC06FAC-E25E-4E5B-9544-D338D35834A8}"/>
              </a:ext>
            </a:extLst>
          </p:cNvPr>
          <p:cNvCxnSpPr/>
          <p:nvPr/>
        </p:nvCxnSpPr>
        <p:spPr>
          <a:xfrm flipV="1">
            <a:off x="3524295" y="3865028"/>
            <a:ext cx="2119620" cy="1095775"/>
          </a:xfrm>
          <a:prstGeom prst="line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B9740996-BFA3-FAAC-D0D2-D0C2E807193D}"/>
              </a:ext>
            </a:extLst>
          </p:cNvPr>
          <p:cNvSpPr/>
          <p:nvPr/>
        </p:nvSpPr>
        <p:spPr>
          <a:xfrm>
            <a:off x="1724789" y="4901196"/>
            <a:ext cx="1799505" cy="58793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No logos, unit emblems, or writing  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6C1CC1E-1F99-B0FB-4732-D4FB4FBC6162}"/>
              </a:ext>
            </a:extLst>
          </p:cNvPr>
          <p:cNvCxnSpPr/>
          <p:nvPr/>
        </p:nvCxnSpPr>
        <p:spPr>
          <a:xfrm flipV="1">
            <a:off x="4733146" y="4990078"/>
            <a:ext cx="771492" cy="816218"/>
          </a:xfrm>
          <a:prstGeom prst="line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4B0CCA24-C60E-0DB6-35A9-A5C79EE08760}"/>
              </a:ext>
            </a:extLst>
          </p:cNvPr>
          <p:cNvSpPr/>
          <p:nvPr/>
        </p:nvSpPr>
        <p:spPr>
          <a:xfrm>
            <a:off x="1832770" y="5763572"/>
            <a:ext cx="2900376" cy="58793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AR 670-1 compliant Boots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572791B-3462-2E62-E06F-5B9B4DAE7993}"/>
              </a:ext>
            </a:extLst>
          </p:cNvPr>
          <p:cNvCxnSpPr>
            <a:cxnSpLocks/>
          </p:cNvCxnSpPr>
          <p:nvPr/>
        </p:nvCxnSpPr>
        <p:spPr>
          <a:xfrm flipH="1" flipV="1">
            <a:off x="7531453" y="3865028"/>
            <a:ext cx="1665217" cy="293968"/>
          </a:xfrm>
          <a:prstGeom prst="line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3CE07E2F-42A3-96BF-BE8A-5118E8249072}"/>
              </a:ext>
            </a:extLst>
          </p:cNvPr>
          <p:cNvSpPr/>
          <p:nvPr/>
        </p:nvSpPr>
        <p:spPr>
          <a:xfrm>
            <a:off x="8533004" y="4193080"/>
            <a:ext cx="1799505" cy="58793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1x Pair of AR 670-1 compliant boot socks</a:t>
            </a:r>
          </a:p>
        </p:txBody>
      </p:sp>
    </p:spTree>
    <p:extLst>
      <p:ext uri="{BB962C8B-B14F-4D97-AF65-F5344CB8AC3E}">
        <p14:creationId xmlns:p14="http://schemas.microsoft.com/office/powerpoint/2010/main" val="40148139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66C1DF-9F40-6EA7-F90A-736EB76858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A4857-7A34-39EF-B9EA-00B4EBF15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101</a:t>
            </a:r>
            <a:r>
              <a:rPr lang="en-US" baseline="30000" dirty="0"/>
              <a:t>st</a:t>
            </a:r>
            <a:r>
              <a:rPr lang="en-US" dirty="0"/>
              <a:t> Airborne Division (AASLT)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8DC951-EECE-4377-3D6B-805E3AAB27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EE41F5D-C6AC-654F-4C3F-01ECDFADD268}"/>
              </a:ext>
            </a:extLst>
          </p:cNvPr>
          <p:cNvGrpSpPr/>
          <p:nvPr/>
        </p:nvGrpSpPr>
        <p:grpSpPr>
          <a:xfrm>
            <a:off x="1484692" y="1568017"/>
            <a:ext cx="9478681" cy="3657600"/>
            <a:chOff x="-1" y="1298448"/>
            <a:chExt cx="8125275" cy="36576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C51267D-5606-F96F-E259-55733887C8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1298448"/>
              <a:ext cx="3954123" cy="365760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6E6A3DD-4330-EE44-661B-D72E00972E1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4970" y="1298448"/>
              <a:ext cx="3890304" cy="3657600"/>
            </a:xfrm>
            <a:prstGeom prst="rect">
              <a:avLst/>
            </a:prstGeom>
          </p:spPr>
        </p:pic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82C12F85-5139-8D8F-BC84-8E842958B1B7}"/>
              </a:ext>
            </a:extLst>
          </p:cNvPr>
          <p:cNvSpPr txBox="1">
            <a:spLocks/>
          </p:cNvSpPr>
          <p:nvPr/>
        </p:nvSpPr>
        <p:spPr>
          <a:xfrm>
            <a:off x="2381250" y="853012"/>
            <a:ext cx="7429500" cy="64008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b="1" dirty="0">
                <a:solidFill>
                  <a:schemeClr val="tx1"/>
                </a:solidFill>
              </a:rPr>
              <a:t>MOLLE Rucksack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DA83C6A-DD3E-44DE-962B-0B94457DB593}"/>
              </a:ext>
            </a:extLst>
          </p:cNvPr>
          <p:cNvSpPr/>
          <p:nvPr/>
        </p:nvSpPr>
        <p:spPr>
          <a:xfrm>
            <a:off x="2690544" y="5549023"/>
            <a:ext cx="6138467" cy="74066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Nametape must be sewn on the Large MOLLE Rucksack as shown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Nametape must be affixed to the Medium MOLLE as shown</a:t>
            </a:r>
          </a:p>
        </p:txBody>
      </p:sp>
    </p:spTree>
    <p:extLst>
      <p:ext uri="{BB962C8B-B14F-4D97-AF65-F5344CB8AC3E}">
        <p14:creationId xmlns:p14="http://schemas.microsoft.com/office/powerpoint/2010/main" val="24515739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038306-7156-69CE-85DD-14EA257861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D079D-81DA-DB42-88AF-5C8BD6312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101</a:t>
            </a:r>
            <a:r>
              <a:rPr lang="en-US" baseline="30000" dirty="0"/>
              <a:t>st</a:t>
            </a:r>
            <a:r>
              <a:rPr lang="en-US" dirty="0"/>
              <a:t> Airborne Division (AASLT)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351DC2-A969-71F6-9D0B-DA14B045BD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021" y="1609860"/>
            <a:ext cx="6967730" cy="400352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C6A8643-8C80-AC8C-26CC-5AA6E3615318}"/>
              </a:ext>
            </a:extLst>
          </p:cNvPr>
          <p:cNvSpPr/>
          <p:nvPr/>
        </p:nvSpPr>
        <p:spPr>
          <a:xfrm>
            <a:off x="2455021" y="5613389"/>
            <a:ext cx="6967730" cy="74066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200" noProof="0" dirty="0">
                <a:solidFill>
                  <a:prstClr val="black"/>
                </a:solidFill>
                <a:latin typeface="Arial" panose="020B0604020202020204"/>
              </a:rPr>
              <a:t>Issued IOTV /  MSV must have front and back ESAPI plates and name and rank affixed.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200" b="1" u="sng" dirty="0">
                <a:solidFill>
                  <a:prstClr val="black"/>
                </a:solidFill>
                <a:latin typeface="Arial" panose="020B0604020202020204"/>
              </a:rPr>
              <a:t>NOTE</a:t>
            </a:r>
            <a:r>
              <a:rPr lang="en-US" sz="1200" dirty="0">
                <a:solidFill>
                  <a:prstClr val="black"/>
                </a:solidFill>
                <a:latin typeface="Arial" panose="020B0604020202020204"/>
              </a:rPr>
              <a:t>: </a:t>
            </a:r>
            <a:r>
              <a:rPr kumimoji="0" lang="en-US" sz="12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/>
                <a:ea typeface="+mn-ea"/>
                <a:cs typeface="+mn-cs"/>
              </a:rPr>
              <a:t>One of the issued </a:t>
            </a:r>
            <a:r>
              <a:rPr kumimoji="0" lang="en-US" sz="1200" b="0" i="0" u="none" strike="noStrike" kern="1200" cap="none" spc="0" normalizeH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/>
                <a:ea typeface="+mn-ea"/>
                <a:cs typeface="+mn-cs"/>
              </a:rPr>
              <a:t>plate carrier does not have a place to affix rank, nametape is still required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6EC2B74-AF17-6C6E-8721-BE376DC869CF}"/>
              </a:ext>
            </a:extLst>
          </p:cNvPr>
          <p:cNvSpPr txBox="1">
            <a:spLocks/>
          </p:cNvSpPr>
          <p:nvPr/>
        </p:nvSpPr>
        <p:spPr>
          <a:xfrm>
            <a:off x="1971255" y="776541"/>
            <a:ext cx="7429500" cy="64008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b="1" dirty="0">
                <a:solidFill>
                  <a:schemeClr val="tx1"/>
                </a:solidFill>
              </a:rPr>
              <a:t>IOTV / MSV</a:t>
            </a:r>
          </a:p>
        </p:txBody>
      </p:sp>
    </p:spTree>
    <p:extLst>
      <p:ext uri="{BB962C8B-B14F-4D97-AF65-F5344CB8AC3E}">
        <p14:creationId xmlns:p14="http://schemas.microsoft.com/office/powerpoint/2010/main" val="638625277"/>
      </p:ext>
    </p:extLst>
  </p:cSld>
  <p:clrMapOvr>
    <a:masterClrMapping/>
  </p:clrMapOvr>
</p:sld>
</file>

<file path=ppt/theme/theme1.xml><?xml version="1.0" encoding="utf-8"?>
<a:theme xmlns:a="http://schemas.openxmlformats.org/drawingml/2006/main" name="UNCLASSIFIED Content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554eecc5-e26c-4620-b240-5a8bb326c33d}" enabled="1" method="Privileged" siteId="{fae6d70f-954b-4811-92b6-0530d6f84c43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2139</Words>
  <Application>Microsoft Office PowerPoint</Application>
  <PresentationFormat>Widescreen</PresentationFormat>
  <Paragraphs>300</Paragraphs>
  <Slides>22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Aptos</vt:lpstr>
      <vt:lpstr>Arial</vt:lpstr>
      <vt:lpstr>UNCLASSIFIED Content</vt:lpstr>
      <vt:lpstr>Packing List Layout Brief Team # Senior  </vt:lpstr>
      <vt:lpstr>101st Airborne Division (AASLT)</vt:lpstr>
      <vt:lpstr>101st Airborne Division (AASLT)</vt:lpstr>
      <vt:lpstr>101st Airborne Division (AASLT)</vt:lpstr>
      <vt:lpstr>101st Airborne Division (AASLT)</vt:lpstr>
      <vt:lpstr>101st Airborne Division (AASLT)</vt:lpstr>
      <vt:lpstr>101st Airborne Division (AASLT)</vt:lpstr>
      <vt:lpstr>101st Airborne Division (AASLT)</vt:lpstr>
      <vt:lpstr>101st Airborne Division (AASLT)</vt:lpstr>
      <vt:lpstr>101st Airborne Division (AASLT)</vt:lpstr>
      <vt:lpstr>101st Airborne Division (AASLT)</vt:lpstr>
      <vt:lpstr>101st Airborne Division (AASLT)</vt:lpstr>
      <vt:lpstr>101st Airborne Division (AASLT)</vt:lpstr>
      <vt:lpstr>101st Airborne Division (AASLT)</vt:lpstr>
      <vt:lpstr>101st Airborne Division (AASLT)</vt:lpstr>
      <vt:lpstr>101st Airborne Division (AASLT)</vt:lpstr>
      <vt:lpstr>101st Airborne Division (AASLT)</vt:lpstr>
      <vt:lpstr>101st Airborne Division (AASLT)</vt:lpstr>
      <vt:lpstr>101st Airborne Division (AASLT)</vt:lpstr>
      <vt:lpstr>101st Airborne Division (AASLT)</vt:lpstr>
      <vt:lpstr>101st Airborne Division (AASLT)</vt:lpstr>
      <vt:lpstr>101st Airborne Division (AASLT)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Pinto, Kaue S SFC USARMY 101 ABN DIV (USA)</dc:creator>
  <cp:lastModifiedBy>Pinto, Kaue S SFC USARMY 101 ABN DIV (USA)</cp:lastModifiedBy>
  <cp:revision>4</cp:revision>
  <dcterms:created xsi:type="dcterms:W3CDTF">2025-10-31T16:09:59Z</dcterms:created>
  <dcterms:modified xsi:type="dcterms:W3CDTF">2025-11-05T15:59:57Z</dcterms:modified>
</cp:coreProperties>
</file>