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5" r:id="rId2"/>
  </p:sldMasterIdLst>
  <p:notesMasterIdLst>
    <p:notesMasterId r:id="rId48"/>
  </p:notesMasterIdLst>
  <p:sldIdLst>
    <p:sldId id="259" r:id="rId3"/>
    <p:sldId id="29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301" r:id="rId29"/>
    <p:sldId id="302" r:id="rId30"/>
    <p:sldId id="303" r:id="rId31"/>
    <p:sldId id="30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300" r:id="rId47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66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156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C1E4B8CC-50C6-460D-A937-1D42699A48E1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13AFE1A4-0A45-453D-A823-FBDE329F22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485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FE1A4-0A45-453D-A823-FBDE329F22D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832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FE1A4-0A45-453D-A823-FBDE329F22D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25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gradFill>
          <a:gsLst>
            <a:gs pos="0">
              <a:srgbClr val="7F7F73">
                <a:lumMod val="5000"/>
                <a:lumOff val="95000"/>
              </a:srgbClr>
            </a:gs>
            <a:gs pos="74000">
              <a:srgbClr val="7F7F73"/>
            </a:gs>
            <a:gs pos="83000">
              <a:srgbClr val="7F7F73"/>
            </a:gs>
            <a:gs pos="100000">
              <a:srgbClr val="7F7F73">
                <a:lumMod val="50000"/>
                <a:lumOff val="50000"/>
              </a:srgb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4995949"/>
          </a:xfrm>
          <a:prstGeom prst="rect">
            <a:avLst/>
          </a:prstGeom>
        </p:spPr>
      </p:pic>
      <p:pic>
        <p:nvPicPr>
          <p:cNvPr id="6" name="LowerBar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5700"/>
            <a:ext cx="9144000" cy="31623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1744" y="5863173"/>
            <a:ext cx="7155611" cy="332399"/>
          </a:xfr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1744" y="5366881"/>
            <a:ext cx="7155611" cy="484748"/>
          </a:xfrm>
        </p:spPr>
        <p:txBody>
          <a:bodyPr wrap="square" lIns="0" tIns="0" rIns="0" bIns="0" anchor="t" anchorCtr="0">
            <a:sp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00" b="1" kern="1200" dirty="0">
                <a:solidFill>
                  <a:schemeClr val="bg1"/>
                </a:solidFill>
                <a:effectLst>
                  <a:outerShdw blurRad="76200" dist="38100" dir="3600000" algn="t" rotWithShape="0">
                    <a:schemeClr val="tx1">
                      <a:alpha val="7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ArmyLogo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44" y="0"/>
            <a:ext cx="1495425" cy="1857375"/>
          </a:xfrm>
          <a:prstGeom prst="rect">
            <a:avLst/>
          </a:prstGeom>
        </p:spPr>
      </p:pic>
      <p:sp>
        <p:nvSpPr>
          <p:cNvPr id="11" name="Classification Lower"/>
          <p:cNvSpPr txBox="1">
            <a:spLocks/>
          </p:cNvSpPr>
          <p:nvPr userDrawn="1"/>
        </p:nvSpPr>
        <p:spPr>
          <a:xfrm>
            <a:off x="0" y="6724790"/>
            <a:ext cx="8515350" cy="138499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 smtClean="0"/>
              <a:t>UNCLASSIFIED</a:t>
            </a:r>
            <a:endParaRPr lang="en-US" sz="900" b="1" dirty="0"/>
          </a:p>
        </p:txBody>
      </p:sp>
      <p:sp>
        <p:nvSpPr>
          <p:cNvPr id="12" name="Classification Top"/>
          <p:cNvSpPr txBox="1">
            <a:spLocks/>
          </p:cNvSpPr>
          <p:nvPr userDrawn="1"/>
        </p:nvSpPr>
        <p:spPr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 smtClean="0">
                <a:solidFill>
                  <a:schemeClr val="tx1"/>
                </a:solidFill>
              </a:rPr>
              <a:t>UNCLASSIFIED</a:t>
            </a:r>
            <a:endParaRPr lang="en-US" sz="900" b="1" dirty="0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305" y="4040554"/>
            <a:ext cx="856140" cy="85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4035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59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0488"/>
            <a:ext cx="8307388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9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47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58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754" y="2471681"/>
            <a:ext cx="7886700" cy="1421928"/>
          </a:xfrm>
        </p:spPr>
        <p:txBody>
          <a:bodyPr anchor="b"/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A3C3F5D-9F0A-4D26-898B-10DC4C85EE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3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A3C3F5D-9F0A-4D26-898B-10DC4C85EE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88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A3C3F5D-9F0A-4D26-898B-10DC4C85EE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51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7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5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LowerBar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4075"/>
            <a:ext cx="9144000" cy="923925"/>
          </a:xfrm>
          <a:prstGeom prst="rect">
            <a:avLst/>
          </a:prstGeom>
        </p:spPr>
      </p:pic>
      <p:pic>
        <p:nvPicPr>
          <p:cNvPr id="10" name="TopBar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3"/>
            <a:ext cx="9144000" cy="10287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6761" y="99565"/>
            <a:ext cx="795528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/>
          <a:p>
            <a:pPr marL="0"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761" y="711257"/>
            <a:ext cx="7772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59192" y="6646189"/>
            <a:ext cx="2225616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A3C3F5D-9F0A-4D26-898B-10DC4C85EE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lassification Lower"/>
          <p:cNvSpPr txBox="1">
            <a:spLocks/>
          </p:cNvSpPr>
          <p:nvPr userDrawn="1"/>
        </p:nvSpPr>
        <p:spPr>
          <a:xfrm>
            <a:off x="0" y="6724790"/>
            <a:ext cx="8515350" cy="138499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 smtClean="0"/>
              <a:t>UNCLASSIFIED</a:t>
            </a:r>
            <a:endParaRPr lang="en-US" sz="900" b="1" dirty="0"/>
          </a:p>
        </p:txBody>
      </p:sp>
      <p:sp>
        <p:nvSpPr>
          <p:cNvPr id="7" name="Classification Top"/>
          <p:cNvSpPr txBox="1">
            <a:spLocks/>
          </p:cNvSpPr>
          <p:nvPr userDrawn="1"/>
        </p:nvSpPr>
        <p:spPr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 smtClean="0">
                <a:solidFill>
                  <a:schemeClr val="bg1"/>
                </a:solidFill>
              </a:rPr>
              <a:t>UNCLASSIFIED</a:t>
            </a:r>
            <a:endParaRPr lang="en-US" sz="9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745" y="6136445"/>
            <a:ext cx="562832" cy="54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7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7F7F7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90000"/>
        </a:lnSpc>
        <a:spcBef>
          <a:spcPts val="1000"/>
        </a:spcBef>
        <a:buClrTx/>
        <a:buFont typeface="Wingdings" panose="05000000000000000000" pitchFamily="2" charset="2"/>
        <a:buChar char="ü"/>
        <a:defRPr lang="en-US" sz="2400" b="1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46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41363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74725" indent="-173038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98563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74675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792">
          <p15:clr>
            <a:srgbClr val="F26B43"/>
          </p15:clr>
        </p15:guide>
        <p15:guide id="3" pos="5352">
          <p15:clr>
            <a:srgbClr val="F26B43"/>
          </p15:clr>
        </p15:guide>
        <p15:guide id="4" orient="horz" pos="1104">
          <p15:clr>
            <a:srgbClr val="F26B43"/>
          </p15:clr>
        </p15:guide>
        <p15:guide id="5" orient="horz" pos="2376">
          <p15:clr>
            <a:srgbClr val="F26B43"/>
          </p15:clr>
        </p15:guide>
        <p15:guide id="6" orient="horz" pos="3432">
          <p15:clr>
            <a:srgbClr val="F26B43"/>
          </p15:clr>
        </p15:guide>
        <p15:guide id="7" pos="5760">
          <p15:clr>
            <a:srgbClr val="F26B43"/>
          </p15:clr>
        </p15:guide>
        <p15:guide id="8" orient="horz">
          <p15:clr>
            <a:srgbClr val="F26B43"/>
          </p15:clr>
        </p15:guide>
        <p15:guide id="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cf.army.mil/" TargetMode="External"/><Relationship Id="rId2" Type="http://schemas.openxmlformats.org/officeDocument/2006/relationships/hyperlink" Target="https://vce.army.mil/Portal/Module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6239551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" pitchFamily="34" charset="0"/>
                <a:cs typeface="Arial" pitchFamily="34" charset="0"/>
              </a:rPr>
              <a:t>Version Number</a:t>
            </a:r>
          </a:p>
          <a:p>
            <a:r>
              <a:rPr lang="en-US" sz="900" dirty="0" smtClean="0">
                <a:latin typeface="Arial" pitchFamily="34" charset="0"/>
                <a:cs typeface="Arial" pitchFamily="34" charset="0"/>
              </a:rPr>
              <a:t>As of 02/13/2019</a:t>
            </a:r>
            <a:endParaRPr lang="en-US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b="0" dirty="0" smtClean="0"/>
              <a:t>Requirement Process</a:t>
            </a:r>
            <a:endParaRPr lang="en-US" sz="2400" b="0" dirty="0"/>
          </a:p>
        </p:txBody>
      </p:sp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PCF-RPA TRAINING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267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POCs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8723" y="1439508"/>
            <a:ext cx="6086553" cy="4351338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Director </a:t>
            </a:r>
            <a:r>
              <a:rPr lang="en-US" dirty="0" smtClean="0"/>
              <a:t>	</a:t>
            </a:r>
            <a:r>
              <a:rPr lang="en-US" dirty="0" smtClean="0"/>
              <a:t>		(787) 707-2489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Contracting Officer	(787) 707-2487</a:t>
            </a:r>
          </a:p>
          <a:p>
            <a:endParaRPr lang="en-US" dirty="0"/>
          </a:p>
          <a:p>
            <a:r>
              <a:rPr lang="en-US" dirty="0" smtClean="0"/>
              <a:t>Contract Specialist	(787) 707-4528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78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RPA MISSION STATEMENT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928201" y="792288"/>
            <a:ext cx="7772400" cy="4351338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Provide functionality within VCE-PCF that allows Contracting to define a virtual checklist and allow both Contracting and the Customer to collaborate / manage the documents needed establish a Complete / Actionable Requirement Package. 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06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Provide guidance in the following:</a:t>
            </a:r>
          </a:p>
          <a:p>
            <a:pPr lvl="1"/>
            <a:r>
              <a:rPr lang="en-US" dirty="0" smtClean="0"/>
              <a:t>Importance of using Paperless Contract File (PCF)</a:t>
            </a:r>
          </a:p>
          <a:p>
            <a:pPr lvl="1"/>
            <a:r>
              <a:rPr lang="en-US" dirty="0" smtClean="0"/>
              <a:t>PCF login Process</a:t>
            </a:r>
          </a:p>
          <a:p>
            <a:pPr lvl="1"/>
            <a:r>
              <a:rPr lang="en-US" dirty="0" smtClean="0"/>
              <a:t>Requirement Package Assistance (RPA) TAB,</a:t>
            </a:r>
          </a:p>
          <a:p>
            <a:pPr lvl="1"/>
            <a:r>
              <a:rPr lang="en-US" dirty="0" smtClean="0"/>
              <a:t>Provide guidance Upload, Update, </a:t>
            </a:r>
            <a:r>
              <a:rPr lang="en-US" dirty="0"/>
              <a:t>R</a:t>
            </a:r>
            <a:r>
              <a:rPr lang="en-US" dirty="0" smtClean="0"/>
              <a:t>emove and delete documents. 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09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PCF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Regulatory </a:t>
            </a:r>
            <a:r>
              <a:rPr lang="en-US" dirty="0"/>
              <a:t>mandates-Compliance.  Federal Acquisition Regulations (FAR), Subpart 4.5(a)—Electronic Commerce  in </a:t>
            </a:r>
            <a:r>
              <a:rPr lang="en-US" dirty="0" smtClean="0"/>
              <a:t>Contracting.</a:t>
            </a:r>
          </a:p>
          <a:p>
            <a:r>
              <a:rPr lang="en-US" dirty="0" smtClean="0"/>
              <a:t>Knowledge (DATA) retention</a:t>
            </a:r>
          </a:p>
          <a:p>
            <a:r>
              <a:rPr lang="en-US" dirty="0"/>
              <a:t>Ease communication within </a:t>
            </a:r>
            <a:r>
              <a:rPr lang="en-US" dirty="0" smtClean="0"/>
              <a:t>individuals</a:t>
            </a:r>
          </a:p>
          <a:p>
            <a:r>
              <a:rPr lang="en-US" dirty="0"/>
              <a:t>Conduct acquisition reviews using only data from the system of </a:t>
            </a:r>
            <a:r>
              <a:rPr lang="en-US" dirty="0" smtClean="0"/>
              <a:t>record</a:t>
            </a:r>
          </a:p>
          <a:p>
            <a:r>
              <a:rPr lang="en-US" dirty="0"/>
              <a:t>Maintain Log entries of execution </a:t>
            </a:r>
            <a:r>
              <a:rPr lang="en-US" dirty="0" smtClean="0"/>
              <a:t>timeframes</a:t>
            </a:r>
          </a:p>
          <a:p>
            <a:r>
              <a:rPr lang="en-US" dirty="0" smtClean="0"/>
              <a:t>Eliminate </a:t>
            </a:r>
            <a:r>
              <a:rPr lang="en-US" dirty="0"/>
              <a:t>physical space for filing cabinets and document </a:t>
            </a:r>
            <a:r>
              <a:rPr lang="en-US" dirty="0" smtClean="0"/>
              <a:t>storage.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66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4035"/>
            <a:ext cx="7955280" cy="480131"/>
          </a:xfrm>
        </p:spPr>
        <p:txBody>
          <a:bodyPr/>
          <a:lstStyle/>
          <a:p>
            <a:r>
              <a:rPr lang="en-US" dirty="0"/>
              <a:t>PCF </a:t>
            </a:r>
            <a:r>
              <a:rPr lang="en-US" dirty="0" smtClean="0"/>
              <a:t>Log-in </a:t>
            </a:r>
            <a:r>
              <a:rPr lang="en-US" dirty="0"/>
              <a:t>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two ways to Log In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pPr lvl="1"/>
            <a:r>
              <a:rPr lang="en-US" dirty="0" smtClean="0"/>
              <a:t>from </a:t>
            </a:r>
            <a:r>
              <a:rPr lang="en-US" dirty="0"/>
              <a:t>VCE Modules Portal at </a:t>
            </a:r>
            <a:r>
              <a:rPr lang="en-US" u="sng" dirty="0">
                <a:hlinkClick r:id="rId2"/>
              </a:rPr>
              <a:t>https://vce.army.mil/Portal/Modules</a:t>
            </a:r>
            <a:r>
              <a:rPr lang="en-US" dirty="0"/>
              <a:t>, or 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using </a:t>
            </a:r>
            <a:r>
              <a:rPr lang="en-US" dirty="0"/>
              <a:t>PCF direct link at: </a:t>
            </a:r>
            <a:r>
              <a:rPr lang="en-US" u="sng" dirty="0">
                <a:hlinkClick r:id="rId3"/>
              </a:rPr>
              <a:t>https://pcf.army.mil/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69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4035"/>
            <a:ext cx="7955280" cy="480131"/>
          </a:xfrm>
        </p:spPr>
        <p:txBody>
          <a:bodyPr/>
          <a:lstStyle/>
          <a:p>
            <a:r>
              <a:rPr lang="en-US" dirty="0"/>
              <a:t>PCF Log-in </a:t>
            </a:r>
            <a:r>
              <a:rPr lang="en-US" dirty="0" smtClean="0"/>
              <a:t>Process: VCE Modules Portal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5" y="1008186"/>
            <a:ext cx="8581026" cy="4994029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836761" y="3149991"/>
            <a:ext cx="1133475" cy="1828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54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122" y="104035"/>
            <a:ext cx="8401878" cy="867930"/>
          </a:xfrm>
        </p:spPr>
        <p:txBody>
          <a:bodyPr/>
          <a:lstStyle/>
          <a:p>
            <a:r>
              <a:rPr lang="en-US" dirty="0"/>
              <a:t>PCF Log-in Process: VCE Modules </a:t>
            </a:r>
            <a:r>
              <a:rPr lang="en-US" dirty="0" smtClean="0"/>
              <a:t>Portal cont.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38" y="1191178"/>
            <a:ext cx="8416903" cy="457657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3845170" y="4813787"/>
            <a:ext cx="1359876" cy="4850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28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870" y="104035"/>
            <a:ext cx="8242852" cy="867930"/>
          </a:xfrm>
        </p:spPr>
        <p:txBody>
          <a:bodyPr/>
          <a:lstStyle/>
          <a:p>
            <a:r>
              <a:rPr lang="en-US" dirty="0"/>
              <a:t>PCF Log-in Process: VCE Modules Portal cont.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9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37" y="885092"/>
            <a:ext cx="7307127" cy="5087815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213231" y="2977662"/>
            <a:ext cx="1242646" cy="75613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26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618" y="104035"/>
            <a:ext cx="8256104" cy="867930"/>
          </a:xfrm>
        </p:spPr>
        <p:txBody>
          <a:bodyPr/>
          <a:lstStyle/>
          <a:p>
            <a:r>
              <a:rPr lang="en-US" dirty="0"/>
              <a:t>PCF Log-in Process: VCE Modules Portal cont.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" b="3260"/>
          <a:stretch/>
        </p:blipFill>
        <p:spPr bwMode="auto">
          <a:xfrm>
            <a:off x="836761" y="890644"/>
            <a:ext cx="7247065" cy="50330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Oval 5"/>
          <p:cNvSpPr/>
          <p:nvPr/>
        </p:nvSpPr>
        <p:spPr>
          <a:xfrm>
            <a:off x="4260268" y="5640923"/>
            <a:ext cx="400050" cy="1714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120640" y="5071228"/>
            <a:ext cx="200025" cy="1619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7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617" y="104035"/>
            <a:ext cx="8256105" cy="867930"/>
          </a:xfrm>
        </p:spPr>
        <p:txBody>
          <a:bodyPr/>
          <a:lstStyle/>
          <a:p>
            <a:r>
              <a:rPr lang="en-US" dirty="0"/>
              <a:t>PCF Log-in Process: VCE Modules Portal cont.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Content Placeholder 4"/>
          <p:cNvSpPr txBox="1">
            <a:spLocks noGrp="1"/>
          </p:cNvSpPr>
          <p:nvPr>
            <p:ph idx="1"/>
          </p:nvPr>
        </p:nvSpPr>
        <p:spPr>
          <a:xfrm>
            <a:off x="836761" y="711257"/>
            <a:ext cx="795528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PCF Main Page: Authorized view files are visible.  </a:t>
            </a: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61" y="1135990"/>
            <a:ext cx="7416285" cy="4772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1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4035"/>
            <a:ext cx="7955280" cy="480131"/>
          </a:xfrm>
        </p:spPr>
        <p:txBody>
          <a:bodyPr/>
          <a:lstStyle/>
          <a:p>
            <a:r>
              <a:rPr lang="en-US" dirty="0"/>
              <a:t>PCF Log-in Process: </a:t>
            </a:r>
            <a:r>
              <a:rPr lang="en-US" dirty="0" smtClean="0"/>
              <a:t>PCF </a:t>
            </a:r>
            <a:r>
              <a:rPr lang="en-US" dirty="0"/>
              <a:t>direct Link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12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631" y="584165"/>
            <a:ext cx="6893169" cy="530082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3803308" y="4886618"/>
            <a:ext cx="1256030" cy="46101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37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PCF Log-in Process: PCF direct Link </a:t>
            </a:r>
            <a:r>
              <a:rPr lang="en-US" dirty="0" smtClean="0"/>
              <a:t>cont.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13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" b="3260"/>
          <a:stretch/>
        </p:blipFill>
        <p:spPr bwMode="auto">
          <a:xfrm>
            <a:off x="1277518" y="885037"/>
            <a:ext cx="6818541" cy="50643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Oval 5"/>
          <p:cNvSpPr/>
          <p:nvPr/>
        </p:nvSpPr>
        <p:spPr>
          <a:xfrm>
            <a:off x="4486763" y="5637764"/>
            <a:ext cx="400050" cy="1714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459192" y="5090698"/>
            <a:ext cx="200025" cy="1619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4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PCF Log-in Process: PCF direct Link cont.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711257"/>
            <a:ext cx="7772400" cy="3423421"/>
          </a:xfrm>
        </p:spPr>
        <p:txBody>
          <a:bodyPr/>
          <a:lstStyle/>
          <a:p>
            <a:r>
              <a:rPr lang="en-US" dirty="0" smtClean="0"/>
              <a:t>There is two screens that you may see.  </a:t>
            </a:r>
          </a:p>
          <a:p>
            <a:pPr lvl="1"/>
            <a:r>
              <a:rPr lang="en-US" dirty="0" smtClean="0"/>
              <a:t>Green screen AKO Login using CAC </a:t>
            </a:r>
            <a:r>
              <a:rPr lang="en-US" dirty="0"/>
              <a:t>PKI or </a:t>
            </a:r>
            <a:endParaRPr lang="en-US" dirty="0" smtClean="0"/>
          </a:p>
          <a:p>
            <a:pPr lvl="1"/>
            <a:r>
              <a:rPr lang="en-US" dirty="0" smtClean="0"/>
              <a:t>PCF </a:t>
            </a:r>
            <a:r>
              <a:rPr lang="en-US" dirty="0"/>
              <a:t>main page. </a:t>
            </a:r>
            <a:endParaRPr lang="en-US" dirty="0" smtClean="0"/>
          </a:p>
          <a:p>
            <a:pPr marL="339725" lvl="1" indent="0">
              <a:buNone/>
            </a:pPr>
            <a:endParaRPr lang="en-US" dirty="0" smtClean="0"/>
          </a:p>
          <a:p>
            <a:pPr marL="339725" lvl="1" indent="0">
              <a:buNone/>
            </a:pPr>
            <a:r>
              <a:rPr lang="en-US" dirty="0" smtClean="0"/>
              <a:t>NOTE: If the individual had logged into AKO during his daily operations </a:t>
            </a:r>
            <a:r>
              <a:rPr lang="en-US" dirty="0"/>
              <a:t>required by any other ARMY Page, it may take you directly to VCE PCF Main Page.  Otherwise, </a:t>
            </a:r>
            <a:r>
              <a:rPr lang="en-US" dirty="0" smtClean="0"/>
              <a:t>it will take </a:t>
            </a:r>
            <a:r>
              <a:rPr lang="en-US" dirty="0"/>
              <a:t>you to the green screen </a:t>
            </a:r>
            <a:r>
              <a:rPr lang="en-US" dirty="0" smtClean="0"/>
              <a:t>to AKO </a:t>
            </a:r>
            <a:r>
              <a:rPr lang="en-US" dirty="0"/>
              <a:t>CAC/PKI Login.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14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44" r="2237"/>
          <a:stretch/>
        </p:blipFill>
        <p:spPr bwMode="auto">
          <a:xfrm>
            <a:off x="1269711" y="4063284"/>
            <a:ext cx="2560168" cy="23507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583" y="4063285"/>
            <a:ext cx="3030843" cy="235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66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RPA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761" y="1090242"/>
            <a:ext cx="7377311" cy="4753967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851374" y="1709530"/>
            <a:ext cx="622852" cy="3710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41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RPA Process cont.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16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866" y="768626"/>
            <a:ext cx="7441516" cy="5049078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345634" y="2094464"/>
            <a:ext cx="848139" cy="26442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2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RPA Process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584166"/>
            <a:ext cx="7772400" cy="1483173"/>
          </a:xfrm>
        </p:spPr>
        <p:txBody>
          <a:bodyPr/>
          <a:lstStyle/>
          <a:p>
            <a:r>
              <a:rPr lang="en-US" dirty="0" smtClean="0"/>
              <a:t>Once Contract number is pressed, the RPA </a:t>
            </a:r>
            <a:r>
              <a:rPr lang="en-US" dirty="0"/>
              <a:t>Documents request </a:t>
            </a:r>
            <a:r>
              <a:rPr lang="en-US" dirty="0" smtClean="0"/>
              <a:t>box becomes viewable.  </a:t>
            </a:r>
            <a:r>
              <a:rPr lang="en-US" dirty="0"/>
              <a:t>Here you will be able to see all required documents to process your requirement at MICC.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17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t="4533" b="5311"/>
          <a:stretch/>
        </p:blipFill>
        <p:spPr bwMode="auto">
          <a:xfrm>
            <a:off x="940904" y="1923096"/>
            <a:ext cx="7540487" cy="40138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8435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RPA Upload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711257"/>
            <a:ext cx="7772400" cy="140909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If you already has the documents you will have two ways to </a:t>
            </a:r>
            <a:r>
              <a:rPr lang="en-US" dirty="0" smtClean="0"/>
              <a:t>upload</a:t>
            </a:r>
          </a:p>
          <a:p>
            <a:pPr lvl="1"/>
            <a:r>
              <a:rPr lang="en-US" dirty="0" smtClean="0"/>
              <a:t>Directly to the PCF cabinet Folders, or</a:t>
            </a:r>
          </a:p>
          <a:p>
            <a:pPr lvl="1"/>
            <a:r>
              <a:rPr lang="en-US" dirty="0" smtClean="0"/>
              <a:t>Upload via RPA document box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18</a:t>
            </a:fld>
            <a:endParaRPr lang="en-US" dirty="0"/>
          </a:p>
        </p:txBody>
      </p:sp>
      <p:pic>
        <p:nvPicPr>
          <p:cNvPr id="7" name="Picture 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85" r="54375" b="5290"/>
          <a:stretch/>
        </p:blipFill>
        <p:spPr bwMode="auto">
          <a:xfrm>
            <a:off x="647053" y="2345635"/>
            <a:ext cx="3474373" cy="32997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3"/>
          <a:srcRect l="11605" t="18433" r="25792" b="6641"/>
          <a:stretch/>
        </p:blipFill>
        <p:spPr bwMode="auto">
          <a:xfrm>
            <a:off x="4359965" y="2345635"/>
            <a:ext cx="4086857" cy="32997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7642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Upload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711257"/>
            <a:ext cx="7772400" cy="454934"/>
          </a:xfrm>
        </p:spPr>
        <p:txBody>
          <a:bodyPr/>
          <a:lstStyle/>
          <a:p>
            <a:r>
              <a:rPr lang="en-US" dirty="0" smtClean="0"/>
              <a:t>Directly from PCF Cabinet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19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85" r="54375" b="5290"/>
          <a:stretch/>
        </p:blipFill>
        <p:spPr bwMode="auto">
          <a:xfrm>
            <a:off x="820365" y="1318708"/>
            <a:ext cx="3482438" cy="40109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48588" y="5512904"/>
            <a:ext cx="54104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Select Folder you want to upload documents to,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On the top of the folder, Right Click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Options to upload becomes available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18875" r="51305" b="5082"/>
          <a:stretch/>
        </p:blipFill>
        <p:spPr>
          <a:xfrm>
            <a:off x="4404807" y="1318708"/>
            <a:ext cx="4387234" cy="4010914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6997148" y="2703443"/>
            <a:ext cx="1086678" cy="27829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62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Submit Documents to RPA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067" y="684753"/>
            <a:ext cx="7816909" cy="1774923"/>
          </a:xfrm>
        </p:spPr>
        <p:txBody>
          <a:bodyPr>
            <a:normAutofit/>
          </a:bodyPr>
          <a:lstStyle/>
          <a:p>
            <a:r>
              <a:rPr lang="en-US" dirty="0" smtClean="0"/>
              <a:t>Action Button, Identify / Upload.  If files show in the box you may select document from the list and safe. 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1171" t="16970" r="25194" b="2195"/>
          <a:stretch/>
        </p:blipFill>
        <p:spPr>
          <a:xfrm>
            <a:off x="1378225" y="2419920"/>
            <a:ext cx="5685183" cy="368453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956313" y="5420140"/>
            <a:ext cx="198783" cy="2252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0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Upload documents RPA Request box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21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t="18596" b="5681"/>
          <a:stretch/>
        </p:blipFill>
        <p:spPr bwMode="auto">
          <a:xfrm>
            <a:off x="952658" y="1521993"/>
            <a:ext cx="7503726" cy="41551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Oval 5"/>
          <p:cNvSpPr/>
          <p:nvPr/>
        </p:nvSpPr>
        <p:spPr>
          <a:xfrm>
            <a:off x="4986680" y="4908067"/>
            <a:ext cx="180975" cy="14287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96067" y="684753"/>
            <a:ext cx="7816909" cy="1774923"/>
          </a:xfrm>
        </p:spPr>
        <p:txBody>
          <a:bodyPr>
            <a:normAutofit/>
          </a:bodyPr>
          <a:lstStyle/>
          <a:p>
            <a:r>
              <a:rPr lang="en-US" dirty="0" smtClean="0"/>
              <a:t>If document are not listed inside the box just press upload.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35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Upload documents RPA Request </a:t>
            </a:r>
            <a:r>
              <a:rPr lang="en-US" dirty="0" smtClean="0"/>
              <a:t>box cont.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22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670" y="1020417"/>
            <a:ext cx="7354956" cy="45189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1120" y="3613729"/>
            <a:ext cx="310923" cy="13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15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Upload</a:t>
            </a:r>
            <a:r>
              <a:rPr lang="fr-FR" dirty="0"/>
              <a:t> documents RPA </a:t>
            </a:r>
            <a:r>
              <a:rPr lang="fr-FR" dirty="0" err="1"/>
              <a:t>Request</a:t>
            </a:r>
            <a:r>
              <a:rPr lang="fr-FR" dirty="0"/>
              <a:t> box </a:t>
            </a:r>
            <a:r>
              <a:rPr lang="fr-FR" dirty="0" err="1"/>
              <a:t>cont</a:t>
            </a:r>
            <a:r>
              <a:rPr lang="fr-FR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23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947" y="993912"/>
            <a:ext cx="7091374" cy="4465984"/>
          </a:xfrm>
          <a:prstGeom prst="rect">
            <a:avLst/>
          </a:prstGeom>
        </p:spPr>
      </p:pic>
      <p:sp>
        <p:nvSpPr>
          <p:cNvPr id="6" name="Left Arrow 5"/>
          <p:cNvSpPr/>
          <p:nvPr/>
        </p:nvSpPr>
        <p:spPr>
          <a:xfrm>
            <a:off x="5399886" y="3949148"/>
            <a:ext cx="569844" cy="26504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525055" y="4691269"/>
            <a:ext cx="401158" cy="31805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15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Upload</a:t>
            </a:r>
            <a:r>
              <a:rPr lang="fr-FR" dirty="0"/>
              <a:t> documents RPA </a:t>
            </a:r>
            <a:r>
              <a:rPr lang="fr-FR" dirty="0" err="1"/>
              <a:t>Request</a:t>
            </a:r>
            <a:r>
              <a:rPr lang="fr-FR" dirty="0"/>
              <a:t> box </a:t>
            </a:r>
            <a:r>
              <a:rPr lang="fr-FR" dirty="0" err="1"/>
              <a:t>cont</a:t>
            </a:r>
            <a:r>
              <a:rPr lang="fr-FR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24</a:t>
            </a:fld>
            <a:endParaRPr lang="en-US" dirty="0"/>
          </a:p>
        </p:txBody>
      </p:sp>
      <p:pic>
        <p:nvPicPr>
          <p:cNvPr id="7" name="Picture 6"/>
          <p:cNvPicPr/>
          <p:nvPr/>
        </p:nvPicPr>
        <p:blipFill rotWithShape="1">
          <a:blip r:embed="rId2"/>
          <a:srcRect t="3808" b="5765"/>
          <a:stretch/>
        </p:blipFill>
        <p:spPr bwMode="auto">
          <a:xfrm>
            <a:off x="1166191" y="742122"/>
            <a:ext cx="6970644" cy="47442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Oval 7"/>
          <p:cNvSpPr/>
          <p:nvPr/>
        </p:nvSpPr>
        <p:spPr>
          <a:xfrm>
            <a:off x="5283650" y="3578086"/>
            <a:ext cx="282263" cy="27829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40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Upload</a:t>
            </a:r>
            <a:r>
              <a:rPr lang="fr-FR" dirty="0"/>
              <a:t> documents RPA </a:t>
            </a:r>
            <a:r>
              <a:rPr lang="fr-FR" dirty="0" err="1"/>
              <a:t>Request</a:t>
            </a:r>
            <a:r>
              <a:rPr lang="fr-FR" dirty="0"/>
              <a:t> box </a:t>
            </a:r>
            <a:r>
              <a:rPr lang="fr-FR" dirty="0" err="1"/>
              <a:t>cont</a:t>
            </a:r>
            <a:r>
              <a:rPr lang="fr-FR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25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342" y="914400"/>
            <a:ext cx="7628520" cy="4678017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865660" y="3097034"/>
            <a:ext cx="361950" cy="246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929642" y="5250623"/>
            <a:ext cx="361950" cy="246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4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Upload</a:t>
            </a:r>
            <a:r>
              <a:rPr lang="fr-FR" dirty="0"/>
              <a:t> documents RPA </a:t>
            </a:r>
            <a:r>
              <a:rPr lang="fr-FR" dirty="0" err="1"/>
              <a:t>Request</a:t>
            </a:r>
            <a:r>
              <a:rPr lang="fr-FR" dirty="0"/>
              <a:t> box </a:t>
            </a:r>
            <a:r>
              <a:rPr lang="fr-FR" dirty="0" err="1"/>
              <a:t>cont</a:t>
            </a:r>
            <a:r>
              <a:rPr lang="fr-FR" dirty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711258"/>
            <a:ext cx="7772400" cy="91876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Now you will be able to see additional status through the action button. Once the documents are correctly uploaded and status has change as required, press execute.  Save &amp; Close.  It will take you to the Requirement cabinet folders.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26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t="4276" b="5359"/>
          <a:stretch/>
        </p:blipFill>
        <p:spPr bwMode="auto">
          <a:xfrm>
            <a:off x="1046923" y="1685693"/>
            <a:ext cx="6824868" cy="42088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Oval 5"/>
          <p:cNvSpPr/>
          <p:nvPr/>
        </p:nvSpPr>
        <p:spPr>
          <a:xfrm>
            <a:off x="5830957" y="3326296"/>
            <a:ext cx="1219200" cy="127220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016486" y="5499652"/>
            <a:ext cx="410817" cy="3948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042263" y="5499652"/>
            <a:ext cx="418011" cy="3948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89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 RPA/File documents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711257"/>
            <a:ext cx="7772400" cy="15703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OPTION #1 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1) Inside the RPA box, select “Actions” and “update document”.   Warning message will appear. Select “YES”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27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65070" t="13479" r="4636" b="5805"/>
          <a:stretch/>
        </p:blipFill>
        <p:spPr bwMode="auto">
          <a:xfrm>
            <a:off x="1123406" y="2281646"/>
            <a:ext cx="6122125" cy="37621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Oval 5"/>
          <p:cNvSpPr/>
          <p:nvPr/>
        </p:nvSpPr>
        <p:spPr>
          <a:xfrm>
            <a:off x="6060893" y="3695972"/>
            <a:ext cx="209550" cy="1143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" name="Left Arrow 6"/>
          <p:cNvSpPr/>
          <p:nvPr/>
        </p:nvSpPr>
        <p:spPr>
          <a:xfrm>
            <a:off x="6534693" y="3931376"/>
            <a:ext cx="371475" cy="180975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42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RPA/File documents </a:t>
            </a:r>
            <a:r>
              <a:rPr lang="en-US" dirty="0" smtClean="0"/>
              <a:t>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711257"/>
            <a:ext cx="7772400" cy="85628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2) Browse updated document required to be uploaded in the computer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28</a:t>
            </a:fld>
            <a:endParaRPr lang="en-US" dirty="0"/>
          </a:p>
        </p:txBody>
      </p:sp>
      <p:pic>
        <p:nvPicPr>
          <p:cNvPr id="6" name="Picture 5"/>
          <p:cNvPicPr/>
          <p:nvPr/>
        </p:nvPicPr>
        <p:blipFill rotWithShape="1">
          <a:blip r:embed="rId2"/>
          <a:srcRect l="65265" t="11874" r="9657" b="5013"/>
          <a:stretch/>
        </p:blipFill>
        <p:spPr bwMode="auto">
          <a:xfrm>
            <a:off x="836760" y="1496513"/>
            <a:ext cx="7061913" cy="43991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Oval 6"/>
          <p:cNvSpPr/>
          <p:nvPr/>
        </p:nvSpPr>
        <p:spPr>
          <a:xfrm>
            <a:off x="5851480" y="4517299"/>
            <a:ext cx="523875" cy="2095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29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RPA/File documents 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711257"/>
            <a:ext cx="7772400" cy="109141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3) Search for Contract file Folder and Select copy that you want to upload.  Press Open and Upload file. 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29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65109" t="13457" r="11993" b="5012"/>
          <a:stretch/>
        </p:blipFill>
        <p:spPr bwMode="auto">
          <a:xfrm>
            <a:off x="914400" y="1929764"/>
            <a:ext cx="6583680" cy="40878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Oval 5"/>
          <p:cNvSpPr/>
          <p:nvPr/>
        </p:nvSpPr>
        <p:spPr>
          <a:xfrm>
            <a:off x="4165827" y="4071870"/>
            <a:ext cx="510676" cy="2911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594430" y="4833257"/>
            <a:ext cx="398553" cy="26125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4565877" y="2716667"/>
            <a:ext cx="323850" cy="17145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93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RPA/File documents 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2" y="647711"/>
            <a:ext cx="2803422" cy="5934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OPTION # 2 </a:t>
            </a:r>
          </a:p>
          <a:p>
            <a:pPr marL="0" indent="0">
              <a:buNone/>
            </a:pPr>
            <a:r>
              <a:rPr lang="en-US" dirty="0" smtClean="0"/>
              <a:t>1) Directly </a:t>
            </a:r>
            <a:r>
              <a:rPr lang="en-US" dirty="0"/>
              <a:t>from Requirement Cabinet, Right Click on top of the document and select “Update Selected Document”. Warning message will appear. Select “YES” and follow steps 2 and 3 in Option 1 above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30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65360" t="12782" r="21170" b="13342"/>
          <a:stretch/>
        </p:blipFill>
        <p:spPr bwMode="auto">
          <a:xfrm>
            <a:off x="3798570" y="584166"/>
            <a:ext cx="4838700" cy="52573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Oval 5"/>
          <p:cNvSpPr/>
          <p:nvPr/>
        </p:nvSpPr>
        <p:spPr>
          <a:xfrm>
            <a:off x="6470060" y="2650535"/>
            <a:ext cx="975769" cy="17975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19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Upload</a:t>
            </a:r>
            <a:r>
              <a:rPr lang="fr-FR" dirty="0"/>
              <a:t> documents RPA </a:t>
            </a:r>
            <a:r>
              <a:rPr lang="fr-FR" dirty="0" err="1"/>
              <a:t>Request</a:t>
            </a:r>
            <a:r>
              <a:rPr lang="fr-FR" dirty="0"/>
              <a:t> box </a:t>
            </a:r>
            <a:r>
              <a:rPr lang="fr-FR" dirty="0" err="1"/>
              <a:t>cont</a:t>
            </a:r>
            <a:r>
              <a:rPr lang="fr-FR" dirty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711258"/>
            <a:ext cx="7772400" cy="454934"/>
          </a:xfrm>
        </p:spPr>
        <p:txBody>
          <a:bodyPr/>
          <a:lstStyle/>
          <a:p>
            <a:r>
              <a:rPr lang="en-US" dirty="0"/>
              <a:t>Requirement cabinet folders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31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4849"/>
          <a:stretch/>
        </p:blipFill>
        <p:spPr>
          <a:xfrm>
            <a:off x="1093981" y="1293284"/>
            <a:ext cx="6976593" cy="460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99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 RPA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32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4849" r="-634"/>
          <a:stretch/>
        </p:blipFill>
        <p:spPr>
          <a:xfrm>
            <a:off x="836760" y="1033671"/>
            <a:ext cx="7578369" cy="4784033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6361044" y="2729947"/>
            <a:ext cx="1484243" cy="1855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09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 RPA Tab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711257"/>
            <a:ext cx="7772400" cy="1157300"/>
          </a:xfrm>
        </p:spPr>
        <p:txBody>
          <a:bodyPr/>
          <a:lstStyle/>
          <a:p>
            <a:r>
              <a:rPr lang="en-US" dirty="0" smtClean="0"/>
              <a:t>You may also Press refresh button, it will take you to the main PCF table.  RPA tab will become available.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33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-115" r="56995" b="24"/>
          <a:stretch/>
        </p:blipFill>
        <p:spPr>
          <a:xfrm>
            <a:off x="386562" y="1682269"/>
            <a:ext cx="3072630" cy="4510583"/>
          </a:xfrm>
          <a:prstGeom prst="rect">
            <a:avLst/>
          </a:prstGeom>
        </p:spPr>
      </p:pic>
      <p:sp>
        <p:nvSpPr>
          <p:cNvPr id="7" name="Left Arrow 6"/>
          <p:cNvSpPr/>
          <p:nvPr/>
        </p:nvSpPr>
        <p:spPr>
          <a:xfrm>
            <a:off x="1520775" y="2717228"/>
            <a:ext cx="357809" cy="24468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r="7873"/>
          <a:stretch/>
        </p:blipFill>
        <p:spPr>
          <a:xfrm>
            <a:off x="3624068" y="1682269"/>
            <a:ext cx="5167973" cy="28983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3369" y="2030741"/>
            <a:ext cx="365792" cy="26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39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Remove file from RPA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34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622" y="1111725"/>
            <a:ext cx="8016419" cy="40698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2679" y="3262146"/>
            <a:ext cx="420660" cy="20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03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Remove file from RPA </a:t>
            </a:r>
            <a:r>
              <a:rPr lang="en-US" dirty="0" smtClean="0"/>
              <a:t>process cont.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35</a:t>
            </a:fld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 rotWithShape="1">
          <a:blip r:embed="rId2"/>
          <a:srcRect t="18480" b="7184"/>
          <a:stretch/>
        </p:blipFill>
        <p:spPr bwMode="auto">
          <a:xfrm>
            <a:off x="836761" y="1208744"/>
            <a:ext cx="7772400" cy="38298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401" y="2358830"/>
            <a:ext cx="384081" cy="317019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728869" y="5084550"/>
            <a:ext cx="7500731" cy="1157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3038" indent="-17303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Wingdings" panose="05000000000000000000" pitchFamily="2" charset="2"/>
              <a:buChar char="ü"/>
              <a:defRPr lang="en-US" sz="24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46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136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74725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985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574675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NOTE:  This action only remove the document from RPA process consideration and DOES NOT delete the document from file.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7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Delete file from Cabinet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711257"/>
            <a:ext cx="7772400" cy="107778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If you upload the wrong document, there is only one way to effectively delete documents: Directly from requirement cabinet.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36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88" y="1682647"/>
            <a:ext cx="7758451" cy="417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90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Delete file from </a:t>
            </a:r>
            <a:r>
              <a:rPr lang="en-US" dirty="0" smtClean="0"/>
              <a:t>Cabinet Cont.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37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6761" y="711257"/>
            <a:ext cx="7772400" cy="62178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Search the file to delete.  Select Cabinet Actions, Expand Categories, expand all.  This allow all document to be view.</a:t>
            </a:r>
          </a:p>
          <a:p>
            <a:pPr marL="339725" lvl="1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18" y="1333039"/>
            <a:ext cx="8362056" cy="4537674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>
            <a:off x="1351722" y="2305878"/>
            <a:ext cx="437321" cy="23853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2040835" y="4081669"/>
            <a:ext cx="530087" cy="25179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01022" y="3909391"/>
            <a:ext cx="535739" cy="27166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56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Delete file from Cabinet Cont.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38</a:t>
            </a:fld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 rotWithShape="1">
          <a:blip r:embed="rId2"/>
          <a:srcRect t="18605" b="5168"/>
          <a:stretch/>
        </p:blipFill>
        <p:spPr>
          <a:xfrm>
            <a:off x="728870" y="1166191"/>
            <a:ext cx="7712766" cy="4545495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416012" y="3485956"/>
            <a:ext cx="149363" cy="211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99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Delete file from Cabinet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711257"/>
            <a:ext cx="7772400" cy="10512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Now that all document are viewable, select the document to be delete, right click on top of the document, from the options select delete.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39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392" y="1762538"/>
            <a:ext cx="7238518" cy="4068419"/>
          </a:xfrm>
          <a:prstGeom prst="rect">
            <a:avLst/>
          </a:prstGeom>
        </p:spPr>
      </p:pic>
      <p:sp>
        <p:nvSpPr>
          <p:cNvPr id="6" name="Left Arrow 5"/>
          <p:cNvSpPr/>
          <p:nvPr/>
        </p:nvSpPr>
        <p:spPr>
          <a:xfrm>
            <a:off x="4346713" y="4134678"/>
            <a:ext cx="410818" cy="11927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17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Delete file from Cabinet Cont.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40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16287" t="25830" r="32924" b="46479"/>
          <a:stretch/>
        </p:blipFill>
        <p:spPr>
          <a:xfrm>
            <a:off x="1470992" y="1881809"/>
            <a:ext cx="6321286" cy="2637182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109252" y="3644348"/>
            <a:ext cx="278296" cy="3445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7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Delete file from Cabinet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711257"/>
            <a:ext cx="7772400" cy="86820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If </a:t>
            </a:r>
            <a:r>
              <a:rPr lang="en-US" dirty="0" smtClean="0"/>
              <a:t>is only one document and has </a:t>
            </a:r>
            <a:r>
              <a:rPr lang="en-US" dirty="0"/>
              <a:t>not been updated </a:t>
            </a:r>
            <a:r>
              <a:rPr lang="en-US" dirty="0" smtClean="0"/>
              <a:t>or just want to delete the last draft copy updated, select </a:t>
            </a:r>
            <a:r>
              <a:rPr lang="en-US" dirty="0"/>
              <a:t>“delete this document DRAFT”  and confirm deletion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41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6558" t="25903" r="23692" b="5474"/>
          <a:stretch/>
        </p:blipFill>
        <p:spPr>
          <a:xfrm>
            <a:off x="1497496" y="1746306"/>
            <a:ext cx="6046153" cy="390293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3034748" y="2570922"/>
            <a:ext cx="424444" cy="21203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68123" y="5713612"/>
            <a:ext cx="7772400" cy="868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3038" indent="-17303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Wingdings" panose="05000000000000000000" pitchFamily="2" charset="2"/>
              <a:buChar char="ü"/>
              <a:defRPr lang="en-US" sz="24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46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136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74725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985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574675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007166" y="5649237"/>
            <a:ext cx="6785112" cy="8246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173038" indent="-17303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Wingdings" panose="05000000000000000000" pitchFamily="2" charset="2"/>
              <a:buChar char="ü"/>
              <a:defRPr lang="en-US" sz="24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46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136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74725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985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574675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NOTE: It will only delete the last document uploaded, DOES NOT delete previous versions.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20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Delete file from Cabinet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0" y="711257"/>
            <a:ext cx="7843413" cy="2045195"/>
          </a:xfrm>
        </p:spPr>
        <p:txBody>
          <a:bodyPr>
            <a:normAutofit/>
          </a:bodyPr>
          <a:lstStyle/>
          <a:p>
            <a:r>
              <a:rPr lang="en-US" dirty="0"/>
              <a:t>If </a:t>
            </a:r>
            <a:r>
              <a:rPr lang="en-US" dirty="0" smtClean="0"/>
              <a:t>document to be delete needs to be removed entirely, then select </a:t>
            </a:r>
            <a:r>
              <a:rPr lang="en-US" dirty="0"/>
              <a:t>“delete this document DRAFT and all pending document drafts” and confirm deletion.  This will delete </a:t>
            </a:r>
            <a:r>
              <a:rPr lang="en-US" dirty="0" smtClean="0"/>
              <a:t>the document entirely from the folder and PCF cabinet.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42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081" y="2544417"/>
            <a:ext cx="6714493" cy="336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4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Delete file from Cabinet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711257"/>
            <a:ext cx="7772400" cy="945265"/>
          </a:xfrm>
        </p:spPr>
        <p:txBody>
          <a:bodyPr/>
          <a:lstStyle/>
          <a:p>
            <a:r>
              <a:rPr lang="en-US" dirty="0" smtClean="0"/>
              <a:t>Verify document has been deleted entirely, folder </a:t>
            </a:r>
            <a:r>
              <a:rPr lang="en-US" dirty="0"/>
              <a:t>will change back from yellow to gray.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43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6617"/>
          <a:stretch/>
        </p:blipFill>
        <p:spPr>
          <a:xfrm>
            <a:off x="1127428" y="1444487"/>
            <a:ext cx="6889144" cy="36576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411896" y="2531164"/>
            <a:ext cx="755374" cy="1855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15009" y="5264138"/>
            <a:ext cx="75139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+mj-lt"/>
              </a:rPr>
              <a:t>NOTE: If </a:t>
            </a:r>
            <a:r>
              <a:rPr lang="en-US" dirty="0">
                <a:latin typeface="+mj-lt"/>
              </a:rPr>
              <a:t>you only delete a </a:t>
            </a:r>
            <a:r>
              <a:rPr lang="en-US" dirty="0" smtClean="0">
                <a:latin typeface="+mj-lt"/>
              </a:rPr>
              <a:t>version of the document, </a:t>
            </a:r>
            <a:r>
              <a:rPr lang="en-US" dirty="0">
                <a:latin typeface="+mj-lt"/>
              </a:rPr>
              <a:t>then the folder will remain yellow.  Individual is responsible to ensure the last version in file is </a:t>
            </a:r>
            <a:r>
              <a:rPr lang="en-US" dirty="0" smtClean="0">
                <a:latin typeface="+mj-lt"/>
              </a:rPr>
              <a:t>the correct one.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468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Delete file from Cabinet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711257"/>
            <a:ext cx="7772400" cy="1144047"/>
          </a:xfrm>
        </p:spPr>
        <p:txBody>
          <a:bodyPr/>
          <a:lstStyle/>
          <a:p>
            <a:r>
              <a:rPr lang="en-US" dirty="0" smtClean="0"/>
              <a:t>If document was deleted from file and was in RPA process, then </a:t>
            </a:r>
            <a:r>
              <a:rPr lang="en-US" dirty="0"/>
              <a:t>RPA document BOX and status will change back to “No document”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44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635" y="1956688"/>
            <a:ext cx="7927733" cy="3927277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545496" y="3525078"/>
            <a:ext cx="622852" cy="3710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42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012" y="881616"/>
            <a:ext cx="5095927" cy="489209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64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MSC Theme">
  <a:themeElements>
    <a:clrScheme name="AMC Branding">
      <a:dk1>
        <a:sysClr val="windowText" lastClr="000000"/>
      </a:dk1>
      <a:lt1>
        <a:sysClr val="window" lastClr="FFFFFF"/>
      </a:lt1>
      <a:dk2>
        <a:srgbClr val="525349"/>
      </a:dk2>
      <a:lt2>
        <a:srgbClr val="7F7F7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563C1"/>
      </a:hlink>
      <a:folHlink>
        <a:srgbClr val="7F3F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Props1.xml><?xml version="1.0" encoding="utf-8"?>
<ds:datastoreItem xmlns:ds="http://schemas.openxmlformats.org/officeDocument/2006/customXml" ds:itemID="{3A979476-F847-4CE5-A64E-200BBC6EADF8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1896</TotalTime>
  <Words>1077</Words>
  <Application>Microsoft Office PowerPoint</Application>
  <PresentationFormat>On-screen Show (4:3)</PresentationFormat>
  <Paragraphs>157</Paragraphs>
  <Slides>45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Calibri</vt:lpstr>
      <vt:lpstr>Wingdings</vt:lpstr>
      <vt:lpstr>MSC Theme</vt:lpstr>
      <vt:lpstr>PCF-RPA TRAINING</vt:lpstr>
      <vt:lpstr>Training POCs</vt:lpstr>
      <vt:lpstr>RPA MISSION STATEMENT</vt:lpstr>
      <vt:lpstr>OBJECTIVES</vt:lpstr>
      <vt:lpstr>IMPORTANCE OF PCF</vt:lpstr>
      <vt:lpstr>PCF Log-in Process</vt:lpstr>
      <vt:lpstr>PCF Log-in Process: VCE Modules Portal</vt:lpstr>
      <vt:lpstr>PCF Log-in Process: VCE Modules Portal cont.</vt:lpstr>
      <vt:lpstr>PCF Log-in Process: VCE Modules Portal cont.</vt:lpstr>
      <vt:lpstr>PCF Log-in Process: VCE Modules Portal cont.</vt:lpstr>
      <vt:lpstr>PCF Log-in Process: VCE Modules Portal cont.</vt:lpstr>
      <vt:lpstr>PCF Log-in Process: PCF direct Link </vt:lpstr>
      <vt:lpstr>PCF Log-in Process: PCF direct Link cont. </vt:lpstr>
      <vt:lpstr>PCF Log-in Process: PCF direct Link cont. </vt:lpstr>
      <vt:lpstr>RPA Process</vt:lpstr>
      <vt:lpstr>RPA Process cont.</vt:lpstr>
      <vt:lpstr>RPA Process cont.</vt:lpstr>
      <vt:lpstr>RPA Upload</vt:lpstr>
      <vt:lpstr>Upload Documents</vt:lpstr>
      <vt:lpstr>Submit Documents to RPA process</vt:lpstr>
      <vt:lpstr>Upload documents RPA Request box</vt:lpstr>
      <vt:lpstr>Upload documents RPA Request box cont.</vt:lpstr>
      <vt:lpstr>Upload documents RPA Request box cont.</vt:lpstr>
      <vt:lpstr>Upload documents RPA Request box cont.</vt:lpstr>
      <vt:lpstr>Upload documents RPA Request box cont.</vt:lpstr>
      <vt:lpstr>Upload documents RPA Request box cont.</vt:lpstr>
      <vt:lpstr>Update RPA/File documents </vt:lpstr>
      <vt:lpstr>Update RPA/File documents  Cont.</vt:lpstr>
      <vt:lpstr>Update RPA/File documents  Cont.</vt:lpstr>
      <vt:lpstr>Update RPA/File documents  Cont.</vt:lpstr>
      <vt:lpstr>Upload documents RPA Request box cont.</vt:lpstr>
      <vt:lpstr>Return RPA</vt:lpstr>
      <vt:lpstr>Return RPA Tab cont.</vt:lpstr>
      <vt:lpstr>Remove file from RPA process</vt:lpstr>
      <vt:lpstr>Remove file from RPA process cont.</vt:lpstr>
      <vt:lpstr>Delete file from Cabinet</vt:lpstr>
      <vt:lpstr>Delete file from Cabinet Cont.</vt:lpstr>
      <vt:lpstr>Delete file from Cabinet Cont.</vt:lpstr>
      <vt:lpstr>Delete file from Cabinet Cont.</vt:lpstr>
      <vt:lpstr>Delete file from Cabinet Cont.</vt:lpstr>
      <vt:lpstr>Delete file from Cabinet Cont.</vt:lpstr>
      <vt:lpstr>Delete file from Cabinet Cont.</vt:lpstr>
      <vt:lpstr>Delete file from Cabinet Cont.</vt:lpstr>
      <vt:lpstr>Delete file from Cabinet Cont.</vt:lpstr>
      <vt:lpstr>QUESTIONS?</vt:lpstr>
    </vt:vector>
  </TitlesOfParts>
  <Company>United States Army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Template</dc:title>
  <dc:subject>Presentation</dc:subject>
  <dc:creator>Nash, Kevin M MIL COL HQ ACC</dc:creator>
  <cp:lastModifiedBy>Irizarry, Rosario CIV USA IMCOM</cp:lastModifiedBy>
  <cp:revision>116</cp:revision>
  <cp:lastPrinted>2017-05-18T21:01:16Z</cp:lastPrinted>
  <dcterms:created xsi:type="dcterms:W3CDTF">2017-05-18T14:22:46Z</dcterms:created>
  <dcterms:modified xsi:type="dcterms:W3CDTF">2019-03-19T12:50:51Z</dcterms:modified>
</cp:coreProperties>
</file>