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2"/>
  </p:sldMasterIdLst>
  <p:notesMasterIdLst>
    <p:notesMasterId r:id="rId48"/>
  </p:notesMasterIdLst>
  <p:sldIdLst>
    <p:sldId id="259" r:id="rId3"/>
    <p:sldId id="29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1" r:id="rId29"/>
    <p:sldId id="302" r:id="rId30"/>
    <p:sldId id="303" r:id="rId31"/>
    <p:sldId id="30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5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3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995949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76200" dist="38100" dir="3600000" algn="t" rotWithShape="0">
                    <a:schemeClr val="tx1">
                      <a:alpha val="70000"/>
                    </a:scheme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UNCLASSIFIED</a:t>
            </a:r>
            <a:endParaRPr lang="en-US" sz="900" b="1" dirty="0"/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tx1"/>
                </a:solidFill>
              </a:rPr>
              <a:t>UNCLASSIFIED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05" y="4040554"/>
            <a:ext cx="856140" cy="8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0488"/>
            <a:ext cx="8307388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LowerBar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075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9192" y="6646189"/>
            <a:ext cx="2225616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3C3F5D-9F0A-4D26-898B-10DC4C85EE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UNCLASSIFIED</a:t>
            </a:r>
            <a:endParaRPr lang="en-US" sz="900" b="1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45" y="6136445"/>
            <a:ext cx="562832" cy="54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cf.army.mil/" TargetMode="External"/><Relationship Id="rId2" Type="http://schemas.openxmlformats.org/officeDocument/2006/relationships/hyperlink" Target="https://vce.army.mil/Portal/Modul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239551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Version Number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As of 02/13/2019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0" dirty="0" smtClean="0"/>
              <a:t>Requirement Process</a:t>
            </a:r>
            <a:endParaRPr lang="en-US" sz="2400" b="0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PCF-RPA TRAINING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6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8" y="104035"/>
            <a:ext cx="8256104" cy="867930"/>
          </a:xfrm>
        </p:spPr>
        <p:txBody>
          <a:bodyPr/>
          <a:lstStyle/>
          <a:p>
            <a:r>
              <a:rPr lang="en-US" dirty="0"/>
              <a:t>PCF Log-in Process: VCE Modules Portal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" b="3260"/>
          <a:stretch/>
        </p:blipFill>
        <p:spPr bwMode="auto">
          <a:xfrm>
            <a:off x="836761" y="890644"/>
            <a:ext cx="7247065" cy="5033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4260268" y="5640923"/>
            <a:ext cx="400050" cy="171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0640" y="5071228"/>
            <a:ext cx="200025" cy="161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104035"/>
            <a:ext cx="8256105" cy="867930"/>
          </a:xfrm>
        </p:spPr>
        <p:txBody>
          <a:bodyPr/>
          <a:lstStyle/>
          <a:p>
            <a:r>
              <a:rPr lang="en-US" dirty="0"/>
              <a:t>PCF Log-in Process: VCE Modules Portal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836761" y="711257"/>
            <a:ext cx="79552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PCF Main Page: Authorized view files are visible. 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1" y="1135990"/>
            <a:ext cx="7416285" cy="477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/>
          <a:lstStyle/>
          <a:p>
            <a:r>
              <a:rPr lang="en-US" dirty="0"/>
              <a:t>PCF Log-in Process: </a:t>
            </a:r>
            <a:r>
              <a:rPr lang="en-US" dirty="0" smtClean="0"/>
              <a:t>PCF </a:t>
            </a:r>
            <a:r>
              <a:rPr lang="en-US" dirty="0"/>
              <a:t>direct Link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584165"/>
            <a:ext cx="6893169" cy="53008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03308" y="4886618"/>
            <a:ext cx="1256030" cy="4610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PCF Log-in Process: PCF direct Link </a:t>
            </a:r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" b="3260"/>
          <a:stretch/>
        </p:blipFill>
        <p:spPr bwMode="auto">
          <a:xfrm>
            <a:off x="1277518" y="885037"/>
            <a:ext cx="6818541" cy="5064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4486763" y="5637764"/>
            <a:ext cx="400050" cy="171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9192" y="5090698"/>
            <a:ext cx="200025" cy="161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PCF Log-in Process: PCF direct Link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3423421"/>
          </a:xfrm>
        </p:spPr>
        <p:txBody>
          <a:bodyPr/>
          <a:lstStyle/>
          <a:p>
            <a:r>
              <a:rPr lang="en-US" dirty="0" smtClean="0"/>
              <a:t>There is two screens that you may see.  </a:t>
            </a:r>
          </a:p>
          <a:p>
            <a:pPr lvl="1"/>
            <a:r>
              <a:rPr lang="en-US" dirty="0" smtClean="0"/>
              <a:t>Green screen AKO Login using CAC </a:t>
            </a:r>
            <a:r>
              <a:rPr lang="en-US" dirty="0"/>
              <a:t>PKI or </a:t>
            </a:r>
            <a:endParaRPr lang="en-US" dirty="0" smtClean="0"/>
          </a:p>
          <a:p>
            <a:pPr lvl="1"/>
            <a:r>
              <a:rPr lang="en-US" dirty="0" smtClean="0"/>
              <a:t>PCF </a:t>
            </a:r>
            <a:r>
              <a:rPr lang="en-US" dirty="0"/>
              <a:t>main page. </a:t>
            </a:r>
            <a:endParaRPr lang="en-US" dirty="0" smtClean="0"/>
          </a:p>
          <a:p>
            <a:pPr marL="339725" lvl="1" indent="0">
              <a:buNone/>
            </a:pPr>
            <a:endParaRPr lang="en-US" dirty="0" smtClean="0"/>
          </a:p>
          <a:p>
            <a:pPr marL="339725" lvl="1" indent="0">
              <a:buNone/>
            </a:pPr>
            <a:r>
              <a:rPr lang="en-US" dirty="0" smtClean="0"/>
              <a:t>NOTE: If the individual had logged into AKO during his daily operations </a:t>
            </a:r>
            <a:r>
              <a:rPr lang="en-US" dirty="0"/>
              <a:t>required by any other ARMY Page, it may take you directly to VCE PCF Main Page.  Otherwise, </a:t>
            </a:r>
            <a:r>
              <a:rPr lang="en-US" dirty="0" smtClean="0"/>
              <a:t>it will take </a:t>
            </a:r>
            <a:r>
              <a:rPr lang="en-US" dirty="0"/>
              <a:t>you to the green screen </a:t>
            </a:r>
            <a:r>
              <a:rPr lang="en-US" dirty="0" smtClean="0"/>
              <a:t>to AKO </a:t>
            </a:r>
            <a:r>
              <a:rPr lang="en-US" dirty="0"/>
              <a:t>CAC/PKI Login.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 r="2237"/>
          <a:stretch/>
        </p:blipFill>
        <p:spPr bwMode="auto">
          <a:xfrm>
            <a:off x="1269711" y="4063284"/>
            <a:ext cx="2560168" cy="2350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83" y="4063285"/>
            <a:ext cx="3030843" cy="23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1090242"/>
            <a:ext cx="7377311" cy="47539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851374" y="1709530"/>
            <a:ext cx="622852" cy="3710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 Process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66" y="768626"/>
            <a:ext cx="7441516" cy="50490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45634" y="2094464"/>
            <a:ext cx="848139" cy="264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 Process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584166"/>
            <a:ext cx="7772400" cy="1483173"/>
          </a:xfrm>
        </p:spPr>
        <p:txBody>
          <a:bodyPr/>
          <a:lstStyle/>
          <a:p>
            <a:r>
              <a:rPr lang="en-US" dirty="0" smtClean="0"/>
              <a:t>Once Contract number is pressed, the RPA </a:t>
            </a:r>
            <a:r>
              <a:rPr lang="en-US" dirty="0"/>
              <a:t>Documents request </a:t>
            </a:r>
            <a:r>
              <a:rPr lang="en-US" dirty="0" smtClean="0"/>
              <a:t>box becomes viewable.  </a:t>
            </a:r>
            <a:r>
              <a:rPr lang="en-US" dirty="0"/>
              <a:t>Here you will be able to see all required documents to process your requirement at MICC.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4533" b="5311"/>
          <a:stretch/>
        </p:blipFill>
        <p:spPr bwMode="auto">
          <a:xfrm>
            <a:off x="940904" y="1923096"/>
            <a:ext cx="7540487" cy="4013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43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14090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already has the documents you will have two ways to </a:t>
            </a:r>
            <a:r>
              <a:rPr lang="en-US" dirty="0" smtClean="0"/>
              <a:t>upload</a:t>
            </a:r>
          </a:p>
          <a:p>
            <a:pPr lvl="1"/>
            <a:r>
              <a:rPr lang="en-US" dirty="0" smtClean="0"/>
              <a:t>Directly to the PCF cabinet Folders, or</a:t>
            </a:r>
          </a:p>
          <a:p>
            <a:pPr lvl="1"/>
            <a:r>
              <a:rPr lang="en-US" dirty="0" smtClean="0"/>
              <a:t>Upload via RPA document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 r="54375" b="5290"/>
          <a:stretch/>
        </p:blipFill>
        <p:spPr bwMode="auto">
          <a:xfrm>
            <a:off x="647053" y="2345635"/>
            <a:ext cx="3474373" cy="3299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11605" t="18433" r="25792" b="6641"/>
          <a:stretch/>
        </p:blipFill>
        <p:spPr bwMode="auto">
          <a:xfrm>
            <a:off x="4359965" y="2345635"/>
            <a:ext cx="4086857" cy="3299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4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454934"/>
          </a:xfrm>
        </p:spPr>
        <p:txBody>
          <a:bodyPr/>
          <a:lstStyle/>
          <a:p>
            <a:r>
              <a:rPr lang="en-US" dirty="0" smtClean="0"/>
              <a:t>Directly from PCF Cabinet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5" r="54375" b="5290"/>
          <a:stretch/>
        </p:blipFill>
        <p:spPr bwMode="auto">
          <a:xfrm>
            <a:off x="820365" y="1318708"/>
            <a:ext cx="3482438" cy="4010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8588" y="5512904"/>
            <a:ext cx="541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Folder you want to upload documents to,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top of the folder, Right Click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Options to upload becomes available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875" r="51305" b="5082"/>
          <a:stretch/>
        </p:blipFill>
        <p:spPr>
          <a:xfrm>
            <a:off x="4404807" y="1318708"/>
            <a:ext cx="4387234" cy="40109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997148" y="2703443"/>
            <a:ext cx="1086678" cy="278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723" y="1439508"/>
            <a:ext cx="6086553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Director </a:t>
            </a:r>
            <a:r>
              <a:rPr lang="en-US" dirty="0" smtClean="0"/>
              <a:t>	</a:t>
            </a:r>
            <a:r>
              <a:rPr lang="en-US" dirty="0" smtClean="0"/>
              <a:t>		(787) 707-2489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Contracting Officer	(787) 707-2487</a:t>
            </a:r>
          </a:p>
          <a:p>
            <a:endParaRPr lang="en-US" dirty="0"/>
          </a:p>
          <a:p>
            <a:r>
              <a:rPr lang="en-US" dirty="0" smtClean="0"/>
              <a:t>Contract Specialist	(787) 707-4528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Documents to RPA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067" y="684753"/>
            <a:ext cx="7816909" cy="1774923"/>
          </a:xfrm>
        </p:spPr>
        <p:txBody>
          <a:bodyPr>
            <a:normAutofit/>
          </a:bodyPr>
          <a:lstStyle/>
          <a:p>
            <a:r>
              <a:rPr lang="en-US" dirty="0" smtClean="0"/>
              <a:t>Action Button, Identify / Upload.  If files show in the box you may select document from the list and safe.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171" t="16970" r="25194" b="2195"/>
          <a:stretch/>
        </p:blipFill>
        <p:spPr>
          <a:xfrm>
            <a:off x="1378225" y="2419920"/>
            <a:ext cx="5685183" cy="36845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56313" y="5420140"/>
            <a:ext cx="198783" cy="225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documents RPA Request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18596" b="5681"/>
          <a:stretch/>
        </p:blipFill>
        <p:spPr bwMode="auto">
          <a:xfrm>
            <a:off x="952658" y="1521993"/>
            <a:ext cx="7503726" cy="4155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4986680" y="4908067"/>
            <a:ext cx="180975" cy="142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96067" y="684753"/>
            <a:ext cx="7816909" cy="1774923"/>
          </a:xfrm>
        </p:spPr>
        <p:txBody>
          <a:bodyPr>
            <a:normAutofit/>
          </a:bodyPr>
          <a:lstStyle/>
          <a:p>
            <a:r>
              <a:rPr lang="en-US" dirty="0" smtClean="0"/>
              <a:t>If document are not listed inside the box just press upload.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documents RPA Request </a:t>
            </a:r>
            <a:r>
              <a:rPr lang="en-US" dirty="0" smtClean="0"/>
              <a:t>box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1020417"/>
            <a:ext cx="7354956" cy="451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120" y="3613729"/>
            <a:ext cx="310923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Upload</a:t>
            </a:r>
            <a:r>
              <a:rPr lang="fr-FR" dirty="0"/>
              <a:t> documents RPA </a:t>
            </a:r>
            <a:r>
              <a:rPr lang="fr-FR" dirty="0" err="1"/>
              <a:t>Request</a:t>
            </a:r>
            <a:r>
              <a:rPr lang="fr-FR" dirty="0"/>
              <a:t> box </a:t>
            </a:r>
            <a:r>
              <a:rPr lang="fr-FR" dirty="0" err="1"/>
              <a:t>cont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47" y="993912"/>
            <a:ext cx="7091374" cy="446598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399886" y="3949148"/>
            <a:ext cx="569844" cy="2650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5055" y="4691269"/>
            <a:ext cx="401158" cy="3180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Upload</a:t>
            </a:r>
            <a:r>
              <a:rPr lang="fr-FR" dirty="0"/>
              <a:t> documents RPA </a:t>
            </a:r>
            <a:r>
              <a:rPr lang="fr-FR" dirty="0" err="1"/>
              <a:t>Request</a:t>
            </a:r>
            <a:r>
              <a:rPr lang="fr-FR" dirty="0"/>
              <a:t> box </a:t>
            </a:r>
            <a:r>
              <a:rPr lang="fr-FR" dirty="0" err="1"/>
              <a:t>cont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t="3808" b="5765"/>
          <a:stretch/>
        </p:blipFill>
        <p:spPr bwMode="auto">
          <a:xfrm>
            <a:off x="1166191" y="742122"/>
            <a:ext cx="6970644" cy="4744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5283650" y="3578086"/>
            <a:ext cx="282263" cy="2782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Upload</a:t>
            </a:r>
            <a:r>
              <a:rPr lang="fr-FR" dirty="0"/>
              <a:t> documents RPA </a:t>
            </a:r>
            <a:r>
              <a:rPr lang="fr-FR" dirty="0" err="1"/>
              <a:t>Request</a:t>
            </a:r>
            <a:r>
              <a:rPr lang="fr-FR" dirty="0"/>
              <a:t> box </a:t>
            </a:r>
            <a:r>
              <a:rPr lang="fr-FR" dirty="0" err="1"/>
              <a:t>cont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42" y="914400"/>
            <a:ext cx="7628520" cy="46780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65660" y="3097034"/>
            <a:ext cx="361950" cy="246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9642" y="5250623"/>
            <a:ext cx="361950" cy="246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Upload</a:t>
            </a:r>
            <a:r>
              <a:rPr lang="fr-FR" dirty="0"/>
              <a:t> documents RPA </a:t>
            </a:r>
            <a:r>
              <a:rPr lang="fr-FR" dirty="0" err="1"/>
              <a:t>Request</a:t>
            </a:r>
            <a:r>
              <a:rPr lang="fr-FR" dirty="0"/>
              <a:t> box </a:t>
            </a:r>
            <a:r>
              <a:rPr lang="fr-FR" dirty="0" err="1"/>
              <a:t>cont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8"/>
            <a:ext cx="7772400" cy="9187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Now you will be able to see additional status through the action button. Once the documents are correctly uploaded and status has change as required, press execute.  Save &amp; Close.  It will take you to the Requirement cabinet folders.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4276" b="5359"/>
          <a:stretch/>
        </p:blipFill>
        <p:spPr bwMode="auto">
          <a:xfrm>
            <a:off x="1046923" y="1685693"/>
            <a:ext cx="6824868" cy="4208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5830957" y="3326296"/>
            <a:ext cx="1219200" cy="1272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6486" y="5499652"/>
            <a:ext cx="410817" cy="394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42263" y="5499652"/>
            <a:ext cx="418011" cy="3948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RPA/File documents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15703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OPTION #1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1) Inside the RPA box, select “Actions” and “update document”.   Warning message will appear. Select “YES”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5070" t="13479" r="4636" b="5805"/>
          <a:stretch/>
        </p:blipFill>
        <p:spPr bwMode="auto">
          <a:xfrm>
            <a:off x="1123406" y="2281646"/>
            <a:ext cx="6122125" cy="3762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6060893" y="3695972"/>
            <a:ext cx="209550" cy="11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534693" y="3931376"/>
            <a:ext cx="371475" cy="18097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RPA/File documents </a:t>
            </a:r>
            <a:r>
              <a:rPr lang="en-US" dirty="0" smtClean="0"/>
              <a:t>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856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Browse updated document required to be uploaded in the computer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5265" t="11874" r="9657" b="5013"/>
          <a:stretch/>
        </p:blipFill>
        <p:spPr bwMode="auto">
          <a:xfrm>
            <a:off x="836760" y="1496513"/>
            <a:ext cx="7061913" cy="4399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5851480" y="4517299"/>
            <a:ext cx="523875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9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RPA/File documents 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10914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3) Search for Contract file Folder and Select copy that you want to upload.  Press Open and Upload file.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5109" t="13457" r="11993" b="5012"/>
          <a:stretch/>
        </p:blipFill>
        <p:spPr bwMode="auto">
          <a:xfrm>
            <a:off x="914400" y="1929764"/>
            <a:ext cx="6583680" cy="4087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4165827" y="4071870"/>
            <a:ext cx="510676" cy="2911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94430" y="4833257"/>
            <a:ext cx="398553" cy="2612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565877" y="2716667"/>
            <a:ext cx="323850" cy="17145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RPA MISSION STATEMENT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28201" y="792288"/>
            <a:ext cx="77724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Provide functionality within VCE-PCF that allows Contracting to define a virtual checklist and allow both Contracting and the Customer to collaborate / manage the documents needed establish a Complete / Actionable Requirement Package.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6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RPA/File documents 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2" y="647711"/>
            <a:ext cx="2803422" cy="5934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OPTION # 2 </a:t>
            </a:r>
          </a:p>
          <a:p>
            <a:pPr marL="0" indent="0">
              <a:buNone/>
            </a:pPr>
            <a:r>
              <a:rPr lang="en-US" dirty="0" smtClean="0"/>
              <a:t>1) Directly </a:t>
            </a:r>
            <a:r>
              <a:rPr lang="en-US" dirty="0"/>
              <a:t>from Requirement Cabinet, Right Click on top of the document and select “Update Selected Document”. Warning message will appear. Select “YES” and follow steps 2 and 3 in Option 1 above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5360" t="12782" r="21170" b="13342"/>
          <a:stretch/>
        </p:blipFill>
        <p:spPr bwMode="auto">
          <a:xfrm>
            <a:off x="3798570" y="584166"/>
            <a:ext cx="4838700" cy="525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6470060" y="2650535"/>
            <a:ext cx="975769" cy="179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Upload</a:t>
            </a:r>
            <a:r>
              <a:rPr lang="fr-FR" dirty="0"/>
              <a:t> documents RPA </a:t>
            </a:r>
            <a:r>
              <a:rPr lang="fr-FR" dirty="0" err="1"/>
              <a:t>Request</a:t>
            </a:r>
            <a:r>
              <a:rPr lang="fr-FR" dirty="0"/>
              <a:t> box </a:t>
            </a:r>
            <a:r>
              <a:rPr lang="fr-FR" dirty="0" err="1"/>
              <a:t>cont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8"/>
            <a:ext cx="7772400" cy="454934"/>
          </a:xfrm>
        </p:spPr>
        <p:txBody>
          <a:bodyPr/>
          <a:lstStyle/>
          <a:p>
            <a:r>
              <a:rPr lang="en-US" dirty="0"/>
              <a:t>Requirement cabinet folders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849"/>
          <a:stretch/>
        </p:blipFill>
        <p:spPr>
          <a:xfrm>
            <a:off x="1093981" y="1293284"/>
            <a:ext cx="6976593" cy="46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RPA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849" r="-634"/>
          <a:stretch/>
        </p:blipFill>
        <p:spPr>
          <a:xfrm>
            <a:off x="836760" y="1033671"/>
            <a:ext cx="7578369" cy="47840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61044" y="2729947"/>
            <a:ext cx="1484243" cy="185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RPA Tab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1157300"/>
          </a:xfrm>
        </p:spPr>
        <p:txBody>
          <a:bodyPr/>
          <a:lstStyle/>
          <a:p>
            <a:r>
              <a:rPr lang="en-US" dirty="0" smtClean="0"/>
              <a:t>You may also Press refresh button, it will take you to the main PCF table.  RPA tab will become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15" r="56995" b="24"/>
          <a:stretch/>
        </p:blipFill>
        <p:spPr>
          <a:xfrm>
            <a:off x="386562" y="1682269"/>
            <a:ext cx="3072630" cy="451058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1520775" y="2717228"/>
            <a:ext cx="357809" cy="24468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7873"/>
          <a:stretch/>
        </p:blipFill>
        <p:spPr>
          <a:xfrm>
            <a:off x="3624068" y="1682269"/>
            <a:ext cx="5167973" cy="2898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369" y="2030741"/>
            <a:ext cx="365792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file from RPA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2" y="1111725"/>
            <a:ext cx="8016419" cy="4069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79" y="3262146"/>
            <a:ext cx="420660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file from RPA </a:t>
            </a:r>
            <a:r>
              <a:rPr lang="en-US" dirty="0" smtClean="0"/>
              <a:t>process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t="18480" b="7184"/>
          <a:stretch/>
        </p:blipFill>
        <p:spPr bwMode="auto">
          <a:xfrm>
            <a:off x="836761" y="1208744"/>
            <a:ext cx="7772400" cy="3829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01" y="2358830"/>
            <a:ext cx="384081" cy="31701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8869" y="5084550"/>
            <a:ext cx="7500731" cy="11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NOTE:  This action only remove the document from RPA process consideration and DOES NOT delete the document from file.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file from 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10777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upload the wrong document, there is only one way to effectively delete documents: Directly from requirement cabinet.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88" y="1682647"/>
            <a:ext cx="7758451" cy="41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file from </a:t>
            </a:r>
            <a:r>
              <a:rPr lang="en-US" dirty="0" smtClean="0"/>
              <a:t>Cabinet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62178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Search the file to delete.  Select Cabinet Actions, Expand Categories, expand all.  This allow all document to be view.</a:t>
            </a:r>
          </a:p>
          <a:p>
            <a:pPr marL="339725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18" y="1333039"/>
            <a:ext cx="8362056" cy="4537674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1351722" y="2305878"/>
            <a:ext cx="437321" cy="2385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040835" y="4081669"/>
            <a:ext cx="530087" cy="2517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01022" y="3909391"/>
            <a:ext cx="535739" cy="2716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file from Cabinet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t="18605" b="5168"/>
          <a:stretch/>
        </p:blipFill>
        <p:spPr>
          <a:xfrm>
            <a:off x="728870" y="1166191"/>
            <a:ext cx="7712766" cy="454549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16012" y="3485956"/>
            <a:ext cx="149363" cy="211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file from Cabinet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10512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that all document are viewable, select the document to be delete, right click on top of the document, from the options select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92" y="1762538"/>
            <a:ext cx="7238518" cy="406841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346713" y="4134678"/>
            <a:ext cx="410818" cy="11927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Provide guidance in the following:</a:t>
            </a:r>
          </a:p>
          <a:p>
            <a:pPr lvl="1"/>
            <a:r>
              <a:rPr lang="en-US" dirty="0" smtClean="0"/>
              <a:t>Importance of using Paperless Contract File (PCF)</a:t>
            </a:r>
          </a:p>
          <a:p>
            <a:pPr lvl="1"/>
            <a:r>
              <a:rPr lang="en-US" dirty="0" smtClean="0"/>
              <a:t>PCF login Process</a:t>
            </a:r>
          </a:p>
          <a:p>
            <a:pPr lvl="1"/>
            <a:r>
              <a:rPr lang="en-US" dirty="0" smtClean="0"/>
              <a:t>Requirement Package Assistance (RPA) TAB,</a:t>
            </a:r>
          </a:p>
          <a:p>
            <a:pPr lvl="1"/>
            <a:r>
              <a:rPr lang="en-US" dirty="0" smtClean="0"/>
              <a:t>Provide guidance Upload, Update, </a:t>
            </a:r>
            <a:r>
              <a:rPr lang="en-US" dirty="0"/>
              <a:t>R</a:t>
            </a:r>
            <a:r>
              <a:rPr lang="en-US" dirty="0" smtClean="0"/>
              <a:t>emove and delete documents.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file from Cabinet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6287" t="25830" r="32924" b="46479"/>
          <a:stretch/>
        </p:blipFill>
        <p:spPr>
          <a:xfrm>
            <a:off x="1470992" y="1881809"/>
            <a:ext cx="6321286" cy="26371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09252" y="3644348"/>
            <a:ext cx="278296" cy="3445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file from Cabinet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8682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</a:t>
            </a:r>
            <a:r>
              <a:rPr lang="en-US" dirty="0" smtClean="0"/>
              <a:t>is only one document and has </a:t>
            </a:r>
            <a:r>
              <a:rPr lang="en-US" dirty="0"/>
              <a:t>not been updated </a:t>
            </a:r>
            <a:r>
              <a:rPr lang="en-US" dirty="0" smtClean="0"/>
              <a:t>or just want to delete the last draft copy updated, select </a:t>
            </a:r>
            <a:r>
              <a:rPr lang="en-US" dirty="0"/>
              <a:t>“delete this document DRAFT”  and confirm deletion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558" t="25903" r="23692" b="5474"/>
          <a:stretch/>
        </p:blipFill>
        <p:spPr>
          <a:xfrm>
            <a:off x="1497496" y="1746306"/>
            <a:ext cx="6046153" cy="390293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034748" y="2570922"/>
            <a:ext cx="424444" cy="2120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8123" y="5713612"/>
            <a:ext cx="7772400" cy="86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07166" y="5649237"/>
            <a:ext cx="6785112" cy="82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NOTE: It will only delete the last document uploaded, DOES NOT delete previous versions.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file from Cabinet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0" y="711257"/>
            <a:ext cx="7843413" cy="2045195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dirty="0" smtClean="0"/>
              <a:t>document to be delete needs to be removed entirely, then select </a:t>
            </a:r>
            <a:r>
              <a:rPr lang="en-US" dirty="0"/>
              <a:t>“delete this document DRAFT and all pending document drafts” and confirm deletion.  This will delete </a:t>
            </a:r>
            <a:r>
              <a:rPr lang="en-US" dirty="0" smtClean="0"/>
              <a:t>the document entirely from the folder and PCF cabinet.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081" y="2544417"/>
            <a:ext cx="6714493" cy="33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file from Cabinet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945265"/>
          </a:xfrm>
        </p:spPr>
        <p:txBody>
          <a:bodyPr/>
          <a:lstStyle/>
          <a:p>
            <a:r>
              <a:rPr lang="en-US" dirty="0" smtClean="0"/>
              <a:t>Verify document has been deleted entirely, folder </a:t>
            </a:r>
            <a:r>
              <a:rPr lang="en-US" dirty="0"/>
              <a:t>will change back from yellow to gray.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617"/>
          <a:stretch/>
        </p:blipFill>
        <p:spPr>
          <a:xfrm>
            <a:off x="1127428" y="1444487"/>
            <a:ext cx="6889144" cy="3657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11896" y="2531164"/>
            <a:ext cx="755374" cy="185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5009" y="5264138"/>
            <a:ext cx="7513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NOTE: If </a:t>
            </a:r>
            <a:r>
              <a:rPr lang="en-US" dirty="0">
                <a:latin typeface="+mj-lt"/>
              </a:rPr>
              <a:t>you only delete a </a:t>
            </a:r>
            <a:r>
              <a:rPr lang="en-US" dirty="0" smtClean="0">
                <a:latin typeface="+mj-lt"/>
              </a:rPr>
              <a:t>version of the document, </a:t>
            </a:r>
            <a:r>
              <a:rPr lang="en-US" dirty="0">
                <a:latin typeface="+mj-lt"/>
              </a:rPr>
              <a:t>then the folder will remain yellow.  Individual is responsible to ensure the last version in file is </a:t>
            </a:r>
            <a:r>
              <a:rPr lang="en-US" dirty="0" smtClean="0">
                <a:latin typeface="+mj-lt"/>
              </a:rPr>
              <a:t>the correct one.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46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file from Cabinet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711257"/>
            <a:ext cx="7772400" cy="1144047"/>
          </a:xfrm>
        </p:spPr>
        <p:txBody>
          <a:bodyPr/>
          <a:lstStyle/>
          <a:p>
            <a:r>
              <a:rPr lang="en-US" dirty="0" smtClean="0"/>
              <a:t>If document was deleted from file and was in RPA process, then </a:t>
            </a:r>
            <a:r>
              <a:rPr lang="en-US" dirty="0"/>
              <a:t>RPA document BOX and status will change back to “No document”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5" y="1956688"/>
            <a:ext cx="7927733" cy="392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45496" y="3525078"/>
            <a:ext cx="622852" cy="37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12" y="881616"/>
            <a:ext cx="5095927" cy="48920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Regulatory </a:t>
            </a:r>
            <a:r>
              <a:rPr lang="en-US" dirty="0"/>
              <a:t>mandates-Compliance.  Federal Acquisition Regulations (FAR), Subpart 4.5(a)—Electronic Commerce  in </a:t>
            </a:r>
            <a:r>
              <a:rPr lang="en-US" dirty="0" smtClean="0"/>
              <a:t>Contracting.</a:t>
            </a:r>
          </a:p>
          <a:p>
            <a:r>
              <a:rPr lang="en-US" dirty="0" smtClean="0"/>
              <a:t>Knowledge (DATA) retention</a:t>
            </a:r>
          </a:p>
          <a:p>
            <a:r>
              <a:rPr lang="en-US" dirty="0"/>
              <a:t>Ease communication within </a:t>
            </a:r>
            <a:r>
              <a:rPr lang="en-US" dirty="0" smtClean="0"/>
              <a:t>individuals</a:t>
            </a:r>
          </a:p>
          <a:p>
            <a:r>
              <a:rPr lang="en-US" dirty="0"/>
              <a:t>Conduct acquisition reviews using only data from the system of </a:t>
            </a:r>
            <a:r>
              <a:rPr lang="en-US" dirty="0" smtClean="0"/>
              <a:t>record</a:t>
            </a:r>
          </a:p>
          <a:p>
            <a:r>
              <a:rPr lang="en-US" dirty="0"/>
              <a:t>Maintain Log entries of execution </a:t>
            </a:r>
            <a:r>
              <a:rPr lang="en-US" dirty="0" smtClean="0"/>
              <a:t>timeframes</a:t>
            </a:r>
          </a:p>
          <a:p>
            <a:r>
              <a:rPr lang="en-US" dirty="0" smtClean="0"/>
              <a:t>Eliminate </a:t>
            </a:r>
            <a:r>
              <a:rPr lang="en-US" dirty="0"/>
              <a:t>physical space for filing cabinets and document </a:t>
            </a:r>
            <a:r>
              <a:rPr lang="en-US" dirty="0" smtClean="0"/>
              <a:t>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/>
          <a:lstStyle/>
          <a:p>
            <a:r>
              <a:rPr lang="en-US" dirty="0"/>
              <a:t>PCF </a:t>
            </a:r>
            <a:r>
              <a:rPr lang="en-US" dirty="0" smtClean="0"/>
              <a:t>Log-in </a:t>
            </a:r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ways to Log In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smtClean="0"/>
              <a:t>from </a:t>
            </a:r>
            <a:r>
              <a:rPr lang="en-US" dirty="0"/>
              <a:t>VCE Modules Portal at </a:t>
            </a:r>
            <a:r>
              <a:rPr lang="en-US" u="sng" dirty="0">
                <a:hlinkClick r:id="rId2"/>
              </a:rPr>
              <a:t>https://vce.army.mil/Portal/Modules</a:t>
            </a:r>
            <a:r>
              <a:rPr lang="en-US" dirty="0"/>
              <a:t>, or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PCF direct link at: </a:t>
            </a:r>
            <a:r>
              <a:rPr lang="en-US" u="sng" dirty="0">
                <a:hlinkClick r:id="rId3"/>
              </a:rPr>
              <a:t>https://pcf.army.mil/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/>
          <a:lstStyle/>
          <a:p>
            <a:r>
              <a:rPr lang="en-US" dirty="0"/>
              <a:t>PCF Log-in </a:t>
            </a:r>
            <a:r>
              <a:rPr lang="en-US" dirty="0" smtClean="0"/>
              <a:t>Process: VCE Modules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008186"/>
            <a:ext cx="8581026" cy="49940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6761" y="3149991"/>
            <a:ext cx="1133475" cy="182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122" y="104035"/>
            <a:ext cx="8401878" cy="867930"/>
          </a:xfrm>
        </p:spPr>
        <p:txBody>
          <a:bodyPr/>
          <a:lstStyle/>
          <a:p>
            <a:r>
              <a:rPr lang="en-US" dirty="0"/>
              <a:t>PCF Log-in Process: VCE Modules </a:t>
            </a:r>
            <a:r>
              <a:rPr lang="en-US" dirty="0" smtClean="0"/>
              <a:t>Portal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8" y="1191178"/>
            <a:ext cx="8416903" cy="45765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5170" y="4813787"/>
            <a:ext cx="1359876" cy="4850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04035"/>
            <a:ext cx="8242852" cy="867930"/>
          </a:xfrm>
        </p:spPr>
        <p:txBody>
          <a:bodyPr/>
          <a:lstStyle/>
          <a:p>
            <a:r>
              <a:rPr lang="en-US" dirty="0"/>
              <a:t>PCF Log-in Process: VCE Modules Portal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3F5D-9F0A-4D26-898B-10DC4C85EEE6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37" y="885092"/>
            <a:ext cx="7307127" cy="50878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13231" y="2977662"/>
            <a:ext cx="1242646" cy="756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3A979476-F847-4CE5-A64E-200BBC6EADF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1896</TotalTime>
  <Words>1077</Words>
  <Application>Microsoft Office PowerPoint</Application>
  <PresentationFormat>On-screen Show (4:3)</PresentationFormat>
  <Paragraphs>157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MSC Theme</vt:lpstr>
      <vt:lpstr>PCF-RPA TRAINING</vt:lpstr>
      <vt:lpstr>Training POCs</vt:lpstr>
      <vt:lpstr>RPA MISSION STATEMENT</vt:lpstr>
      <vt:lpstr>OBJECTIVES</vt:lpstr>
      <vt:lpstr>IMPORTANCE OF PCF</vt:lpstr>
      <vt:lpstr>PCF Log-in Process</vt:lpstr>
      <vt:lpstr>PCF Log-in Process: VCE Modules Portal</vt:lpstr>
      <vt:lpstr>PCF Log-in Process: VCE Modules Portal cont.</vt:lpstr>
      <vt:lpstr>PCF Log-in Process: VCE Modules Portal cont.</vt:lpstr>
      <vt:lpstr>PCF Log-in Process: VCE Modules Portal cont.</vt:lpstr>
      <vt:lpstr>PCF Log-in Process: VCE Modules Portal cont.</vt:lpstr>
      <vt:lpstr>PCF Log-in Process: PCF direct Link </vt:lpstr>
      <vt:lpstr>PCF Log-in Process: PCF direct Link cont. </vt:lpstr>
      <vt:lpstr>PCF Log-in Process: PCF direct Link cont. </vt:lpstr>
      <vt:lpstr>RPA Process</vt:lpstr>
      <vt:lpstr>RPA Process cont.</vt:lpstr>
      <vt:lpstr>RPA Process cont.</vt:lpstr>
      <vt:lpstr>RPA Upload</vt:lpstr>
      <vt:lpstr>Upload Documents</vt:lpstr>
      <vt:lpstr>Submit Documents to RPA process</vt:lpstr>
      <vt:lpstr>Upload documents RPA Request box</vt:lpstr>
      <vt:lpstr>Upload documents RPA Request box cont.</vt:lpstr>
      <vt:lpstr>Upload documents RPA Request box cont.</vt:lpstr>
      <vt:lpstr>Upload documents RPA Request box cont.</vt:lpstr>
      <vt:lpstr>Upload documents RPA Request box cont.</vt:lpstr>
      <vt:lpstr>Upload documents RPA Request box cont.</vt:lpstr>
      <vt:lpstr>Update RPA/File documents </vt:lpstr>
      <vt:lpstr>Update RPA/File documents  Cont.</vt:lpstr>
      <vt:lpstr>Update RPA/File documents  Cont.</vt:lpstr>
      <vt:lpstr>Update RPA/File documents  Cont.</vt:lpstr>
      <vt:lpstr>Upload documents RPA Request box cont.</vt:lpstr>
      <vt:lpstr>Return RPA</vt:lpstr>
      <vt:lpstr>Return RPA Tab cont.</vt:lpstr>
      <vt:lpstr>Remove file from RPA process</vt:lpstr>
      <vt:lpstr>Remove file from RPA process cont.</vt:lpstr>
      <vt:lpstr>Delete file from Cabinet</vt:lpstr>
      <vt:lpstr>Delete file from Cabinet Cont.</vt:lpstr>
      <vt:lpstr>Delete file from Cabinet Cont.</vt:lpstr>
      <vt:lpstr>Delete file from Cabinet Cont.</vt:lpstr>
      <vt:lpstr>Delete file from Cabinet Cont.</vt:lpstr>
      <vt:lpstr>Delete file from Cabinet Cont.</vt:lpstr>
      <vt:lpstr>Delete file from Cabinet Cont.</vt:lpstr>
      <vt:lpstr>Delete file from Cabinet Cont.</vt:lpstr>
      <vt:lpstr>Delete file from Cabinet Cont.</vt:lpstr>
      <vt:lpstr>QUESTIONS?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subject>Presentation</dc:subject>
  <dc:creator>Nash, Kevin M MIL COL HQ ACC</dc:creator>
  <cp:lastModifiedBy>Irizarry, Rosario CIV USA IMCOM</cp:lastModifiedBy>
  <cp:revision>116</cp:revision>
  <cp:lastPrinted>2017-05-18T21:01:16Z</cp:lastPrinted>
  <dcterms:created xsi:type="dcterms:W3CDTF">2017-05-18T14:22:46Z</dcterms:created>
  <dcterms:modified xsi:type="dcterms:W3CDTF">2019-03-19T12:50:51Z</dcterms:modified>
</cp:coreProperties>
</file>