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Relationship Id="rId6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73" autoAdjust="0"/>
  </p:normalViewPr>
  <p:slideViewPr>
    <p:cSldViewPr snapToGrid="0">
      <p:cViewPr>
        <p:scale>
          <a:sx n="110" d="100"/>
          <a:sy n="110" d="100"/>
        </p:scale>
        <p:origin x="1680" y="54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9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0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4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1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59B2CD-1683-464D-8A6F-432C0BD0116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385DE4-0336-4B7E-8FFF-FF2875D5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cid:image005.png@01DB3769.31002B3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A24C77D-C3BD-D5D1-6CD2-0DEF788C797A}"/>
              </a:ext>
            </a:extLst>
          </p:cNvPr>
          <p:cNvGrpSpPr/>
          <p:nvPr/>
        </p:nvGrpSpPr>
        <p:grpSpPr>
          <a:xfrm>
            <a:off x="6195673" y="123444"/>
            <a:ext cx="2769298" cy="6611112"/>
            <a:chOff x="6195673" y="123444"/>
            <a:chExt cx="2769298" cy="6611112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8D8105AC-1AC1-884B-68A6-6B5D8B814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9" r="16796"/>
            <a:stretch/>
          </p:blipFill>
          <p:spPr>
            <a:xfrm>
              <a:off x="6309920" y="657029"/>
              <a:ext cx="2554221" cy="24597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D88095-9720-C60D-6C1F-17011E81BD2F}"/>
                </a:ext>
              </a:extLst>
            </p:cNvPr>
            <p:cNvSpPr/>
            <p:nvPr/>
          </p:nvSpPr>
          <p:spPr>
            <a:xfrm>
              <a:off x="6195673" y="123444"/>
              <a:ext cx="2769298" cy="661111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68163D-5AD6-A4C1-2AF1-A822890BE906}"/>
                </a:ext>
              </a:extLst>
            </p:cNvPr>
            <p:cNvSpPr txBox="1"/>
            <p:nvPr/>
          </p:nvSpPr>
          <p:spPr>
            <a:xfrm>
              <a:off x="6195674" y="3741235"/>
              <a:ext cx="2769297" cy="20313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US ARMY GARRISON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FORT BUCHANAN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SAFETY AND OCCUPATIONAL HEALTH SAFETY MANAGEMENT SYSTEM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(FB-SOHMS)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235410-E4BE-63B9-2C0A-74285EA15739}"/>
              </a:ext>
            </a:extLst>
          </p:cNvPr>
          <p:cNvGrpSpPr/>
          <p:nvPr/>
        </p:nvGrpSpPr>
        <p:grpSpPr>
          <a:xfrm>
            <a:off x="3173265" y="129540"/>
            <a:ext cx="2776646" cy="6605016"/>
            <a:chOff x="3269064" y="129540"/>
            <a:chExt cx="2776646" cy="6611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1B65D9-27AA-F134-5F03-146C151EAC97}"/>
                </a:ext>
              </a:extLst>
            </p:cNvPr>
            <p:cNvSpPr/>
            <p:nvPr/>
          </p:nvSpPr>
          <p:spPr>
            <a:xfrm>
              <a:off x="3276412" y="129540"/>
              <a:ext cx="2769298" cy="661111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DA223B-F486-52E7-D9E1-D0AAE6A53223}"/>
                </a:ext>
              </a:extLst>
            </p:cNvPr>
            <p:cNvSpPr txBox="1"/>
            <p:nvPr/>
          </p:nvSpPr>
          <p:spPr>
            <a:xfrm>
              <a:off x="3527205" y="283107"/>
              <a:ext cx="2267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IMPORTANT THINGS TO KNOW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713704-9097-5D0C-6F74-97694C75A72A}"/>
                </a:ext>
              </a:extLst>
            </p:cNvPr>
            <p:cNvSpPr txBox="1"/>
            <p:nvPr/>
          </p:nvSpPr>
          <p:spPr>
            <a:xfrm>
              <a:off x="3411990" y="958661"/>
              <a:ext cx="249814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How do I report workplace hazards?</a:t>
              </a:r>
            </a:p>
            <a:p>
              <a:r>
                <a:rPr lang="en-US" sz="1100" dirty="0"/>
                <a:t>Report the hazard to your supervisor, unit safety officer, or Installation safety manager. Discuss at safety committee meetings.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14148C-6ED7-36B3-6D2F-E27E11D13013}"/>
                </a:ext>
              </a:extLst>
            </p:cNvPr>
            <p:cNvCxnSpPr/>
            <p:nvPr/>
          </p:nvCxnSpPr>
          <p:spPr>
            <a:xfrm>
              <a:off x="3399828" y="1897380"/>
              <a:ext cx="252246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413182-EF09-711E-FFA7-3CC913A0FE1F}"/>
                </a:ext>
              </a:extLst>
            </p:cNvPr>
            <p:cNvSpPr txBox="1"/>
            <p:nvPr/>
          </p:nvSpPr>
          <p:spPr>
            <a:xfrm>
              <a:off x="3424152" y="2025461"/>
              <a:ext cx="249814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What about mishap reporting?</a:t>
              </a:r>
            </a:p>
            <a:p>
              <a:r>
                <a:rPr lang="en-US" sz="1100" dirty="0"/>
                <a:t>Report near misses to your supervisor. Reporting and investigating near misses can highlight otherwise overlooked workplace hazards.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E7E26C-60F4-EF3B-0FCA-94C713FBCC43}"/>
                </a:ext>
              </a:extLst>
            </p:cNvPr>
            <p:cNvCxnSpPr/>
            <p:nvPr/>
          </p:nvCxnSpPr>
          <p:spPr>
            <a:xfrm>
              <a:off x="3375504" y="2999167"/>
              <a:ext cx="252246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765AFC-BD77-3006-57F1-D49C609FBCA5}"/>
                </a:ext>
              </a:extLst>
            </p:cNvPr>
            <p:cNvSpPr txBox="1"/>
            <p:nvPr/>
          </p:nvSpPr>
          <p:spPr>
            <a:xfrm>
              <a:off x="3399828" y="3127248"/>
              <a:ext cx="24981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How to stay actively engaged in your safety program:</a:t>
              </a:r>
            </a:p>
            <a:p>
              <a:r>
                <a:rPr lang="en-US" sz="1100" dirty="0"/>
                <a:t>Participate in workplace inspections, shadow a near miss or mishap investigation, participate in safety committees.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29CC58-17DC-9CE3-BFB3-08439C361C46}"/>
                </a:ext>
              </a:extLst>
            </p:cNvPr>
            <p:cNvSpPr txBox="1"/>
            <p:nvPr/>
          </p:nvSpPr>
          <p:spPr>
            <a:xfrm>
              <a:off x="3269064" y="4363324"/>
              <a:ext cx="274848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CONTACT US</a:t>
              </a:r>
            </a:p>
            <a:p>
              <a:pPr algn="ctr"/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en-US" sz="1400" b="1" dirty="0"/>
                <a:t>Installation Safety Office</a:t>
              </a:r>
            </a:p>
            <a:p>
              <a:pPr algn="ctr"/>
              <a:r>
                <a:rPr lang="en-US" sz="1400" b="1" dirty="0"/>
                <a:t>Bldg. 390, 3</a:t>
              </a:r>
              <a:r>
                <a:rPr lang="en-US" sz="1400" b="1" baseline="30000" dirty="0"/>
                <a:t>rd</a:t>
              </a:r>
              <a:r>
                <a:rPr lang="en-US" sz="1400" b="1" dirty="0"/>
                <a:t> floor, suite 312</a:t>
              </a:r>
            </a:p>
            <a:p>
              <a:pPr algn="ctr"/>
              <a:r>
                <a:rPr lang="en-US" sz="1400" b="1" dirty="0"/>
                <a:t>Office: (787) 707-3853</a:t>
              </a:r>
            </a:p>
            <a:p>
              <a:pPr algn="ctr"/>
              <a:r>
                <a:rPr lang="en-US" sz="1400" b="1" dirty="0"/>
                <a:t>Cellphone: (787) 600-4478</a:t>
              </a:r>
            </a:p>
            <a:p>
              <a:pPr algn="ctr"/>
              <a:r>
                <a:rPr lang="en-US" sz="1200" b="1" u="sng" dirty="0"/>
                <a:t>usarmy.buchanan.imcom-atlantic.list.safety@army.mil </a:t>
              </a:r>
            </a:p>
            <a:p>
              <a:pPr algn="ctr"/>
              <a:endParaRPr lang="en-US" sz="140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3632C4-E06B-FB07-EA3B-DDE517405980}"/>
              </a:ext>
            </a:extLst>
          </p:cNvPr>
          <p:cNvGrpSpPr/>
          <p:nvPr/>
        </p:nvGrpSpPr>
        <p:grpSpPr>
          <a:xfrm>
            <a:off x="139426" y="123444"/>
            <a:ext cx="2769298" cy="6611112"/>
            <a:chOff x="357151" y="123444"/>
            <a:chExt cx="2769298" cy="66111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1187AA-FF82-5C5E-7A48-5561370B5605}"/>
                </a:ext>
              </a:extLst>
            </p:cNvPr>
            <p:cNvSpPr/>
            <p:nvPr/>
          </p:nvSpPr>
          <p:spPr>
            <a:xfrm>
              <a:off x="357151" y="123444"/>
              <a:ext cx="2769298" cy="66111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3FD5F0-5EBF-8EBE-E746-BF4C7625E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224" y="1237975"/>
              <a:ext cx="984901" cy="98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BFCBB3-E5DA-93AF-DE46-6FF170F5A509}"/>
                </a:ext>
              </a:extLst>
            </p:cNvPr>
            <p:cNvSpPr txBox="1"/>
            <p:nvPr/>
          </p:nvSpPr>
          <p:spPr>
            <a:xfrm>
              <a:off x="588260" y="606272"/>
              <a:ext cx="2300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To Report a Mishap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C860AE-06D5-B32A-6C0A-7A575DB15A41}"/>
                </a:ext>
              </a:extLst>
            </p:cNvPr>
            <p:cNvSpPr txBox="1"/>
            <p:nvPr/>
          </p:nvSpPr>
          <p:spPr>
            <a:xfrm>
              <a:off x="591581" y="2671792"/>
              <a:ext cx="230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To Report an Unsafe or Unhealthful Condition</a:t>
              </a:r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0DE08AC8-CDA5-2397-652A-0F9611F81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11" y="3380454"/>
              <a:ext cx="992014" cy="99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339745-D8FE-973D-ECE2-C2E917245771}"/>
                </a:ext>
              </a:extLst>
            </p:cNvPr>
            <p:cNvSpPr txBox="1"/>
            <p:nvPr/>
          </p:nvSpPr>
          <p:spPr>
            <a:xfrm>
              <a:off x="497137" y="4907180"/>
              <a:ext cx="2520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chemeClr val="bg1"/>
                  </a:solidFill>
                  <a:latin typeface="+mj-lt"/>
                </a:rPr>
                <a:t>Fort Buchanan Emergency Numbers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Police Emergency  (787) 707-4911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Fire / Medical           (787) 707-5911</a:t>
              </a:r>
            </a:p>
          </p:txBody>
        </p:sp>
      </p:grp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77E0789-01A1-CAE6-6F27-11B0166AF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54" y="5984154"/>
            <a:ext cx="564135" cy="613606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7E4DE014-D192-8E74-B2A3-9794210B3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5" t="12674" r="29442" b="20854"/>
          <a:stretch/>
        </p:blipFill>
        <p:spPr>
          <a:xfrm>
            <a:off x="6652672" y="5875794"/>
            <a:ext cx="958620" cy="7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9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73AD433-193F-8238-2224-B5D811C8369F}"/>
              </a:ext>
            </a:extLst>
          </p:cNvPr>
          <p:cNvSpPr txBox="1"/>
          <p:nvPr/>
        </p:nvSpPr>
        <p:spPr>
          <a:xfrm>
            <a:off x="6367655" y="190466"/>
            <a:ext cx="2724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4">
                    <a:lumMod val="75000"/>
                  </a:schemeClr>
                </a:solidFill>
              </a:rPr>
              <a:t>What is my role and how do I help achieve our goals?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72DE58-61AD-E839-5F81-044174730521}"/>
              </a:ext>
            </a:extLst>
          </p:cNvPr>
          <p:cNvSpPr txBox="1"/>
          <p:nvPr/>
        </p:nvSpPr>
        <p:spPr>
          <a:xfrm>
            <a:off x="4126041" y="5906406"/>
            <a:ext cx="203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Communicating safety issues and associated risk and ensuring all required health exams have been completed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1395C0-43BE-D700-4986-130B36C44973}"/>
              </a:ext>
            </a:extLst>
          </p:cNvPr>
          <p:cNvGrpSpPr/>
          <p:nvPr/>
        </p:nvGrpSpPr>
        <p:grpSpPr>
          <a:xfrm>
            <a:off x="3276412" y="129540"/>
            <a:ext cx="2769298" cy="6611112"/>
            <a:chOff x="3276412" y="129540"/>
            <a:chExt cx="2769298" cy="6611112"/>
          </a:xfrm>
        </p:grpSpPr>
        <p:pic>
          <p:nvPicPr>
            <p:cNvPr id="30" name="Graphic 29" descr="Social network with solid fill">
              <a:extLst>
                <a:ext uri="{FF2B5EF4-FFF2-40B4-BE49-F238E27FC236}">
                  <a16:creationId xmlns:a16="http://schemas.microsoft.com/office/drawing/2014/main" id="{C113B857-B9AB-7AE2-EC7C-B62C5F2B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92041" y="757089"/>
              <a:ext cx="670561" cy="67056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7C3576-4121-8B3F-5104-4228325E4F1D}"/>
                </a:ext>
              </a:extLst>
            </p:cNvPr>
            <p:cNvSpPr txBox="1"/>
            <p:nvPr/>
          </p:nvSpPr>
          <p:spPr>
            <a:xfrm>
              <a:off x="3454744" y="164629"/>
              <a:ext cx="2343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70C0"/>
                  </a:solidFill>
                </a:rPr>
                <a:t>FB-SOHMS Capability Objectives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C3F672-6A53-EB3D-8B67-ADE874253C7C}"/>
                </a:ext>
              </a:extLst>
            </p:cNvPr>
            <p:cNvSpPr txBox="1"/>
            <p:nvPr/>
          </p:nvSpPr>
          <p:spPr>
            <a:xfrm>
              <a:off x="3382139" y="457200"/>
              <a:ext cx="2663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1. Leadership / Employee Engagement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E0AE59-BF76-0FAF-850A-F0997334796C}"/>
                </a:ext>
              </a:extLst>
            </p:cNvPr>
            <p:cNvSpPr txBox="1"/>
            <p:nvPr/>
          </p:nvSpPr>
          <p:spPr>
            <a:xfrm>
              <a:off x="4076920" y="730390"/>
              <a:ext cx="190271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Ensuring the alignment of all personnel in support and understanding of the organization’s safety objectives.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DA28B8-A8BF-61D6-35B3-CFBDFBEA4811}"/>
                </a:ext>
              </a:extLst>
            </p:cNvPr>
            <p:cNvSpPr txBox="1"/>
            <p:nvPr/>
          </p:nvSpPr>
          <p:spPr>
            <a:xfrm>
              <a:off x="3307273" y="1589105"/>
              <a:ext cx="24974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2. Investigations &amp; Recordkeeping</a:t>
              </a:r>
            </a:p>
          </p:txBody>
        </p:sp>
        <p:pic>
          <p:nvPicPr>
            <p:cNvPr id="35" name="Graphic 34" descr="Clipboard with solid fill">
              <a:extLst>
                <a:ext uri="{FF2B5EF4-FFF2-40B4-BE49-F238E27FC236}">
                  <a16:creationId xmlns:a16="http://schemas.microsoft.com/office/drawing/2014/main" id="{2D301A9A-F8D7-5DBA-9A49-4F97B7FC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95090" y="1823338"/>
              <a:ext cx="667512" cy="66751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7C1F80-C9DC-E618-20B6-C03DE9751434}"/>
                </a:ext>
              </a:extLst>
            </p:cNvPr>
            <p:cNvSpPr txBox="1"/>
            <p:nvPr/>
          </p:nvSpPr>
          <p:spPr>
            <a:xfrm>
              <a:off x="4010407" y="1804676"/>
              <a:ext cx="19739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Providing effective written processes for reporting and conducting effective mishap and near-miss investigations.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FBF098-B32E-EB46-72F3-0ABBE2E7482E}"/>
                </a:ext>
              </a:extLst>
            </p:cNvPr>
            <p:cNvSpPr txBox="1"/>
            <p:nvPr/>
          </p:nvSpPr>
          <p:spPr>
            <a:xfrm>
              <a:off x="3307273" y="2580285"/>
              <a:ext cx="24974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3. SOH Training &amp; Promotion</a:t>
              </a:r>
            </a:p>
          </p:txBody>
        </p:sp>
        <p:pic>
          <p:nvPicPr>
            <p:cNvPr id="38" name="Graphic 37" descr="Teacher with solid fill">
              <a:extLst>
                <a:ext uri="{FF2B5EF4-FFF2-40B4-BE49-F238E27FC236}">
                  <a16:creationId xmlns:a16="http://schemas.microsoft.com/office/drawing/2014/main" id="{D15303CC-CA73-36FF-9AA0-A0BD9743A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07273" y="2805453"/>
              <a:ext cx="667512" cy="66751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FE2A1B-C6B7-0B09-FB7E-433E31F0721C}"/>
                </a:ext>
              </a:extLst>
            </p:cNvPr>
            <p:cNvSpPr txBox="1"/>
            <p:nvPr/>
          </p:nvSpPr>
          <p:spPr>
            <a:xfrm>
              <a:off x="3984279" y="2784633"/>
              <a:ext cx="1906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Identifying training needs and providing a training program with content relevant to the organization.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374948-3ACE-CA2E-EC88-932E4FFE90C9}"/>
                </a:ext>
              </a:extLst>
            </p:cNvPr>
            <p:cNvSpPr txBox="1"/>
            <p:nvPr/>
          </p:nvSpPr>
          <p:spPr>
            <a:xfrm>
              <a:off x="3300414" y="3589835"/>
              <a:ext cx="24974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4. Inspections &amp; Assessments</a:t>
              </a:r>
            </a:p>
          </p:txBody>
        </p:sp>
        <p:pic>
          <p:nvPicPr>
            <p:cNvPr id="41" name="Graphic 40" descr="Magnifying glass with solid fill">
              <a:extLst>
                <a:ext uri="{FF2B5EF4-FFF2-40B4-BE49-F238E27FC236}">
                  <a16:creationId xmlns:a16="http://schemas.microsoft.com/office/drawing/2014/main" id="{F4343AE8-0B70-B2E0-60E3-D648E99F3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9189" y="3814078"/>
              <a:ext cx="667512" cy="66751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91F6E6-DCB7-0363-1680-BAD6ACEFF2F5}"/>
                </a:ext>
              </a:extLst>
            </p:cNvPr>
            <p:cNvSpPr txBox="1"/>
            <p:nvPr/>
          </p:nvSpPr>
          <p:spPr>
            <a:xfrm>
              <a:off x="3984878" y="3758422"/>
              <a:ext cx="1906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Performing inspections that identify safety hazards associated with unforeseen hazards.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ECC467-0542-4309-F95C-51FEAB4AB2D1}"/>
                </a:ext>
              </a:extLst>
            </p:cNvPr>
            <p:cNvSpPr txBox="1"/>
            <p:nvPr/>
          </p:nvSpPr>
          <p:spPr>
            <a:xfrm>
              <a:off x="3307273" y="4557671"/>
              <a:ext cx="26631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5. Hazard Analysis &amp; Countermeasures</a:t>
              </a:r>
            </a:p>
          </p:txBody>
        </p:sp>
        <p:pic>
          <p:nvPicPr>
            <p:cNvPr id="44" name="Graphic 43" descr="Presentation with pie chart with solid fill">
              <a:extLst>
                <a:ext uri="{FF2B5EF4-FFF2-40B4-BE49-F238E27FC236}">
                  <a16:creationId xmlns:a16="http://schemas.microsoft.com/office/drawing/2014/main" id="{0581ABDC-D82B-E797-E12F-10AF291F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80234" y="4843629"/>
              <a:ext cx="667512" cy="66751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604626-82D1-FC86-CDE4-C853473B1277}"/>
                </a:ext>
              </a:extLst>
            </p:cNvPr>
            <p:cNvSpPr txBox="1"/>
            <p:nvPr/>
          </p:nvSpPr>
          <p:spPr>
            <a:xfrm>
              <a:off x="4057519" y="4768259"/>
              <a:ext cx="190671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Using a hazard identification and analysis system to identify, document and control occupational health hazards.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054E5D-58E8-8CB4-1899-9472C645C4FA}"/>
                </a:ext>
              </a:extLst>
            </p:cNvPr>
            <p:cNvSpPr txBox="1"/>
            <p:nvPr/>
          </p:nvSpPr>
          <p:spPr>
            <a:xfrm>
              <a:off x="3282698" y="5635669"/>
              <a:ext cx="26631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6. Health Protection &amp; Readiness</a:t>
              </a:r>
            </a:p>
          </p:txBody>
        </p:sp>
        <p:pic>
          <p:nvPicPr>
            <p:cNvPr id="49" name="Graphic 48" descr="Medical with solid fill">
              <a:extLst>
                <a:ext uri="{FF2B5EF4-FFF2-40B4-BE49-F238E27FC236}">
                  <a16:creationId xmlns:a16="http://schemas.microsoft.com/office/drawing/2014/main" id="{B51AB14F-91DC-9443-8DFF-0EF00C607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5090" y="5861207"/>
              <a:ext cx="667512" cy="667512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E643703-40CF-1F7D-520E-7C1CD7B4CB55}"/>
                </a:ext>
              </a:extLst>
            </p:cNvPr>
            <p:cNvSpPr/>
            <p:nvPr/>
          </p:nvSpPr>
          <p:spPr>
            <a:xfrm>
              <a:off x="3276412" y="129540"/>
              <a:ext cx="2769298" cy="661111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45A98D-9FE3-1DD2-848B-93403B8B0E09}"/>
              </a:ext>
            </a:extLst>
          </p:cNvPr>
          <p:cNvGrpSpPr/>
          <p:nvPr/>
        </p:nvGrpSpPr>
        <p:grpSpPr>
          <a:xfrm>
            <a:off x="118872" y="118872"/>
            <a:ext cx="2739769" cy="6621780"/>
            <a:chOff x="118872" y="118872"/>
            <a:chExt cx="2739769" cy="66217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CF15B-294B-CEF7-37E8-81398AEE69C4}"/>
                </a:ext>
              </a:extLst>
            </p:cNvPr>
            <p:cNvSpPr/>
            <p:nvPr/>
          </p:nvSpPr>
          <p:spPr>
            <a:xfrm>
              <a:off x="118872" y="118872"/>
              <a:ext cx="2724912" cy="662178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FC212D-8A92-6190-C1C8-9F6E63A22B54}"/>
                </a:ext>
              </a:extLst>
            </p:cNvPr>
            <p:cNvSpPr txBox="1"/>
            <p:nvPr/>
          </p:nvSpPr>
          <p:spPr>
            <a:xfrm>
              <a:off x="133729" y="312353"/>
              <a:ext cx="2724912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</a:rPr>
                <a:t>FB-SOHMS</a:t>
              </a:r>
              <a:r>
                <a:rPr lang="en-US" sz="1100" b="1" dirty="0"/>
                <a:t> is a proactive approach to enhancing workplace safety by identifying, evaluating, and mitigating potential hazards that may put employees at risk. By doing so, it fosters a healthier and more trustworthy work environment that encourages continuous learning and improvement. The program relies heavily on the active participation of frontline employees, who play a vital role in shaping a successful safety culture and driving better safety performance.</a:t>
              </a:r>
              <a:endParaRPr lang="en-US" sz="1100" dirty="0"/>
            </a:p>
          </p:txBody>
        </p:sp>
        <p:pic>
          <p:nvPicPr>
            <p:cNvPr id="15" name="Picture 14" descr="circleImage copy.png">
              <a:extLst>
                <a:ext uri="{FF2B5EF4-FFF2-40B4-BE49-F238E27FC236}">
                  <a16:creationId xmlns:a16="http://schemas.microsoft.com/office/drawing/2014/main" id="{3AC44CC6-4474-C659-47F6-9CA5313BB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6212"/>
            <a:stretch/>
          </p:blipFill>
          <p:spPr bwMode="auto">
            <a:xfrm>
              <a:off x="235636" y="2649638"/>
              <a:ext cx="2519847" cy="22785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5CCDAB-0FE9-FC64-B967-2790AC5F0FD3}"/>
                </a:ext>
              </a:extLst>
            </p:cNvPr>
            <p:cNvSpPr txBox="1"/>
            <p:nvPr/>
          </p:nvSpPr>
          <p:spPr>
            <a:xfrm>
              <a:off x="186282" y="5041750"/>
              <a:ext cx="26014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</a:rPr>
                <a:t>FB-SOHMS Cultural elements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5C9D1B-644F-F54C-6252-90E1652CE7CE}"/>
                </a:ext>
              </a:extLst>
            </p:cNvPr>
            <p:cNvSpPr txBox="1"/>
            <p:nvPr/>
          </p:nvSpPr>
          <p:spPr>
            <a:xfrm>
              <a:off x="252032" y="5322257"/>
              <a:ext cx="25198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Ownership-</a:t>
              </a:r>
              <a:r>
                <a:rPr lang="en-US" sz="1100" b="1" u="sng" dirty="0"/>
                <a:t>Everyone</a:t>
              </a:r>
              <a:r>
                <a:rPr lang="en-US" sz="1100" dirty="0"/>
                <a:t> owns prevention efforts.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Organizational structure support.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Communication- Drives change.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Information Systems- Manage what we measure.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0FE2-C66B-0434-63EF-B89E6557E2F7}"/>
              </a:ext>
            </a:extLst>
          </p:cNvPr>
          <p:cNvGrpSpPr/>
          <p:nvPr/>
        </p:nvGrpSpPr>
        <p:grpSpPr>
          <a:xfrm>
            <a:off x="6332222" y="123444"/>
            <a:ext cx="2724912" cy="6611112"/>
            <a:chOff x="6332222" y="123444"/>
            <a:chExt cx="2724912" cy="6611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845FA4-F1F5-0926-5072-38FF08FE4428}"/>
                </a:ext>
              </a:extLst>
            </p:cNvPr>
            <p:cNvSpPr/>
            <p:nvPr/>
          </p:nvSpPr>
          <p:spPr>
            <a:xfrm>
              <a:off x="6332222" y="123444"/>
              <a:ext cx="2724912" cy="661111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0A6620-427A-057B-3689-53A5B99B0E06}"/>
                </a:ext>
              </a:extLst>
            </p:cNvPr>
            <p:cNvSpPr txBox="1"/>
            <p:nvPr/>
          </p:nvSpPr>
          <p:spPr>
            <a:xfrm>
              <a:off x="6383657" y="562391"/>
              <a:ext cx="262204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Manager must provide visible leadership by: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Establishing clear lines of communication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Creating conditions to enable reasonable employee access to leaders without fear of reprisal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Setting the example of safe and healthful behavior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Protect personnel, equipment and facilities using the risk  management process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Provide the resources needed to implement the SOH program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8DF1B2-89CE-50CD-8FD0-E32E9A85A6EF}"/>
                </a:ext>
              </a:extLst>
            </p:cNvPr>
            <p:cNvSpPr txBox="1"/>
            <p:nvPr/>
          </p:nvSpPr>
          <p:spPr>
            <a:xfrm>
              <a:off x="6435092" y="3600622"/>
              <a:ext cx="262204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Employee involvement and responsibilities: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Participate in the SOH problem identification and resolution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Notify supervisors of hazardous conditions and practices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Participate in committees, audits and investigations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dirty="0"/>
                <a:t>Take immediate corrective action upon identification of a hazardous condition or act that could result in personal injury and / or damage to equipment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b="1" dirty="0"/>
                <a:t>STOP</a:t>
              </a:r>
              <a:r>
                <a:rPr lang="en-US" sz="1100" dirty="0"/>
                <a:t> any operation or process that would immediately endanger life, health or property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80699A-8B89-310A-2B92-4819D33BC9F9}"/>
                </a:ext>
              </a:extLst>
            </p:cNvPr>
            <p:cNvSpPr/>
            <p:nvPr/>
          </p:nvSpPr>
          <p:spPr>
            <a:xfrm>
              <a:off x="6505733" y="3015765"/>
              <a:ext cx="2400580" cy="5740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/>
                <a:t>Managers and leaders act as role models to promote trust and openness around safety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B7BA92-B169-FBF9-6E9F-20DCCAB98A8C}"/>
                </a:ext>
              </a:extLst>
            </p:cNvPr>
            <p:cNvSpPr/>
            <p:nvPr/>
          </p:nvSpPr>
          <p:spPr>
            <a:xfrm>
              <a:off x="6435092" y="6380499"/>
              <a:ext cx="2471220" cy="2870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i="1" dirty="0"/>
                <a:t>You are our most valued resource!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89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E7D170657344D8FA0736F81D5B115" ma:contentTypeVersion="14" ma:contentTypeDescription="Create a new document." ma:contentTypeScope="" ma:versionID="8a12cb4d841183808ffaa4b7e2140f74">
  <xsd:schema xmlns:xsd="http://www.w3.org/2001/XMLSchema" xmlns:xs="http://www.w3.org/2001/XMLSchema" xmlns:p="http://schemas.microsoft.com/office/2006/metadata/properties" xmlns:ns2="e262d2cd-9c33-4627-869a-757f942f8b40" xmlns:ns3="d7aea608-f3c9-4fef-a900-796698105500" targetNamespace="http://schemas.microsoft.com/office/2006/metadata/properties" ma:root="true" ma:fieldsID="8aa67f3d739634fd7b2ff55d4465bd71" ns2:_="" ns3:_="">
    <xsd:import namespace="e262d2cd-9c33-4627-869a-757f942f8b40"/>
    <xsd:import namespace="d7aea608-f3c9-4fef-a900-7966981055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2d2cd-9c33-4627-869a-757f942f8b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f98cdd5-4143-4703-8b50-e232ecf46794}" ma:internalName="TaxCatchAll" ma:showField="CatchAllData" ma:web="e262d2cd-9c33-4627-869a-757f942f8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ea608-f3c9-4fef-a900-7966981055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62d2cd-9c33-4627-869a-757f942f8b40" xsi:nil="true"/>
    <lcf76f155ced4ddcb4097134ff3c332f xmlns="d7aea608-f3c9-4fef-a900-7966981055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2787AC-835D-4729-94D7-CA33B208412F}"/>
</file>

<file path=customXml/itemProps2.xml><?xml version="1.0" encoding="utf-8"?>
<ds:datastoreItem xmlns:ds="http://schemas.openxmlformats.org/officeDocument/2006/customXml" ds:itemID="{5A895F86-88BF-42A6-9534-86D3CC9D9147}"/>
</file>

<file path=customXml/itemProps3.xml><?xml version="1.0" encoding="utf-8"?>
<ds:datastoreItem xmlns:ds="http://schemas.openxmlformats.org/officeDocument/2006/customXml" ds:itemID="{B2D2AC8C-B857-48A9-AEC5-C4A817ADCD1C}"/>
</file>

<file path=docMetadata/LabelInfo.xml><?xml version="1.0" encoding="utf-8"?>
<clbl:labelList xmlns:clbl="http://schemas.microsoft.com/office/2020/mipLabelMetadata">
  <clbl:label id="{554eecc5-e26c-4620-b240-5a8bb326c33d}" enabled="1" method="Standar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542</Words>
  <Application>Microsoft Office PowerPoint</Application>
  <PresentationFormat>On-screen Show (4:3)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</vt:vector>
  </TitlesOfParts>
  <Company>Army Golden Master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Alvarado Martinez, Carlos J CIV USARMY IMCOM (USA)</dc:creator>
  <cp:lastModifiedBy>Alvarado Martinez, Carlos J CIV USARMY IMCOM (USA)</cp:lastModifiedBy>
  <cp:revision>7</cp:revision>
  <cp:lastPrinted>2024-12-10T19:11:15Z</cp:lastPrinted>
  <dcterms:created xsi:type="dcterms:W3CDTF">2024-12-09T18:12:33Z</dcterms:created>
  <dcterms:modified xsi:type="dcterms:W3CDTF">2024-12-10T19:28:36Z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0x010100FCFE7D170657344D8FA0736F81D5B115</vt:lpwstr>
  </property>
</Properties>
</file>