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1D1F1-31A6-4091-6192-1F90B086F2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A3AF38-B5CB-EF5A-4FBB-551DBEB64A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099161-4000-C064-5C60-6A49AB27A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972FF-F1A2-45EC-9959-4048C40B584D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43CB3-CC9E-B2EC-B050-DE886D54B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B787CF-B5E4-7215-236F-64AB642BD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738A-E391-4915-9431-6DF020F1A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987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C4AD0-E5B8-7469-4FB9-57228E9E6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668197-5998-6A08-9EBA-9205764542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C49EB5-FD43-5D57-AAFA-3700DB277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972FF-F1A2-45EC-9959-4048C40B584D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3E99C0-A49C-EF18-5E07-F53EEC76A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274DC6-1D4B-7757-401F-8515F30B1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738A-E391-4915-9431-6DF020F1A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220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4CC754-F3E9-E68E-3588-39ACF2B66A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638C0F-03B5-C6D7-AAE0-E4D7A0747F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C23F21-A098-6BF3-81E2-DEF22D626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972FF-F1A2-45EC-9959-4048C40B584D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2ED1C-EC4B-2834-92B8-812928316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E68129-BE06-D35F-9BB4-21275A80B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738A-E391-4915-9431-6DF020F1A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554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BE45B-CF65-14AB-4F60-065A0D934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7BEF89-FE95-3818-DA75-0777F58FCD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1C41B-5666-A8C0-A202-9A9595E26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972FF-F1A2-45EC-9959-4048C40B584D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58DA53-7039-D2A1-1762-CDAE21B1C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0E1EA9-24FA-B2EE-308A-139B26264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738A-E391-4915-9431-6DF020F1A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226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86436-1943-0326-BD56-A293BACF0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E90455-3B0B-3849-96C0-17D814CD7F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9435A2-8315-AF46-6731-478060292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972FF-F1A2-45EC-9959-4048C40B584D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7E3D0D-8850-A324-AB25-A427C62F4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6E15D-A6D6-56DC-9353-EB439E7C6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738A-E391-4915-9431-6DF020F1A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117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09749-CF17-5AA0-A83F-3A818401A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8C88D-CDD4-1BA3-1D1B-8F0EF15FF9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0EC63A-6768-3E16-BE25-C842EC1C1B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8A2818-3773-4EE4-B866-C6C13766C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972FF-F1A2-45EC-9959-4048C40B584D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49A8E7-DF36-B20F-E271-615ACFAF9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75E283-2472-62D2-D582-8036E6A74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738A-E391-4915-9431-6DF020F1A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651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A540E-7424-1EF2-3601-9E022C874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52E36B-777C-F4E3-A4B8-0BDDA069E4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02051B-3310-3380-A9C1-E3B3B4CE50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B2BD37-2261-720F-A6E9-FCD9CE7272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6EAE05-1490-13FF-F202-29FE68865B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79788D-0C0D-4233-B190-C0BCAF8B5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972FF-F1A2-45EC-9959-4048C40B584D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2B40A9-1872-ACBA-CACA-8B5F38CB4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2AE582-1716-819E-97E7-7618F26F4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738A-E391-4915-9431-6DF020F1A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356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68268-036E-7CD9-543A-1AC6D3AB0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35A4BB-8FCD-87E6-80D5-303AACB91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972FF-F1A2-45EC-9959-4048C40B584D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B4D7E4-F19A-8DED-0B6F-E9F9B6401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ABE0DE-B53C-3AB6-0FA5-32A2781F3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738A-E391-4915-9431-6DF020F1A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674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B1A3E0-8FED-1EFD-86B6-8FA1A8A48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972FF-F1A2-45EC-9959-4048C40B584D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86ED52-EF1B-7253-2A35-24FEA1ABD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E568DD-7DFB-6AF0-26C3-85554694B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738A-E391-4915-9431-6DF020F1A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922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20647-B2CF-891F-86E1-87637DCEA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AF7F60-8DD6-892D-61E9-061542E50C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315D6F-E13D-171D-BC0C-B76F5FEE57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779B1-254F-9C5E-D1C3-1B0D197DD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972FF-F1A2-45EC-9959-4048C40B584D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7777AE-F5BC-37BC-0CE3-6FFB0EF80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9A028B-6103-10F7-E409-646584B50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738A-E391-4915-9431-6DF020F1A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29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24282-A6A6-A0E5-FDCF-2A135F811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B19776-6A0F-58D8-0F2C-DAAEC9947E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67B888-7E0B-5FE3-19E1-522CE2E88D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40F4F4-E819-6E7A-B681-70D6D409D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972FF-F1A2-45EC-9959-4048C40B584D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D3EBE1-7C8C-3598-19EA-B3310AC8A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626FCD-9E11-2625-4899-0230C21CA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738A-E391-4915-9431-6DF020F1A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376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A69C2D-A87F-A266-710C-B5DFFEEB8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A88655-E759-B4ED-A737-64524890F1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39E-3E8F-507C-0651-47254CD854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972FF-F1A2-45EC-9959-4048C40B584D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89393A-C019-FFFF-00D3-547992D3FF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2B327D-37A3-62DA-61F8-52DD17D183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B738A-E391-4915-9431-6DF020F1A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98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:a16="http://schemas.microsoft.com/office/drawing/2014/main" id="{F54DC771-4D45-B01C-C961-A3DF3B252C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5800" y="48222"/>
            <a:ext cx="1137859" cy="114014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9" y="65314"/>
            <a:ext cx="12036489" cy="6708710"/>
          </a:xfrm>
          <a:prstGeom prst="snip2DiagRect">
            <a:avLst>
              <a:gd name="adj1" fmla="val 0"/>
              <a:gd name="adj2" fmla="val 31323"/>
            </a:avLst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9" y="5738069"/>
            <a:ext cx="1009629" cy="1087735"/>
          </a:xfrm>
          <a:prstGeom prst="rect">
            <a:avLst/>
          </a:prstGeom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679DE7D7-DFA1-AB06-874E-783D3F6EF57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60000" y="-19361"/>
            <a:ext cx="4250008" cy="637657"/>
          </a:xfrm>
        </p:spPr>
        <p:txBody>
          <a:bodyPr/>
          <a:lstStyle/>
          <a:p>
            <a:pPr eaLnBrk="1" hangingPunct="1"/>
            <a:r>
              <a:rPr lang="en-US" sz="2000" b="1" dirty="0">
                <a:solidFill>
                  <a:srgbClr val="0070C0"/>
                </a:solidFill>
                <a:latin typeface="Calibri" pitchFamily="34" charset="0"/>
              </a:rPr>
              <a:t>Arms Room Operation Course (AROC) </a:t>
            </a:r>
          </a:p>
        </p:txBody>
      </p:sp>
      <p:sp>
        <p:nvSpPr>
          <p:cNvPr id="7" name="Subtitle 1">
            <a:extLst>
              <a:ext uri="{FF2B5EF4-FFF2-40B4-BE49-F238E27FC236}">
                <a16:creationId xmlns:a16="http://schemas.microsoft.com/office/drawing/2014/main" id="{BA436B95-62F1-F5B1-A126-72EAEE39E0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8793" y="609663"/>
            <a:ext cx="4150384" cy="5128406"/>
          </a:xfrm>
        </p:spPr>
        <p:txBody>
          <a:bodyPr>
            <a:normAutofit lnSpcReduction="10000"/>
          </a:bodyPr>
          <a:lstStyle/>
          <a:p>
            <a:pPr marL="171450" indent="-171450" algn="l">
              <a:buFont typeface="Wingdings" panose="05000000000000000000" pitchFamily="2" charset="2"/>
              <a:buChar char="Ø"/>
            </a:pPr>
            <a:r>
              <a:rPr lang="en-US" sz="1400" b="1" dirty="0">
                <a:solidFill>
                  <a:srgbClr val="0070C0"/>
                </a:solidFill>
                <a:latin typeface="Calibri" panose="020F0502020204030204" pitchFamily="34" charset="0"/>
              </a:rPr>
              <a:t>Purpose of Course: </a:t>
            </a:r>
            <a:r>
              <a:rPr lang="en-US" sz="1400" b="1" dirty="0">
                <a:latin typeface="Calibri" panose="020F0502020204030204" pitchFamily="34" charset="0"/>
              </a:rPr>
              <a:t>Provide personnel assigned with Arms, Ammunitions, and Explosives (AA&amp;E) duties with familiarization of arms room procedures and operations in accordance with Army physical security regulatory requirements. </a:t>
            </a:r>
          </a:p>
          <a:p>
            <a:pPr algn="l"/>
            <a:endParaRPr lang="en-US" sz="1200" dirty="0"/>
          </a:p>
          <a:p>
            <a:pPr marL="171450" indent="-171450" algn="l">
              <a:buFont typeface="Wingdings" panose="05000000000000000000" pitchFamily="2" charset="2"/>
              <a:buChar char="Ø"/>
            </a:pPr>
            <a:r>
              <a:rPr lang="en-US" sz="1400" b="1" dirty="0">
                <a:solidFill>
                  <a:srgbClr val="0070C0"/>
                </a:solidFill>
                <a:latin typeface="Calibri" panose="020F0502020204030204" pitchFamily="34" charset="0"/>
              </a:rPr>
              <a:t>Mandatory Attendance</a:t>
            </a:r>
          </a:p>
          <a:p>
            <a:pPr marL="628650" lvl="1" indent="-171450" algn="l">
              <a:buFont typeface="Wingdings" panose="05000000000000000000" pitchFamily="2" charset="2"/>
              <a:buChar char="Ø"/>
            </a:pPr>
            <a:r>
              <a:rPr lang="en-US" sz="1200" b="1" dirty="0">
                <a:latin typeface="Calibri" panose="020F0502020204030204" pitchFamily="34" charset="0"/>
              </a:rPr>
              <a:t>Unit Armorers</a:t>
            </a:r>
          </a:p>
          <a:p>
            <a:pPr marL="628650" lvl="1" indent="-171450" algn="l">
              <a:buFont typeface="Wingdings" panose="05000000000000000000" pitchFamily="2" charset="2"/>
              <a:buChar char="Ø"/>
            </a:pPr>
            <a:r>
              <a:rPr lang="en-US" sz="1200" b="1" dirty="0">
                <a:latin typeface="Calibri" panose="020F0502020204030204" pitchFamily="34" charset="0"/>
              </a:rPr>
              <a:t>Arms Room Officers / NCO’s</a:t>
            </a:r>
          </a:p>
          <a:p>
            <a:pPr marL="628650" lvl="1" indent="-171450" algn="l">
              <a:buFont typeface="Wingdings" panose="05000000000000000000" pitchFamily="2" charset="2"/>
              <a:buChar char="Ø"/>
            </a:pPr>
            <a:r>
              <a:rPr lang="en-US" sz="1200" b="1" dirty="0">
                <a:latin typeface="Calibri" panose="020F0502020204030204" pitchFamily="34" charset="0"/>
              </a:rPr>
              <a:t>Physical Security Officers / NCO’s</a:t>
            </a:r>
          </a:p>
          <a:p>
            <a:pPr marL="628650" lvl="1" indent="-171450" algn="l">
              <a:buFont typeface="Wingdings" panose="05000000000000000000" pitchFamily="2" charset="2"/>
              <a:buChar char="Ø"/>
            </a:pPr>
            <a:r>
              <a:rPr lang="en-US" sz="1200" b="1" dirty="0">
                <a:latin typeface="Calibri" panose="020F0502020204030204" pitchFamily="34" charset="0"/>
              </a:rPr>
              <a:t>AA&amp;E Key Custodian</a:t>
            </a:r>
          </a:p>
          <a:p>
            <a:pPr marL="171450" indent="-171450" algn="l">
              <a:buFont typeface="Wingdings" panose="05000000000000000000" pitchFamily="2" charset="2"/>
              <a:buChar char="Ø"/>
            </a:pPr>
            <a:endParaRPr lang="en-US" sz="1200" dirty="0"/>
          </a:p>
          <a:p>
            <a:pPr marL="171450" indent="-171450" algn="l">
              <a:buFont typeface="Wingdings" panose="05000000000000000000" pitchFamily="2" charset="2"/>
              <a:buChar char="Ø"/>
            </a:pPr>
            <a:r>
              <a:rPr lang="en-US" sz="1400" b="1" dirty="0">
                <a:solidFill>
                  <a:srgbClr val="0070C0"/>
                </a:solidFill>
                <a:latin typeface="Calibri" panose="020F0502020204030204" pitchFamily="34" charset="0"/>
              </a:rPr>
              <a:t>Schedule and Location</a:t>
            </a:r>
          </a:p>
          <a:p>
            <a:pPr marL="628650" lvl="1" indent="-171450" algn="l">
              <a:buFont typeface="Wingdings" panose="05000000000000000000" pitchFamily="2" charset="2"/>
              <a:buChar char="Ø"/>
            </a:pPr>
            <a:r>
              <a:rPr lang="en-US" sz="1200" b="1" dirty="0">
                <a:latin typeface="Calibri" panose="020F0502020204030204" pitchFamily="34" charset="0"/>
              </a:rPr>
              <a:t>1</a:t>
            </a:r>
            <a:r>
              <a:rPr lang="en-US" sz="1200" b="1" baseline="30000" dirty="0">
                <a:latin typeface="Calibri" panose="020F0502020204030204" pitchFamily="34" charset="0"/>
              </a:rPr>
              <a:t>st</a:t>
            </a:r>
            <a:r>
              <a:rPr lang="en-US" sz="1200" b="1" dirty="0">
                <a:latin typeface="Calibri" panose="020F0502020204030204" pitchFamily="34" charset="0"/>
              </a:rPr>
              <a:t> Wednesday of every month</a:t>
            </a:r>
          </a:p>
          <a:p>
            <a:pPr marL="628650" lvl="1" indent="-171450" algn="l">
              <a:buFont typeface="Wingdings" panose="05000000000000000000" pitchFamily="2" charset="2"/>
              <a:buChar char="Ø"/>
            </a:pPr>
            <a:r>
              <a:rPr lang="en-US" sz="1200" b="1" dirty="0">
                <a:latin typeface="Calibri" panose="020F0502020204030204" pitchFamily="34" charset="0"/>
              </a:rPr>
              <a:t>First Come First Serve</a:t>
            </a:r>
          </a:p>
          <a:p>
            <a:pPr marL="628650" lvl="1" indent="-171450" algn="l">
              <a:buFont typeface="Wingdings" panose="05000000000000000000" pitchFamily="2" charset="2"/>
              <a:buChar char="Ø"/>
            </a:pPr>
            <a:r>
              <a:rPr lang="en-US" sz="1200" b="1" dirty="0">
                <a:latin typeface="Calibri" panose="020F0502020204030204" pitchFamily="34" charset="0"/>
              </a:rPr>
              <a:t>Session A: 0900-1200 </a:t>
            </a:r>
          </a:p>
          <a:p>
            <a:pPr marL="628650" lvl="1" indent="-171450" algn="l">
              <a:buFont typeface="Wingdings" panose="05000000000000000000" pitchFamily="2" charset="2"/>
              <a:buChar char="Ø"/>
            </a:pPr>
            <a:r>
              <a:rPr lang="en-US" sz="1200" b="1" dirty="0">
                <a:latin typeface="Calibri" panose="020F0502020204030204" pitchFamily="34" charset="0"/>
              </a:rPr>
              <a:t>Session B: 1300-1600</a:t>
            </a:r>
          </a:p>
          <a:p>
            <a:pPr marL="628650" lvl="1" indent="-171450" algn="l">
              <a:buFont typeface="Wingdings" panose="05000000000000000000" pitchFamily="2" charset="2"/>
              <a:buChar char="Ø"/>
            </a:pPr>
            <a:r>
              <a:rPr lang="en-US" sz="1200" b="1" dirty="0">
                <a:latin typeface="Calibri" panose="020F0502020204030204" pitchFamily="34" charset="0"/>
              </a:rPr>
              <a:t>Location changes based on availability. Please phone office. </a:t>
            </a:r>
          </a:p>
          <a:p>
            <a:pPr marL="628650" lvl="1" indent="-171450" algn="l">
              <a:buFont typeface="Wingdings" panose="05000000000000000000" pitchFamily="2" charset="2"/>
              <a:buChar char="Ø"/>
            </a:pPr>
            <a:endParaRPr lang="en-US" sz="1200" dirty="0"/>
          </a:p>
          <a:p>
            <a:pPr marL="171450" indent="-171450" algn="l">
              <a:buFont typeface="Wingdings" panose="05000000000000000000" pitchFamily="2" charset="2"/>
              <a:buChar char="Ø"/>
            </a:pPr>
            <a:r>
              <a:rPr lang="en-US" sz="1400" b="1" dirty="0">
                <a:solidFill>
                  <a:srgbClr val="0070C0"/>
                </a:solidFill>
                <a:latin typeface="Calibri" panose="020F0502020204030204" pitchFamily="34" charset="0"/>
              </a:rPr>
              <a:t>Point of Contact</a:t>
            </a:r>
          </a:p>
          <a:p>
            <a:pPr marL="628650" lvl="1" indent="-171450" algn="l">
              <a:buFont typeface="Wingdings" panose="05000000000000000000" pitchFamily="2" charset="2"/>
              <a:buChar char="Ø"/>
            </a:pPr>
            <a:r>
              <a:rPr lang="en-US" sz="1200" b="1" dirty="0">
                <a:latin typeface="Calibri" panose="020F0502020204030204" pitchFamily="34" charset="0"/>
              </a:rPr>
              <a:t>Matt Driggers @396-1962 or james.m.driggers.civ@army.mil</a:t>
            </a:r>
          </a:p>
          <a:p>
            <a:pPr lvl="1" algn="l"/>
            <a:endParaRPr lang="en-US" sz="1200" b="1" dirty="0">
              <a:latin typeface="Calibri" panose="020F0502020204030204" pitchFamily="34" charset="0"/>
            </a:endParaRPr>
          </a:p>
          <a:p>
            <a:pPr marL="171450" indent="-171450" algn="l">
              <a:buFont typeface="Wingdings" panose="05000000000000000000" pitchFamily="2" charset="2"/>
              <a:buChar char="Ø"/>
            </a:pPr>
            <a:endParaRPr lang="en-US" sz="1200" dirty="0"/>
          </a:p>
          <a:p>
            <a:pPr marL="171450" indent="-171450" algn="l">
              <a:buFont typeface="Wingdings" panose="05000000000000000000" pitchFamily="2" charset="2"/>
              <a:buChar char="Ø"/>
            </a:pPr>
            <a:endParaRPr lang="en-US" sz="1200" dirty="0"/>
          </a:p>
          <a:p>
            <a:pPr lvl="1" algn="l"/>
            <a:endParaRPr lang="en-US" sz="800" dirty="0"/>
          </a:p>
          <a:p>
            <a:pPr lvl="1" algn="l"/>
            <a:endParaRPr lang="en-US" sz="800" dirty="0"/>
          </a:p>
          <a:p>
            <a:pPr lvl="1" algn="l"/>
            <a:endParaRPr lang="en-US" sz="800" dirty="0"/>
          </a:p>
          <a:p>
            <a:pPr marL="628650" lvl="1" indent="-171450" algn="l">
              <a:buFont typeface="Wingdings" panose="05000000000000000000" pitchFamily="2" charset="2"/>
              <a:buChar char="Ø"/>
            </a:pPr>
            <a:endParaRPr lang="en-US" sz="800" dirty="0"/>
          </a:p>
          <a:p>
            <a:pPr lvl="1" algn="l"/>
            <a:endParaRPr lang="en-US" sz="800" dirty="0"/>
          </a:p>
          <a:p>
            <a:pPr marL="628650" lvl="1" indent="-171450" algn="l">
              <a:buFont typeface="Wingdings" panose="05000000000000000000" pitchFamily="2" charset="2"/>
              <a:buChar char="Ø"/>
            </a:pPr>
            <a:endParaRPr lang="en-US" sz="800" dirty="0"/>
          </a:p>
          <a:p>
            <a:pPr marL="628650" lvl="1" indent="-171450" algn="l">
              <a:buFont typeface="Wingdings" panose="05000000000000000000" pitchFamily="2" charset="2"/>
              <a:buChar char="Ø"/>
            </a:pPr>
            <a:endParaRPr lang="en-US" sz="800" dirty="0"/>
          </a:p>
          <a:p>
            <a:pPr marL="628650" lvl="1" indent="-171450" algn="l">
              <a:buFont typeface="Wingdings" panose="05000000000000000000" pitchFamily="2" charset="2"/>
              <a:buChar char="Ø"/>
            </a:pPr>
            <a:endParaRPr lang="en-US" sz="800" dirty="0"/>
          </a:p>
          <a:p>
            <a:pPr marL="628650" lvl="1" indent="-171450" algn="l">
              <a:buFontTx/>
              <a:buChar char="-"/>
            </a:pPr>
            <a:endParaRPr lang="en-US" sz="800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94E23ED7-C965-9082-320A-2BD001FF2E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8000" y="256650"/>
            <a:ext cx="4868229" cy="637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1019175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1019175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Sojourn" pitchFamily="2" charset="0"/>
              </a:defRPr>
            </a:lvl2pPr>
            <a:lvl3pPr algn="ctr" defTabSz="1019175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Sojourn" pitchFamily="2" charset="0"/>
              </a:defRPr>
            </a:lvl3pPr>
            <a:lvl4pPr algn="ctr" defTabSz="1019175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Sojourn" pitchFamily="2" charset="0"/>
              </a:defRPr>
            </a:lvl4pPr>
            <a:lvl5pPr algn="ctr" defTabSz="1019175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Sojourn" pitchFamily="2" charset="0"/>
              </a:defRPr>
            </a:lvl5pPr>
            <a:lvl6pPr marL="457200" algn="ctr" defTabSz="1019175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Sojourn" pitchFamily="2" charset="0"/>
              </a:defRPr>
            </a:lvl6pPr>
            <a:lvl7pPr marL="914400" algn="ctr" defTabSz="1019175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Sojourn" pitchFamily="2" charset="0"/>
              </a:defRPr>
            </a:lvl7pPr>
            <a:lvl8pPr marL="1371600" algn="ctr" defTabSz="1019175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Sojourn" pitchFamily="2" charset="0"/>
              </a:defRPr>
            </a:lvl8pPr>
            <a:lvl9pPr marL="1828800" algn="ctr" defTabSz="1019175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Sojourn" pitchFamily="2" charset="0"/>
              </a:defRPr>
            </a:lvl9pPr>
          </a:lstStyle>
          <a:p>
            <a:pPr eaLnBrk="1" hangingPunct="1"/>
            <a:r>
              <a:rPr lang="en-US" sz="2000" kern="0" dirty="0">
                <a:solidFill>
                  <a:srgbClr val="0070C0"/>
                </a:solidFill>
                <a:latin typeface="Calibri" pitchFamily="34" charset="0"/>
              </a:rPr>
              <a:t>Physical Security Officer &amp; Crime Prevention Officer Course (PSOCP)</a:t>
            </a:r>
          </a:p>
        </p:txBody>
      </p:sp>
      <p:sp>
        <p:nvSpPr>
          <p:cNvPr id="9" name="Subtitle 1">
            <a:extLst>
              <a:ext uri="{FF2B5EF4-FFF2-40B4-BE49-F238E27FC236}">
                <a16:creationId xmlns:a16="http://schemas.microsoft.com/office/drawing/2014/main" id="{BD555954-BE69-91DC-042D-227BA2566CBF}"/>
              </a:ext>
            </a:extLst>
          </p:cNvPr>
          <p:cNvSpPr txBox="1">
            <a:spLocks/>
          </p:cNvSpPr>
          <p:nvPr/>
        </p:nvSpPr>
        <p:spPr bwMode="auto">
          <a:xfrm>
            <a:off x="6096000" y="894307"/>
            <a:ext cx="4150384" cy="5208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defTabSz="10191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10191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None/>
              <a:defRPr sz="2400">
                <a:solidFill>
                  <a:schemeClr val="tx1"/>
                </a:solidFill>
                <a:latin typeface="+mn-lt"/>
              </a:defRPr>
            </a:lvl2pPr>
            <a:lvl3pPr marL="914400" indent="0" algn="ctr" defTabSz="1019175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defTabSz="1019175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1828800" indent="0" algn="ctr" defTabSz="1019175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286000" indent="0" algn="ctr" defTabSz="1019175" rtl="0" fontAlgn="base">
              <a:spcBef>
                <a:spcPct val="20000"/>
              </a:spcBef>
              <a:spcAft>
                <a:spcPct val="0"/>
              </a:spcAft>
              <a:buNone/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743200" indent="0" algn="ctr" defTabSz="1019175" rtl="0" fontAlgn="base">
              <a:spcBef>
                <a:spcPct val="20000"/>
              </a:spcBef>
              <a:spcAft>
                <a:spcPct val="0"/>
              </a:spcAft>
              <a:buNone/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200400" indent="0" algn="ctr" defTabSz="1019175" rtl="0" fontAlgn="base">
              <a:spcBef>
                <a:spcPct val="20000"/>
              </a:spcBef>
              <a:spcAft>
                <a:spcPct val="0"/>
              </a:spcAft>
              <a:buNone/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657600" indent="0" algn="ctr" defTabSz="1019175" rtl="0" fontAlgn="base">
              <a:spcBef>
                <a:spcPct val="20000"/>
              </a:spcBef>
              <a:spcAft>
                <a:spcPct val="0"/>
              </a:spcAft>
              <a:buNone/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171450" indent="-171450" algn="l">
              <a:buFont typeface="Wingdings" panose="05000000000000000000" pitchFamily="2" charset="2"/>
              <a:buChar char="Ø"/>
            </a:pPr>
            <a:r>
              <a:rPr lang="en-US" sz="1400" b="1" kern="0" dirty="0">
                <a:solidFill>
                  <a:srgbClr val="0070C0"/>
                </a:solidFill>
                <a:latin typeface="Calibri" panose="020F0502020204030204" pitchFamily="34" charset="0"/>
              </a:rPr>
              <a:t>Purpose of Course: </a:t>
            </a:r>
            <a:r>
              <a:rPr lang="en-US" sz="1400" b="1" kern="0" dirty="0">
                <a:latin typeface="Calibri" panose="020F0502020204030204" pitchFamily="34" charset="0"/>
              </a:rPr>
              <a:t>Provide unit Physical Security Officer (PSO) and Crime Prevention Officer (CPO) with the understanding of physical security and crime prevention, governing regulations, polices/ procedures, and planning in order to assist in the development and sustainment of effective unit physical security programs.</a:t>
            </a:r>
          </a:p>
          <a:p>
            <a:pPr marL="171450" indent="-171450" algn="l">
              <a:buFont typeface="Wingdings" panose="05000000000000000000" pitchFamily="2" charset="2"/>
              <a:buChar char="Ø"/>
            </a:pPr>
            <a:endParaRPr lang="en-US" sz="1200" kern="0" dirty="0"/>
          </a:p>
          <a:p>
            <a:pPr marL="171450" indent="-171450" algn="l">
              <a:buFont typeface="Wingdings" panose="05000000000000000000" pitchFamily="2" charset="2"/>
              <a:buChar char="Ø"/>
            </a:pPr>
            <a:r>
              <a:rPr lang="en-US" sz="1400" b="1" kern="0" dirty="0">
                <a:solidFill>
                  <a:srgbClr val="0070C0"/>
                </a:solidFill>
                <a:latin typeface="Calibri" panose="020F0502020204030204" pitchFamily="34" charset="0"/>
              </a:rPr>
              <a:t>Mandatory Attendance</a:t>
            </a:r>
          </a:p>
          <a:p>
            <a:pPr marL="628650" lvl="1" indent="-171450" algn="l">
              <a:buFont typeface="Wingdings" panose="05000000000000000000" pitchFamily="2" charset="2"/>
              <a:buChar char="Ø"/>
            </a:pPr>
            <a:r>
              <a:rPr lang="en-US" sz="1200" b="1" kern="0" dirty="0">
                <a:latin typeface="Calibri" panose="020F0502020204030204" pitchFamily="34" charset="0"/>
              </a:rPr>
              <a:t>BDE, BN, and Activity/Organization PSO’s and CPO’s</a:t>
            </a:r>
            <a:endParaRPr lang="en-US" sz="1200" kern="0" dirty="0">
              <a:latin typeface="Calibri" panose="020F0502020204030204" pitchFamily="34" charset="0"/>
            </a:endParaRPr>
          </a:p>
          <a:p>
            <a:pPr algn="l"/>
            <a:endParaRPr lang="en-US" sz="1200" kern="0" dirty="0"/>
          </a:p>
          <a:p>
            <a:pPr marL="171450" indent="-171450" algn="l">
              <a:buFont typeface="Wingdings" panose="05000000000000000000" pitchFamily="2" charset="2"/>
              <a:buChar char="Ø"/>
            </a:pPr>
            <a:r>
              <a:rPr lang="en-US" sz="1400" b="1" kern="0" dirty="0">
                <a:solidFill>
                  <a:srgbClr val="0070C0"/>
                </a:solidFill>
                <a:latin typeface="Calibri" panose="020F0502020204030204" pitchFamily="34" charset="0"/>
              </a:rPr>
              <a:t>Schedule and Location</a:t>
            </a:r>
          </a:p>
          <a:p>
            <a:pPr marL="628650" lvl="1" indent="-171450" algn="l">
              <a:buFont typeface="Wingdings" panose="05000000000000000000" pitchFamily="2" charset="2"/>
              <a:buChar char="Ø"/>
            </a:pPr>
            <a:r>
              <a:rPr lang="en-US" sz="1200" b="1" dirty="0">
                <a:latin typeface="Calibri" panose="020F0502020204030204" pitchFamily="34" charset="0"/>
              </a:rPr>
              <a:t>Conducted Quarterly (Contact POC for dates)</a:t>
            </a:r>
          </a:p>
          <a:p>
            <a:pPr marL="628650" lvl="1" indent="-171450" algn="l">
              <a:buFont typeface="Wingdings" panose="05000000000000000000" pitchFamily="2" charset="2"/>
              <a:buChar char="Ø"/>
            </a:pPr>
            <a:r>
              <a:rPr lang="en-US" sz="1200" b="1" dirty="0">
                <a:latin typeface="Calibri" panose="020F0502020204030204" pitchFamily="34" charset="0"/>
              </a:rPr>
              <a:t>0900-1400 </a:t>
            </a:r>
            <a:r>
              <a:rPr lang="en-US" sz="1200" b="1" dirty="0" err="1">
                <a:latin typeface="Calibri" panose="020F0502020204030204" pitchFamily="34" charset="0"/>
              </a:rPr>
              <a:t>hrs</a:t>
            </a:r>
            <a:r>
              <a:rPr lang="en-US" sz="1200" b="1" dirty="0">
                <a:latin typeface="Calibri" panose="020F0502020204030204" pitchFamily="34" charset="0"/>
              </a:rPr>
              <a:t>	</a:t>
            </a:r>
          </a:p>
          <a:p>
            <a:pPr marL="628650" lvl="1" indent="-171450" algn="l">
              <a:buFont typeface="Wingdings" panose="05000000000000000000" pitchFamily="2" charset="2"/>
              <a:buChar char="Ø"/>
            </a:pPr>
            <a:r>
              <a:rPr lang="en-US" sz="1200" b="1" dirty="0" err="1">
                <a:latin typeface="Calibri" panose="020F0502020204030204" pitchFamily="34" charset="0"/>
              </a:rPr>
              <a:t>Bldg</a:t>
            </a:r>
            <a:r>
              <a:rPr lang="en-US" sz="1200" b="1" dirty="0">
                <a:latin typeface="Calibri" panose="020F0502020204030204" pitchFamily="34" charset="0"/>
              </a:rPr>
              <a:t> #2-5935 Directorate of Emergency Services</a:t>
            </a:r>
          </a:p>
          <a:p>
            <a:pPr lvl="1" algn="l"/>
            <a:endParaRPr lang="en-US" sz="1000" b="1" kern="0" dirty="0">
              <a:latin typeface="Calibri" panose="020F0502020204030204" pitchFamily="34" charset="0"/>
            </a:endParaRPr>
          </a:p>
          <a:p>
            <a:pPr marL="171450" indent="-171450" algn="l">
              <a:buFont typeface="Wingdings" panose="05000000000000000000" pitchFamily="2" charset="2"/>
              <a:buChar char="Ø"/>
            </a:pPr>
            <a:r>
              <a:rPr lang="en-US" sz="1400" b="1" kern="0" dirty="0">
                <a:solidFill>
                  <a:srgbClr val="0070C0"/>
                </a:solidFill>
                <a:latin typeface="Calibri" panose="020F0502020204030204" pitchFamily="34" charset="0"/>
              </a:rPr>
              <a:t>Point of Contact</a:t>
            </a:r>
          </a:p>
          <a:p>
            <a:pPr marL="628650" lvl="1" indent="-171450" algn="l">
              <a:buFont typeface="Wingdings" panose="05000000000000000000" pitchFamily="2" charset="2"/>
              <a:buChar char="Ø"/>
            </a:pPr>
            <a:r>
              <a:rPr lang="en-US" sz="1200" b="1" dirty="0">
                <a:latin typeface="Calibri" panose="020F0502020204030204" pitchFamily="34" charset="0"/>
              </a:rPr>
              <a:t>Matt Driggers @396-1962 or james.m.driggers.civ@army.mil</a:t>
            </a:r>
          </a:p>
          <a:p>
            <a:pPr lvl="1" algn="l"/>
            <a:endParaRPr lang="en-US" sz="1200" b="1" dirty="0">
              <a:latin typeface="Calibri" panose="020F0502020204030204" pitchFamily="34" charset="0"/>
            </a:endParaRPr>
          </a:p>
          <a:p>
            <a:pPr marL="628650" lvl="1" indent="-171450" algn="l">
              <a:buFont typeface="Wingdings" panose="05000000000000000000" pitchFamily="2" charset="2"/>
              <a:buChar char="Ø"/>
            </a:pPr>
            <a:endParaRPr lang="en-US" sz="1000" b="1" kern="0" dirty="0">
              <a:latin typeface="Calibri" panose="020F0502020204030204" pitchFamily="34" charset="0"/>
            </a:endParaRPr>
          </a:p>
          <a:p>
            <a:pPr marL="171450" indent="-171450" algn="l">
              <a:buFont typeface="Wingdings" panose="05000000000000000000" pitchFamily="2" charset="2"/>
              <a:buChar char="Ø"/>
            </a:pPr>
            <a:endParaRPr lang="en-US" sz="1200" kern="0" dirty="0"/>
          </a:p>
          <a:p>
            <a:pPr marL="171450" indent="-171450" algn="l">
              <a:buFont typeface="Wingdings" panose="05000000000000000000" pitchFamily="2" charset="2"/>
              <a:buChar char="Ø"/>
            </a:pPr>
            <a:endParaRPr lang="en-US" sz="1200" kern="0" dirty="0"/>
          </a:p>
          <a:p>
            <a:pPr lvl="1" algn="l"/>
            <a:endParaRPr lang="en-US" sz="800" kern="0" dirty="0"/>
          </a:p>
          <a:p>
            <a:pPr lvl="1" algn="l"/>
            <a:endParaRPr lang="en-US" sz="800" kern="0" dirty="0"/>
          </a:p>
          <a:p>
            <a:pPr lvl="1" algn="l"/>
            <a:endParaRPr lang="en-US" sz="800" kern="0" dirty="0"/>
          </a:p>
          <a:p>
            <a:pPr marL="628650" lvl="1" indent="-171450" algn="l">
              <a:buFont typeface="Wingdings" pitchFamily="2" charset="2"/>
              <a:buChar char="Ø"/>
            </a:pPr>
            <a:endParaRPr lang="en-US" sz="800" kern="0" dirty="0"/>
          </a:p>
          <a:p>
            <a:pPr lvl="1" algn="l"/>
            <a:endParaRPr lang="en-US" sz="800" kern="0" dirty="0"/>
          </a:p>
          <a:p>
            <a:pPr marL="628650" lvl="1" indent="-171450" algn="l">
              <a:buFont typeface="Wingdings" pitchFamily="2" charset="2"/>
              <a:buChar char="Ø"/>
            </a:pPr>
            <a:endParaRPr lang="en-US" sz="800" kern="0" dirty="0"/>
          </a:p>
          <a:p>
            <a:pPr marL="628650" lvl="1" indent="-171450" algn="l">
              <a:buFont typeface="Wingdings" pitchFamily="2" charset="2"/>
              <a:buChar char="Ø"/>
            </a:pPr>
            <a:endParaRPr lang="en-US" sz="800" kern="0" dirty="0"/>
          </a:p>
          <a:p>
            <a:pPr marL="628650" lvl="1" indent="-171450" algn="l">
              <a:buFont typeface="Wingdings" pitchFamily="2" charset="2"/>
              <a:buChar char="Ø"/>
            </a:pPr>
            <a:endParaRPr lang="en-US" sz="800" kern="0" dirty="0"/>
          </a:p>
          <a:p>
            <a:pPr marL="628650" lvl="1" indent="-171450" algn="l">
              <a:buFontTx/>
              <a:buChar char="-"/>
            </a:pPr>
            <a:endParaRPr lang="en-US" sz="800" kern="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D937FCA-61BA-76FD-4F92-FB6A0B6C1CB8}"/>
              </a:ext>
            </a:extLst>
          </p:cNvPr>
          <p:cNvSpPr txBox="1"/>
          <p:nvPr/>
        </p:nvSpPr>
        <p:spPr>
          <a:xfrm>
            <a:off x="4478907" y="5576387"/>
            <a:ext cx="2639683" cy="95410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C00000"/>
                </a:solidFill>
                <a:latin typeface="Calibri" panose="020F0502020204030204" pitchFamily="34" charset="0"/>
              </a:rPr>
              <a:t>Unit “Specials” can be requested   but the unit must have a minimum of 25 personnel for instruction.</a:t>
            </a:r>
          </a:p>
        </p:txBody>
      </p:sp>
    </p:spTree>
    <p:extLst>
      <p:ext uri="{BB962C8B-B14F-4D97-AF65-F5344CB8AC3E}">
        <p14:creationId xmlns:p14="http://schemas.microsoft.com/office/powerpoint/2010/main" val="1013117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250</Words>
  <Application>Microsoft Office PowerPoint</Application>
  <PresentationFormat>Widescreen</PresentationFormat>
  <Paragraphs>53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Arms Room Operation Course (AROC)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Arms Room Operation Course (AROC) </dc:title>
  <dc:creator>Driggers, James M CIV USARMY ID-READINESS (USA)</dc:creator>
  <cp:lastModifiedBy>Driggers, James M CIV USARMY ID-READINESS (USA)</cp:lastModifiedBy>
  <cp:revision>2</cp:revision>
  <dcterms:created xsi:type="dcterms:W3CDTF">2023-06-01T18:31:38Z</dcterms:created>
  <dcterms:modified xsi:type="dcterms:W3CDTF">2023-08-29T18:47:58Z</dcterms:modified>
</cp:coreProperties>
</file>