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1D1F1-31A6-4091-6192-1F90B086F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3AF38-B5CB-EF5A-4FBB-551DBEB64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99161-4000-C064-5C60-6A49AB27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43CB3-CC9E-B2EC-B050-DE886D54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787CF-B5E4-7215-236F-64AB642B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8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4AD0-E5B8-7469-4FB9-57228E9E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68197-5998-6A08-9EBA-920576454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49EB5-FD43-5D57-AAFA-3700DB27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E99C0-A49C-EF18-5E07-F53EEC76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74DC6-1D4B-7757-401F-8515F30B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2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4CC754-F3E9-E68E-3588-39ACF2B66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38C0F-03B5-C6D7-AAE0-E4D7A0747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23F21-A098-6BF3-81E2-DEF22D626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2ED1C-EC4B-2834-92B8-812928316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68129-BE06-D35F-9BB4-21275A80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5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E45B-CF65-14AB-4F60-065A0D93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BEF89-FE95-3818-DA75-0777F58FC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1C41B-5666-A8C0-A202-9A9595E2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8DA53-7039-D2A1-1762-CDAE21B1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E1EA9-24FA-B2EE-308A-139B2626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2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6436-1943-0326-BD56-A293BACF0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90455-3B0B-3849-96C0-17D814CD7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435A2-8315-AF46-6731-47806029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E3D0D-8850-A324-AB25-A427C62F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6E15D-A6D6-56DC-9353-EB439E7C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1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09749-CF17-5AA0-A83F-3A818401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8C88D-CDD4-1BA3-1D1B-8F0EF15FF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EC63A-6768-3E16-BE25-C842EC1C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2818-3773-4EE4-B866-C6C13766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9A8E7-DF36-B20F-E271-615ACFAF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E283-2472-62D2-D582-8036E6A7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5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540E-7424-1EF2-3601-9E022C87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2E36B-777C-F4E3-A4B8-0BDDA069E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2051B-3310-3380-A9C1-E3B3B4CE5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B2BD37-2261-720F-A6E9-FCD9CE727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EAE05-1490-13FF-F202-29FE68865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9788D-0C0D-4233-B190-C0BCAF8B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B40A9-1872-ACBA-CACA-8B5F38CB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AE582-1716-819E-97E7-7618F26F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5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8268-036E-7CD9-543A-1AC6D3AB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35A4BB-8FCD-87E6-80D5-303AACB9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B4D7E4-F19A-8DED-0B6F-E9F9B6401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BE0DE-B53C-3AB6-0FA5-32A2781F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7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1A3E0-8FED-1EFD-86B6-8FA1A8A48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6ED52-EF1B-7253-2A35-24FEA1AB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568DD-7DFB-6AF0-26C3-85554694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2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20647-B2CF-891F-86E1-87637DCEA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7F60-8DD6-892D-61E9-061542E50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15D6F-E13D-171D-BC0C-B76F5FEE5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779B1-254F-9C5E-D1C3-1B0D197D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777AE-F5BC-37BC-0CE3-6FFB0EF8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A028B-6103-10F7-E409-646584B5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9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24282-A6A6-A0E5-FDCF-2A135F811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B19776-6A0F-58D8-0F2C-DAAEC9947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7B888-7E0B-5FE3-19E1-522CE2E88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0F4F4-E819-6E7A-B681-70D6D409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3EBE1-7C8C-3598-19EA-B3310AC8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26FCD-9E11-2625-4899-0230C21C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A69C2D-A87F-A266-710C-B5DFFEEB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88655-E759-B4ED-A737-64524890F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39E-3E8F-507C-0651-47254CD85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72FF-F1A2-45EC-9959-4048C40B584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9393A-C019-FFFF-00D3-547992D3F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B327D-37A3-62DA-61F8-52DD17D18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738A-E391-4915-9431-6DF020F1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9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F54DC771-4D45-B01C-C961-A3DF3B252C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800" y="48222"/>
            <a:ext cx="1137859" cy="11401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9" y="65314"/>
            <a:ext cx="12036489" cy="6708710"/>
          </a:xfrm>
          <a:prstGeom prst="snip2DiagRect">
            <a:avLst>
              <a:gd name="adj1" fmla="val 0"/>
              <a:gd name="adj2" fmla="val 31323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9" y="5738069"/>
            <a:ext cx="1009629" cy="1087735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79DE7D7-DFA1-AB06-874E-783D3F6EF5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0000" y="-19361"/>
            <a:ext cx="4250008" cy="637657"/>
          </a:xfrm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rgbClr val="0070C0"/>
                </a:solidFill>
                <a:latin typeface="Calibri" pitchFamily="34" charset="0"/>
              </a:rPr>
              <a:t>Arms Room Operation Course (AROC) 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BA436B95-62F1-F5B1-A126-72EAEE39E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793" y="609663"/>
            <a:ext cx="4150384" cy="5128406"/>
          </a:xfrm>
        </p:spPr>
        <p:txBody>
          <a:bodyPr>
            <a:normAutofit lnSpcReduction="10000"/>
          </a:bodyPr>
          <a:lstStyle/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Purpose of Course: </a:t>
            </a:r>
            <a:r>
              <a:rPr lang="en-US" sz="1400" b="1" dirty="0">
                <a:latin typeface="Calibri" panose="020F0502020204030204" pitchFamily="34" charset="0"/>
              </a:rPr>
              <a:t>Provide personnel assigned with Arms, Ammunitions, and Explosives (AA&amp;E) duties with familiarization of arms room procedures and operations in accordance with Army physical security regulatory requirements. </a:t>
            </a:r>
          </a:p>
          <a:p>
            <a:pPr algn="l"/>
            <a:endParaRPr lang="en-US" sz="120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Mandatory Attendance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Unit Armorers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Arms Room Officers / NCO’s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Physical Security Officers / NCO’s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AA&amp;E Key Custodian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Schedule and Location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1</a:t>
            </a:r>
            <a:r>
              <a:rPr lang="en-US" sz="1200" b="1" baseline="30000" dirty="0">
                <a:latin typeface="Calibri" panose="020F0502020204030204" pitchFamily="34" charset="0"/>
              </a:rPr>
              <a:t>st</a:t>
            </a:r>
            <a:r>
              <a:rPr lang="en-US" sz="1200" b="1" dirty="0">
                <a:latin typeface="Calibri" panose="020F0502020204030204" pitchFamily="34" charset="0"/>
              </a:rPr>
              <a:t> Wednesday of every month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First Come First Serve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Session A: 0900-1200 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Session B: 1300-1600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Location changes based on availability. Please phone office. 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</a:rPr>
              <a:t>Point of Contact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Matt Driggers @396-1962 or james.m.driggers.civ@army.mil</a:t>
            </a:r>
          </a:p>
          <a:p>
            <a:pPr lvl="1" algn="l"/>
            <a:endParaRPr lang="en-US" sz="1200" b="1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dirty="0"/>
          </a:p>
          <a:p>
            <a:pPr lvl="1" algn="l"/>
            <a:endParaRPr lang="en-US" sz="800" dirty="0"/>
          </a:p>
          <a:p>
            <a:pPr lvl="1" algn="l"/>
            <a:endParaRPr lang="en-US" sz="800" dirty="0"/>
          </a:p>
          <a:p>
            <a:pPr lvl="1" algn="l"/>
            <a:endParaRPr lang="en-US" sz="800" dirty="0"/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lvl="1" algn="l"/>
            <a:endParaRPr lang="en-US" sz="800" dirty="0"/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628650" lvl="1" indent="-171450" algn="l">
              <a:buFontTx/>
              <a:buChar char="-"/>
            </a:pPr>
            <a:endParaRPr lang="en-US" sz="8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4E23ED7-C965-9082-320A-2BD001FF2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000" y="256650"/>
            <a:ext cx="4868229" cy="63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1019175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019175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2pPr>
            <a:lvl3pPr algn="ctr" defTabSz="1019175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3pPr>
            <a:lvl4pPr algn="ctr" defTabSz="1019175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4pPr>
            <a:lvl5pPr algn="ctr" defTabSz="1019175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5pPr>
            <a:lvl6pPr marL="457200" algn="ctr" defTabSz="1019175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6pPr>
            <a:lvl7pPr marL="914400" algn="ctr" defTabSz="1019175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7pPr>
            <a:lvl8pPr marL="1371600" algn="ctr" defTabSz="1019175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8pPr>
            <a:lvl9pPr marL="1828800" algn="ctr" defTabSz="1019175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Sojourn" pitchFamily="2" charset="0"/>
              </a:defRPr>
            </a:lvl9pPr>
          </a:lstStyle>
          <a:p>
            <a:pPr eaLnBrk="1" hangingPunct="1"/>
            <a:r>
              <a:rPr lang="en-US" sz="2000" kern="0" dirty="0">
                <a:solidFill>
                  <a:srgbClr val="0070C0"/>
                </a:solidFill>
                <a:latin typeface="Calibri" pitchFamily="34" charset="0"/>
              </a:rPr>
              <a:t>Physical Security Officer &amp; Crime Prevention Officer Course (PSOCP)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BD555954-BE69-91DC-042D-227BA2566CBF}"/>
              </a:ext>
            </a:extLst>
          </p:cNvPr>
          <p:cNvSpPr txBox="1">
            <a:spLocks/>
          </p:cNvSpPr>
          <p:nvPr/>
        </p:nvSpPr>
        <p:spPr bwMode="auto">
          <a:xfrm>
            <a:off x="6096000" y="894307"/>
            <a:ext cx="4150384" cy="520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defTabSz="10191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defTabSz="10191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1828800" indent="0" algn="ctr" defTabSz="1019175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286000" indent="0" algn="ctr" defTabSz="1019175" rtl="0" fontAlgn="base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743200" indent="0" algn="ctr" defTabSz="1019175" rtl="0" fontAlgn="base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200400" indent="0" algn="ctr" defTabSz="1019175" rtl="0" fontAlgn="base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657600" indent="0" algn="ctr" defTabSz="1019175" rtl="0" fontAlgn="base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Purpose of Course: </a:t>
            </a:r>
            <a:r>
              <a:rPr lang="en-US" sz="1400" b="1" kern="0" dirty="0">
                <a:latin typeface="Calibri" panose="020F0502020204030204" pitchFamily="34" charset="0"/>
              </a:rPr>
              <a:t>Provide unit Physical Security Officer (PSO) and Crime Prevention Officer (CPO) with the understanding of physical security and crime prevention, governing regulations, polices/ procedures, and planning in order to assist in the development and sustainment of effective unit physical security programs.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kern="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Mandatory Attendance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kern="0" dirty="0">
                <a:latin typeface="Calibri" panose="020F0502020204030204" pitchFamily="34" charset="0"/>
              </a:rPr>
              <a:t>BDE, BN, and Activity/Organization PSO’s and CPO’s</a:t>
            </a:r>
            <a:endParaRPr lang="en-US" sz="1200" kern="0" dirty="0">
              <a:latin typeface="Calibri" panose="020F0502020204030204" pitchFamily="34" charset="0"/>
            </a:endParaRPr>
          </a:p>
          <a:p>
            <a:pPr algn="l"/>
            <a:endParaRPr lang="en-US" sz="1200" kern="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Schedule and Location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Conducted Quarterly (Contact POC for dates)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0900-1400 </a:t>
            </a:r>
            <a:r>
              <a:rPr lang="en-US" sz="1200" b="1" dirty="0" err="1">
                <a:latin typeface="Calibri" panose="020F0502020204030204" pitchFamily="34" charset="0"/>
              </a:rPr>
              <a:t>hrs</a:t>
            </a:r>
            <a:r>
              <a:rPr lang="en-US" sz="1200" b="1" dirty="0">
                <a:latin typeface="Calibri" panose="020F0502020204030204" pitchFamily="34" charset="0"/>
              </a:rPr>
              <a:t>	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 err="1">
                <a:latin typeface="Calibri" panose="020F0502020204030204" pitchFamily="34" charset="0"/>
              </a:rPr>
              <a:t>Bldg</a:t>
            </a:r>
            <a:r>
              <a:rPr lang="en-US" sz="1200" b="1" dirty="0">
                <a:latin typeface="Calibri" panose="020F0502020204030204" pitchFamily="34" charset="0"/>
              </a:rPr>
              <a:t> #2-5935 Directorate of Emergency Services</a:t>
            </a:r>
          </a:p>
          <a:p>
            <a:pPr lvl="1" algn="l"/>
            <a:endParaRPr lang="en-US" sz="1000" b="1" kern="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sz="1400" b="1" kern="0" dirty="0">
                <a:solidFill>
                  <a:srgbClr val="0070C0"/>
                </a:solidFill>
                <a:latin typeface="Calibri" panose="020F0502020204030204" pitchFamily="34" charset="0"/>
              </a:rPr>
              <a:t>Point of Contact</a:t>
            </a: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r>
              <a:rPr lang="en-US" sz="1200" b="1" dirty="0">
                <a:latin typeface="Calibri" panose="020F0502020204030204" pitchFamily="34" charset="0"/>
              </a:rPr>
              <a:t>Matt Driggers @396-1962 or james.m.driggers.civ@army.mil</a:t>
            </a:r>
          </a:p>
          <a:p>
            <a:pPr lvl="1" algn="l"/>
            <a:endParaRPr lang="en-US" sz="1200" b="1" dirty="0">
              <a:latin typeface="Calibri" panose="020F0502020204030204" pitchFamily="34" charset="0"/>
            </a:endParaRPr>
          </a:p>
          <a:p>
            <a:pPr marL="628650" lvl="1" indent="-171450" algn="l">
              <a:buFont typeface="Wingdings" panose="05000000000000000000" pitchFamily="2" charset="2"/>
              <a:buChar char="Ø"/>
            </a:pPr>
            <a:endParaRPr lang="en-US" sz="1000" b="1" kern="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kern="0" dirty="0"/>
          </a:p>
          <a:p>
            <a:pPr marL="171450" indent="-171450" algn="l">
              <a:buFont typeface="Wingdings" panose="05000000000000000000" pitchFamily="2" charset="2"/>
              <a:buChar char="Ø"/>
            </a:pPr>
            <a:endParaRPr lang="en-US" sz="1200" kern="0" dirty="0"/>
          </a:p>
          <a:p>
            <a:pPr lvl="1" algn="l"/>
            <a:endParaRPr lang="en-US" sz="800" kern="0" dirty="0"/>
          </a:p>
          <a:p>
            <a:pPr lvl="1" algn="l"/>
            <a:endParaRPr lang="en-US" sz="800" kern="0" dirty="0"/>
          </a:p>
          <a:p>
            <a:pPr lvl="1" algn="l"/>
            <a:endParaRPr lang="en-US" sz="800" kern="0" dirty="0"/>
          </a:p>
          <a:p>
            <a:pPr marL="628650" lvl="1" indent="-171450" algn="l">
              <a:buFont typeface="Wingdings" pitchFamily="2" charset="2"/>
              <a:buChar char="Ø"/>
            </a:pPr>
            <a:endParaRPr lang="en-US" sz="800" kern="0" dirty="0"/>
          </a:p>
          <a:p>
            <a:pPr lvl="1" algn="l"/>
            <a:endParaRPr lang="en-US" sz="800" kern="0" dirty="0"/>
          </a:p>
          <a:p>
            <a:pPr marL="628650" lvl="1" indent="-171450" algn="l">
              <a:buFont typeface="Wingdings" pitchFamily="2" charset="2"/>
              <a:buChar char="Ø"/>
            </a:pPr>
            <a:endParaRPr lang="en-US" sz="800" kern="0" dirty="0"/>
          </a:p>
          <a:p>
            <a:pPr marL="628650" lvl="1" indent="-171450" algn="l">
              <a:buFont typeface="Wingdings" pitchFamily="2" charset="2"/>
              <a:buChar char="Ø"/>
            </a:pPr>
            <a:endParaRPr lang="en-US" sz="800" kern="0" dirty="0"/>
          </a:p>
          <a:p>
            <a:pPr marL="628650" lvl="1" indent="-171450" algn="l">
              <a:buFont typeface="Wingdings" pitchFamily="2" charset="2"/>
              <a:buChar char="Ø"/>
            </a:pPr>
            <a:endParaRPr lang="en-US" sz="800" kern="0" dirty="0"/>
          </a:p>
          <a:p>
            <a:pPr marL="628650" lvl="1" indent="-171450" algn="l">
              <a:buFontTx/>
              <a:buChar char="-"/>
            </a:pPr>
            <a:endParaRPr lang="en-US" sz="8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37FCA-61BA-76FD-4F92-FB6A0B6C1CB8}"/>
              </a:ext>
            </a:extLst>
          </p:cNvPr>
          <p:cNvSpPr txBox="1"/>
          <p:nvPr/>
        </p:nvSpPr>
        <p:spPr>
          <a:xfrm>
            <a:off x="4478907" y="5576387"/>
            <a:ext cx="2639683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alibri" panose="020F0502020204030204" pitchFamily="34" charset="0"/>
              </a:rPr>
              <a:t>Unit “Specials” can be requested   but the unit must have a minimum of 25 personnel for instruction.</a:t>
            </a:r>
          </a:p>
        </p:txBody>
      </p:sp>
    </p:spTree>
    <p:extLst>
      <p:ext uri="{BB962C8B-B14F-4D97-AF65-F5344CB8AC3E}">
        <p14:creationId xmlns:p14="http://schemas.microsoft.com/office/powerpoint/2010/main" val="101311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250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Arms Room Operation Course (AROC)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Arms Room Operation Course (AROC) </dc:title>
  <dc:creator>Driggers, James M CIV USARMY ID-READINESS (USA)</dc:creator>
  <cp:lastModifiedBy>Driggers, James M CIV USARMY ID-READINESS (USA)</cp:lastModifiedBy>
  <cp:revision>2</cp:revision>
  <dcterms:created xsi:type="dcterms:W3CDTF">2023-06-01T18:31:38Z</dcterms:created>
  <dcterms:modified xsi:type="dcterms:W3CDTF">2023-08-29T18:47:58Z</dcterms:modified>
</cp:coreProperties>
</file>