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57" r:id="rId3"/>
    <p:sldId id="258" r:id="rId4"/>
    <p:sldId id="259" r:id="rId5"/>
    <p:sldId id="261" r:id="rId6"/>
    <p:sldId id="284" r:id="rId7"/>
    <p:sldId id="287" r:id="rId8"/>
    <p:sldId id="289" r:id="rId9"/>
    <p:sldId id="290" r:id="rId10"/>
    <p:sldId id="293" r:id="rId11"/>
    <p:sldId id="286" r:id="rId12"/>
    <p:sldId id="285" r:id="rId13"/>
    <p:sldId id="291" r:id="rId14"/>
    <p:sldId id="268" r:id="rId15"/>
    <p:sldId id="269" r:id="rId16"/>
    <p:sldId id="270" r:id="rId17"/>
    <p:sldId id="292" r:id="rId18"/>
    <p:sldId id="297" r:id="rId19"/>
    <p:sldId id="294" r:id="rId20"/>
    <p:sldId id="274" r:id="rId21"/>
    <p:sldId id="298" r:id="rId22"/>
    <p:sldId id="296"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9" d="100"/>
          <a:sy n="119" d="100"/>
        </p:scale>
        <p:origin x="1296" y="10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931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5010" y="0"/>
            <a:ext cx="2971800" cy="459317"/>
          </a:xfrm>
          <a:prstGeom prst="rect">
            <a:avLst/>
          </a:prstGeom>
        </p:spPr>
        <p:txBody>
          <a:bodyPr vert="horz" lIns="91440" tIns="45720" rIns="91440" bIns="45720" rtlCol="0"/>
          <a:lstStyle>
            <a:lvl1pPr algn="r">
              <a:defRPr sz="1200"/>
            </a:lvl1pPr>
          </a:lstStyle>
          <a:p>
            <a:fld id="{27F263C1-881C-44DF-B8A0-4AA2D9F1B781}" type="datetimeFigureOut">
              <a:rPr lang="en-US" smtClean="0"/>
              <a:t>3/19/2019</a:t>
            </a:fld>
            <a:endParaRPr lang="en-US" dirty="0"/>
          </a:p>
        </p:txBody>
      </p:sp>
      <p:sp>
        <p:nvSpPr>
          <p:cNvPr id="4" name="Footer Placeholder 3"/>
          <p:cNvSpPr>
            <a:spLocks noGrp="1"/>
          </p:cNvSpPr>
          <p:nvPr>
            <p:ph type="ftr" sz="quarter" idx="2"/>
          </p:nvPr>
        </p:nvSpPr>
        <p:spPr>
          <a:xfrm>
            <a:off x="0" y="8684685"/>
            <a:ext cx="2971800" cy="45931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5010" y="8684685"/>
            <a:ext cx="2971800" cy="459316"/>
          </a:xfrm>
          <a:prstGeom prst="rect">
            <a:avLst/>
          </a:prstGeom>
        </p:spPr>
        <p:txBody>
          <a:bodyPr vert="horz" lIns="91440" tIns="45720" rIns="91440" bIns="45720" rtlCol="0" anchor="b"/>
          <a:lstStyle>
            <a:lvl1pPr algn="r">
              <a:defRPr sz="1200"/>
            </a:lvl1pPr>
          </a:lstStyle>
          <a:p>
            <a:fld id="{AD497FB5-AE47-40AF-B0C0-EAA84C994D56}" type="slidenum">
              <a:rPr lang="en-US" smtClean="0"/>
              <a:t>‹#›</a:t>
            </a:fld>
            <a:endParaRPr lang="en-US" dirty="0"/>
          </a:p>
        </p:txBody>
      </p:sp>
    </p:spTree>
    <p:extLst>
      <p:ext uri="{BB962C8B-B14F-4D97-AF65-F5344CB8AC3E}">
        <p14:creationId xmlns:p14="http://schemas.microsoft.com/office/powerpoint/2010/main" val="1985419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A24504-4DE2-4ECF-BFFC-6828BFB0DE09}" type="datetimeFigureOut">
              <a:rPr lang="en-US" smtClean="0"/>
              <a:t>3/19/2019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F3FB5A-A293-486E-BB33-4EEA6A0B9FB2}" type="slidenum">
              <a:rPr lang="en-US" smtClean="0"/>
              <a:t>‹#›</a:t>
            </a:fld>
            <a:endParaRPr lang="en-US"/>
          </a:p>
        </p:txBody>
      </p:sp>
    </p:spTree>
    <p:extLst>
      <p:ext uri="{BB962C8B-B14F-4D97-AF65-F5344CB8AC3E}">
        <p14:creationId xmlns:p14="http://schemas.microsoft.com/office/powerpoint/2010/main" val="540027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F3FB5A-A293-486E-BB33-4EEA6A0B9FB2}" type="slidenum">
              <a:rPr lang="en-US" smtClean="0"/>
              <a:t>21</a:t>
            </a:fld>
            <a:endParaRPr lang="en-US"/>
          </a:p>
        </p:txBody>
      </p:sp>
    </p:spTree>
    <p:extLst>
      <p:ext uri="{BB962C8B-B14F-4D97-AF65-F5344CB8AC3E}">
        <p14:creationId xmlns:p14="http://schemas.microsoft.com/office/powerpoint/2010/main" val="335886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3/19/2019</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1086612"/>
          </a:xfrm>
          <a:prstGeom prst="rect">
            <a:avLst/>
          </a:prstGeom>
          <a:blipFill>
            <a:blip r:embed="rId2" cstate="print"/>
            <a:stretch>
              <a:fillRect/>
            </a:stretch>
          </a:blipFill>
        </p:spPr>
        <p:txBody>
          <a:bodyPr wrap="square" lIns="0" tIns="0" rIns="0" bIns="0" rtlCol="0"/>
          <a:lstStyle/>
          <a:p>
            <a:endParaRPr dirty="0"/>
          </a:p>
        </p:txBody>
      </p:sp>
      <p:sp>
        <p:nvSpPr>
          <p:cNvPr id="17" name="bk object 17"/>
          <p:cNvSpPr/>
          <p:nvPr/>
        </p:nvSpPr>
        <p:spPr>
          <a:xfrm>
            <a:off x="8157971" y="109728"/>
            <a:ext cx="664464" cy="865632"/>
          </a:xfrm>
          <a:prstGeom prst="rect">
            <a:avLst/>
          </a:prstGeom>
          <a:blipFill>
            <a:blip r:embed="rId3" cstate="print"/>
            <a:stretch>
              <a:fillRect/>
            </a:stretch>
          </a:blipFill>
        </p:spPr>
        <p:txBody>
          <a:bodyPr wrap="square" lIns="0" tIns="0" rIns="0" bIns="0" rtlCol="0"/>
          <a:lstStyle/>
          <a:p>
            <a:endParaRPr dirty="0"/>
          </a:p>
        </p:txBody>
      </p:sp>
      <p:sp>
        <p:nvSpPr>
          <p:cNvPr id="18" name="bk object 18"/>
          <p:cNvSpPr/>
          <p:nvPr/>
        </p:nvSpPr>
        <p:spPr>
          <a:xfrm>
            <a:off x="152400" y="109728"/>
            <a:ext cx="664463" cy="865632"/>
          </a:xfrm>
          <a:prstGeom prst="rect">
            <a:avLst/>
          </a:prstGeom>
          <a:blipFill>
            <a:blip r:embed="rId3" cstate="print"/>
            <a:stretch>
              <a:fillRect/>
            </a:stretch>
          </a:blipFill>
        </p:spPr>
        <p:txBody>
          <a:bodyPr wrap="square" lIns="0" tIns="0" rIns="0" bIns="0" rtlCol="0"/>
          <a:lstStyle/>
          <a:p>
            <a:endParaRPr dirty="0"/>
          </a:p>
        </p:txBody>
      </p:sp>
      <p:sp>
        <p:nvSpPr>
          <p:cNvPr id="2" name="Holder 2"/>
          <p:cNvSpPr>
            <a:spLocks noGrp="1"/>
          </p:cNvSpPr>
          <p:nvPr>
            <p:ph type="title"/>
          </p:nvPr>
        </p:nvSpPr>
        <p:spPr/>
        <p:txBody>
          <a:bodyPr lIns="0" tIns="0" rIns="0" bIns="0"/>
          <a:lstStyle>
            <a:lvl1pPr>
              <a:defRPr sz="2800" b="0"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3/19/2019</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3/19/2019</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3/19/2019</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3/19/2019</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1086612"/>
          </a:xfrm>
          <a:prstGeom prst="rect">
            <a:avLst/>
          </a:prstGeom>
          <a:blipFill>
            <a:blip r:embed="rId7"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2909950" y="304038"/>
            <a:ext cx="3324098" cy="457200"/>
          </a:xfrm>
          <a:prstGeom prst="rect">
            <a:avLst/>
          </a:prstGeom>
        </p:spPr>
        <p:txBody>
          <a:bodyPr wrap="square" lIns="0" tIns="0" rIns="0" bIns="0">
            <a:spAutoFit/>
          </a:bodyPr>
          <a:lstStyle>
            <a:lvl1pPr>
              <a:defRPr sz="2800" b="0" i="0">
                <a:solidFill>
                  <a:schemeClr val="bg1"/>
                </a:solidFill>
                <a:latin typeface="Calibri"/>
                <a:cs typeface="Calibri"/>
              </a:defRPr>
            </a:lvl1pPr>
          </a:lstStyle>
          <a:p>
            <a:endParaRPr/>
          </a:p>
        </p:txBody>
      </p:sp>
      <p:sp>
        <p:nvSpPr>
          <p:cNvPr id="3" name="Holder 3"/>
          <p:cNvSpPr>
            <a:spLocks noGrp="1"/>
          </p:cNvSpPr>
          <p:nvPr>
            <p:ph type="body" idx="1"/>
          </p:nvPr>
        </p:nvSpPr>
        <p:spPr>
          <a:xfrm>
            <a:off x="530402" y="1498346"/>
            <a:ext cx="8083194" cy="4181475"/>
          </a:xfrm>
          <a:prstGeom prst="rect">
            <a:avLst/>
          </a:prstGeom>
        </p:spPr>
        <p:txBody>
          <a:bodyPr wrap="square" lIns="0" tIns="0" rIns="0" bIns="0">
            <a:spAutoFit/>
          </a:bodyPr>
          <a:lstStyle>
            <a:lvl1pPr>
              <a:defRPr sz="18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3/19/2019</a:t>
            </a:fld>
            <a:endParaRPr lang="en-US" dirty="0"/>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hyperlink" Target="https://health.mil/Military-Health-Topics/Health-Readiness/Immunization-Healthcare/Vaccine-Recommendations/Vaccine-Recommendations-by-AO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express-scripts.com/TRICARE/tools/deployedrx.s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express-scripts.com/TRICARE/tools/USCENTCOM_MOD_THIRTEEN.PDF" TargetMode="External"/><Relationship Id="rId2" Type="http://schemas.openxmlformats.org/officeDocument/2006/relationships/hyperlink" Target="https://www.cpms.osd.mil/expeditionary/pdf/PPG.pdf" TargetMode="External"/><Relationship Id="rId1" Type="http://schemas.openxmlformats.org/officeDocument/2006/relationships/slideLayout" Target="../slideLayouts/slideLayout2.xml"/><Relationship Id="rId4" Type="http://schemas.openxmlformats.org/officeDocument/2006/relationships/hyperlink" Target="https://www.express-scripts.com/TRICARE/tools/USCENTCOM-MOD-13_TAB-A.pdf"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usarmy.shaw.usarcent.mbx.surg-waiver@mail.mi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mailto:waiver@arcent.army.mil"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ricare.mil/dpp" TargetMode="External"/><Relationship Id="rId2" Type="http://schemas.openxmlformats.org/officeDocument/2006/relationships/hyperlink" Target="https://www.express-scripts.com/TRICARE/index.s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42642" y="176698"/>
            <a:ext cx="4625085" cy="948978"/>
          </a:xfrm>
          <a:prstGeom prst="rect">
            <a:avLst/>
          </a:prstGeom>
        </p:spPr>
        <p:txBody>
          <a:bodyPr vert="horz" wrap="square" lIns="0" tIns="0" rIns="0" bIns="0" rtlCol="0">
            <a:spAutoFit/>
          </a:bodyPr>
          <a:lstStyle/>
          <a:p>
            <a:pPr algn="ctr">
              <a:lnSpc>
                <a:spcPct val="100000"/>
              </a:lnSpc>
            </a:pPr>
            <a:r>
              <a:rPr sz="2400" b="1" spc="-40" dirty="0">
                <a:solidFill>
                  <a:srgbClr val="FFFFFF"/>
                </a:solidFill>
                <a:latin typeface="Times New Roman" panose="02020603050405020304" pitchFamily="18" charset="0"/>
                <a:cs typeface="Arial Narrow"/>
              </a:rPr>
              <a:t>DEPARTMENT </a:t>
            </a:r>
            <a:r>
              <a:rPr sz="2400" b="1" dirty="0">
                <a:solidFill>
                  <a:srgbClr val="FFFFFF"/>
                </a:solidFill>
                <a:latin typeface="Times New Roman" panose="02020603050405020304" pitchFamily="18" charset="0"/>
                <a:cs typeface="Arial Narrow"/>
              </a:rPr>
              <a:t>OF </a:t>
            </a:r>
            <a:r>
              <a:rPr sz="2400" b="1" spc="-5" dirty="0">
                <a:solidFill>
                  <a:srgbClr val="FFFFFF"/>
                </a:solidFill>
                <a:latin typeface="Times New Roman" panose="02020603050405020304" pitchFamily="18" charset="0"/>
                <a:cs typeface="Arial Narrow"/>
              </a:rPr>
              <a:t>THE</a:t>
            </a:r>
            <a:r>
              <a:rPr sz="2400" b="1" spc="-409" dirty="0">
                <a:solidFill>
                  <a:srgbClr val="FFFFFF"/>
                </a:solidFill>
                <a:latin typeface="Times New Roman" panose="02020603050405020304" pitchFamily="18" charset="0"/>
                <a:cs typeface="Arial Narrow"/>
              </a:rPr>
              <a:t> </a:t>
            </a:r>
            <a:r>
              <a:rPr lang="en-US" sz="2400" b="1" spc="-409" dirty="0" smtClean="0">
                <a:solidFill>
                  <a:srgbClr val="FFFFFF"/>
                </a:solidFill>
                <a:latin typeface="Times New Roman" panose="02020603050405020304" pitchFamily="18" charset="0"/>
                <a:cs typeface="Arial Narrow"/>
              </a:rPr>
              <a:t> </a:t>
            </a:r>
            <a:r>
              <a:rPr sz="2400" b="1" spc="-5" dirty="0" smtClean="0">
                <a:solidFill>
                  <a:srgbClr val="FFFFFF"/>
                </a:solidFill>
                <a:latin typeface="Times New Roman" panose="02020603050405020304" pitchFamily="18" charset="0"/>
                <a:cs typeface="Arial Narrow"/>
              </a:rPr>
              <a:t>ARMY</a:t>
            </a:r>
            <a:endParaRPr sz="2400" dirty="0">
              <a:latin typeface="Times New Roman" panose="02020603050405020304" pitchFamily="18" charset="0"/>
              <a:cs typeface="Arial Narrow"/>
            </a:endParaRPr>
          </a:p>
          <a:p>
            <a:pPr marL="21590" algn="ctr">
              <a:lnSpc>
                <a:spcPct val="100000"/>
              </a:lnSpc>
              <a:spcBef>
                <a:spcPts val="105"/>
              </a:spcBef>
            </a:pPr>
            <a:r>
              <a:rPr sz="1800" b="1" dirty="0">
                <a:solidFill>
                  <a:srgbClr val="FFFFFF"/>
                </a:solidFill>
                <a:latin typeface="Times New Roman" panose="02020603050405020304" pitchFamily="18" charset="0"/>
                <a:cs typeface="Arial Narrow"/>
              </a:rPr>
              <a:t>SRRC</a:t>
            </a:r>
            <a:endParaRPr sz="1800" dirty="0">
              <a:latin typeface="Times New Roman" panose="02020603050405020304" pitchFamily="18" charset="0"/>
              <a:cs typeface="Arial Narrow"/>
            </a:endParaRPr>
          </a:p>
          <a:p>
            <a:pPr marL="22860" algn="ctr">
              <a:lnSpc>
                <a:spcPct val="100000"/>
              </a:lnSpc>
              <a:spcBef>
                <a:spcPts val="90"/>
              </a:spcBef>
            </a:pPr>
            <a:r>
              <a:rPr sz="1800" b="1" spc="-10" dirty="0">
                <a:solidFill>
                  <a:srgbClr val="FFFFFF"/>
                </a:solidFill>
                <a:latin typeface="Times New Roman" panose="02020603050405020304" pitchFamily="18" charset="0"/>
                <a:cs typeface="Arial Narrow"/>
              </a:rPr>
              <a:t>FORT </a:t>
            </a:r>
            <a:r>
              <a:rPr sz="1800" b="1" spc="-15" dirty="0">
                <a:solidFill>
                  <a:srgbClr val="FFFFFF"/>
                </a:solidFill>
                <a:latin typeface="Times New Roman" panose="02020603050405020304" pitchFamily="18" charset="0"/>
                <a:cs typeface="Arial Narrow"/>
              </a:rPr>
              <a:t>BLISS, TEXAS</a:t>
            </a:r>
            <a:r>
              <a:rPr sz="1800" b="1" spc="-95" dirty="0">
                <a:solidFill>
                  <a:srgbClr val="FFFFFF"/>
                </a:solidFill>
                <a:latin typeface="Times New Roman" panose="02020603050405020304" pitchFamily="18" charset="0"/>
                <a:cs typeface="Arial Narrow"/>
              </a:rPr>
              <a:t> </a:t>
            </a:r>
            <a:r>
              <a:rPr sz="1800" b="1" spc="-20" dirty="0">
                <a:solidFill>
                  <a:srgbClr val="FFFFFF"/>
                </a:solidFill>
                <a:latin typeface="Times New Roman" panose="02020603050405020304" pitchFamily="18" charset="0"/>
                <a:cs typeface="Arial Narrow"/>
              </a:rPr>
              <a:t>79916</a:t>
            </a:r>
            <a:endParaRPr sz="1800" dirty="0">
              <a:latin typeface="Times New Roman" panose="02020603050405020304" pitchFamily="18" charset="0"/>
              <a:cs typeface="Arial Narrow"/>
            </a:endParaRPr>
          </a:p>
        </p:txBody>
      </p:sp>
      <p:sp>
        <p:nvSpPr>
          <p:cNvPr id="3" name="object 3"/>
          <p:cNvSpPr txBox="1"/>
          <p:nvPr/>
        </p:nvSpPr>
        <p:spPr>
          <a:xfrm>
            <a:off x="0" y="1817370"/>
            <a:ext cx="9144000" cy="2700739"/>
          </a:xfrm>
          <a:prstGeom prst="rect">
            <a:avLst/>
          </a:prstGeom>
        </p:spPr>
        <p:txBody>
          <a:bodyPr vert="horz" wrap="square" lIns="0" tIns="0" rIns="0" bIns="0" rtlCol="0">
            <a:spAutoFit/>
          </a:bodyPr>
          <a:lstStyle/>
          <a:p>
            <a:pPr algn="ctr">
              <a:lnSpc>
                <a:spcPct val="100000"/>
              </a:lnSpc>
            </a:pPr>
            <a:r>
              <a:rPr sz="4400" b="1" spc="-340" dirty="0" smtClean="0">
                <a:latin typeface="Times New Roman" panose="02020603050405020304" pitchFamily="18" charset="0"/>
                <a:cs typeface="Times New Roman" panose="02020603050405020304" pitchFamily="18" charset="0"/>
              </a:rPr>
              <a:t>D</a:t>
            </a:r>
            <a:r>
              <a:rPr lang="en-US" sz="4400" b="1" spc="-340" dirty="0" smtClean="0">
                <a:latin typeface="Times New Roman" panose="02020603050405020304" pitchFamily="18" charset="0"/>
                <a:cs typeface="Times New Roman" panose="02020603050405020304" pitchFamily="18" charset="0"/>
              </a:rPr>
              <a:t>oD/DA</a:t>
            </a:r>
            <a:r>
              <a:rPr sz="4400" b="1" spc="-340" dirty="0" smtClean="0">
                <a:latin typeface="Times New Roman" panose="02020603050405020304" pitchFamily="18" charset="0"/>
                <a:cs typeface="Times New Roman" panose="02020603050405020304" pitchFamily="18" charset="0"/>
              </a:rPr>
              <a:t> </a:t>
            </a:r>
            <a:r>
              <a:rPr sz="4400" b="1" spc="-55" dirty="0" smtClean="0">
                <a:latin typeface="Times New Roman" panose="02020603050405020304" pitchFamily="18" charset="0"/>
                <a:cs typeface="Times New Roman" panose="02020603050405020304" pitchFamily="18" charset="0"/>
              </a:rPr>
              <a:t>Civilian</a:t>
            </a:r>
            <a:r>
              <a:rPr lang="en-US" sz="4400" b="1" spc="-55" dirty="0" smtClean="0">
                <a:latin typeface="Times New Roman" panose="02020603050405020304" pitchFamily="18" charset="0"/>
                <a:cs typeface="Times New Roman" panose="02020603050405020304" pitchFamily="18" charset="0"/>
              </a:rPr>
              <a:t> and Military </a:t>
            </a:r>
            <a:r>
              <a:rPr sz="4400" b="1" spc="-70" dirty="0" smtClean="0">
                <a:latin typeface="Times New Roman" panose="02020603050405020304" pitchFamily="18" charset="0"/>
                <a:cs typeface="Times New Roman" panose="02020603050405020304" pitchFamily="18" charset="0"/>
              </a:rPr>
              <a:t>Deployers</a:t>
            </a:r>
            <a:endParaRPr sz="4400" dirty="0">
              <a:latin typeface="Times New Roman" panose="02020603050405020304" pitchFamily="18" charset="0"/>
              <a:cs typeface="Times New Roman" panose="02020603050405020304" pitchFamily="18" charset="0"/>
            </a:endParaRPr>
          </a:p>
          <a:p>
            <a:pPr marL="1497330" marR="1398905" algn="ctr">
              <a:lnSpc>
                <a:spcPts val="3279"/>
              </a:lnSpc>
              <a:spcBef>
                <a:spcPts val="3910"/>
              </a:spcBef>
            </a:pPr>
            <a:r>
              <a:rPr lang="en-US" sz="2800" b="1" spc="-5" dirty="0" smtClean="0">
                <a:latin typeface="Times New Roman"/>
                <a:cs typeface="Times New Roman"/>
              </a:rPr>
              <a:t>General Medical </a:t>
            </a:r>
            <a:r>
              <a:rPr sz="2800" b="1" spc="-5" dirty="0" smtClean="0">
                <a:latin typeface="Times New Roman"/>
                <a:cs typeface="Times New Roman"/>
              </a:rPr>
              <a:t>Recommendations</a:t>
            </a:r>
            <a:r>
              <a:rPr sz="2800" b="1" spc="-100" dirty="0" smtClean="0">
                <a:latin typeface="Times New Roman"/>
                <a:cs typeface="Times New Roman"/>
              </a:rPr>
              <a:t> </a:t>
            </a:r>
            <a:r>
              <a:rPr lang="en-US" sz="2800" b="1" spc="-100" dirty="0" smtClean="0">
                <a:latin typeface="Times New Roman"/>
                <a:cs typeface="Times New Roman"/>
              </a:rPr>
              <a:t>and</a:t>
            </a:r>
            <a:r>
              <a:rPr sz="2800" b="1" spc="-5" dirty="0" smtClean="0">
                <a:latin typeface="Times New Roman"/>
                <a:cs typeface="Times New Roman"/>
              </a:rPr>
              <a:t>  </a:t>
            </a:r>
            <a:r>
              <a:rPr sz="2800" b="1" spc="-5" dirty="0">
                <a:latin typeface="Times New Roman"/>
                <a:cs typeface="Times New Roman"/>
              </a:rPr>
              <a:t>Preparations</a:t>
            </a:r>
            <a:endParaRPr sz="2800" dirty="0">
              <a:latin typeface="Times New Roman"/>
              <a:cs typeface="Times New Roman"/>
            </a:endParaRPr>
          </a:p>
        </p:txBody>
      </p:sp>
      <p:sp>
        <p:nvSpPr>
          <p:cNvPr id="4" name="object 4"/>
          <p:cNvSpPr txBox="1"/>
          <p:nvPr/>
        </p:nvSpPr>
        <p:spPr>
          <a:xfrm>
            <a:off x="3801586" y="5209803"/>
            <a:ext cx="1540828" cy="246221"/>
          </a:xfrm>
          <a:prstGeom prst="rect">
            <a:avLst/>
          </a:prstGeom>
        </p:spPr>
        <p:txBody>
          <a:bodyPr vert="horz" wrap="square" lIns="0" tIns="0" rIns="0" bIns="0" rtlCol="0">
            <a:spAutoFit/>
          </a:bodyPr>
          <a:lstStyle/>
          <a:p>
            <a:pPr marL="12700">
              <a:lnSpc>
                <a:spcPct val="100000"/>
              </a:lnSpc>
            </a:pPr>
            <a:r>
              <a:rPr sz="1600" b="1" spc="-5" dirty="0">
                <a:latin typeface="Times New Roman"/>
                <a:cs typeface="Times New Roman"/>
              </a:rPr>
              <a:t>As </a:t>
            </a:r>
            <a:r>
              <a:rPr sz="1600" b="1" spc="-5" dirty="0" smtClean="0">
                <a:latin typeface="Times New Roman"/>
                <a:cs typeface="Times New Roman"/>
              </a:rPr>
              <a:t>of</a:t>
            </a:r>
            <a:r>
              <a:rPr lang="en-US" sz="1600" b="1" spc="-5" dirty="0" smtClean="0">
                <a:latin typeface="Times New Roman"/>
                <a:cs typeface="Times New Roman"/>
              </a:rPr>
              <a:t>:</a:t>
            </a:r>
            <a:r>
              <a:rPr sz="1600" b="1" spc="-5" dirty="0" smtClean="0">
                <a:latin typeface="Times New Roman"/>
                <a:cs typeface="Times New Roman"/>
              </a:rPr>
              <a:t> JU</a:t>
            </a:r>
            <a:r>
              <a:rPr lang="en-US" sz="1600" b="1" spc="-5" dirty="0" smtClean="0">
                <a:latin typeface="Times New Roman"/>
                <a:cs typeface="Times New Roman"/>
              </a:rPr>
              <a:t>LY 20</a:t>
            </a:r>
            <a:r>
              <a:rPr sz="1600" b="1" spc="-5" dirty="0" smtClean="0">
                <a:latin typeface="Times New Roman"/>
                <a:cs typeface="Times New Roman"/>
              </a:rPr>
              <a:t>18</a:t>
            </a:r>
            <a:endParaRPr sz="1600" dirty="0">
              <a:latin typeface="Times New Roman"/>
              <a:cs typeface="Times New Roman"/>
            </a:endParaRPr>
          </a:p>
        </p:txBody>
      </p:sp>
      <p:sp>
        <p:nvSpPr>
          <p:cNvPr id="5" name="object 5"/>
          <p:cNvSpPr/>
          <p:nvPr/>
        </p:nvSpPr>
        <p:spPr>
          <a:xfrm>
            <a:off x="8157971" y="109728"/>
            <a:ext cx="664464" cy="865632"/>
          </a:xfrm>
          <a:prstGeom prst="rect">
            <a:avLst/>
          </a:prstGeom>
          <a:blipFill>
            <a:blip r:embed="rId2" cstate="print"/>
            <a:stretch>
              <a:fillRect/>
            </a:stretch>
          </a:blipFill>
        </p:spPr>
        <p:txBody>
          <a:bodyPr wrap="square" lIns="0" tIns="0" rIns="0" bIns="0" rtlCol="0"/>
          <a:lstStyle/>
          <a:p>
            <a:endParaRPr/>
          </a:p>
        </p:txBody>
      </p:sp>
      <p:sp>
        <p:nvSpPr>
          <p:cNvPr id="6" name="object 6"/>
          <p:cNvSpPr/>
          <p:nvPr/>
        </p:nvSpPr>
        <p:spPr>
          <a:xfrm>
            <a:off x="152400" y="109728"/>
            <a:ext cx="664463" cy="865632"/>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162799" cy="430887"/>
          </a:xfrm>
          <a:prstGeom prst="rect">
            <a:avLst/>
          </a:prstGeom>
        </p:spPr>
        <p:txBody>
          <a:bodyPr vert="horz" wrap="square" lIns="0" tIns="0" rIns="0" bIns="0" rtlCol="0">
            <a:spAutoFit/>
          </a:bodyPr>
          <a:lstStyle/>
          <a:p>
            <a:pPr marL="12700" algn="ctr">
              <a:lnSpc>
                <a:spcPct val="100000"/>
              </a:lnSpc>
            </a:pPr>
            <a:r>
              <a:rPr lang="en-US" spc="-10" dirty="0" smtClean="0">
                <a:latin typeface="Times New Roman" panose="02020603050405020304" pitchFamily="18" charset="0"/>
                <a:cs typeface="Times New Roman" panose="02020603050405020304" pitchFamily="18" charset="0"/>
              </a:rPr>
              <a:t>Immunizations </a:t>
            </a:r>
            <a:r>
              <a:rPr lang="en-US" spc="-10" dirty="0">
                <a:latin typeface="Times New Roman" panose="02020603050405020304" pitchFamily="18" charset="0"/>
                <a:cs typeface="Times New Roman" panose="02020603050405020304" pitchFamily="18" charset="0"/>
              </a:rPr>
              <a:t>Screening Requirements</a:t>
            </a:r>
            <a:endParaRPr spc="-20" dirty="0">
              <a:latin typeface="Times New Roman" panose="02020603050405020304" pitchFamily="18" charset="0"/>
              <a:cs typeface="Times New Roman" panose="02020603050405020304" pitchFamily="18" charset="0"/>
            </a:endParaRPr>
          </a:p>
        </p:txBody>
      </p:sp>
      <p:sp>
        <p:nvSpPr>
          <p:cNvPr id="3" name="object 3"/>
          <p:cNvSpPr txBox="1"/>
          <p:nvPr/>
        </p:nvSpPr>
        <p:spPr>
          <a:xfrm>
            <a:off x="476199" y="1287779"/>
            <a:ext cx="8053070" cy="4703852"/>
          </a:xfrm>
          <a:prstGeom prst="rect">
            <a:avLst/>
          </a:prstGeom>
        </p:spPr>
        <p:txBody>
          <a:bodyPr vert="horz" wrap="square" lIns="0" tIns="0" rIns="0" bIns="0" rtlCol="0">
            <a:spAutoFit/>
          </a:bodyPr>
          <a:lstStyle/>
          <a:p>
            <a:pPr marL="356870" marR="1463675" indent="-34417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Review references </a:t>
            </a:r>
            <a:r>
              <a:rPr sz="1800" spc="-20" dirty="0">
                <a:latin typeface="Times New Roman" panose="02020603050405020304" pitchFamily="18" charset="0"/>
                <a:cs typeface="Times New Roman" panose="02020603050405020304" pitchFamily="18" charset="0"/>
              </a:rPr>
              <a:t>with </a:t>
            </a:r>
            <a:r>
              <a:rPr sz="1800" spc="-5" dirty="0">
                <a:latin typeface="Times New Roman" panose="02020603050405020304" pitchFamily="18" charset="0"/>
                <a:cs typeface="Times New Roman" panose="02020603050405020304" pitchFamily="18" charset="0"/>
              </a:rPr>
              <a:t>your Health </a:t>
            </a:r>
            <a:r>
              <a:rPr sz="1800" spc="-15" dirty="0">
                <a:latin typeface="Times New Roman" panose="02020603050405020304" pitchFamily="18" charset="0"/>
                <a:cs typeface="Times New Roman" panose="02020603050405020304" pitchFamily="18" charset="0"/>
              </a:rPr>
              <a:t>Care </a:t>
            </a:r>
            <a:r>
              <a:rPr sz="1800" spc="-10" dirty="0">
                <a:latin typeface="Times New Roman" panose="02020603050405020304" pitchFamily="18" charset="0"/>
                <a:cs typeface="Times New Roman" panose="02020603050405020304" pitchFamily="18" charset="0"/>
              </a:rPr>
              <a:t>Provider to </a:t>
            </a:r>
            <a:r>
              <a:rPr sz="1800" spc="-15" dirty="0">
                <a:latin typeface="Times New Roman" panose="02020603050405020304" pitchFamily="18" charset="0"/>
                <a:cs typeface="Times New Roman" panose="02020603050405020304" pitchFamily="18" charset="0"/>
              </a:rPr>
              <a:t>understand all  requirements</a:t>
            </a:r>
            <a:endParaRPr sz="1800" dirty="0">
              <a:latin typeface="Times New Roman" panose="02020603050405020304" pitchFamily="18" charset="0"/>
              <a:cs typeface="Times New Roman" panose="02020603050405020304" pitchFamily="18" charset="0"/>
            </a:endParaRPr>
          </a:p>
          <a:p>
            <a:pPr>
              <a:lnSpc>
                <a:spcPct val="100000"/>
              </a:lnSpc>
              <a:spcBef>
                <a:spcPts val="50"/>
              </a:spcBef>
            </a:pPr>
            <a:endParaRPr sz="245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30" dirty="0">
                <a:latin typeface="Times New Roman" panose="02020603050405020304" pitchFamily="18" charset="0"/>
                <a:cs typeface="Times New Roman" panose="02020603050405020304" pitchFamily="18" charset="0"/>
              </a:rPr>
              <a:t>At </a:t>
            </a:r>
            <a:r>
              <a:rPr sz="1800" spc="-15" dirty="0">
                <a:latin typeface="Times New Roman" panose="02020603050405020304" pitchFamily="18" charset="0"/>
                <a:cs typeface="Times New Roman" panose="02020603050405020304" pitchFamily="18" charset="0"/>
              </a:rPr>
              <a:t>minimum, </a:t>
            </a:r>
            <a:r>
              <a:rPr sz="1800" spc="-5" dirty="0">
                <a:latin typeface="Times New Roman" panose="02020603050405020304" pitchFamily="18" charset="0"/>
                <a:cs typeface="Times New Roman" panose="02020603050405020304" pitchFamily="18" charset="0"/>
              </a:rPr>
              <a:t>the </a:t>
            </a:r>
            <a:r>
              <a:rPr sz="1800" spc="-20" dirty="0">
                <a:latin typeface="Times New Roman" panose="02020603050405020304" pitchFamily="18" charset="0"/>
                <a:cs typeface="Times New Roman" panose="02020603050405020304" pitchFamily="18" charset="0"/>
              </a:rPr>
              <a:t>first </a:t>
            </a:r>
            <a:r>
              <a:rPr sz="1800" spc="-10" dirty="0">
                <a:latin typeface="Times New Roman" panose="02020603050405020304" pitchFamily="18" charset="0"/>
                <a:cs typeface="Times New Roman" panose="02020603050405020304" pitchFamily="18" charset="0"/>
              </a:rPr>
              <a:t>vaccination in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series is </a:t>
            </a:r>
            <a:r>
              <a:rPr sz="1800" b="1" spc="-20" dirty="0">
                <a:latin typeface="Times New Roman" panose="02020603050405020304" pitchFamily="18" charset="0"/>
                <a:cs typeface="Times New Roman" panose="02020603050405020304" pitchFamily="18" charset="0"/>
              </a:rPr>
              <a:t>required </a:t>
            </a:r>
            <a:r>
              <a:rPr sz="1800" spc="-15" dirty="0">
                <a:latin typeface="Times New Roman" panose="02020603050405020304" pitchFamily="18" charset="0"/>
                <a:cs typeface="Times New Roman" panose="02020603050405020304" pitchFamily="18" charset="0"/>
              </a:rPr>
              <a:t>to </a:t>
            </a:r>
            <a:r>
              <a:rPr sz="1800" spc="-30" dirty="0">
                <a:latin typeface="Times New Roman" panose="02020603050405020304" pitchFamily="18" charset="0"/>
                <a:cs typeface="Times New Roman" panose="02020603050405020304" pitchFamily="18" charset="0"/>
              </a:rPr>
              <a:t>deploy,</a:t>
            </a:r>
            <a:r>
              <a:rPr sz="1800" spc="19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unless</a:t>
            </a:r>
            <a:endParaRPr sz="1800" dirty="0">
              <a:latin typeface="Times New Roman" panose="02020603050405020304" pitchFamily="18" charset="0"/>
              <a:cs typeface="Times New Roman" panose="02020603050405020304" pitchFamily="18" charset="0"/>
            </a:endParaRPr>
          </a:p>
          <a:p>
            <a:pPr marL="356870">
              <a:lnSpc>
                <a:spcPct val="100000"/>
              </a:lnSpc>
            </a:pPr>
            <a:r>
              <a:rPr sz="1800" spc="-5" dirty="0">
                <a:latin typeface="Times New Roman" panose="02020603050405020304" pitchFamily="18" charset="0"/>
                <a:cs typeface="Times New Roman" panose="02020603050405020304" pitchFamily="18" charset="0"/>
              </a:rPr>
              <a:t>medically </a:t>
            </a:r>
            <a:r>
              <a:rPr sz="1800" spc="5" dirty="0">
                <a:latin typeface="Times New Roman" panose="02020603050405020304" pitchFamily="18" charset="0"/>
                <a:cs typeface="Times New Roman" panose="02020603050405020304" pitchFamily="18" charset="0"/>
              </a:rPr>
              <a:t>or </a:t>
            </a:r>
            <a:r>
              <a:rPr sz="1800" spc="-10" dirty="0">
                <a:latin typeface="Times New Roman" panose="02020603050405020304" pitchFamily="18" charset="0"/>
                <a:cs typeface="Times New Roman" panose="02020603050405020304" pitchFamily="18" charset="0"/>
              </a:rPr>
              <a:t>administratively</a:t>
            </a:r>
            <a:r>
              <a:rPr sz="1800" spc="-8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contraindicated</a:t>
            </a:r>
            <a:endParaRPr sz="1800" dirty="0">
              <a:latin typeface="Times New Roman" panose="02020603050405020304" pitchFamily="18" charset="0"/>
              <a:cs typeface="Times New Roman" panose="02020603050405020304" pitchFamily="18" charset="0"/>
            </a:endParaRPr>
          </a:p>
          <a:p>
            <a:pPr>
              <a:lnSpc>
                <a:spcPct val="100000"/>
              </a:lnSpc>
            </a:pPr>
            <a:endParaRPr sz="1800" dirty="0">
              <a:latin typeface="Times New Roman" panose="02020603050405020304" pitchFamily="18" charset="0"/>
              <a:cs typeface="Times New Roman" panose="02020603050405020304" pitchFamily="18" charset="0"/>
            </a:endParaRPr>
          </a:p>
          <a:p>
            <a:pPr marL="356870" indent="-344170">
              <a:lnSpc>
                <a:spcPct val="100000"/>
              </a:lnSpc>
              <a:spcBef>
                <a:spcPts val="1285"/>
              </a:spcBef>
              <a:buFont typeface="Arial"/>
              <a:buChar char="•"/>
              <a:tabLst>
                <a:tab pos="356870" algn="l"/>
                <a:tab pos="357505" algn="l"/>
              </a:tabLst>
            </a:pPr>
            <a:r>
              <a:rPr sz="1800" spc="-30" dirty="0">
                <a:latin typeface="Times New Roman" panose="02020603050405020304" pitchFamily="18" charset="0"/>
                <a:cs typeface="Times New Roman" panose="02020603050405020304" pitchFamily="18" charset="0"/>
              </a:rPr>
              <a:t>Recommend </a:t>
            </a:r>
            <a:r>
              <a:rPr sz="1800" spc="-15" dirty="0">
                <a:latin typeface="Times New Roman" panose="02020603050405020304" pitchFamily="18" charset="0"/>
                <a:cs typeface="Times New Roman" panose="02020603050405020304" pitchFamily="18" charset="0"/>
              </a:rPr>
              <a:t>receiving </a:t>
            </a:r>
            <a:r>
              <a:rPr sz="1800" spc="-20" dirty="0">
                <a:latin typeface="Times New Roman" panose="02020603050405020304" pitchFamily="18" charset="0"/>
                <a:cs typeface="Times New Roman" panose="02020603050405020304" pitchFamily="18" charset="0"/>
              </a:rPr>
              <a:t>required </a:t>
            </a:r>
            <a:r>
              <a:rPr sz="1800" spc="-15" dirty="0">
                <a:latin typeface="Times New Roman" panose="02020603050405020304" pitchFamily="18" charset="0"/>
                <a:cs typeface="Times New Roman" panose="02020603050405020304" pitchFamily="18" charset="0"/>
              </a:rPr>
              <a:t>vaccinations </a:t>
            </a:r>
            <a:r>
              <a:rPr sz="1800" spc="-10" dirty="0">
                <a:latin typeface="Times New Roman" panose="02020603050405020304" pitchFamily="18" charset="0"/>
                <a:cs typeface="Times New Roman" panose="02020603050405020304" pitchFamily="18" charset="0"/>
              </a:rPr>
              <a:t>at </a:t>
            </a:r>
            <a:r>
              <a:rPr sz="1800" spc="-5" dirty="0">
                <a:latin typeface="Times New Roman" panose="02020603050405020304" pitchFamily="18" charset="0"/>
                <a:cs typeface="Times New Roman" panose="02020603050405020304" pitchFamily="18" charset="0"/>
              </a:rPr>
              <a:t>least 30 </a:t>
            </a:r>
            <a:r>
              <a:rPr sz="1800" spc="-15" dirty="0">
                <a:latin typeface="Times New Roman" panose="02020603050405020304" pitchFamily="18" charset="0"/>
                <a:cs typeface="Times New Roman" panose="02020603050405020304" pitchFamily="18" charset="0"/>
              </a:rPr>
              <a:t>days before </a:t>
            </a:r>
            <a:r>
              <a:rPr sz="1800" spc="-20" dirty="0">
                <a:latin typeface="Times New Roman" panose="02020603050405020304" pitchFamily="18" charset="0"/>
                <a:cs typeface="Times New Roman" panose="02020603050405020304" pitchFamily="18" charset="0"/>
              </a:rPr>
              <a:t>arrival </a:t>
            </a:r>
            <a:r>
              <a:rPr sz="1800" spc="-10" dirty="0">
                <a:latin typeface="Times New Roman" panose="02020603050405020304" pitchFamily="18" charset="0"/>
                <a:cs typeface="Times New Roman" panose="02020603050405020304" pitchFamily="18" charset="0"/>
              </a:rPr>
              <a:t>to</a:t>
            </a:r>
            <a:r>
              <a:rPr sz="1800" spc="75" dirty="0">
                <a:latin typeface="Times New Roman" panose="02020603050405020304" pitchFamily="18" charset="0"/>
                <a:cs typeface="Times New Roman" panose="02020603050405020304" pitchFamily="18" charset="0"/>
              </a:rPr>
              <a:t> </a:t>
            </a:r>
            <a:r>
              <a:rPr sz="1800" spc="-45" dirty="0" smtClean="0">
                <a:latin typeface="Times New Roman" panose="02020603050405020304" pitchFamily="18" charset="0"/>
                <a:cs typeface="Times New Roman" panose="02020603050405020304" pitchFamily="18" charset="0"/>
              </a:rPr>
              <a:t>SR</a:t>
            </a:r>
            <a:r>
              <a:rPr lang="en-US" sz="1800" spc="-45" dirty="0" smtClean="0">
                <a:latin typeface="Times New Roman" panose="02020603050405020304" pitchFamily="18" charset="0"/>
                <a:cs typeface="Times New Roman" panose="02020603050405020304" pitchFamily="18" charset="0"/>
              </a:rPr>
              <a:t>RC</a:t>
            </a:r>
            <a:endParaRPr sz="1800" dirty="0">
              <a:latin typeface="Times New Roman" panose="02020603050405020304" pitchFamily="18" charset="0"/>
              <a:cs typeface="Times New Roman" panose="02020603050405020304" pitchFamily="18" charset="0"/>
            </a:endParaRPr>
          </a:p>
          <a:p>
            <a:pPr>
              <a:lnSpc>
                <a:spcPct val="100000"/>
              </a:lnSpc>
              <a:spcBef>
                <a:spcPts val="20"/>
              </a:spcBef>
              <a:buFont typeface="Arial"/>
              <a:buChar char="•"/>
            </a:pPr>
            <a:endParaRPr sz="2900" dirty="0">
              <a:latin typeface="Times New Roman" panose="02020603050405020304" pitchFamily="18" charset="0"/>
              <a:cs typeface="Times New Roman" panose="02020603050405020304" pitchFamily="18" charset="0"/>
            </a:endParaRPr>
          </a:p>
          <a:p>
            <a:pPr marL="356870" marR="5080" indent="-344170">
              <a:lnSpc>
                <a:spcPct val="100000"/>
              </a:lnSpc>
              <a:spcBef>
                <a:spcPts val="5"/>
              </a:spcBef>
              <a:buFont typeface="Arial"/>
              <a:buChar char="•"/>
              <a:tabLst>
                <a:tab pos="356870" algn="l"/>
                <a:tab pos="357505" algn="l"/>
              </a:tabLst>
            </a:pPr>
            <a:r>
              <a:rPr sz="1800" spc="-50" dirty="0">
                <a:latin typeface="Times New Roman" panose="02020603050405020304" pitchFamily="18" charset="0"/>
                <a:cs typeface="Times New Roman" panose="02020603050405020304" pitchFamily="18" charset="0"/>
              </a:rPr>
              <a:t>Polio booster </a:t>
            </a:r>
            <a:r>
              <a:rPr sz="1800" spc="-55" dirty="0">
                <a:latin typeface="Times New Roman" panose="02020603050405020304" pitchFamily="18" charset="0"/>
                <a:cs typeface="Times New Roman" panose="02020603050405020304" pitchFamily="18" charset="0"/>
              </a:rPr>
              <a:t>vaccination </a:t>
            </a:r>
            <a:r>
              <a:rPr sz="1800" spc="-30" dirty="0">
                <a:latin typeface="Times New Roman" panose="02020603050405020304" pitchFamily="18" charset="0"/>
                <a:cs typeface="Times New Roman" panose="02020603050405020304" pitchFamily="18" charset="0"/>
              </a:rPr>
              <a:t>is </a:t>
            </a:r>
            <a:r>
              <a:rPr sz="1800" spc="-50" dirty="0">
                <a:latin typeface="Times New Roman" panose="02020603050405020304" pitchFamily="18" charset="0"/>
                <a:cs typeface="Times New Roman" panose="02020603050405020304" pitchFamily="18" charset="0"/>
              </a:rPr>
              <a:t>currently required </a:t>
            </a:r>
            <a:r>
              <a:rPr sz="1800" spc="-45" dirty="0">
                <a:latin typeface="Times New Roman" panose="02020603050405020304" pitchFamily="18" charset="0"/>
                <a:cs typeface="Times New Roman" panose="02020603050405020304" pitchFamily="18" charset="0"/>
              </a:rPr>
              <a:t>prior </a:t>
            </a:r>
            <a:r>
              <a:rPr sz="1800" spc="-35" dirty="0">
                <a:latin typeface="Times New Roman" panose="02020603050405020304" pitchFamily="18" charset="0"/>
                <a:cs typeface="Times New Roman" panose="02020603050405020304" pitchFamily="18" charset="0"/>
              </a:rPr>
              <a:t>to </a:t>
            </a:r>
            <a:r>
              <a:rPr sz="1800" spc="-40" dirty="0">
                <a:latin typeface="Times New Roman" panose="02020603050405020304" pitchFamily="18" charset="0"/>
                <a:cs typeface="Times New Roman" panose="02020603050405020304" pitchFamily="18" charset="0"/>
              </a:rPr>
              <a:t>entry </a:t>
            </a:r>
            <a:r>
              <a:rPr sz="1800" spc="-45" dirty="0">
                <a:latin typeface="Times New Roman" panose="02020603050405020304" pitchFamily="18" charset="0"/>
                <a:cs typeface="Times New Roman" panose="02020603050405020304" pitchFamily="18" charset="0"/>
              </a:rPr>
              <a:t>into </a:t>
            </a:r>
            <a:r>
              <a:rPr sz="1800" spc="-55" dirty="0">
                <a:latin typeface="Times New Roman" panose="02020603050405020304" pitchFamily="18" charset="0"/>
                <a:cs typeface="Times New Roman" panose="02020603050405020304" pitchFamily="18" charset="0"/>
              </a:rPr>
              <a:t>Afghanistan </a:t>
            </a:r>
            <a:r>
              <a:rPr sz="1800" spc="-25" dirty="0">
                <a:latin typeface="Times New Roman" panose="02020603050405020304" pitchFamily="18" charset="0"/>
                <a:cs typeface="Times New Roman" panose="02020603050405020304" pitchFamily="18" charset="0"/>
              </a:rPr>
              <a:t>or</a:t>
            </a:r>
            <a:r>
              <a:rPr sz="1800" spc="-290" dirty="0">
                <a:latin typeface="Times New Roman" panose="02020603050405020304" pitchFamily="18" charset="0"/>
                <a:cs typeface="Times New Roman" panose="02020603050405020304" pitchFamily="18" charset="0"/>
              </a:rPr>
              <a:t> </a:t>
            </a:r>
            <a:r>
              <a:rPr lang="en-US" sz="1800" spc="-290" dirty="0" smtClean="0">
                <a:latin typeface="Times New Roman" panose="02020603050405020304" pitchFamily="18" charset="0"/>
                <a:cs typeface="Times New Roman" panose="02020603050405020304" pitchFamily="18" charset="0"/>
              </a:rPr>
              <a:t> </a:t>
            </a:r>
            <a:r>
              <a:rPr sz="1800" spc="-60" dirty="0" smtClean="0">
                <a:latin typeface="Times New Roman" panose="02020603050405020304" pitchFamily="18" charset="0"/>
                <a:cs typeface="Times New Roman" panose="02020603050405020304" pitchFamily="18" charset="0"/>
              </a:rPr>
              <a:t>Pakistan  </a:t>
            </a:r>
            <a:r>
              <a:rPr sz="1800" spc="-45" dirty="0">
                <a:latin typeface="Times New Roman" panose="02020603050405020304" pitchFamily="18" charset="0"/>
                <a:cs typeface="Times New Roman" panose="02020603050405020304" pitchFamily="18" charset="0"/>
              </a:rPr>
              <a:t>for</a:t>
            </a:r>
            <a:r>
              <a:rPr sz="1800" spc="-90"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greater than</a:t>
            </a:r>
            <a:r>
              <a:rPr sz="1800" spc="-80" dirty="0" smtClean="0">
                <a:latin typeface="Times New Roman" panose="02020603050405020304" pitchFamily="18" charset="0"/>
                <a:cs typeface="Times New Roman" panose="02020603050405020304" pitchFamily="18" charset="0"/>
              </a:rPr>
              <a:t> </a:t>
            </a:r>
            <a:r>
              <a:rPr sz="1800" spc="-50" dirty="0">
                <a:latin typeface="Times New Roman" panose="02020603050405020304" pitchFamily="18" charset="0"/>
                <a:cs typeface="Times New Roman" panose="02020603050405020304" pitchFamily="18" charset="0"/>
              </a:rPr>
              <a:t>four</a:t>
            </a:r>
            <a:r>
              <a:rPr sz="1800" spc="-75" dirty="0">
                <a:latin typeface="Times New Roman" panose="02020603050405020304" pitchFamily="18" charset="0"/>
                <a:cs typeface="Times New Roman" panose="02020603050405020304" pitchFamily="18" charset="0"/>
              </a:rPr>
              <a:t> </a:t>
            </a:r>
            <a:r>
              <a:rPr sz="1800" spc="-45" dirty="0">
                <a:latin typeface="Times New Roman" panose="02020603050405020304" pitchFamily="18" charset="0"/>
                <a:cs typeface="Times New Roman" panose="02020603050405020304" pitchFamily="18" charset="0"/>
              </a:rPr>
              <a:t>weeks,</a:t>
            </a:r>
            <a:r>
              <a:rPr sz="1800" spc="-90"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due</a:t>
            </a:r>
            <a:r>
              <a:rPr sz="1800" spc="-70"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to</a:t>
            </a:r>
            <a:r>
              <a:rPr sz="1800" spc="-85"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a</a:t>
            </a:r>
            <a:r>
              <a:rPr sz="1800" spc="-95" dirty="0">
                <a:latin typeface="Times New Roman" panose="02020603050405020304" pitchFamily="18" charset="0"/>
                <a:cs typeface="Times New Roman" panose="02020603050405020304" pitchFamily="18" charset="0"/>
              </a:rPr>
              <a:t> </a:t>
            </a:r>
            <a:r>
              <a:rPr sz="1800" spc="-50" dirty="0">
                <a:latin typeface="Times New Roman" panose="02020603050405020304" pitchFamily="18" charset="0"/>
                <a:cs typeface="Times New Roman" panose="02020603050405020304" pitchFamily="18" charset="0"/>
              </a:rPr>
              <a:t>current</a:t>
            </a:r>
            <a:r>
              <a:rPr sz="1800" spc="-55" dirty="0">
                <a:latin typeface="Times New Roman" panose="02020603050405020304" pitchFamily="18" charset="0"/>
                <a:cs typeface="Times New Roman" panose="02020603050405020304" pitchFamily="18" charset="0"/>
              </a:rPr>
              <a:t> </a:t>
            </a:r>
            <a:r>
              <a:rPr sz="1800" spc="-45" dirty="0">
                <a:latin typeface="Times New Roman" panose="02020603050405020304" pitchFamily="18" charset="0"/>
                <a:cs typeface="Times New Roman" panose="02020603050405020304" pitchFamily="18" charset="0"/>
              </a:rPr>
              <a:t>polio</a:t>
            </a:r>
            <a:r>
              <a:rPr sz="1800" spc="-65" dirty="0">
                <a:latin typeface="Times New Roman" panose="02020603050405020304" pitchFamily="18" charset="0"/>
                <a:cs typeface="Times New Roman" panose="02020603050405020304" pitchFamily="18" charset="0"/>
              </a:rPr>
              <a:t> </a:t>
            </a:r>
            <a:r>
              <a:rPr sz="1800" spc="-50" dirty="0">
                <a:latin typeface="Times New Roman" panose="02020603050405020304" pitchFamily="18" charset="0"/>
                <a:cs typeface="Times New Roman" panose="02020603050405020304" pitchFamily="18" charset="0"/>
              </a:rPr>
              <a:t>outbreak</a:t>
            </a:r>
            <a:r>
              <a:rPr sz="1800" spc="-75" dirty="0">
                <a:latin typeface="Times New Roman" panose="02020603050405020304" pitchFamily="18" charset="0"/>
                <a:cs typeface="Times New Roman" panose="02020603050405020304" pitchFamily="18" charset="0"/>
              </a:rPr>
              <a:t> </a:t>
            </a:r>
            <a:r>
              <a:rPr sz="1800" spc="-30" dirty="0">
                <a:latin typeface="Times New Roman" panose="02020603050405020304" pitchFamily="18" charset="0"/>
                <a:cs typeface="Times New Roman" panose="02020603050405020304" pitchFamily="18" charset="0"/>
              </a:rPr>
              <a:t>in</a:t>
            </a:r>
            <a:r>
              <a:rPr sz="1800" spc="-70"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these</a:t>
            </a:r>
            <a:r>
              <a:rPr sz="1800" spc="-70" dirty="0">
                <a:latin typeface="Times New Roman" panose="02020603050405020304" pitchFamily="18" charset="0"/>
                <a:cs typeface="Times New Roman" panose="02020603050405020304" pitchFamily="18" charset="0"/>
              </a:rPr>
              <a:t> </a:t>
            </a:r>
            <a:r>
              <a:rPr sz="1800" spc="-50" dirty="0">
                <a:latin typeface="Times New Roman" panose="02020603050405020304" pitchFamily="18" charset="0"/>
                <a:cs typeface="Times New Roman" panose="02020603050405020304" pitchFamily="18" charset="0"/>
              </a:rPr>
              <a:t>countries</a:t>
            </a:r>
            <a:endParaRPr sz="1800" dirty="0">
              <a:latin typeface="Times New Roman" panose="02020603050405020304" pitchFamily="18" charset="0"/>
              <a:cs typeface="Times New Roman" panose="02020603050405020304" pitchFamily="18" charset="0"/>
            </a:endParaRPr>
          </a:p>
          <a:p>
            <a:pPr lvl="1">
              <a:lnSpc>
                <a:spcPct val="100000"/>
              </a:lnSpc>
              <a:spcBef>
                <a:spcPts val="35"/>
              </a:spcBef>
            </a:pPr>
            <a:endParaRPr sz="2450" dirty="0">
              <a:latin typeface="Times New Roman" panose="02020603050405020304" pitchFamily="18" charset="0"/>
              <a:cs typeface="Times New Roman" panose="02020603050405020304" pitchFamily="18" charset="0"/>
            </a:endParaRPr>
          </a:p>
          <a:p>
            <a:pPr marL="299085" indent="-286385">
              <a:lnSpc>
                <a:spcPct val="100000"/>
              </a:lnSpc>
              <a:buFont typeface="Arial"/>
              <a:buChar char="•"/>
              <a:tabLst>
                <a:tab pos="299085" algn="l"/>
                <a:tab pos="299720" algn="l"/>
              </a:tabLst>
            </a:pPr>
            <a:r>
              <a:rPr sz="1800" spc="-75" dirty="0">
                <a:latin typeface="Times New Roman" panose="02020603050405020304" pitchFamily="18" charset="0"/>
                <a:cs typeface="Times New Roman" panose="02020603050405020304" pitchFamily="18" charset="0"/>
              </a:rPr>
              <a:t>Your </a:t>
            </a:r>
            <a:r>
              <a:rPr sz="1800" spc="-50" dirty="0">
                <a:latin typeface="Times New Roman" panose="02020603050405020304" pitchFamily="18" charset="0"/>
                <a:cs typeface="Times New Roman" panose="02020603050405020304" pitchFamily="18" charset="0"/>
              </a:rPr>
              <a:t>Combatant </a:t>
            </a:r>
            <a:r>
              <a:rPr sz="1800" spc="-45" dirty="0" smtClean="0">
                <a:latin typeface="Times New Roman" panose="02020603050405020304" pitchFamily="18" charset="0"/>
                <a:cs typeface="Times New Roman" panose="02020603050405020304" pitchFamily="18" charset="0"/>
              </a:rPr>
              <a:t>Command</a:t>
            </a:r>
            <a:r>
              <a:rPr lang="en-US" sz="1800" spc="-45" dirty="0" smtClean="0">
                <a:latin typeface="Times New Roman" panose="02020603050405020304" pitchFamily="18" charset="0"/>
                <a:cs typeface="Times New Roman" panose="02020603050405020304" pitchFamily="18" charset="0"/>
              </a:rPr>
              <a:t> Immunization</a:t>
            </a:r>
            <a:r>
              <a:rPr sz="1800" spc="-45" dirty="0" smtClean="0">
                <a:latin typeface="Times New Roman" panose="02020603050405020304" pitchFamily="18" charset="0"/>
                <a:cs typeface="Times New Roman" panose="02020603050405020304" pitchFamily="18" charset="0"/>
              </a:rPr>
              <a:t> </a:t>
            </a:r>
            <a:r>
              <a:rPr sz="1800" spc="-55" dirty="0">
                <a:latin typeface="Times New Roman" panose="02020603050405020304" pitchFamily="18" charset="0"/>
                <a:cs typeface="Times New Roman" panose="02020603050405020304" pitchFamily="18" charset="0"/>
              </a:rPr>
              <a:t>Requirements </a:t>
            </a:r>
            <a:r>
              <a:rPr sz="1800" spc="-40" dirty="0">
                <a:latin typeface="Times New Roman" panose="02020603050405020304" pitchFamily="18" charset="0"/>
                <a:cs typeface="Times New Roman" panose="02020603050405020304" pitchFamily="18" charset="0"/>
              </a:rPr>
              <a:t>can </a:t>
            </a:r>
            <a:r>
              <a:rPr sz="1800" spc="-25" dirty="0">
                <a:latin typeface="Times New Roman" panose="02020603050405020304" pitchFamily="18" charset="0"/>
                <a:cs typeface="Times New Roman" panose="02020603050405020304" pitchFamily="18" charset="0"/>
              </a:rPr>
              <a:t>be </a:t>
            </a:r>
            <a:r>
              <a:rPr sz="1800" spc="-50" dirty="0">
                <a:latin typeface="Times New Roman" panose="02020603050405020304" pitchFamily="18" charset="0"/>
                <a:cs typeface="Times New Roman" panose="02020603050405020304" pitchFamily="18" charset="0"/>
              </a:rPr>
              <a:t>found</a:t>
            </a:r>
            <a:r>
              <a:rPr sz="1800" spc="-190" dirty="0">
                <a:latin typeface="Times New Roman" panose="02020603050405020304" pitchFamily="18" charset="0"/>
                <a:cs typeface="Times New Roman" panose="02020603050405020304" pitchFamily="18" charset="0"/>
              </a:rPr>
              <a:t> </a:t>
            </a:r>
            <a:r>
              <a:rPr sz="1800" spc="-40" dirty="0" smtClean="0">
                <a:latin typeface="Times New Roman" panose="02020603050405020304" pitchFamily="18" charset="0"/>
                <a:cs typeface="Times New Roman" panose="02020603050405020304" pitchFamily="18" charset="0"/>
              </a:rPr>
              <a:t>at:</a:t>
            </a:r>
            <a:r>
              <a:rPr lang="en-US" sz="1800" spc="-40" dirty="0" smtClean="0">
                <a:latin typeface="Times New Roman" panose="02020603050405020304" pitchFamily="18" charset="0"/>
                <a:cs typeface="Times New Roman" panose="02020603050405020304" pitchFamily="18" charset="0"/>
              </a:rPr>
              <a:t> </a:t>
            </a:r>
            <a:r>
              <a:rPr lang="en-US" spc="-40" dirty="0" smtClean="0">
                <a:latin typeface="Times New Roman" panose="02020603050405020304" pitchFamily="18" charset="0"/>
                <a:cs typeface="Times New Roman" panose="02020603050405020304" pitchFamily="18" charset="0"/>
                <a:hlinkClick r:id="rId2"/>
              </a:rPr>
              <a:t>https</a:t>
            </a:r>
            <a:r>
              <a:rPr lang="en-US" spc="-40" dirty="0">
                <a:latin typeface="Times New Roman" panose="02020603050405020304" pitchFamily="18" charset="0"/>
                <a:cs typeface="Times New Roman" panose="02020603050405020304" pitchFamily="18" charset="0"/>
                <a:hlinkClick r:id="rId2"/>
              </a:rPr>
              <a:t>://</a:t>
            </a:r>
            <a:r>
              <a:rPr lang="en-US" spc="-40" dirty="0" smtClean="0">
                <a:latin typeface="Times New Roman" panose="02020603050405020304" pitchFamily="18" charset="0"/>
                <a:cs typeface="Times New Roman" panose="02020603050405020304" pitchFamily="18" charset="0"/>
                <a:hlinkClick r:id="rId2"/>
              </a:rPr>
              <a:t>health.mil/Military-Health-Topics/Health-Readiness/Immunization-Healthcare/Vaccine-Recommendations/Vaccine-Recommendations-by-AOR</a:t>
            </a:r>
            <a:endParaRPr lang="en-US" dirty="0">
              <a:latin typeface="Times New Roman" panose="02020603050405020304" pitchFamily="18" charset="0"/>
              <a:cs typeface="Times New Roman" panose="02020603050405020304" pitchFamily="18" charset="0"/>
            </a:endParaRPr>
          </a:p>
          <a:p>
            <a:pPr marL="299085" indent="-286385">
              <a:lnSpc>
                <a:spcPct val="100000"/>
              </a:lnSpc>
              <a:buFont typeface="Arial"/>
              <a:buChar char="•"/>
              <a:tabLst>
                <a:tab pos="299085" algn="l"/>
                <a:tab pos="299720" algn="l"/>
              </a:tabLst>
            </a:pPr>
            <a:endParaRPr lang="en-US" spc="-40" dirty="0" smtClean="0">
              <a:cs typeface="Calibri"/>
            </a:endParaRPr>
          </a:p>
        </p:txBody>
      </p:sp>
    </p:spTree>
    <p:extLst>
      <p:ext uri="{BB962C8B-B14F-4D97-AF65-F5344CB8AC3E}">
        <p14:creationId xmlns:p14="http://schemas.microsoft.com/office/powerpoint/2010/main" val="3773784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162800" cy="430887"/>
          </a:xfrm>
        </p:spPr>
        <p:txBody>
          <a:bodyPr/>
          <a:lstStyle/>
          <a:p>
            <a:pPr algn="ctr"/>
            <a:r>
              <a:rPr lang="en-US" spc="-10" dirty="0">
                <a:latin typeface="Times New Roman" panose="02020603050405020304" pitchFamily="18" charset="0"/>
                <a:cs typeface="Times New Roman" panose="02020603050405020304" pitchFamily="18" charset="0"/>
              </a:rPr>
              <a:t>Vision Screening Requirements</a:t>
            </a:r>
            <a:endParaRPr lang="en-US" dirty="0"/>
          </a:p>
        </p:txBody>
      </p:sp>
      <p:sp>
        <p:nvSpPr>
          <p:cNvPr id="3" name="Text Placeholder 2"/>
          <p:cNvSpPr>
            <a:spLocks noGrp="1"/>
          </p:cNvSpPr>
          <p:nvPr>
            <p:ph type="body" idx="1"/>
          </p:nvPr>
        </p:nvSpPr>
        <p:spPr>
          <a:xfrm>
            <a:off x="152400" y="1219200"/>
            <a:ext cx="8686800" cy="5952912"/>
          </a:xfrm>
        </p:spPr>
        <p:txBody>
          <a:bodyPr/>
          <a:lstStyle/>
          <a:p>
            <a:pPr marL="356870" marR="5080" indent="-344170">
              <a:lnSpc>
                <a:spcPct val="100000"/>
              </a:lnSpc>
              <a:buFont typeface="Arial"/>
              <a:buChar char="•"/>
              <a:tabLst>
                <a:tab pos="356870" algn="l"/>
                <a:tab pos="357505" algn="l"/>
              </a:tabLst>
            </a:pPr>
            <a:r>
              <a:rPr lang="en-US" spc="-65" dirty="0" smtClean="0">
                <a:latin typeface="Times New Roman" panose="02020603050405020304" pitchFamily="18" charset="0"/>
                <a:cs typeface="Times New Roman" panose="02020603050405020304" pitchFamily="18" charset="0"/>
              </a:rPr>
              <a:t>Vision Prescription (valid for 24 months)</a:t>
            </a:r>
          </a:p>
          <a:p>
            <a:pPr marL="356870" marR="5080" indent="-344170">
              <a:lnSpc>
                <a:spcPct val="100000"/>
              </a:lnSpc>
              <a:buFont typeface="Arial"/>
              <a:buChar char="•"/>
              <a:tabLst>
                <a:tab pos="356870" algn="l"/>
                <a:tab pos="357505" algn="l"/>
              </a:tabLst>
            </a:pPr>
            <a:endParaRPr lang="en-US" spc="-65" dirty="0" smtClean="0">
              <a:latin typeface="Times New Roman" panose="02020603050405020304" pitchFamily="18" charset="0"/>
              <a:cs typeface="Times New Roman" panose="02020603050405020304" pitchFamily="18" charset="0"/>
            </a:endParaRPr>
          </a:p>
          <a:p>
            <a:pPr marL="356870" marR="5080" indent="-344170">
              <a:buFont typeface="Arial" panose="020B0604020202020204" pitchFamily="34" charset="0"/>
              <a:buChar char="•"/>
              <a:tabLst>
                <a:tab pos="356870" algn="l"/>
                <a:tab pos="357505" algn="l"/>
              </a:tabLst>
            </a:pPr>
            <a:r>
              <a:rPr lang="en-US" spc="-114" dirty="0" smtClean="0">
                <a:latin typeface="Times New Roman" panose="02020603050405020304" pitchFamily="18" charset="0"/>
                <a:cs typeface="Times New Roman" panose="02020603050405020304" pitchFamily="18" charset="0"/>
              </a:rPr>
              <a:t>Two (2) </a:t>
            </a:r>
            <a:r>
              <a:rPr lang="en-US" spc="-15" dirty="0" smtClean="0">
                <a:latin typeface="Times New Roman" panose="02020603050405020304" pitchFamily="18" charset="0"/>
                <a:cs typeface="Times New Roman" panose="02020603050405020304" pitchFamily="18" charset="0"/>
              </a:rPr>
              <a:t>pairs </a:t>
            </a:r>
            <a:r>
              <a:rPr lang="en-US" spc="-25" dirty="0">
                <a:latin typeface="Times New Roman" panose="02020603050405020304" pitchFamily="18" charset="0"/>
                <a:cs typeface="Times New Roman" panose="02020603050405020304" pitchFamily="18" charset="0"/>
              </a:rPr>
              <a:t>prescription</a:t>
            </a:r>
            <a:r>
              <a:rPr lang="en-US" spc="10" dirty="0">
                <a:latin typeface="Times New Roman" panose="02020603050405020304" pitchFamily="18" charset="0"/>
                <a:cs typeface="Times New Roman" panose="02020603050405020304" pitchFamily="18" charset="0"/>
              </a:rPr>
              <a:t> </a:t>
            </a:r>
            <a:r>
              <a:rPr lang="en-US" spc="-25" dirty="0" smtClean="0">
                <a:latin typeface="Times New Roman" panose="02020603050405020304" pitchFamily="18" charset="0"/>
                <a:cs typeface="Times New Roman" panose="02020603050405020304" pitchFamily="18" charset="0"/>
              </a:rPr>
              <a:t>eyeglasses</a:t>
            </a:r>
          </a:p>
          <a:p>
            <a:pPr marL="356870" marR="5080" indent="-344170">
              <a:buFont typeface="Arial" panose="020B0604020202020204" pitchFamily="34" charset="0"/>
              <a:buChar char="•"/>
              <a:tabLst>
                <a:tab pos="356870" algn="l"/>
                <a:tab pos="357505" algn="l"/>
              </a:tabLst>
            </a:pPr>
            <a:endParaRPr lang="en-US" sz="1850" dirty="0">
              <a:latin typeface="Times New Roman" panose="02020603050405020304" pitchFamily="18" charset="0"/>
              <a:cs typeface="Times New Roman" panose="02020603050405020304" pitchFamily="18" charset="0"/>
            </a:endParaRPr>
          </a:p>
          <a:p>
            <a:pPr marL="356870" marR="5080" indent="-344170">
              <a:buFont typeface="Arial" panose="020B0604020202020204" pitchFamily="34" charset="0"/>
              <a:buChar char="•"/>
              <a:tabLst>
                <a:tab pos="356870" algn="l"/>
                <a:tab pos="357505" algn="l"/>
              </a:tabLst>
            </a:pPr>
            <a:r>
              <a:rPr lang="en-US" spc="-5" dirty="0" smtClean="0">
                <a:latin typeface="Times New Roman" panose="02020603050405020304" pitchFamily="18" charset="0"/>
                <a:cs typeface="Times New Roman" panose="02020603050405020304" pitchFamily="18" charset="0"/>
              </a:rPr>
              <a:t>One (1) </a:t>
            </a:r>
            <a:r>
              <a:rPr lang="en-US" spc="-5" dirty="0">
                <a:latin typeface="Times New Roman" panose="02020603050405020304" pitchFamily="18" charset="0"/>
                <a:cs typeface="Times New Roman" panose="02020603050405020304" pitchFamily="18" charset="0"/>
              </a:rPr>
              <a:t>pair </a:t>
            </a:r>
            <a:r>
              <a:rPr lang="en-US" spc="-15" dirty="0">
                <a:latin typeface="Times New Roman" panose="02020603050405020304" pitchFamily="18" charset="0"/>
                <a:cs typeface="Times New Roman" panose="02020603050405020304" pitchFamily="18" charset="0"/>
              </a:rPr>
              <a:t>prescription protective </a:t>
            </a:r>
            <a:r>
              <a:rPr lang="en-US" dirty="0">
                <a:latin typeface="Times New Roman" panose="02020603050405020304" pitchFamily="18" charset="0"/>
                <a:cs typeface="Times New Roman" panose="02020603050405020304" pitchFamily="18" charset="0"/>
              </a:rPr>
              <a:t>mask</a:t>
            </a:r>
            <a:r>
              <a:rPr lang="en-US" spc="-135" dirty="0">
                <a:latin typeface="Times New Roman" panose="02020603050405020304" pitchFamily="18" charset="0"/>
                <a:cs typeface="Times New Roman" panose="02020603050405020304" pitchFamily="18" charset="0"/>
              </a:rPr>
              <a:t> </a:t>
            </a:r>
            <a:r>
              <a:rPr lang="en-US" spc="-10" dirty="0" smtClean="0">
                <a:latin typeface="Times New Roman" panose="02020603050405020304" pitchFamily="18" charset="0"/>
                <a:cs typeface="Times New Roman" panose="02020603050405020304" pitchFamily="18" charset="0"/>
              </a:rPr>
              <a:t>inserts</a:t>
            </a:r>
          </a:p>
          <a:p>
            <a:pPr marL="356870" marR="5080" indent="-344170">
              <a:buFont typeface="Arial" panose="020B0604020202020204" pitchFamily="34" charset="0"/>
              <a:buChar char="•"/>
              <a:tabLst>
                <a:tab pos="356870" algn="l"/>
                <a:tab pos="357505" algn="l"/>
              </a:tabLst>
            </a:pPr>
            <a:endParaRPr lang="en-US" spc="-10" dirty="0" smtClean="0">
              <a:latin typeface="Times New Roman" panose="02020603050405020304" pitchFamily="18" charset="0"/>
              <a:cs typeface="Times New Roman" panose="02020603050405020304" pitchFamily="18" charset="0"/>
            </a:endParaRPr>
          </a:p>
          <a:p>
            <a:pPr marL="356870" marR="5080" indent="-344170">
              <a:buFont typeface="Arial" panose="020B0604020202020204" pitchFamily="34" charset="0"/>
              <a:buChar char="•"/>
              <a:tabLst>
                <a:tab pos="356870" algn="l"/>
                <a:tab pos="357505" algn="l"/>
              </a:tabLst>
            </a:pPr>
            <a:r>
              <a:rPr lang="en-US" spc="-10" dirty="0" smtClean="0">
                <a:latin typeface="Times New Roman" panose="02020603050405020304" pitchFamily="18" charset="0"/>
                <a:cs typeface="Times New Roman" panose="02020603050405020304" pitchFamily="18" charset="0"/>
              </a:rPr>
              <a:t>One pair (1) </a:t>
            </a:r>
            <a:r>
              <a:rPr lang="en-US" spc="-10" dirty="0">
                <a:latin typeface="Times New Roman" panose="02020603050405020304" pitchFamily="18" charset="0"/>
                <a:cs typeface="Times New Roman" panose="02020603050405020304" pitchFamily="18" charset="0"/>
              </a:rPr>
              <a:t>of inserts for ballistic eye protection</a:t>
            </a:r>
            <a:endParaRPr lang="en-US" dirty="0">
              <a:latin typeface="Times New Roman" panose="02020603050405020304" pitchFamily="18" charset="0"/>
              <a:cs typeface="Times New Roman" panose="02020603050405020304" pitchFamily="18" charset="0"/>
            </a:endParaRPr>
          </a:p>
          <a:p>
            <a:pPr marL="756285" lvl="1" indent="-286385">
              <a:buFont typeface="Wingdings" panose="05000000000000000000" pitchFamily="2" charset="2"/>
              <a:buChar char="ü"/>
              <a:tabLst>
                <a:tab pos="756920" algn="l"/>
              </a:tabLst>
            </a:pPr>
            <a:r>
              <a:rPr lang="en-US" spc="-10" dirty="0">
                <a:latin typeface="Times New Roman" panose="02020603050405020304" pitchFamily="18" charset="0"/>
                <a:cs typeface="Times New Roman" panose="02020603050405020304" pitchFamily="18" charset="0"/>
              </a:rPr>
              <a:t>Inserts </a:t>
            </a:r>
            <a:r>
              <a:rPr lang="en-US" spc="-20" dirty="0">
                <a:latin typeface="Times New Roman" panose="02020603050405020304" pitchFamily="18" charset="0"/>
                <a:cs typeface="Times New Roman" panose="02020603050405020304" pitchFamily="18" charset="0"/>
              </a:rPr>
              <a:t>from </a:t>
            </a:r>
            <a:r>
              <a:rPr lang="en-US" spc="-10" dirty="0">
                <a:latin typeface="Times New Roman" panose="02020603050405020304" pitchFamily="18" charset="0"/>
                <a:cs typeface="Times New Roman" panose="02020603050405020304" pitchFamily="18" charset="0"/>
              </a:rPr>
              <a:t>prior deployment </a:t>
            </a:r>
            <a:r>
              <a:rPr lang="en-US" spc="-25" dirty="0">
                <a:latin typeface="Times New Roman" panose="02020603050405020304" pitchFamily="18" charset="0"/>
                <a:cs typeface="Times New Roman" panose="02020603050405020304" pitchFamily="18" charset="0"/>
              </a:rPr>
              <a:t>are </a:t>
            </a:r>
            <a:r>
              <a:rPr lang="en-US" spc="-5" dirty="0">
                <a:latin typeface="Times New Roman" panose="02020603050405020304" pitchFamily="18" charset="0"/>
                <a:cs typeface="Times New Roman" panose="02020603050405020304" pitchFamily="18" charset="0"/>
              </a:rPr>
              <a:t>ok if </a:t>
            </a:r>
            <a:r>
              <a:rPr lang="en-US" spc="-15" dirty="0">
                <a:latin typeface="Times New Roman" panose="02020603050405020304" pitchFamily="18" charset="0"/>
                <a:cs typeface="Times New Roman" panose="02020603050405020304" pitchFamily="18" charset="0"/>
              </a:rPr>
              <a:t>prescription </a:t>
            </a:r>
            <a:r>
              <a:rPr lang="en-US" spc="-10" dirty="0">
                <a:latin typeface="Times New Roman" panose="02020603050405020304" pitchFamily="18" charset="0"/>
                <a:cs typeface="Times New Roman" panose="02020603050405020304" pitchFamily="18" charset="0"/>
              </a:rPr>
              <a:t>still </a:t>
            </a:r>
            <a:r>
              <a:rPr lang="en-US" spc="-5" dirty="0">
                <a:latin typeface="Times New Roman" panose="02020603050405020304" pitchFamily="18" charset="0"/>
                <a:cs typeface="Times New Roman" panose="02020603050405020304" pitchFamily="18" charset="0"/>
              </a:rPr>
              <a:t>valid; </a:t>
            </a:r>
            <a:r>
              <a:rPr lang="en-US" dirty="0">
                <a:latin typeface="Times New Roman" panose="02020603050405020304" pitchFamily="18" charset="0"/>
                <a:cs typeface="Times New Roman" panose="02020603050405020304" pitchFamily="18" charset="0"/>
              </a:rPr>
              <a:t>these </a:t>
            </a:r>
            <a:r>
              <a:rPr lang="en-US" spc="-15" dirty="0">
                <a:latin typeface="Times New Roman" panose="02020603050405020304" pitchFamily="18" charset="0"/>
                <a:cs typeface="Times New Roman" panose="02020603050405020304" pitchFamily="18" charset="0"/>
              </a:rPr>
              <a:t>will</a:t>
            </a:r>
            <a:r>
              <a:rPr lang="en-US" spc="-95"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be</a:t>
            </a:r>
          </a:p>
          <a:p>
            <a:pPr marL="756285">
              <a:spcBef>
                <a:spcPts val="600"/>
              </a:spcBef>
            </a:pPr>
            <a:r>
              <a:rPr lang="en-US" spc="-10" dirty="0">
                <a:latin typeface="Times New Roman" panose="02020603050405020304" pitchFamily="18" charset="0"/>
                <a:cs typeface="Times New Roman" panose="02020603050405020304" pitchFamily="18" charset="0"/>
              </a:rPr>
              <a:t>provided, </a:t>
            </a:r>
            <a:r>
              <a:rPr lang="en-US" spc="-5" dirty="0">
                <a:latin typeface="Times New Roman" panose="02020603050405020304" pitchFamily="18" charset="0"/>
                <a:cs typeface="Times New Roman" panose="02020603050405020304" pitchFamily="18" charset="0"/>
              </a:rPr>
              <a:t>if</a:t>
            </a:r>
            <a:r>
              <a:rPr lang="en-US" spc="-8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needed</a:t>
            </a:r>
          </a:p>
          <a:p>
            <a:pPr marL="356870" marR="5080" indent="-344170">
              <a:lnSpc>
                <a:spcPct val="100000"/>
              </a:lnSpc>
              <a:buFont typeface="Arial"/>
              <a:buChar char="•"/>
              <a:tabLst>
                <a:tab pos="356870" algn="l"/>
                <a:tab pos="357505" algn="l"/>
              </a:tabLst>
            </a:pPr>
            <a:endParaRPr lang="en-US" spc="-65" dirty="0" smtClean="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r>
              <a:rPr lang="en-US" spc="-65" dirty="0" smtClean="0">
                <a:latin typeface="Times New Roman" panose="02020603050405020304" pitchFamily="18" charset="0"/>
                <a:cs typeface="Times New Roman" panose="02020603050405020304" pitchFamily="18" charset="0"/>
              </a:rPr>
              <a:t>NO contacts lenses are to be worn while deployed to an austere environment or during CRC process (to include SRRC processing)</a:t>
            </a: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lang="en-US" spc="-25" dirty="0">
                <a:latin typeface="Times New Roman" panose="02020603050405020304" pitchFamily="18" charset="0"/>
                <a:cs typeface="Times New Roman" panose="02020603050405020304" pitchFamily="18" charset="0"/>
              </a:rPr>
              <a:t>Eye </a:t>
            </a:r>
            <a:r>
              <a:rPr lang="en-US" spc="-5" dirty="0">
                <a:latin typeface="Times New Roman" panose="02020603050405020304" pitchFamily="18" charset="0"/>
                <a:cs typeface="Times New Roman" panose="02020603050405020304" pitchFamily="18" charset="0"/>
              </a:rPr>
              <a:t>surgery </a:t>
            </a:r>
            <a:r>
              <a:rPr lang="en-US"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must </a:t>
            </a:r>
            <a:r>
              <a:rPr lang="en-US" b="1" spc="-15" dirty="0">
                <a:solidFill>
                  <a:srgbClr val="FF0000"/>
                </a:solidFill>
                <a:latin typeface="Times New Roman" panose="02020603050405020304" pitchFamily="18" charset="0"/>
                <a:cs typeface="Times New Roman" panose="02020603050405020304" pitchFamily="18" charset="0"/>
              </a:rPr>
              <a:t>NOT </a:t>
            </a:r>
            <a:r>
              <a:rPr lang="en-US" spc="-5" dirty="0">
                <a:latin typeface="Times New Roman" panose="02020603050405020304" pitchFamily="18" charset="0"/>
                <a:cs typeface="Times New Roman" panose="02020603050405020304" pitchFamily="18" charset="0"/>
              </a:rPr>
              <a:t>be using </a:t>
            </a:r>
            <a:r>
              <a:rPr lang="en-US" spc="-15" dirty="0">
                <a:latin typeface="Times New Roman" panose="02020603050405020304" pitchFamily="18" charset="0"/>
                <a:cs typeface="Times New Roman" panose="02020603050405020304" pitchFamily="18" charset="0"/>
              </a:rPr>
              <a:t>steroid eye</a:t>
            </a:r>
            <a:r>
              <a:rPr lang="en-US" spc="65" dirty="0">
                <a:latin typeface="Times New Roman" panose="02020603050405020304" pitchFamily="18" charset="0"/>
                <a:cs typeface="Times New Roman" panose="02020603050405020304" pitchFamily="18" charset="0"/>
              </a:rPr>
              <a:t> </a:t>
            </a:r>
            <a:r>
              <a:rPr lang="en-US" spc="-10" dirty="0" smtClean="0">
                <a:latin typeface="Times New Roman" panose="02020603050405020304" pitchFamily="18" charset="0"/>
                <a:cs typeface="Times New Roman" panose="02020603050405020304" pitchFamily="18" charset="0"/>
              </a:rPr>
              <a:t>drops</a:t>
            </a:r>
            <a:endParaRPr lang="en-US" dirty="0" smtClean="0">
              <a:latin typeface="Times New Roman" panose="02020603050405020304" pitchFamily="18" charset="0"/>
              <a:cs typeface="Times New Roman" panose="02020603050405020304" pitchFamily="18" charset="0"/>
            </a:endParaRPr>
          </a:p>
          <a:p>
            <a:pPr marL="814070" lvl="1" indent="-344170">
              <a:buFont typeface="Wingdings" panose="05000000000000000000" pitchFamily="2" charset="2"/>
              <a:buChar char="ü"/>
              <a:tabLst>
                <a:tab pos="356870" algn="l"/>
                <a:tab pos="357505" algn="l"/>
              </a:tabLst>
            </a:pPr>
            <a:r>
              <a:rPr lang="en-US" spc="-15" dirty="0" smtClean="0">
                <a:latin typeface="Times New Roman" panose="02020603050405020304" pitchFamily="18" charset="0"/>
                <a:cs typeface="Times New Roman" panose="02020603050405020304" pitchFamily="18" charset="0"/>
              </a:rPr>
              <a:t>Letter </a:t>
            </a:r>
            <a:r>
              <a:rPr lang="en-US" spc="-20" dirty="0">
                <a:latin typeface="Times New Roman" panose="02020603050405020304" pitchFamily="18" charset="0"/>
                <a:cs typeface="Times New Roman" panose="02020603050405020304" pitchFamily="18" charset="0"/>
              </a:rPr>
              <a:t>from </a:t>
            </a:r>
            <a:r>
              <a:rPr lang="en-US" spc="-15" dirty="0">
                <a:latin typeface="Times New Roman" panose="02020603050405020304" pitchFamily="18" charset="0"/>
                <a:cs typeface="Times New Roman" panose="02020603050405020304" pitchFamily="18" charset="0"/>
              </a:rPr>
              <a:t>eye </a:t>
            </a:r>
            <a:r>
              <a:rPr lang="en-US" spc="-10" dirty="0">
                <a:latin typeface="Times New Roman" panose="02020603050405020304" pitchFamily="18" charset="0"/>
                <a:cs typeface="Times New Roman" panose="02020603050405020304" pitchFamily="18" charset="0"/>
              </a:rPr>
              <a:t>doctor </a:t>
            </a:r>
            <a:r>
              <a:rPr lang="en-US" spc="-10" dirty="0" smtClean="0">
                <a:latin typeface="Times New Roman" panose="02020603050405020304" pitchFamily="18" charset="0"/>
                <a:cs typeface="Times New Roman" panose="02020603050405020304" pitchFamily="18" charset="0"/>
              </a:rPr>
              <a:t>clearing you after </a:t>
            </a:r>
            <a:r>
              <a:rPr lang="en-US" u="heavy" spc="-20" dirty="0" smtClean="0">
                <a:latin typeface="Times New Roman" panose="02020603050405020304" pitchFamily="18" charset="0"/>
                <a:cs typeface="Times New Roman" panose="02020603050405020304" pitchFamily="18" charset="0"/>
              </a:rPr>
              <a:t>PRK/LASIK</a:t>
            </a:r>
            <a:r>
              <a:rPr lang="en-US" spc="-20" dirty="0">
                <a:latin typeface="Times New Roman" panose="02020603050405020304" pitchFamily="18" charset="0"/>
                <a:cs typeface="Times New Roman" panose="02020603050405020304" pitchFamily="18" charset="0"/>
              </a:rPr>
              <a:t>,</a:t>
            </a:r>
            <a:r>
              <a:rPr lang="en-US" spc="-229" dirty="0">
                <a:latin typeface="Times New Roman" panose="02020603050405020304" pitchFamily="18" charset="0"/>
                <a:cs typeface="Times New Roman" panose="02020603050405020304" pitchFamily="18" charset="0"/>
              </a:rPr>
              <a:t> </a:t>
            </a:r>
            <a:r>
              <a:rPr lang="en-US" spc="-5" dirty="0" smtClean="0">
                <a:latin typeface="Times New Roman" panose="02020603050405020304" pitchFamily="18" charset="0"/>
                <a:cs typeface="Times New Roman" panose="02020603050405020304" pitchFamily="18" charset="0"/>
              </a:rPr>
              <a:t>if </a:t>
            </a:r>
            <a:r>
              <a:rPr lang="en-US" spc="-10" dirty="0" smtClean="0">
                <a:latin typeface="Times New Roman" panose="02020603050405020304" pitchFamily="18" charset="0"/>
                <a:cs typeface="Times New Roman" panose="02020603050405020304" pitchFamily="18" charset="0"/>
              </a:rPr>
              <a:t>deploying </a:t>
            </a:r>
            <a:r>
              <a:rPr lang="en-US" spc="-10" dirty="0">
                <a:latin typeface="Times New Roman" panose="02020603050405020304" pitchFamily="18" charset="0"/>
                <a:cs typeface="Times New Roman" panose="02020603050405020304" pitchFamily="18" charset="0"/>
              </a:rPr>
              <a:t>within </a:t>
            </a:r>
            <a:r>
              <a:rPr lang="en-US" dirty="0">
                <a:latin typeface="Times New Roman" panose="02020603050405020304" pitchFamily="18" charset="0"/>
                <a:cs typeface="Times New Roman" panose="02020603050405020304" pitchFamily="18" charset="0"/>
              </a:rPr>
              <a:t>90 </a:t>
            </a:r>
            <a:r>
              <a:rPr lang="en-US" spc="-15" dirty="0">
                <a:latin typeface="Times New Roman" panose="02020603050405020304" pitchFamily="18" charset="0"/>
                <a:cs typeface="Times New Roman" panose="02020603050405020304" pitchFamily="18" charset="0"/>
              </a:rPr>
              <a:t>days </a:t>
            </a:r>
            <a:r>
              <a:rPr lang="en-US" spc="-5" dirty="0">
                <a:latin typeface="Times New Roman" panose="02020603050405020304" pitchFamily="18" charset="0"/>
                <a:cs typeface="Times New Roman" panose="02020603050405020304" pitchFamily="18" charset="0"/>
              </a:rPr>
              <a:t>of </a:t>
            </a:r>
            <a:r>
              <a:rPr lang="en-US" dirty="0">
                <a:latin typeface="Times New Roman" panose="02020603050405020304" pitchFamily="18" charset="0"/>
                <a:cs typeface="Times New Roman" panose="02020603050405020304" pitchFamily="18" charset="0"/>
              </a:rPr>
              <a:t>the</a:t>
            </a:r>
            <a:r>
              <a:rPr lang="en-US" spc="-90" dirty="0">
                <a:latin typeface="Times New Roman" panose="02020603050405020304" pitchFamily="18" charset="0"/>
                <a:cs typeface="Times New Roman" panose="02020603050405020304" pitchFamily="18" charset="0"/>
              </a:rPr>
              <a:t> </a:t>
            </a:r>
            <a:r>
              <a:rPr lang="en-US" spc="-15" dirty="0" smtClean="0">
                <a:latin typeface="Times New Roman" panose="02020603050405020304" pitchFamily="18" charset="0"/>
                <a:cs typeface="Times New Roman" panose="02020603050405020304" pitchFamily="18" charset="0"/>
              </a:rPr>
              <a:t>surgery, must not need follow up</a:t>
            </a:r>
            <a:endParaRPr lang="en-US" dirty="0">
              <a:latin typeface="Times New Roman" panose="02020603050405020304" pitchFamily="18" charset="0"/>
              <a:cs typeface="Times New Roman" panose="02020603050405020304" pitchFamily="18" charset="0"/>
            </a:endParaRPr>
          </a:p>
          <a:p>
            <a:pPr marL="814069" marR="583565" lvl="1" indent="-344170">
              <a:lnSpc>
                <a:spcPct val="100000"/>
              </a:lnSpc>
              <a:spcBef>
                <a:spcPts val="409"/>
              </a:spcBef>
              <a:buFont typeface="Wingdings"/>
              <a:buChar char=""/>
              <a:tabLst>
                <a:tab pos="814069" algn="l"/>
                <a:tab pos="814705" algn="l"/>
              </a:tabLst>
            </a:pPr>
            <a:r>
              <a:rPr lang="en-US" spc="-15" dirty="0">
                <a:latin typeface="Times New Roman" panose="02020603050405020304" pitchFamily="18" charset="0"/>
                <a:cs typeface="Times New Roman" panose="02020603050405020304" pitchFamily="18" charset="0"/>
              </a:rPr>
              <a:t>Letter </a:t>
            </a:r>
            <a:r>
              <a:rPr lang="en-US" spc="-20" dirty="0">
                <a:latin typeface="Times New Roman" panose="02020603050405020304" pitchFamily="18" charset="0"/>
                <a:cs typeface="Times New Roman" panose="02020603050405020304" pitchFamily="18" charset="0"/>
              </a:rPr>
              <a:t>from </a:t>
            </a:r>
            <a:r>
              <a:rPr lang="en-US" spc="-15" dirty="0">
                <a:latin typeface="Times New Roman" panose="02020603050405020304" pitchFamily="18" charset="0"/>
                <a:cs typeface="Times New Roman" panose="02020603050405020304" pitchFamily="18" charset="0"/>
              </a:rPr>
              <a:t>eye </a:t>
            </a:r>
            <a:r>
              <a:rPr lang="en-US" spc="-10" dirty="0">
                <a:latin typeface="Times New Roman" panose="02020603050405020304" pitchFamily="18" charset="0"/>
                <a:cs typeface="Times New Roman" panose="02020603050405020304" pitchFamily="18" charset="0"/>
              </a:rPr>
              <a:t>doctor clearing you after </a:t>
            </a:r>
            <a:r>
              <a:rPr lang="en-US" u="heavy" spc="-10" dirty="0">
                <a:latin typeface="Times New Roman" panose="02020603050405020304" pitchFamily="18" charset="0"/>
                <a:cs typeface="Times New Roman" panose="02020603050405020304" pitchFamily="18" charset="0"/>
              </a:rPr>
              <a:t>LASIK </a:t>
            </a:r>
            <a:r>
              <a:rPr lang="en-US" spc="-25" dirty="0">
                <a:latin typeface="Times New Roman" panose="02020603050405020304" pitchFamily="18" charset="0"/>
                <a:cs typeface="Times New Roman" panose="02020603050405020304" pitchFamily="18" charset="0"/>
              </a:rPr>
              <a:t>surgery, </a:t>
            </a:r>
            <a:r>
              <a:rPr lang="en-US" dirty="0">
                <a:latin typeface="Times New Roman" panose="02020603050405020304" pitchFamily="18" charset="0"/>
                <a:cs typeface="Times New Roman" panose="02020603050405020304" pitchFamily="18" charset="0"/>
              </a:rPr>
              <a:t>if </a:t>
            </a:r>
            <a:r>
              <a:rPr lang="en-US" spc="-10" dirty="0" smtClean="0">
                <a:latin typeface="Times New Roman" panose="02020603050405020304" pitchFamily="18" charset="0"/>
                <a:cs typeface="Times New Roman" panose="02020603050405020304" pitchFamily="18" charset="0"/>
              </a:rPr>
              <a:t>deploying </a:t>
            </a:r>
            <a:r>
              <a:rPr lang="en-US" spc="-20" dirty="0">
                <a:latin typeface="Times New Roman" panose="02020603050405020304" pitchFamily="18" charset="0"/>
                <a:cs typeface="Times New Roman" panose="02020603050405020304" pitchFamily="18" charset="0"/>
              </a:rPr>
              <a:t>within </a:t>
            </a:r>
            <a:r>
              <a:rPr lang="en-US" spc="-5" dirty="0">
                <a:latin typeface="Times New Roman" panose="02020603050405020304" pitchFamily="18" charset="0"/>
                <a:cs typeface="Times New Roman" panose="02020603050405020304" pitchFamily="18" charset="0"/>
              </a:rPr>
              <a:t>30 </a:t>
            </a:r>
            <a:r>
              <a:rPr lang="en-US" spc="-15" dirty="0">
                <a:latin typeface="Times New Roman" panose="02020603050405020304" pitchFamily="18" charset="0"/>
                <a:cs typeface="Times New Roman" panose="02020603050405020304" pitchFamily="18" charset="0"/>
              </a:rPr>
              <a:t>days </a:t>
            </a:r>
            <a:r>
              <a:rPr lang="en-US" spc="-5" dirty="0">
                <a:latin typeface="Times New Roman" panose="02020603050405020304" pitchFamily="18" charset="0"/>
                <a:cs typeface="Times New Roman" panose="02020603050405020304" pitchFamily="18" charset="0"/>
              </a:rPr>
              <a:t>of</a:t>
            </a:r>
            <a:r>
              <a:rPr lang="en-US" spc="-70" dirty="0">
                <a:latin typeface="Times New Roman" panose="02020603050405020304" pitchFamily="18" charset="0"/>
                <a:cs typeface="Times New Roman" panose="02020603050405020304" pitchFamily="18" charset="0"/>
              </a:rPr>
              <a:t> </a:t>
            </a:r>
            <a:r>
              <a:rPr lang="en-US" spc="-15" dirty="0" smtClean="0">
                <a:latin typeface="Times New Roman" panose="02020603050405020304" pitchFamily="18" charset="0"/>
                <a:cs typeface="Times New Roman" panose="02020603050405020304" pitchFamily="18" charset="0"/>
              </a:rPr>
              <a:t>surgery, must not need follow up</a:t>
            </a:r>
            <a:endParaRPr lang="en-US"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pc="-65" dirty="0" smtClean="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pc="-65"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1561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162800" cy="861774"/>
          </a:xfrm>
        </p:spPr>
        <p:txBody>
          <a:bodyPr/>
          <a:lstStyle/>
          <a:p>
            <a:pPr algn="ctr"/>
            <a:r>
              <a:rPr lang="en-US" spc="-10" dirty="0">
                <a:latin typeface="Times New Roman" panose="02020603050405020304" pitchFamily="18" charset="0"/>
                <a:cs typeface="Times New Roman" panose="02020603050405020304" pitchFamily="18" charset="0"/>
              </a:rPr>
              <a:t>Documents </a:t>
            </a:r>
            <a:r>
              <a:rPr lang="en-US" spc="-15" dirty="0">
                <a:latin typeface="Times New Roman" panose="02020603050405020304" pitchFamily="18" charset="0"/>
                <a:cs typeface="Times New Roman" panose="02020603050405020304" pitchFamily="18" charset="0"/>
              </a:rPr>
              <a:t>to </a:t>
            </a:r>
            <a:r>
              <a:rPr lang="en-US" spc="-5" dirty="0">
                <a:latin typeface="Times New Roman" panose="02020603050405020304" pitchFamily="18" charset="0"/>
                <a:cs typeface="Times New Roman" panose="02020603050405020304" pitchFamily="18" charset="0"/>
              </a:rPr>
              <a:t>Bring </a:t>
            </a:r>
            <a:r>
              <a:rPr lang="en-US" spc="-15" dirty="0">
                <a:latin typeface="Times New Roman" panose="02020603050405020304" pitchFamily="18" charset="0"/>
                <a:cs typeface="Times New Roman" panose="02020603050405020304" pitchFamily="18" charset="0"/>
              </a:rPr>
              <a:t>to </a:t>
            </a:r>
            <a:r>
              <a:rPr lang="en-US" spc="-10" dirty="0">
                <a:latin typeface="Times New Roman" panose="02020603050405020304" pitchFamily="18" charset="0"/>
                <a:cs typeface="Times New Roman" panose="02020603050405020304" pitchFamily="18" charset="0"/>
              </a:rPr>
              <a:t>Medical</a:t>
            </a:r>
            <a:r>
              <a:rPr lang="en-US" spc="85" dirty="0">
                <a:latin typeface="Times New Roman" panose="02020603050405020304" pitchFamily="18" charset="0"/>
                <a:cs typeface="Times New Roman" panose="02020603050405020304" pitchFamily="18" charset="0"/>
              </a:rPr>
              <a:t> </a:t>
            </a:r>
            <a:r>
              <a:rPr lang="en-US" spc="-5" dirty="0" smtClean="0">
                <a:latin typeface="Times New Roman" panose="02020603050405020304" pitchFamily="18" charset="0"/>
                <a:cs typeface="Times New Roman" panose="02020603050405020304" pitchFamily="18" charset="0"/>
              </a:rPr>
              <a:t>SRRC</a:t>
            </a:r>
            <a:br>
              <a:rPr lang="en-US" spc="-5" dirty="0" smtClean="0">
                <a:latin typeface="Times New Roman" panose="02020603050405020304" pitchFamily="18" charset="0"/>
                <a:cs typeface="Times New Roman" panose="02020603050405020304" pitchFamily="18" charset="0"/>
              </a:rPr>
            </a:br>
            <a:r>
              <a:rPr lang="en-US" spc="-5" dirty="0" smtClean="0">
                <a:latin typeface="Times New Roman" panose="02020603050405020304" pitchFamily="18" charset="0"/>
                <a:cs typeface="Times New Roman" panose="02020603050405020304" pitchFamily="18" charset="0"/>
              </a:rPr>
              <a:t>(Audiology)</a:t>
            </a:r>
            <a:endParaRPr lang="en-US" dirty="0"/>
          </a:p>
        </p:txBody>
      </p:sp>
      <p:sp>
        <p:nvSpPr>
          <p:cNvPr id="3" name="Text Placeholder 2"/>
          <p:cNvSpPr>
            <a:spLocks noGrp="1"/>
          </p:cNvSpPr>
          <p:nvPr>
            <p:ph type="body" idx="1"/>
          </p:nvPr>
        </p:nvSpPr>
        <p:spPr>
          <a:xfrm>
            <a:off x="530402" y="1498346"/>
            <a:ext cx="8083194" cy="6093976"/>
          </a:xfrm>
        </p:spPr>
        <p:txBody>
          <a:bodyPr/>
          <a:lstStyle/>
          <a:p>
            <a:pPr marL="356870" marR="5080" indent="-344170">
              <a:lnSpc>
                <a:spcPct val="100000"/>
              </a:lnSpc>
              <a:buFont typeface="Arial"/>
              <a:buChar char="•"/>
              <a:tabLst>
                <a:tab pos="356870" algn="l"/>
                <a:tab pos="357505" algn="l"/>
              </a:tabLst>
            </a:pPr>
            <a:r>
              <a:rPr lang="en-US" spc="-65" dirty="0" smtClean="0">
                <a:latin typeface="Times New Roman" panose="02020603050405020304" pitchFamily="18" charset="0"/>
                <a:cs typeface="Times New Roman" panose="02020603050405020304" pitchFamily="18" charset="0"/>
              </a:rPr>
              <a:t>Hearing Assessment/Audiology: </a:t>
            </a:r>
          </a:p>
          <a:p>
            <a:pPr marL="814070" marR="5080" lvl="1" indent="-344170">
              <a:buFont typeface="Wingdings" panose="05000000000000000000" pitchFamily="2" charset="2"/>
              <a:buChar char="ü"/>
              <a:tabLst>
                <a:tab pos="356870" algn="l"/>
                <a:tab pos="357505" algn="l"/>
              </a:tabLst>
            </a:pPr>
            <a:r>
              <a:rPr lang="en-US" spc="-65" dirty="0" smtClean="0">
                <a:latin typeface="Times New Roman" panose="02020603050405020304" pitchFamily="18" charset="0"/>
                <a:cs typeface="Times New Roman" panose="02020603050405020304" pitchFamily="18" charset="0"/>
              </a:rPr>
              <a:t>DD Form 2215 - hearing exam completed and certified by an Audiologist within 90 days of SRRC processing and the following MUST be documented</a:t>
            </a:r>
          </a:p>
          <a:p>
            <a:pPr marL="1271270" marR="5080" lvl="2" indent="-344170">
              <a:buFont typeface="Arial"/>
              <a:buChar char="•"/>
              <a:tabLst>
                <a:tab pos="356870" algn="l"/>
                <a:tab pos="357505" algn="l"/>
              </a:tabLst>
            </a:pPr>
            <a:r>
              <a:rPr lang="en-US" spc="-65" dirty="0" smtClean="0">
                <a:latin typeface="Times New Roman" panose="02020603050405020304" pitchFamily="18" charset="0"/>
                <a:cs typeface="Times New Roman" panose="02020603050405020304" pitchFamily="18" charset="0"/>
              </a:rPr>
              <a:t>Name, SSN, Credentials of the authorizing Audiologist (M.D/D.O), Audiologist’s NPI Number, and Audiologist’s signature</a:t>
            </a:r>
          </a:p>
          <a:p>
            <a:pPr marL="1271270" marR="5080" lvl="2" indent="-344170">
              <a:buFont typeface="Arial"/>
              <a:buChar char="•"/>
              <a:tabLst>
                <a:tab pos="356870" algn="l"/>
                <a:tab pos="357505" algn="l"/>
              </a:tabLst>
            </a:pPr>
            <a:r>
              <a:rPr lang="en-US" spc="-65" dirty="0" smtClean="0">
                <a:latin typeface="Times New Roman" panose="02020603050405020304" pitchFamily="18" charset="0"/>
                <a:cs typeface="Times New Roman" panose="02020603050405020304" pitchFamily="18" charset="0"/>
              </a:rPr>
              <a:t>If performed by an audiology technician: needs CAOHC certification number</a:t>
            </a:r>
          </a:p>
          <a:p>
            <a:pPr marL="1271270" marR="5080" lvl="2" indent="-344170">
              <a:buFont typeface="Arial"/>
              <a:buChar char="•"/>
              <a:tabLst>
                <a:tab pos="356870" algn="l"/>
                <a:tab pos="357505" algn="l"/>
              </a:tabLst>
            </a:pPr>
            <a:r>
              <a:rPr lang="en-US" spc="-65" dirty="0" smtClean="0">
                <a:latin typeface="Times New Roman" panose="02020603050405020304" pitchFamily="18" charset="0"/>
                <a:cs typeface="Times New Roman" panose="02020603050405020304" pitchFamily="18" charset="0"/>
              </a:rPr>
              <a:t>Audiometer make, model, serial number, and calibration date (within one year)</a:t>
            </a:r>
          </a:p>
          <a:p>
            <a:pPr marL="814070" marR="5080" lvl="1" indent="-344170">
              <a:buFont typeface="Wingdings" panose="05000000000000000000" pitchFamily="2" charset="2"/>
              <a:buChar char="ü"/>
              <a:tabLst>
                <a:tab pos="356870" algn="l"/>
                <a:tab pos="357505" algn="l"/>
              </a:tabLst>
            </a:pPr>
            <a:endParaRPr lang="en-US" dirty="0" smtClean="0">
              <a:latin typeface="Times New Roman" panose="02020603050405020304" pitchFamily="18" charset="0"/>
              <a:cs typeface="Times New Roman" panose="02020603050405020304" pitchFamily="18" charset="0"/>
            </a:endParaRPr>
          </a:p>
          <a:p>
            <a:pPr marL="814070" marR="5080" lvl="1" indent="-344170">
              <a:buFont typeface="Wingdings" panose="05000000000000000000" pitchFamily="2" charset="2"/>
              <a:buChar char="ü"/>
              <a:tabLst>
                <a:tab pos="356870" algn="l"/>
                <a:tab pos="357505" algn="l"/>
              </a:tabLst>
            </a:pPr>
            <a:r>
              <a:rPr lang="en-US" dirty="0" smtClean="0">
                <a:latin typeface="Times New Roman" panose="02020603050405020304" pitchFamily="18" charset="0"/>
                <a:cs typeface="Times New Roman" panose="02020603050405020304" pitchFamily="18" charset="0"/>
              </a:rPr>
              <a:t>Audiologist </a:t>
            </a:r>
            <a:r>
              <a:rPr lang="en-US" dirty="0">
                <a:latin typeface="Times New Roman" panose="02020603050405020304" pitchFamily="18" charset="0"/>
                <a:cs typeface="Times New Roman" panose="02020603050405020304" pitchFamily="18" charset="0"/>
              </a:rPr>
              <a:t>must perform diagnostic audiogram to include air, Bone, SRT, speech recognition, tympanometry, Sprint or hint screening if audiogram exceeds the following </a:t>
            </a:r>
            <a:r>
              <a:rPr lang="en-US" dirty="0" smtClean="0">
                <a:latin typeface="Times New Roman" panose="02020603050405020304" pitchFamily="18" charset="0"/>
                <a:cs typeface="Times New Roman" panose="02020603050405020304" pitchFamily="18" charset="0"/>
              </a:rPr>
              <a:t>thresholds:</a:t>
            </a:r>
          </a:p>
          <a:p>
            <a:pPr marL="1271270" marR="5080" lvl="2" indent="-344170">
              <a:buFont typeface="Arial"/>
              <a:buChar char="•"/>
              <a:tabLst>
                <a:tab pos="356870" algn="l"/>
                <a:tab pos="357505" algn="l"/>
              </a:tabLst>
            </a:pPr>
            <a:r>
              <a:rPr lang="en-US" dirty="0" smtClean="0">
                <a:latin typeface="Times New Roman" panose="02020603050405020304" pitchFamily="18" charset="0"/>
                <a:cs typeface="Times New Roman" panose="02020603050405020304" pitchFamily="18" charset="0"/>
              </a:rPr>
              <a:t>Audiometer </a:t>
            </a:r>
            <a:r>
              <a:rPr lang="en-US" dirty="0">
                <a:latin typeface="Times New Roman" panose="02020603050405020304" pitchFamily="18" charset="0"/>
                <a:cs typeface="Times New Roman" panose="02020603050405020304" pitchFamily="18" charset="0"/>
              </a:rPr>
              <a:t>average level for each ear 500, 1000, 2000 Hz, not more that 30dB or Not more than 30dB with no individual level greater than 35 dB at these frequencies, and not more than 55dB at 4000Hz; or audiometer level 30dB at 500Hz, 25 dB at 1000 and 200Hz, and 35 dB at 4000Hz in better </a:t>
            </a:r>
            <a:r>
              <a:rPr lang="en-US" dirty="0" smtClean="0">
                <a:latin typeface="Times New Roman" panose="02020603050405020304" pitchFamily="18" charset="0"/>
                <a:cs typeface="Times New Roman" panose="02020603050405020304" pitchFamily="18" charset="0"/>
              </a:rPr>
              <a:t>ear.</a:t>
            </a:r>
          </a:p>
          <a:p>
            <a:pPr marL="469900" marR="5080" lvl="1">
              <a:tabLst>
                <a:tab pos="356870" algn="l"/>
                <a:tab pos="357505" algn="l"/>
              </a:tabLst>
            </a:pPr>
            <a:r>
              <a:rPr lang="en-US" b="1" dirty="0" smtClean="0">
                <a:latin typeface="Times New Roman" panose="02020603050405020304" pitchFamily="18" charset="0"/>
                <a:cs typeface="Times New Roman" panose="02020603050405020304" pitchFamily="18" charset="0"/>
              </a:rPr>
              <a:t>All </a:t>
            </a:r>
            <a:r>
              <a:rPr lang="en-US" b="1" dirty="0">
                <a:latin typeface="Times New Roman" panose="02020603050405020304" pitchFamily="18" charset="0"/>
                <a:cs typeface="Times New Roman" panose="02020603050405020304" pitchFamily="18" charset="0"/>
              </a:rPr>
              <a:t>requirements listed are Mandatory to be considered </a:t>
            </a:r>
            <a:r>
              <a:rPr lang="en-US" b="1" dirty="0" smtClean="0">
                <a:latin typeface="Times New Roman" panose="02020603050405020304" pitchFamily="18" charset="0"/>
                <a:cs typeface="Times New Roman" panose="02020603050405020304" pitchFamily="18" charset="0"/>
              </a:rPr>
              <a:t>a </a:t>
            </a:r>
            <a:r>
              <a:rPr lang="en-US" b="1" dirty="0">
                <a:latin typeface="Times New Roman" panose="02020603050405020304" pitchFamily="18" charset="0"/>
                <a:cs typeface="Times New Roman" panose="02020603050405020304" pitchFamily="18" charset="0"/>
              </a:rPr>
              <a:t>Valid </a:t>
            </a:r>
            <a:r>
              <a:rPr lang="en-US" b="1" dirty="0" smtClean="0">
                <a:latin typeface="Times New Roman" panose="02020603050405020304" pitchFamily="18" charset="0"/>
                <a:cs typeface="Times New Roman" panose="02020603050405020304" pitchFamily="18" charset="0"/>
              </a:rPr>
              <a:t>Audiogram.</a:t>
            </a:r>
          </a:p>
          <a:p>
            <a:pPr marL="298450" marR="5080" indent="-285750">
              <a:buFont typeface="Arial" panose="020B0604020202020204" pitchFamily="34" charset="0"/>
              <a:buChar char="•"/>
              <a:tabLst>
                <a:tab pos="356870" algn="l"/>
                <a:tab pos="357505" algn="l"/>
              </a:tabLst>
            </a:pPr>
            <a:endParaRPr lang="en-US" spc="-15" dirty="0" smtClean="0">
              <a:latin typeface="Times New Roman" panose="02020603050405020304" pitchFamily="18" charset="0"/>
              <a:cs typeface="Times New Roman" panose="02020603050405020304" pitchFamily="18" charset="0"/>
            </a:endParaRPr>
          </a:p>
          <a:p>
            <a:pPr marL="298450" marR="5080" indent="-285750">
              <a:buFont typeface="Arial" panose="020B0604020202020204" pitchFamily="34" charset="0"/>
              <a:buChar char="•"/>
              <a:tabLst>
                <a:tab pos="356870" algn="l"/>
                <a:tab pos="357505" algn="l"/>
              </a:tabLst>
            </a:pPr>
            <a:r>
              <a:rPr lang="en-US" spc="-15" dirty="0" smtClean="0">
                <a:latin typeface="Times New Roman" panose="02020603050405020304" pitchFamily="18" charset="0"/>
                <a:cs typeface="Times New Roman" panose="02020603050405020304" pitchFamily="18" charset="0"/>
              </a:rPr>
              <a:t>Hearing </a:t>
            </a:r>
            <a:r>
              <a:rPr lang="en-US" spc="-20" dirty="0">
                <a:latin typeface="Times New Roman" panose="02020603050405020304" pitchFamily="18" charset="0"/>
                <a:cs typeface="Times New Roman" panose="02020603050405020304" pitchFamily="18" charset="0"/>
              </a:rPr>
              <a:t>aids and </a:t>
            </a:r>
            <a:r>
              <a:rPr lang="en-US" spc="-5" dirty="0">
                <a:latin typeface="Times New Roman" panose="02020603050405020304" pitchFamily="18" charset="0"/>
                <a:cs typeface="Times New Roman" panose="02020603050405020304" pitchFamily="18" charset="0"/>
              </a:rPr>
              <a:t>six </a:t>
            </a:r>
            <a:r>
              <a:rPr lang="en-US" spc="-20" dirty="0">
                <a:latin typeface="Times New Roman" panose="02020603050405020304" pitchFamily="18" charset="0"/>
                <a:cs typeface="Times New Roman" panose="02020603050405020304" pitchFamily="18" charset="0"/>
              </a:rPr>
              <a:t>months </a:t>
            </a:r>
            <a:r>
              <a:rPr lang="en-US" spc="-15" dirty="0">
                <a:latin typeface="Times New Roman" panose="02020603050405020304" pitchFamily="18" charset="0"/>
                <a:cs typeface="Times New Roman" panose="02020603050405020304" pitchFamily="18" charset="0"/>
              </a:rPr>
              <a:t>supply of</a:t>
            </a:r>
            <a:r>
              <a:rPr lang="en-US" spc="-165" dirty="0">
                <a:latin typeface="Times New Roman" panose="02020603050405020304" pitchFamily="18" charset="0"/>
                <a:cs typeface="Times New Roman" panose="02020603050405020304" pitchFamily="18" charset="0"/>
              </a:rPr>
              <a:t> </a:t>
            </a:r>
            <a:r>
              <a:rPr lang="en-US" spc="-20" dirty="0">
                <a:latin typeface="Times New Roman" panose="02020603050405020304" pitchFamily="18" charset="0"/>
                <a:cs typeface="Times New Roman" panose="02020603050405020304" pitchFamily="18" charset="0"/>
              </a:rPr>
              <a:t>batteries</a:t>
            </a:r>
            <a:endParaRPr lang="en-US" dirty="0">
              <a:latin typeface="Times New Roman" panose="02020603050405020304" pitchFamily="18" charset="0"/>
              <a:cs typeface="Times New Roman" panose="02020603050405020304" pitchFamily="18" charset="0"/>
            </a:endParaRPr>
          </a:p>
          <a:p>
            <a:pPr marL="469900" marR="5080" lvl="1">
              <a:tabLst>
                <a:tab pos="356870" algn="l"/>
                <a:tab pos="357505" algn="l"/>
              </a:tabLst>
            </a:pPr>
            <a:endParaRPr lang="en-US" spc="-65" dirty="0" smtClean="0">
              <a:latin typeface="Times New Roman" panose="02020603050405020304" pitchFamily="18" charset="0"/>
              <a:cs typeface="Times New Roman" panose="02020603050405020304" pitchFamily="18" charset="0"/>
            </a:endParaRPr>
          </a:p>
          <a:p>
            <a:pPr marL="1271270" marR="5080" lvl="2" indent="-344170">
              <a:buFont typeface="Arial"/>
              <a:buChar char="•"/>
              <a:tabLst>
                <a:tab pos="356870" algn="l"/>
                <a:tab pos="357505" algn="l"/>
              </a:tabLst>
            </a:pP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49467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152400"/>
            <a:ext cx="7162672"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SR</a:t>
            </a:r>
            <a:r>
              <a:rPr lang="en-US" spc="-10" dirty="0" smtClean="0">
                <a:latin typeface="Times New Roman" panose="02020603050405020304" pitchFamily="18" charset="0"/>
                <a:cs typeface="Times New Roman" panose="02020603050405020304" pitchFamily="18" charset="0"/>
              </a:rPr>
              <a:t>RC</a:t>
            </a:r>
            <a:endParaRPr spc="-10" dirty="0">
              <a:latin typeface="Times New Roman" panose="02020603050405020304" pitchFamily="18" charset="0"/>
              <a:cs typeface="Times New Roman" panose="02020603050405020304" pitchFamily="18" charset="0"/>
            </a:endParaRPr>
          </a:p>
          <a:p>
            <a:pPr marL="204470" algn="ctr">
              <a:lnSpc>
                <a:spcPct val="100000"/>
              </a:lnSpc>
            </a:pPr>
            <a:r>
              <a:rPr spc="-15" dirty="0">
                <a:latin typeface="Times New Roman" panose="02020603050405020304" pitchFamily="18" charset="0"/>
                <a:cs typeface="Times New Roman" panose="02020603050405020304" pitchFamily="18" charset="0"/>
              </a:rPr>
              <a:t>(Dental)</a:t>
            </a:r>
          </a:p>
        </p:txBody>
      </p:sp>
      <p:sp>
        <p:nvSpPr>
          <p:cNvPr id="3" name="object 3"/>
          <p:cNvSpPr txBox="1"/>
          <p:nvPr/>
        </p:nvSpPr>
        <p:spPr>
          <a:xfrm>
            <a:off x="539597" y="1707515"/>
            <a:ext cx="7935595" cy="3934410"/>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spc="-20" dirty="0">
                <a:latin typeface="Times New Roman" panose="02020603050405020304" pitchFamily="18" charset="0"/>
                <a:cs typeface="Times New Roman" panose="02020603050405020304" pitchFamily="18" charset="0"/>
              </a:rPr>
              <a:t>DD Form </a:t>
            </a:r>
            <a:r>
              <a:rPr sz="1800" spc="-15" dirty="0">
                <a:latin typeface="Times New Roman" panose="02020603050405020304" pitchFamily="18" charset="0"/>
                <a:cs typeface="Times New Roman" panose="02020603050405020304" pitchFamily="18" charset="0"/>
              </a:rPr>
              <a:t>2813 </a:t>
            </a:r>
            <a:r>
              <a:rPr sz="1800" spc="-15" dirty="0" smtClean="0">
                <a:latin typeface="Times New Roman" panose="02020603050405020304" pitchFamily="18" charset="0"/>
                <a:cs typeface="Times New Roman" panose="02020603050405020304" pitchFamily="18" charset="0"/>
              </a:rPr>
              <a:t>(</a:t>
            </a:r>
            <a:r>
              <a:rPr lang="en-US" spc="-25" dirty="0">
                <a:latin typeface="Times New Roman" panose="02020603050405020304" pitchFamily="18" charset="0"/>
                <a:cs typeface="Times New Roman" panose="02020603050405020304" pitchFamily="18" charset="0"/>
              </a:rPr>
              <a:t>DoD </a:t>
            </a:r>
            <a:r>
              <a:rPr lang="en-US" spc="-30" dirty="0">
                <a:latin typeface="Times New Roman" panose="02020603050405020304" pitchFamily="18" charset="0"/>
                <a:cs typeface="Times New Roman" panose="02020603050405020304" pitchFamily="18" charset="0"/>
              </a:rPr>
              <a:t>Active </a:t>
            </a:r>
            <a:r>
              <a:rPr lang="en-US" spc="-10" dirty="0">
                <a:latin typeface="Times New Roman" panose="02020603050405020304" pitchFamily="18" charset="0"/>
                <a:cs typeface="Times New Roman" panose="02020603050405020304" pitchFamily="18" charset="0"/>
              </a:rPr>
              <a:t>Duty/Reserve </a:t>
            </a:r>
            <a:r>
              <a:rPr lang="en-US" spc="-30" dirty="0">
                <a:latin typeface="Times New Roman" panose="02020603050405020304" pitchFamily="18" charset="0"/>
                <a:cs typeface="Times New Roman" panose="02020603050405020304" pitchFamily="18" charset="0"/>
              </a:rPr>
              <a:t>Forces </a:t>
            </a:r>
            <a:r>
              <a:rPr lang="en-US" spc="-10" dirty="0">
                <a:latin typeface="Times New Roman" panose="02020603050405020304" pitchFamily="18" charset="0"/>
                <a:cs typeface="Times New Roman" panose="02020603050405020304" pitchFamily="18" charset="0"/>
              </a:rPr>
              <a:t>Dental </a:t>
            </a:r>
            <a:r>
              <a:rPr lang="en-US" spc="-30" dirty="0">
                <a:latin typeface="Times New Roman" panose="02020603050405020304" pitchFamily="18" charset="0"/>
                <a:cs typeface="Times New Roman" panose="02020603050405020304" pitchFamily="18" charset="0"/>
              </a:rPr>
              <a:t>Examination</a:t>
            </a:r>
            <a:r>
              <a:rPr sz="1800" spc="-30" dirty="0" smtClean="0">
                <a:latin typeface="Times New Roman" panose="02020603050405020304" pitchFamily="18" charset="0"/>
                <a:cs typeface="Times New Roman" panose="02020603050405020304" pitchFamily="18" charset="0"/>
              </a:rPr>
              <a:t>)</a:t>
            </a:r>
            <a:r>
              <a:rPr lang="en-US" sz="1800" spc="-30" dirty="0" smtClean="0">
                <a:latin typeface="Times New Roman" panose="02020603050405020304" pitchFamily="18" charset="0"/>
                <a:cs typeface="Times New Roman" panose="02020603050405020304" pitchFamily="18" charset="0"/>
              </a:rPr>
              <a:t>: Valid for one year.</a:t>
            </a:r>
            <a:endParaRPr sz="1800" dirty="0">
              <a:latin typeface="Times New Roman" panose="02020603050405020304" pitchFamily="18" charset="0"/>
              <a:cs typeface="Times New Roman" panose="02020603050405020304" pitchFamily="18" charset="0"/>
            </a:endParaRPr>
          </a:p>
          <a:p>
            <a:pPr>
              <a:lnSpc>
                <a:spcPct val="100000"/>
              </a:lnSpc>
              <a:spcBef>
                <a:spcPts val="10"/>
              </a:spcBef>
              <a:buFont typeface="Arial"/>
              <a:buChar char="•"/>
            </a:pPr>
            <a:endParaRPr sz="165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25" dirty="0">
                <a:latin typeface="Times New Roman" panose="02020603050405020304" pitchFamily="18" charset="0"/>
                <a:cs typeface="Times New Roman" panose="02020603050405020304" pitchFamily="18" charset="0"/>
              </a:rPr>
              <a:t>Must</a:t>
            </a:r>
            <a:r>
              <a:rPr sz="1800" spc="-7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document:</a:t>
            </a:r>
            <a:endParaRPr sz="1800" dirty="0">
              <a:latin typeface="Times New Roman" panose="02020603050405020304" pitchFamily="18" charset="0"/>
              <a:cs typeface="Times New Roman" panose="02020603050405020304" pitchFamily="18" charset="0"/>
            </a:endParaRPr>
          </a:p>
          <a:p>
            <a:pPr>
              <a:lnSpc>
                <a:spcPct val="100000"/>
              </a:lnSpc>
              <a:spcBef>
                <a:spcPts val="55"/>
              </a:spcBef>
              <a:buFont typeface="Arial"/>
              <a:buChar char="•"/>
            </a:pPr>
            <a:endParaRPr sz="160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lang="en-US" sz="1800" spc="-15" dirty="0" smtClean="0">
                <a:latin typeface="Times New Roman" panose="02020603050405020304" pitchFamily="18" charset="0"/>
                <a:cs typeface="Times New Roman" panose="02020603050405020304" pitchFamily="18" charset="0"/>
              </a:rPr>
              <a:t>Dental Classification (Class 1 or 2)</a:t>
            </a:r>
          </a:p>
          <a:p>
            <a:pPr marL="1213485" lvl="2" indent="-286385">
              <a:buFont typeface="Arial" panose="020B0604020202020204" pitchFamily="34" charset="0"/>
              <a:buChar char="•"/>
              <a:tabLst>
                <a:tab pos="756920" algn="l"/>
              </a:tabLst>
            </a:pPr>
            <a:r>
              <a:rPr lang="en-US" dirty="0" smtClean="0">
                <a:latin typeface="Times New Roman" panose="02020603050405020304" pitchFamily="18" charset="0"/>
                <a:cs typeface="Times New Roman" panose="02020603050405020304" pitchFamily="18" charset="0"/>
              </a:rPr>
              <a:t>Class 3: are non-deployable, corrective dental action must be completed and a new DD Form 2813 indicating new dental class of 1 or 2. </a:t>
            </a:r>
            <a:endParaRPr dirty="0">
              <a:latin typeface="Times New Roman" panose="02020603050405020304" pitchFamily="18" charset="0"/>
              <a:cs typeface="Times New Roman" panose="02020603050405020304" pitchFamily="18" charset="0"/>
            </a:endParaRPr>
          </a:p>
          <a:p>
            <a:pPr lvl="1">
              <a:lnSpc>
                <a:spcPct val="100000"/>
              </a:lnSpc>
              <a:spcBef>
                <a:spcPts val="15"/>
              </a:spcBef>
              <a:buFont typeface="Wingdings"/>
              <a:buChar char=""/>
            </a:pPr>
            <a:endParaRPr sz="1550" dirty="0">
              <a:latin typeface="Times New Roman" panose="02020603050405020304" pitchFamily="18" charset="0"/>
              <a:cs typeface="Times New Roman" panose="02020603050405020304" pitchFamily="18" charset="0"/>
            </a:endParaRPr>
          </a:p>
          <a:p>
            <a:pPr marL="756285" lvl="1" indent="-286385">
              <a:lnSpc>
                <a:spcPct val="100000"/>
              </a:lnSpc>
              <a:spcBef>
                <a:spcPts val="5"/>
              </a:spcBef>
              <a:buFont typeface="Wingdings"/>
              <a:buChar char=""/>
              <a:tabLst>
                <a:tab pos="756920" algn="l"/>
              </a:tabLst>
            </a:pPr>
            <a:r>
              <a:rPr lang="en-US" sz="1800" spc="-15" dirty="0" smtClean="0">
                <a:latin typeface="Times New Roman" panose="02020603050405020304" pitchFamily="18" charset="0"/>
                <a:cs typeface="Times New Roman" panose="02020603050405020304" pitchFamily="18" charset="0"/>
              </a:rPr>
              <a:t>Bitewing and </a:t>
            </a:r>
            <a:r>
              <a:rPr sz="1800" spc="-15" dirty="0" smtClean="0">
                <a:latin typeface="Times New Roman" panose="02020603050405020304" pitchFamily="18" charset="0"/>
                <a:cs typeface="Times New Roman" panose="02020603050405020304" pitchFamily="18" charset="0"/>
              </a:rPr>
              <a:t>Pano</a:t>
            </a:r>
            <a:r>
              <a:rPr lang="en-US" sz="1800" spc="-15" dirty="0" smtClean="0">
                <a:latin typeface="Times New Roman" panose="02020603050405020304" pitchFamily="18" charset="0"/>
                <a:cs typeface="Times New Roman" panose="02020603050405020304" pitchFamily="18" charset="0"/>
              </a:rPr>
              <a:t>ramic</a:t>
            </a:r>
            <a:r>
              <a:rPr sz="1800" spc="-15" dirty="0" smtClean="0">
                <a:latin typeface="Times New Roman" panose="02020603050405020304" pitchFamily="18" charset="0"/>
                <a:cs typeface="Times New Roman" panose="02020603050405020304" pitchFamily="18" charset="0"/>
              </a:rPr>
              <a:t> </a:t>
            </a:r>
            <a:r>
              <a:rPr sz="1800" spc="-40" dirty="0" smtClean="0">
                <a:latin typeface="Times New Roman" panose="02020603050405020304" pitchFamily="18" charset="0"/>
                <a:cs typeface="Times New Roman" panose="02020603050405020304" pitchFamily="18" charset="0"/>
              </a:rPr>
              <a:t>X‐ray</a:t>
            </a:r>
            <a:r>
              <a:rPr lang="en-US" sz="1800" spc="-40" dirty="0" smtClean="0">
                <a:latin typeface="Times New Roman" panose="02020603050405020304" pitchFamily="18" charset="0"/>
                <a:cs typeface="Times New Roman" panose="02020603050405020304" pitchFamily="18" charset="0"/>
              </a:rPr>
              <a:t>s</a:t>
            </a:r>
            <a:r>
              <a:rPr sz="1800" spc="-40" dirty="0" smtClean="0">
                <a:latin typeface="Times New Roman" panose="02020603050405020304" pitchFamily="18" charset="0"/>
                <a:cs typeface="Times New Roman" panose="02020603050405020304" pitchFamily="18" charset="0"/>
              </a:rPr>
              <a:t> </a:t>
            </a:r>
            <a:r>
              <a:rPr lang="en-US" sz="1800" spc="-40" dirty="0" smtClean="0">
                <a:latin typeface="Times New Roman" panose="02020603050405020304" pitchFamily="18" charset="0"/>
                <a:cs typeface="Times New Roman" panose="02020603050405020304" pitchFamily="18" charset="0"/>
              </a:rPr>
              <a:t>required to be </a:t>
            </a:r>
            <a:r>
              <a:rPr lang="en-US" sz="1800" spc="-25" dirty="0" smtClean="0">
                <a:latin typeface="Times New Roman" panose="02020603050405020304" pitchFamily="18" charset="0"/>
                <a:cs typeface="Times New Roman" panose="02020603050405020304" pitchFamily="18" charset="0"/>
              </a:rPr>
              <a:t>reviewed by dentist and block 6, item 5 marked “yes” and date that is either prior to or same day as the exam. </a:t>
            </a:r>
            <a:endParaRPr sz="1800" dirty="0">
              <a:latin typeface="Times New Roman" panose="02020603050405020304" pitchFamily="18" charset="0"/>
              <a:cs typeface="Times New Roman" panose="02020603050405020304" pitchFamily="18" charset="0"/>
            </a:endParaRPr>
          </a:p>
          <a:p>
            <a:pPr lvl="1">
              <a:lnSpc>
                <a:spcPct val="100000"/>
              </a:lnSpc>
              <a:spcBef>
                <a:spcPts val="55"/>
              </a:spcBef>
              <a:buFont typeface="Wingdings"/>
              <a:buChar char=""/>
            </a:pPr>
            <a:endParaRPr sz="160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sz="1800" spc="-30" dirty="0">
                <a:latin typeface="Times New Roman" panose="02020603050405020304" pitchFamily="18" charset="0"/>
                <a:cs typeface="Times New Roman" panose="02020603050405020304" pitchFamily="18" charset="0"/>
              </a:rPr>
              <a:t>Dentist’s</a:t>
            </a:r>
            <a:r>
              <a:rPr sz="1800" spc="-2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information:</a:t>
            </a:r>
            <a:endParaRPr sz="1800" dirty="0">
              <a:latin typeface="Times New Roman" panose="02020603050405020304" pitchFamily="18" charset="0"/>
              <a:cs typeface="Times New Roman" panose="02020603050405020304" pitchFamily="18" charset="0"/>
            </a:endParaRPr>
          </a:p>
          <a:p>
            <a:pPr marL="1155700" lvl="2" indent="-228600">
              <a:lnSpc>
                <a:spcPct val="100000"/>
              </a:lnSpc>
              <a:spcBef>
                <a:spcPts val="1150"/>
              </a:spcBef>
              <a:buFont typeface="Wingdings"/>
              <a:buChar char=""/>
              <a:tabLst>
                <a:tab pos="1156335" algn="l"/>
              </a:tabLst>
            </a:pPr>
            <a:r>
              <a:rPr sz="1800" spc="-20" dirty="0">
                <a:latin typeface="Times New Roman" panose="02020603050405020304" pitchFamily="18" charset="0"/>
                <a:cs typeface="Times New Roman" panose="02020603050405020304" pitchFamily="18" charset="0"/>
              </a:rPr>
              <a:t>Name, </a:t>
            </a:r>
            <a:r>
              <a:rPr sz="1800" spc="-25" dirty="0">
                <a:latin typeface="Times New Roman" panose="02020603050405020304" pitchFamily="18" charset="0"/>
                <a:cs typeface="Times New Roman" panose="02020603050405020304" pitchFamily="18" charset="0"/>
              </a:rPr>
              <a:t>State </a:t>
            </a:r>
            <a:r>
              <a:rPr sz="1800" spc="-10" dirty="0">
                <a:latin typeface="Times New Roman" panose="02020603050405020304" pitchFamily="18" charset="0"/>
                <a:cs typeface="Times New Roman" panose="02020603050405020304" pitchFamily="18" charset="0"/>
              </a:rPr>
              <a:t>Dental </a:t>
            </a:r>
            <a:r>
              <a:rPr sz="1800" spc="-5" dirty="0">
                <a:latin typeface="Times New Roman" panose="02020603050405020304" pitchFamily="18" charset="0"/>
                <a:cs typeface="Times New Roman" panose="02020603050405020304" pitchFamily="18" charset="0"/>
              </a:rPr>
              <a:t>license </a:t>
            </a:r>
            <a:r>
              <a:rPr sz="1800" spc="-60" dirty="0">
                <a:latin typeface="Times New Roman" panose="02020603050405020304" pitchFamily="18" charset="0"/>
                <a:cs typeface="Times New Roman" panose="02020603050405020304" pitchFamily="18" charset="0"/>
              </a:rPr>
              <a:t>number, </a:t>
            </a:r>
            <a:r>
              <a:rPr sz="1800" spc="-15" dirty="0">
                <a:latin typeface="Times New Roman" panose="02020603050405020304" pitchFamily="18" charset="0"/>
                <a:cs typeface="Times New Roman" panose="02020603050405020304" pitchFamily="18" charset="0"/>
              </a:rPr>
              <a:t>Office </a:t>
            </a:r>
            <a:r>
              <a:rPr sz="1800" spc="5" dirty="0">
                <a:latin typeface="Times New Roman" panose="02020603050405020304" pitchFamily="18" charset="0"/>
                <a:cs typeface="Times New Roman" panose="02020603050405020304" pitchFamily="18" charset="0"/>
              </a:rPr>
              <a:t>address, </a:t>
            </a:r>
            <a:r>
              <a:rPr sz="1800" spc="-15" dirty="0">
                <a:latin typeface="Times New Roman" panose="02020603050405020304" pitchFamily="18" charset="0"/>
                <a:cs typeface="Times New Roman" panose="02020603050405020304" pitchFamily="18" charset="0"/>
              </a:rPr>
              <a:t>Office </a:t>
            </a:r>
            <a:r>
              <a:rPr sz="1800" dirty="0">
                <a:latin typeface="Times New Roman" panose="02020603050405020304" pitchFamily="18" charset="0"/>
                <a:cs typeface="Times New Roman" panose="02020603050405020304" pitchFamily="18" charset="0"/>
              </a:rPr>
              <a:t>phone</a:t>
            </a:r>
            <a:r>
              <a:rPr sz="1800" spc="37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number</a:t>
            </a:r>
            <a:endParaRP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9840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519"/>
            <a:ext cx="7162800"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SR</a:t>
            </a:r>
            <a:r>
              <a:rPr lang="en-US" spc="-10" dirty="0" smtClean="0">
                <a:latin typeface="Times New Roman" panose="02020603050405020304" pitchFamily="18" charset="0"/>
                <a:cs typeface="Times New Roman" panose="02020603050405020304" pitchFamily="18" charset="0"/>
              </a:rPr>
              <a:t>RC</a:t>
            </a:r>
            <a:endParaRPr spc="-10" dirty="0">
              <a:latin typeface="Times New Roman" panose="02020603050405020304" pitchFamily="18" charset="0"/>
              <a:cs typeface="Times New Roman" panose="02020603050405020304" pitchFamily="18" charset="0"/>
            </a:endParaRPr>
          </a:p>
          <a:p>
            <a:pPr marL="356235" algn="ctr">
              <a:lnSpc>
                <a:spcPct val="100000"/>
              </a:lnSpc>
            </a:pPr>
            <a:r>
              <a:rPr spc="-15" dirty="0">
                <a:latin typeface="Times New Roman" panose="02020603050405020304" pitchFamily="18" charset="0"/>
                <a:cs typeface="Times New Roman" panose="02020603050405020304" pitchFamily="18" charset="0"/>
              </a:rPr>
              <a:t>(Dental)</a:t>
            </a:r>
          </a:p>
        </p:txBody>
      </p:sp>
      <p:sp>
        <p:nvSpPr>
          <p:cNvPr id="3" name="object 3"/>
          <p:cNvSpPr txBox="1"/>
          <p:nvPr/>
        </p:nvSpPr>
        <p:spPr>
          <a:xfrm>
            <a:off x="476199" y="1631315"/>
            <a:ext cx="7553325" cy="2192908"/>
          </a:xfrm>
          <a:prstGeom prst="rect">
            <a:avLst/>
          </a:prstGeom>
        </p:spPr>
        <p:txBody>
          <a:bodyPr vert="horz" wrap="square" lIns="0" tIns="0" rIns="0" bIns="0" rtlCol="0">
            <a:spAutoFit/>
          </a:bodyPr>
          <a:lstStyle/>
          <a:p>
            <a:pPr marL="347980" marR="30480" indent="-33528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Individuals with Orthodontic </a:t>
            </a:r>
            <a:r>
              <a:rPr sz="1800" spc="-20" dirty="0">
                <a:latin typeface="Times New Roman" panose="02020603050405020304" pitchFamily="18" charset="0"/>
                <a:cs typeface="Times New Roman" panose="02020603050405020304" pitchFamily="18" charset="0"/>
              </a:rPr>
              <a:t>appliances </a:t>
            </a:r>
            <a:r>
              <a:rPr sz="1800" spc="-15" dirty="0">
                <a:latin typeface="Times New Roman" panose="02020603050405020304" pitchFamily="18" charset="0"/>
                <a:cs typeface="Times New Roman" panose="02020603050405020304" pitchFamily="18" charset="0"/>
              </a:rPr>
              <a:t>are </a:t>
            </a:r>
            <a:r>
              <a:rPr sz="1800" spc="-20" dirty="0">
                <a:latin typeface="Times New Roman" panose="02020603050405020304" pitchFamily="18" charset="0"/>
                <a:cs typeface="Times New Roman" panose="02020603050405020304" pitchFamily="18" charset="0"/>
              </a:rPr>
              <a:t>non-deployable </a:t>
            </a:r>
            <a:r>
              <a:rPr sz="1800" spc="-15" dirty="0">
                <a:latin typeface="Times New Roman" panose="02020603050405020304" pitchFamily="18" charset="0"/>
                <a:cs typeface="Times New Roman" panose="02020603050405020304" pitchFamily="18" charset="0"/>
              </a:rPr>
              <a:t>without </a:t>
            </a:r>
            <a:r>
              <a:rPr sz="1800" dirty="0">
                <a:latin typeface="Times New Roman" panose="02020603050405020304" pitchFamily="18" charset="0"/>
                <a:cs typeface="Times New Roman" panose="02020603050405020304" pitchFamily="18" charset="0"/>
              </a:rPr>
              <a:t>a </a:t>
            </a:r>
            <a:r>
              <a:rPr sz="1800" spc="-10" dirty="0" smtClean="0">
                <a:latin typeface="Times New Roman" panose="02020603050405020304" pitchFamily="18" charset="0"/>
                <a:cs typeface="Times New Roman" panose="02020603050405020304" pitchFamily="18" charset="0"/>
              </a:rPr>
              <a:t>waiver</a:t>
            </a:r>
            <a:r>
              <a:rPr sz="1800" dirty="0" smtClean="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Bring </a:t>
            </a:r>
            <a:r>
              <a:rPr sz="1800" dirty="0">
                <a:latin typeface="Times New Roman" panose="02020603050405020304" pitchFamily="18" charset="0"/>
                <a:cs typeface="Times New Roman" panose="02020603050405020304" pitchFamily="18" charset="0"/>
              </a:rPr>
              <a:t>these</a:t>
            </a:r>
            <a:r>
              <a:rPr sz="1800" spc="-5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documents:</a:t>
            </a:r>
            <a:endParaRPr sz="1800" dirty="0">
              <a:latin typeface="Times New Roman" panose="02020603050405020304" pitchFamily="18" charset="0"/>
              <a:cs typeface="Times New Roman" panose="02020603050405020304" pitchFamily="18" charset="0"/>
            </a:endParaRPr>
          </a:p>
          <a:p>
            <a:pPr>
              <a:lnSpc>
                <a:spcPct val="100000"/>
              </a:lnSpc>
              <a:spcBef>
                <a:spcPts val="10"/>
              </a:spcBef>
              <a:buFont typeface="Arial"/>
              <a:buChar char="•"/>
            </a:pPr>
            <a:endParaRPr sz="165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sz="1800" spc="-45" dirty="0">
                <a:latin typeface="Times New Roman" panose="02020603050405020304" pitchFamily="18" charset="0"/>
                <a:cs typeface="Times New Roman" panose="02020603050405020304" pitchFamily="18" charset="0"/>
              </a:rPr>
              <a:t>Waiver </a:t>
            </a:r>
            <a:r>
              <a:rPr sz="1800" spc="-10" dirty="0" smtClean="0">
                <a:latin typeface="Times New Roman" panose="02020603050405020304" pitchFamily="18" charset="0"/>
                <a:cs typeface="Times New Roman" panose="02020603050405020304" pitchFamily="18" charset="0"/>
              </a:rPr>
              <a:t>response </a:t>
            </a:r>
            <a:r>
              <a:rPr sz="1800" spc="-10" dirty="0">
                <a:latin typeface="Times New Roman" panose="02020603050405020304" pitchFamily="18" charset="0"/>
                <a:cs typeface="Times New Roman" panose="02020603050405020304" pitchFamily="18" charset="0"/>
              </a:rPr>
              <a:t>if </a:t>
            </a:r>
            <a:r>
              <a:rPr sz="1800" spc="-15" dirty="0">
                <a:latin typeface="Times New Roman" panose="02020603050405020304" pitchFamily="18" charset="0"/>
                <a:cs typeface="Times New Roman" panose="02020603050405020304" pitchFamily="18" charset="0"/>
              </a:rPr>
              <a:t>Orthodontic </a:t>
            </a:r>
            <a:r>
              <a:rPr sz="1800" spc="-5" dirty="0">
                <a:latin typeface="Times New Roman" panose="02020603050405020304" pitchFamily="18" charset="0"/>
                <a:cs typeface="Times New Roman" panose="02020603050405020304" pitchFamily="18" charset="0"/>
              </a:rPr>
              <a:t>appliances</a:t>
            </a:r>
            <a:r>
              <a:rPr sz="1800" spc="145" dirty="0">
                <a:latin typeface="Times New Roman" panose="02020603050405020304" pitchFamily="18" charset="0"/>
                <a:cs typeface="Times New Roman" panose="02020603050405020304" pitchFamily="18" charset="0"/>
              </a:rPr>
              <a:t> </a:t>
            </a:r>
            <a:r>
              <a:rPr sz="1800" spc="-35" dirty="0" smtClean="0">
                <a:latin typeface="Times New Roman" panose="02020603050405020304" pitchFamily="18" charset="0"/>
                <a:cs typeface="Times New Roman" panose="02020603050405020304" pitchFamily="18" charset="0"/>
              </a:rPr>
              <a:t>worn</a:t>
            </a:r>
            <a:endParaRPr lang="en-US"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endParaRPr lang="en-US" sz="1800" spc="-6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lang="en-US" sz="1800" spc="-60" dirty="0" smtClean="0">
                <a:latin typeface="Times New Roman" panose="02020603050405020304" pitchFamily="18" charset="0"/>
                <a:cs typeface="Times New Roman" panose="02020603050405020304" pitchFamily="18" charset="0"/>
              </a:rPr>
              <a:t>If no </a:t>
            </a:r>
            <a:r>
              <a:rPr lang="en-US" spc="-60" dirty="0">
                <a:latin typeface="Times New Roman" panose="02020603050405020304" pitchFamily="18" charset="0"/>
                <a:cs typeface="Times New Roman" panose="02020603050405020304" pitchFamily="18" charset="0"/>
              </a:rPr>
              <a:t>w</a:t>
            </a:r>
            <a:r>
              <a:rPr sz="1800" spc="-60" dirty="0" smtClean="0">
                <a:latin typeface="Times New Roman" panose="02020603050405020304" pitchFamily="18" charset="0"/>
                <a:cs typeface="Times New Roman" panose="02020603050405020304" pitchFamily="18" charset="0"/>
              </a:rPr>
              <a:t>aiver </a:t>
            </a:r>
            <a:r>
              <a:rPr sz="1800" spc="-20" dirty="0" smtClean="0">
                <a:latin typeface="Times New Roman" panose="02020603050405020304" pitchFamily="18" charset="0"/>
                <a:cs typeface="Times New Roman" panose="02020603050405020304" pitchFamily="18" charset="0"/>
              </a:rPr>
              <a:t>reques</a:t>
            </a:r>
            <a:r>
              <a:rPr lang="en-US" sz="1800" spc="-20" dirty="0" smtClean="0">
                <a:latin typeface="Times New Roman" panose="02020603050405020304" pitchFamily="18" charset="0"/>
                <a:cs typeface="Times New Roman" panose="02020603050405020304" pitchFamily="18" charset="0"/>
              </a:rPr>
              <a:t>t submitted prior to arrival, please provide a </a:t>
            </a:r>
            <a:r>
              <a:rPr lang="en-US" sz="1800" spc="-15" dirty="0" smtClean="0">
                <a:latin typeface="Times New Roman" panose="02020603050405020304" pitchFamily="18" charset="0"/>
                <a:cs typeface="Times New Roman" panose="02020603050405020304" pitchFamily="18" charset="0"/>
              </a:rPr>
              <a:t>letter </a:t>
            </a:r>
            <a:r>
              <a:rPr sz="1800" spc="-5" dirty="0" smtClean="0">
                <a:latin typeface="Times New Roman" panose="02020603050405020304" pitchFamily="18" charset="0"/>
                <a:cs typeface="Times New Roman" panose="02020603050405020304" pitchFamily="18" charset="0"/>
              </a:rPr>
              <a:t>of </a:t>
            </a:r>
            <a:r>
              <a:rPr sz="1800" spc="-10" dirty="0">
                <a:latin typeface="Times New Roman" panose="02020603050405020304" pitchFamily="18" charset="0"/>
                <a:cs typeface="Times New Roman" panose="02020603050405020304" pitchFamily="18" charset="0"/>
              </a:rPr>
              <a:t>evaluation </a:t>
            </a:r>
            <a:r>
              <a:rPr sz="1800" spc="-25" dirty="0">
                <a:latin typeface="Times New Roman" panose="02020603050405020304" pitchFamily="18" charset="0"/>
                <a:cs typeface="Times New Roman" panose="02020603050405020304" pitchFamily="18" charset="0"/>
              </a:rPr>
              <a:t>from </a:t>
            </a:r>
            <a:r>
              <a:rPr sz="1800" spc="-10" dirty="0">
                <a:latin typeface="Times New Roman" panose="02020603050405020304" pitchFamily="18" charset="0"/>
                <a:cs typeface="Times New Roman" panose="02020603050405020304" pitchFamily="18" charset="0"/>
              </a:rPr>
              <a:t>Orthodontic </a:t>
            </a:r>
            <a:r>
              <a:rPr sz="1800" spc="-15" dirty="0">
                <a:latin typeface="Times New Roman" panose="02020603050405020304" pitchFamily="18" charset="0"/>
                <a:cs typeface="Times New Roman" panose="02020603050405020304" pitchFamily="18" charset="0"/>
              </a:rPr>
              <a:t>Provider stating </a:t>
            </a:r>
            <a:r>
              <a:rPr sz="1800" spc="-5" dirty="0">
                <a:latin typeface="Times New Roman" panose="02020603050405020304" pitchFamily="18" charset="0"/>
                <a:cs typeface="Times New Roman" panose="02020603050405020304" pitchFamily="18" charset="0"/>
              </a:rPr>
              <a:t>that </a:t>
            </a:r>
            <a:r>
              <a:rPr sz="1800" spc="-35" dirty="0">
                <a:latin typeface="Times New Roman" panose="02020603050405020304" pitchFamily="18" charset="0"/>
                <a:cs typeface="Times New Roman" panose="02020603050405020304" pitchFamily="18" charset="0"/>
              </a:rPr>
              <a:t>wires </a:t>
            </a:r>
            <a:r>
              <a:rPr sz="1800" spc="-20" dirty="0" smtClean="0">
                <a:latin typeface="Times New Roman" panose="02020603050405020304" pitchFamily="18" charset="0"/>
                <a:cs typeface="Times New Roman" panose="02020603050405020304" pitchFamily="18" charset="0"/>
              </a:rPr>
              <a:t>with </a:t>
            </a:r>
            <a:r>
              <a:rPr sz="1800" spc="-15" dirty="0">
                <a:latin typeface="Times New Roman" panose="02020603050405020304" pitchFamily="18" charset="0"/>
                <a:cs typeface="Times New Roman" panose="02020603050405020304" pitchFamily="18" charset="0"/>
              </a:rPr>
              <a:t>neutral </a:t>
            </a:r>
            <a:r>
              <a:rPr sz="1800" spc="-30" dirty="0">
                <a:latin typeface="Times New Roman" panose="02020603050405020304" pitchFamily="18" charset="0"/>
                <a:cs typeface="Times New Roman" panose="02020603050405020304" pitchFamily="18" charset="0"/>
              </a:rPr>
              <a:t>force are </a:t>
            </a:r>
            <a:r>
              <a:rPr sz="1800" spc="-10" dirty="0">
                <a:latin typeface="Times New Roman" panose="02020603050405020304" pitchFamily="18" charset="0"/>
                <a:cs typeface="Times New Roman" panose="02020603050405020304" pitchFamily="18" charset="0"/>
              </a:rPr>
              <a:t>in </a:t>
            </a:r>
            <a:r>
              <a:rPr sz="1800" dirty="0" smtClean="0">
                <a:latin typeface="Times New Roman" panose="02020603050405020304" pitchFamily="18" charset="0"/>
                <a:cs typeface="Times New Roman" panose="02020603050405020304" pitchFamily="18" charset="0"/>
              </a:rPr>
              <a:t>plac</a:t>
            </a:r>
            <a:r>
              <a:rPr lang="en-US" sz="1800" dirty="0" smtClean="0">
                <a:latin typeface="Times New Roman" panose="02020603050405020304" pitchFamily="18" charset="0"/>
                <a:cs typeface="Times New Roman" panose="02020603050405020304" pitchFamily="18" charset="0"/>
              </a:rPr>
              <a:t>e</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138"/>
            <a:ext cx="7162799"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Medical</a:t>
            </a:r>
            <a:r>
              <a:rPr spc="30" dirty="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SR</a:t>
            </a:r>
            <a:r>
              <a:rPr lang="en-US" spc="-10" dirty="0" smtClean="0">
                <a:latin typeface="Times New Roman" panose="02020603050405020304" pitchFamily="18" charset="0"/>
                <a:cs typeface="Times New Roman" panose="02020603050405020304" pitchFamily="18" charset="0"/>
              </a:rPr>
              <a:t>RC</a:t>
            </a:r>
            <a:br>
              <a:rPr lang="en-US" spc="-10" dirty="0" smtClean="0">
                <a:latin typeface="Times New Roman" panose="02020603050405020304" pitchFamily="18" charset="0"/>
                <a:cs typeface="Times New Roman" panose="02020603050405020304" pitchFamily="18" charset="0"/>
              </a:rPr>
            </a:br>
            <a:r>
              <a:rPr spc="-20" dirty="0" smtClean="0">
                <a:latin typeface="Times New Roman" panose="02020603050405020304" pitchFamily="18" charset="0"/>
                <a:cs typeface="Times New Roman" panose="02020603050405020304" pitchFamily="18" charset="0"/>
              </a:rPr>
              <a:t>(Physical</a:t>
            </a:r>
            <a:r>
              <a:rPr spc="-35" dirty="0" smtClean="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Exam)</a:t>
            </a:r>
          </a:p>
        </p:txBody>
      </p:sp>
      <p:sp>
        <p:nvSpPr>
          <p:cNvPr id="3" name="object 3"/>
          <p:cNvSpPr txBox="1"/>
          <p:nvPr/>
        </p:nvSpPr>
        <p:spPr>
          <a:xfrm>
            <a:off x="531063" y="1555054"/>
            <a:ext cx="7882255" cy="4692951"/>
          </a:xfrm>
          <a:prstGeom prst="rect">
            <a:avLst/>
          </a:prstGeom>
        </p:spPr>
        <p:txBody>
          <a:bodyPr vert="horz" wrap="square" lIns="0" tIns="0" rIns="0" bIns="0" rtlCol="0">
            <a:spAutoFit/>
          </a:bodyPr>
          <a:lstStyle/>
          <a:p>
            <a:pPr marL="356870" marR="227329" indent="-344170">
              <a:lnSpc>
                <a:spcPct val="127800"/>
              </a:lnSpc>
              <a:buFont typeface="Arial"/>
              <a:buChar char="•"/>
              <a:tabLst>
                <a:tab pos="356870" algn="l"/>
                <a:tab pos="357505" algn="l"/>
              </a:tabLst>
            </a:pPr>
            <a:r>
              <a:rPr sz="1800" b="1" spc="-5" dirty="0">
                <a:latin typeface="Times New Roman" panose="02020603050405020304" pitchFamily="18" charset="0"/>
                <a:cs typeface="Times New Roman" panose="02020603050405020304" pitchFamily="18" charset="0"/>
              </a:rPr>
              <a:t>Copy </a:t>
            </a:r>
            <a:r>
              <a:rPr sz="1800" b="1" dirty="0">
                <a:latin typeface="Times New Roman" panose="02020603050405020304" pitchFamily="18" charset="0"/>
                <a:cs typeface="Times New Roman" panose="02020603050405020304" pitchFamily="18" charset="0"/>
              </a:rPr>
              <a:t>of </a:t>
            </a:r>
            <a:r>
              <a:rPr sz="1800" b="1" spc="-10" dirty="0">
                <a:latin typeface="Times New Roman" panose="02020603050405020304" pitchFamily="18" charset="0"/>
                <a:cs typeface="Times New Roman" panose="02020603050405020304" pitchFamily="18" charset="0"/>
              </a:rPr>
              <a:t>physical examination </a:t>
            </a:r>
            <a:r>
              <a:rPr sz="1800" b="1" spc="-5" dirty="0" smtClean="0">
                <a:latin typeface="Times New Roman" panose="02020603050405020304" pitchFamily="18" charset="0"/>
                <a:cs typeface="Times New Roman" panose="02020603050405020304" pitchFamily="18" charset="0"/>
              </a:rPr>
              <a:t>report</a:t>
            </a:r>
            <a:r>
              <a:rPr lang="en-US" sz="1800" b="1" spc="-5" dirty="0" smtClean="0">
                <a:latin typeface="Times New Roman" panose="02020603050405020304" pitchFamily="18" charset="0"/>
                <a:cs typeface="Times New Roman" panose="02020603050405020304" pitchFamily="18" charset="0"/>
              </a:rPr>
              <a:t> –</a:t>
            </a:r>
            <a:r>
              <a:rPr lang="en-US" b="1" spc="-5" dirty="0">
                <a:latin typeface="Times New Roman" panose="02020603050405020304" pitchFamily="18" charset="0"/>
                <a:cs typeface="Times New Roman" panose="02020603050405020304" pitchFamily="18" charset="0"/>
              </a:rPr>
              <a:t> </a:t>
            </a:r>
            <a:r>
              <a:rPr lang="en-US" spc="-5" dirty="0" smtClean="0">
                <a:latin typeface="Times New Roman" panose="02020603050405020304" pitchFamily="18" charset="0"/>
                <a:cs typeface="Times New Roman" panose="02020603050405020304" pitchFamily="18" charset="0"/>
              </a:rPr>
              <a:t>Completed within 90 days of deployment due to being </a:t>
            </a:r>
            <a:r>
              <a:rPr sz="1800" spc="-10" dirty="0" smtClean="0">
                <a:latin typeface="Times New Roman" panose="02020603050405020304" pitchFamily="18" charset="0"/>
                <a:cs typeface="Times New Roman" panose="02020603050405020304" pitchFamily="18" charset="0"/>
              </a:rPr>
              <a:t>valid </a:t>
            </a:r>
            <a:r>
              <a:rPr sz="1800" spc="-15" dirty="0">
                <a:latin typeface="Times New Roman" panose="02020603050405020304" pitchFamily="18" charset="0"/>
                <a:cs typeface="Times New Roman" panose="02020603050405020304" pitchFamily="18" charset="0"/>
              </a:rPr>
              <a:t>for </a:t>
            </a:r>
            <a:r>
              <a:rPr sz="1800" spc="-5" dirty="0">
                <a:latin typeface="Times New Roman" panose="02020603050405020304" pitchFamily="18" charset="0"/>
                <a:cs typeface="Times New Roman" panose="02020603050405020304" pitchFamily="18" charset="0"/>
              </a:rPr>
              <a:t>15 months </a:t>
            </a:r>
            <a:r>
              <a:rPr lang="en-US" spc="-10" dirty="0">
                <a:latin typeface="Times New Roman" panose="02020603050405020304" pitchFamily="18" charset="0"/>
                <a:cs typeface="Times New Roman" panose="02020603050405020304" pitchFamily="18" charset="0"/>
              </a:rPr>
              <a:t>(</a:t>
            </a:r>
            <a:r>
              <a:rPr sz="1800" spc="-10" dirty="0" smtClean="0">
                <a:latin typeface="Times New Roman" panose="02020603050405020304" pitchFamily="18" charset="0"/>
                <a:cs typeface="Times New Roman" panose="02020603050405020304" pitchFamily="18" charset="0"/>
              </a:rPr>
              <a:t>allows </a:t>
            </a:r>
            <a:r>
              <a:rPr sz="1800" spc="-15" dirty="0">
                <a:latin typeface="Times New Roman" panose="02020603050405020304" pitchFamily="18" charset="0"/>
                <a:cs typeface="Times New Roman" panose="02020603050405020304" pitchFamily="18" charset="0"/>
              </a:rPr>
              <a:t>for </a:t>
            </a:r>
            <a:r>
              <a:rPr sz="1800" spc="-5" dirty="0">
                <a:latin typeface="Times New Roman" panose="02020603050405020304" pitchFamily="18" charset="0"/>
                <a:cs typeface="Times New Roman" panose="02020603050405020304" pitchFamily="18" charset="0"/>
              </a:rPr>
              <a:t>12 month </a:t>
            </a:r>
            <a:r>
              <a:rPr sz="1800" spc="-10" dirty="0" smtClean="0">
                <a:latin typeface="Times New Roman" panose="02020603050405020304" pitchFamily="18" charset="0"/>
                <a:cs typeface="Times New Roman" panose="02020603050405020304" pitchFamily="18" charset="0"/>
              </a:rPr>
              <a:t>deployments </a:t>
            </a:r>
            <a:r>
              <a:rPr sz="1800" spc="-5" dirty="0">
                <a:latin typeface="Times New Roman" panose="02020603050405020304" pitchFamily="18" charset="0"/>
                <a:cs typeface="Times New Roman" panose="02020603050405020304" pitchFamily="18" charset="0"/>
              </a:rPr>
              <a:t>because </a:t>
            </a:r>
            <a:r>
              <a:rPr sz="1800" spc="-10" dirty="0">
                <a:latin typeface="Times New Roman" panose="02020603050405020304" pitchFamily="18" charset="0"/>
                <a:cs typeface="Times New Roman" panose="02020603050405020304" pitchFamily="18" charset="0"/>
              </a:rPr>
              <a:t>performing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physical </a:t>
            </a:r>
            <a:r>
              <a:rPr lang="en-US" sz="1800" spc="-10" dirty="0" smtClean="0">
                <a:latin typeface="Times New Roman" panose="02020603050405020304" pitchFamily="18" charset="0"/>
                <a:cs typeface="Times New Roman" panose="02020603050405020304" pitchFamily="18" charset="0"/>
              </a:rPr>
              <a:t>in theater </a:t>
            </a:r>
            <a:r>
              <a:rPr sz="1800" spc="-15" dirty="0" smtClean="0">
                <a:latin typeface="Times New Roman" panose="02020603050405020304" pitchFamily="18" charset="0"/>
                <a:cs typeface="Times New Roman" panose="02020603050405020304" pitchFamily="18" charset="0"/>
              </a:rPr>
              <a:t>may </a:t>
            </a:r>
            <a:r>
              <a:rPr sz="1800" spc="-5" dirty="0">
                <a:latin typeface="Times New Roman" panose="02020603050405020304" pitchFamily="18" charset="0"/>
                <a:cs typeface="Times New Roman" panose="02020603050405020304" pitchFamily="18" charset="0"/>
              </a:rPr>
              <a:t>not </a:t>
            </a:r>
            <a:r>
              <a:rPr sz="1800" dirty="0">
                <a:latin typeface="Times New Roman" panose="02020603050405020304" pitchFamily="18" charset="0"/>
                <a:cs typeface="Times New Roman" panose="02020603050405020304" pitchFamily="18" charset="0"/>
              </a:rPr>
              <a:t>be</a:t>
            </a:r>
            <a:r>
              <a:rPr sz="1800" spc="-204"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possible)</a:t>
            </a:r>
            <a:endParaRPr sz="1800" dirty="0">
              <a:latin typeface="Times New Roman" panose="02020603050405020304" pitchFamily="18" charset="0"/>
              <a:cs typeface="Times New Roman" panose="02020603050405020304" pitchFamily="18" charset="0"/>
            </a:endParaRPr>
          </a:p>
          <a:p>
            <a:pPr marL="378460" indent="-342900">
              <a:lnSpc>
                <a:spcPct val="100000"/>
              </a:lnSpc>
              <a:spcBef>
                <a:spcPts val="1405"/>
              </a:spcBef>
              <a:buFont typeface="Arial"/>
              <a:buChar char="•"/>
              <a:tabLst>
                <a:tab pos="378460" algn="l"/>
                <a:tab pos="379095" algn="l"/>
              </a:tabLst>
            </a:pPr>
            <a:r>
              <a:rPr sz="1800" spc="-15" dirty="0">
                <a:latin typeface="Times New Roman" panose="02020603050405020304" pitchFamily="18" charset="0"/>
                <a:cs typeface="Times New Roman" panose="02020603050405020304" pitchFamily="18" charset="0"/>
              </a:rPr>
              <a:t>DoD </a:t>
            </a:r>
            <a:r>
              <a:rPr sz="1800" spc="-5" dirty="0">
                <a:latin typeface="Times New Roman" panose="02020603050405020304" pitchFamily="18" charset="0"/>
                <a:cs typeface="Times New Roman" panose="02020603050405020304" pitchFamily="18" charset="0"/>
              </a:rPr>
              <a:t>civilians </a:t>
            </a:r>
            <a:r>
              <a:rPr sz="1800" spc="-15" dirty="0">
                <a:latin typeface="Times New Roman" panose="02020603050405020304" pitchFamily="18" charset="0"/>
                <a:cs typeface="Times New Roman" panose="02020603050405020304" pitchFamily="18" charset="0"/>
              </a:rPr>
              <a:t>may </a:t>
            </a:r>
            <a:r>
              <a:rPr sz="1800" dirty="0">
                <a:latin typeface="Times New Roman" panose="02020603050405020304" pitchFamily="18" charset="0"/>
                <a:cs typeface="Times New Roman" panose="02020603050405020304" pitchFamily="18" charset="0"/>
              </a:rPr>
              <a:t>use </a:t>
            </a:r>
            <a:r>
              <a:rPr sz="1800" spc="-10" dirty="0">
                <a:latin typeface="Times New Roman" panose="02020603050405020304" pitchFamily="18" charset="0"/>
                <a:cs typeface="Times New Roman" panose="02020603050405020304" pitchFamily="18" charset="0"/>
              </a:rPr>
              <a:t>SF 178 </a:t>
            </a:r>
            <a:r>
              <a:rPr sz="1800" spc="-5" dirty="0">
                <a:latin typeface="Times New Roman" panose="02020603050405020304" pitchFamily="18" charset="0"/>
                <a:cs typeface="Times New Roman" panose="02020603050405020304" pitchFamily="18" charset="0"/>
              </a:rPr>
              <a:t>or </a:t>
            </a:r>
            <a:r>
              <a:rPr sz="1800" b="1" spc="-20" dirty="0">
                <a:latin typeface="Times New Roman" panose="02020603050405020304" pitchFamily="18" charset="0"/>
                <a:cs typeface="Times New Roman" panose="02020603050405020304" pitchFamily="18" charset="0"/>
              </a:rPr>
              <a:t>DD </a:t>
            </a:r>
            <a:r>
              <a:rPr sz="1800" b="1" spc="-15" dirty="0">
                <a:latin typeface="Times New Roman" panose="02020603050405020304" pitchFamily="18" charset="0"/>
                <a:cs typeface="Times New Roman" panose="02020603050405020304" pitchFamily="18" charset="0"/>
              </a:rPr>
              <a:t>Forms </a:t>
            </a:r>
            <a:r>
              <a:rPr sz="1800" b="1" spc="-5" dirty="0">
                <a:latin typeface="Times New Roman" panose="02020603050405020304" pitchFamily="18" charset="0"/>
                <a:cs typeface="Times New Roman" panose="02020603050405020304" pitchFamily="18" charset="0"/>
              </a:rPr>
              <a:t>2808 </a:t>
            </a:r>
            <a:r>
              <a:rPr sz="1800" b="1" dirty="0">
                <a:latin typeface="Times New Roman" panose="02020603050405020304" pitchFamily="18" charset="0"/>
                <a:cs typeface="Times New Roman" panose="02020603050405020304" pitchFamily="18" charset="0"/>
              </a:rPr>
              <a:t>and</a:t>
            </a:r>
            <a:r>
              <a:rPr sz="1800" b="1" spc="-229" dirty="0">
                <a:latin typeface="Times New Roman" panose="02020603050405020304" pitchFamily="18" charset="0"/>
                <a:cs typeface="Times New Roman" panose="02020603050405020304" pitchFamily="18" charset="0"/>
              </a:rPr>
              <a:t> </a:t>
            </a:r>
            <a:r>
              <a:rPr sz="1800" b="1" spc="-5" dirty="0">
                <a:latin typeface="Times New Roman" panose="02020603050405020304" pitchFamily="18" charset="0"/>
                <a:cs typeface="Times New Roman" panose="02020603050405020304" pitchFamily="18" charset="0"/>
              </a:rPr>
              <a:t>2807-1</a:t>
            </a:r>
            <a:endParaRPr sz="1800" b="1" dirty="0">
              <a:latin typeface="Times New Roman" panose="02020603050405020304" pitchFamily="18" charset="0"/>
              <a:cs typeface="Times New Roman" panose="02020603050405020304" pitchFamily="18" charset="0"/>
            </a:endParaRPr>
          </a:p>
          <a:p>
            <a:pPr marL="378460" indent="-342900">
              <a:lnSpc>
                <a:spcPct val="100000"/>
              </a:lnSpc>
              <a:spcBef>
                <a:spcPts val="900"/>
              </a:spcBef>
              <a:buFont typeface="Arial"/>
              <a:buChar char="•"/>
              <a:tabLst>
                <a:tab pos="378460" algn="l"/>
                <a:tab pos="379095" algn="l"/>
              </a:tabLst>
            </a:pPr>
            <a:r>
              <a:rPr sz="1800" dirty="0">
                <a:latin typeface="Times New Roman" panose="02020603050405020304" pitchFamily="18" charset="0"/>
                <a:cs typeface="Times New Roman" panose="02020603050405020304" pitchFamily="18" charset="0"/>
              </a:rPr>
              <a:t>A </a:t>
            </a:r>
            <a:r>
              <a:rPr sz="1800" spc="-20" dirty="0">
                <a:latin typeface="Times New Roman" panose="02020603050405020304" pitchFamily="18" charset="0"/>
                <a:cs typeface="Times New Roman" panose="02020603050405020304" pitchFamily="18" charset="0"/>
              </a:rPr>
              <a:t>Periodic </a:t>
            </a:r>
            <a:r>
              <a:rPr sz="1800" spc="-5" dirty="0">
                <a:latin typeface="Times New Roman" panose="02020603050405020304" pitchFamily="18" charset="0"/>
                <a:cs typeface="Times New Roman" panose="02020603050405020304" pitchFamily="18" charset="0"/>
              </a:rPr>
              <a:t>Health Assessment </a:t>
            </a:r>
            <a:r>
              <a:rPr sz="1800" spc="-10" dirty="0">
                <a:latin typeface="Times New Roman" panose="02020603050405020304" pitchFamily="18" charset="0"/>
                <a:cs typeface="Times New Roman" panose="02020603050405020304" pitchFamily="18" charset="0"/>
              </a:rPr>
              <a:t>performed </a:t>
            </a:r>
            <a:r>
              <a:rPr sz="1800" dirty="0">
                <a:latin typeface="Times New Roman" panose="02020603050405020304" pitchFamily="18" charset="0"/>
                <a:cs typeface="Times New Roman" panose="02020603050405020304" pitchFamily="18" charset="0"/>
              </a:rPr>
              <a:t>as a </a:t>
            </a:r>
            <a:r>
              <a:rPr lang="en-US" sz="1800" dirty="0" smtClean="0">
                <a:latin typeface="Times New Roman" panose="02020603050405020304" pitchFamily="18" charset="0"/>
                <a:cs typeface="Times New Roman" panose="02020603050405020304" pitchFamily="18" charset="0"/>
              </a:rPr>
              <a:t>s</a:t>
            </a:r>
            <a:r>
              <a:rPr sz="1800" spc="-10" dirty="0" smtClean="0">
                <a:latin typeface="Times New Roman" panose="02020603050405020304" pitchFamily="18" charset="0"/>
                <a:cs typeface="Times New Roman" panose="02020603050405020304" pitchFamily="18" charset="0"/>
              </a:rPr>
              <a:t>ervice </a:t>
            </a:r>
            <a:r>
              <a:rPr lang="en-US" sz="1800" spc="-10" dirty="0" smtClean="0">
                <a:latin typeface="Times New Roman" panose="02020603050405020304" pitchFamily="18" charset="0"/>
                <a:cs typeface="Times New Roman" panose="02020603050405020304" pitchFamily="18" charset="0"/>
              </a:rPr>
              <a:t>m</a:t>
            </a:r>
            <a:r>
              <a:rPr sz="1800" dirty="0" smtClean="0">
                <a:latin typeface="Times New Roman" panose="02020603050405020304" pitchFamily="18" charset="0"/>
                <a:cs typeface="Times New Roman" panose="02020603050405020304" pitchFamily="18" charset="0"/>
              </a:rPr>
              <a:t>ember </a:t>
            </a:r>
            <a:r>
              <a:rPr sz="1800" spc="-5" dirty="0">
                <a:latin typeface="Times New Roman" panose="02020603050405020304" pitchFamily="18" charset="0"/>
                <a:cs typeface="Times New Roman" panose="02020603050405020304" pitchFamily="18" charset="0"/>
              </a:rPr>
              <a:t>or </a:t>
            </a:r>
            <a:r>
              <a:rPr sz="1800" spc="-40" dirty="0">
                <a:latin typeface="Times New Roman" panose="02020603050405020304" pitchFamily="18" charset="0"/>
                <a:cs typeface="Times New Roman" panose="02020603050405020304" pitchFamily="18" charset="0"/>
              </a:rPr>
              <a:t>FAA</a:t>
            </a:r>
            <a:r>
              <a:rPr sz="1800" spc="2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certificates</a:t>
            </a:r>
            <a:endParaRPr sz="1800" dirty="0">
              <a:latin typeface="Times New Roman" panose="02020603050405020304" pitchFamily="18" charset="0"/>
              <a:cs typeface="Times New Roman" panose="02020603050405020304" pitchFamily="18" charset="0"/>
            </a:endParaRPr>
          </a:p>
          <a:p>
            <a:pPr marL="378460">
              <a:lnSpc>
                <a:spcPct val="100000"/>
              </a:lnSpc>
              <a:spcBef>
                <a:spcPts val="600"/>
              </a:spcBef>
            </a:pPr>
            <a:r>
              <a:rPr sz="1800" b="1" spc="-30" dirty="0">
                <a:solidFill>
                  <a:srgbClr val="FF0000"/>
                </a:solidFill>
                <a:latin typeface="Times New Roman" panose="02020603050405020304" pitchFamily="18" charset="0"/>
                <a:cs typeface="Times New Roman" panose="02020603050405020304" pitchFamily="18" charset="0"/>
              </a:rPr>
              <a:t>ARE </a:t>
            </a:r>
            <a:r>
              <a:rPr sz="1800" b="1" spc="-15" dirty="0">
                <a:solidFill>
                  <a:srgbClr val="FF0000"/>
                </a:solidFill>
                <a:latin typeface="Times New Roman" panose="02020603050405020304" pitchFamily="18" charset="0"/>
                <a:cs typeface="Times New Roman" panose="02020603050405020304" pitchFamily="18" charset="0"/>
              </a:rPr>
              <a:t>NOT</a:t>
            </a:r>
            <a:r>
              <a:rPr sz="1800" b="1" spc="-1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acceptable</a:t>
            </a:r>
            <a:r>
              <a:rPr sz="1800" spc="-2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substitutes</a:t>
            </a:r>
            <a:endParaRPr sz="1800" dirty="0">
              <a:latin typeface="Times New Roman" panose="02020603050405020304" pitchFamily="18" charset="0"/>
              <a:cs typeface="Times New Roman" panose="02020603050405020304" pitchFamily="18" charset="0"/>
            </a:endParaRPr>
          </a:p>
          <a:p>
            <a:pPr marL="356870" indent="-344170">
              <a:lnSpc>
                <a:spcPct val="100000"/>
              </a:lnSpc>
              <a:spcBef>
                <a:spcPts val="995"/>
              </a:spcBef>
              <a:buFont typeface="Arial"/>
              <a:buChar char="•"/>
              <a:tabLst>
                <a:tab pos="356870" algn="l"/>
                <a:tab pos="357505" algn="l"/>
              </a:tabLst>
            </a:pPr>
            <a:r>
              <a:rPr sz="1800" spc="-20" dirty="0">
                <a:latin typeface="Times New Roman" panose="02020603050405020304" pitchFamily="18" charset="0"/>
                <a:cs typeface="Times New Roman" panose="02020603050405020304" pitchFamily="18" charset="0"/>
              </a:rPr>
              <a:t>Physical </a:t>
            </a:r>
            <a:r>
              <a:rPr sz="1800" spc="-15" dirty="0">
                <a:latin typeface="Times New Roman" panose="02020603050405020304" pitchFamily="18" charset="0"/>
                <a:cs typeface="Times New Roman" panose="02020603050405020304" pitchFamily="18" charset="0"/>
              </a:rPr>
              <a:t>examination results </a:t>
            </a:r>
            <a:r>
              <a:rPr sz="1800" spc="-5" dirty="0">
                <a:latin typeface="Times New Roman" panose="02020603050405020304" pitchFamily="18" charset="0"/>
                <a:cs typeface="Times New Roman" panose="02020603050405020304" pitchFamily="18" charset="0"/>
              </a:rPr>
              <a:t>must</a:t>
            </a:r>
            <a:r>
              <a:rPr sz="1800" spc="-17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reflect:</a:t>
            </a:r>
            <a:endParaRPr sz="1800" dirty="0">
              <a:latin typeface="Times New Roman" panose="02020603050405020304" pitchFamily="18" charset="0"/>
              <a:cs typeface="Times New Roman" panose="02020603050405020304" pitchFamily="18" charset="0"/>
            </a:endParaRPr>
          </a:p>
          <a:p>
            <a:pPr marL="756285" marR="535305" lvl="1" indent="-286385">
              <a:lnSpc>
                <a:spcPct val="100000"/>
              </a:lnSpc>
              <a:spcBef>
                <a:spcPts val="405"/>
              </a:spcBef>
              <a:buFont typeface="Wingdings"/>
              <a:buChar char=""/>
              <a:tabLst>
                <a:tab pos="756920" algn="l"/>
              </a:tabLst>
            </a:pPr>
            <a:r>
              <a:rPr sz="1800" spc="-5" dirty="0">
                <a:latin typeface="Times New Roman" panose="02020603050405020304" pitchFamily="18" charset="0"/>
                <a:cs typeface="Times New Roman" panose="02020603050405020304" pitchFamily="18" charset="0"/>
              </a:rPr>
              <a:t>The </a:t>
            </a:r>
            <a:r>
              <a:rPr sz="1800" spc="-10" dirty="0" err="1" smtClean="0">
                <a:latin typeface="Times New Roman" panose="02020603050405020304" pitchFamily="18" charset="0"/>
                <a:cs typeface="Times New Roman" panose="02020603050405020304" pitchFamily="18" charset="0"/>
              </a:rPr>
              <a:t>Deploy</a:t>
            </a:r>
            <a:r>
              <a:rPr lang="en-US" sz="1800" spc="-10" dirty="0" err="1" smtClean="0">
                <a:latin typeface="Times New Roman" panose="02020603050405020304" pitchFamily="18" charset="0"/>
                <a:cs typeface="Times New Roman" panose="02020603050405020304" pitchFamily="18" charset="0"/>
              </a:rPr>
              <a:t>er</a:t>
            </a:r>
            <a:r>
              <a:rPr lang="en-US" sz="1800" spc="-10" dirty="0" smtClean="0">
                <a:latin typeface="Times New Roman" panose="02020603050405020304" pitchFamily="18" charset="0"/>
                <a:cs typeface="Times New Roman" panose="02020603050405020304" pitchFamily="18" charset="0"/>
              </a:rPr>
              <a:t> </a:t>
            </a:r>
            <a:r>
              <a:rPr sz="1800" spc="-5" dirty="0" smtClean="0">
                <a:latin typeface="Times New Roman" panose="02020603050405020304" pitchFamily="18" charset="0"/>
                <a:cs typeface="Times New Roman" panose="02020603050405020304" pitchFamily="18" charset="0"/>
              </a:rPr>
              <a:t>is </a:t>
            </a:r>
            <a:r>
              <a:rPr sz="1800" spc="-15" dirty="0">
                <a:latin typeface="Times New Roman" panose="02020603050405020304" pitchFamily="18" charset="0"/>
                <a:cs typeface="Times New Roman" panose="02020603050405020304" pitchFamily="18" charset="0"/>
              </a:rPr>
              <a:t>psychologically </a:t>
            </a:r>
            <a:r>
              <a:rPr sz="1800" dirty="0">
                <a:latin typeface="Times New Roman" panose="02020603050405020304" pitchFamily="18" charset="0"/>
                <a:cs typeface="Times New Roman" panose="02020603050405020304" pitchFamily="18" charset="0"/>
              </a:rPr>
              <a:t>and </a:t>
            </a:r>
            <a:r>
              <a:rPr sz="1800" spc="-10" dirty="0">
                <a:latin typeface="Times New Roman" panose="02020603050405020304" pitchFamily="18" charset="0"/>
                <a:cs typeface="Times New Roman" panose="02020603050405020304" pitchFamily="18" charset="0"/>
              </a:rPr>
              <a:t>physically </a:t>
            </a:r>
            <a:r>
              <a:rPr sz="1800" spc="-5" dirty="0">
                <a:latin typeface="Times New Roman" panose="02020603050405020304" pitchFamily="18" charset="0"/>
                <a:cs typeface="Times New Roman" panose="02020603050405020304" pitchFamily="18" charset="0"/>
              </a:rPr>
              <a:t>fit </a:t>
            </a:r>
            <a:r>
              <a:rPr sz="1800" spc="-15" dirty="0">
                <a:latin typeface="Times New Roman" panose="02020603050405020304" pitchFamily="18" charset="0"/>
                <a:cs typeface="Times New Roman" panose="02020603050405020304" pitchFamily="18" charset="0"/>
              </a:rPr>
              <a:t>for </a:t>
            </a:r>
            <a:r>
              <a:rPr sz="1800" spc="-20" dirty="0">
                <a:latin typeface="Times New Roman" panose="02020603050405020304" pitchFamily="18" charset="0"/>
                <a:cs typeface="Times New Roman" panose="02020603050405020304" pitchFamily="18" charset="0"/>
              </a:rPr>
              <a:t>working </a:t>
            </a:r>
            <a:r>
              <a:rPr sz="1800" spc="-5" dirty="0">
                <a:latin typeface="Times New Roman" panose="02020603050405020304" pitchFamily="18" charset="0"/>
                <a:cs typeface="Times New Roman" panose="02020603050405020304" pitchFamily="18" charset="0"/>
              </a:rPr>
              <a:t>in </a:t>
            </a:r>
            <a:r>
              <a:rPr sz="1800" dirty="0">
                <a:latin typeface="Times New Roman" panose="02020603050405020304" pitchFamily="18" charset="0"/>
                <a:cs typeface="Times New Roman" panose="02020603050405020304" pitchFamily="18" charset="0"/>
              </a:rPr>
              <a:t>an  </a:t>
            </a:r>
            <a:r>
              <a:rPr sz="1800" spc="-20" dirty="0">
                <a:latin typeface="Times New Roman" panose="02020603050405020304" pitchFamily="18" charset="0"/>
                <a:cs typeface="Times New Roman" panose="02020603050405020304" pitchFamily="18" charset="0"/>
              </a:rPr>
              <a:t>austere </a:t>
            </a:r>
            <a:r>
              <a:rPr sz="1800" spc="-15" dirty="0">
                <a:latin typeface="Times New Roman" panose="02020603050405020304" pitchFamily="18" charset="0"/>
                <a:cs typeface="Times New Roman" panose="02020603050405020304" pitchFamily="18" charset="0"/>
              </a:rPr>
              <a:t>environment </a:t>
            </a:r>
            <a:r>
              <a:rPr sz="1800" dirty="0">
                <a:latin typeface="Times New Roman" panose="02020603050405020304" pitchFamily="18" charset="0"/>
                <a:cs typeface="Times New Roman" panose="02020603050405020304" pitchFamily="18" charset="0"/>
              </a:rPr>
              <a:t>and </a:t>
            </a:r>
            <a:r>
              <a:rPr sz="1800" spc="-15" dirty="0">
                <a:latin typeface="Times New Roman" panose="02020603050405020304" pitchFamily="18" charset="0"/>
                <a:cs typeface="Times New Roman" panose="02020603050405020304" pitchFamily="18" charset="0"/>
              </a:rPr>
              <a:t>capable </a:t>
            </a:r>
            <a:r>
              <a:rPr sz="1800" spc="-5" dirty="0">
                <a:latin typeface="Times New Roman" panose="02020603050405020304" pitchFamily="18" charset="0"/>
                <a:cs typeface="Times New Roman" panose="02020603050405020304" pitchFamily="18" charset="0"/>
              </a:rPr>
              <a:t>of </a:t>
            </a:r>
            <a:r>
              <a:rPr sz="1800" spc="-15" dirty="0">
                <a:latin typeface="Times New Roman" panose="02020603050405020304" pitchFamily="18" charset="0"/>
                <a:cs typeface="Times New Roman" panose="02020603050405020304" pitchFamily="18" charset="0"/>
              </a:rPr>
              <a:t>wearing </a:t>
            </a:r>
            <a:r>
              <a:rPr sz="1800" spc="-5" dirty="0">
                <a:latin typeface="Times New Roman" panose="02020603050405020304" pitchFamily="18" charset="0"/>
                <a:cs typeface="Times New Roman" panose="02020603050405020304" pitchFamily="18" charset="0"/>
              </a:rPr>
              <a:t>respiratory, </a:t>
            </a:r>
            <a:r>
              <a:rPr sz="1800" spc="-10" dirty="0">
                <a:latin typeface="Times New Roman" panose="02020603050405020304" pitchFamily="18" charset="0"/>
                <a:cs typeface="Times New Roman" panose="02020603050405020304" pitchFamily="18" charset="0"/>
              </a:rPr>
              <a:t>chemical, </a:t>
            </a:r>
            <a:r>
              <a:rPr sz="1800" dirty="0">
                <a:latin typeface="Times New Roman" panose="02020603050405020304" pitchFamily="18" charset="0"/>
                <a:cs typeface="Times New Roman" panose="02020603050405020304" pitchFamily="18" charset="0"/>
              </a:rPr>
              <a:t>and  </a:t>
            </a:r>
            <a:r>
              <a:rPr sz="1800" spc="-10" dirty="0">
                <a:latin typeface="Times New Roman" panose="02020603050405020304" pitchFamily="18" charset="0"/>
                <a:cs typeface="Times New Roman" panose="02020603050405020304" pitchFamily="18" charset="0"/>
              </a:rPr>
              <a:t>biological </a:t>
            </a:r>
            <a:r>
              <a:rPr sz="1800" spc="-15" dirty="0">
                <a:latin typeface="Times New Roman" panose="02020603050405020304" pitchFamily="18" charset="0"/>
                <a:cs typeface="Times New Roman" panose="02020603050405020304" pitchFamily="18" charset="0"/>
              </a:rPr>
              <a:t>protective</a:t>
            </a:r>
            <a:r>
              <a:rPr sz="1800" spc="-95" dirty="0">
                <a:latin typeface="Times New Roman" panose="02020603050405020304" pitchFamily="18" charset="0"/>
                <a:cs typeface="Times New Roman" panose="02020603050405020304" pitchFamily="18" charset="0"/>
              </a:rPr>
              <a:t> </a:t>
            </a:r>
            <a:r>
              <a:rPr sz="1800" spc="-5" dirty="0" smtClean="0">
                <a:latin typeface="Times New Roman" panose="02020603050405020304" pitchFamily="18" charset="0"/>
                <a:cs typeface="Times New Roman" panose="02020603050405020304" pitchFamily="18" charset="0"/>
              </a:rPr>
              <a:t>equipment</a:t>
            </a:r>
            <a:endParaRPr lang="en-US" sz="1800" spc="-5" dirty="0" smtClean="0">
              <a:latin typeface="Times New Roman" panose="02020603050405020304" pitchFamily="18" charset="0"/>
              <a:cs typeface="Times New Roman" panose="02020603050405020304" pitchFamily="18" charset="0"/>
            </a:endParaRPr>
          </a:p>
          <a:p>
            <a:pPr marL="756285" marR="535305" lvl="1" indent="-286385">
              <a:lnSpc>
                <a:spcPct val="100000"/>
              </a:lnSpc>
              <a:spcBef>
                <a:spcPts val="405"/>
              </a:spcBef>
              <a:buFont typeface="Wingdings"/>
              <a:buChar char=""/>
              <a:tabLst>
                <a:tab pos="756920" algn="l"/>
              </a:tabLst>
            </a:pPr>
            <a:r>
              <a:rPr lang="en-US" spc="-5" dirty="0" smtClean="0">
                <a:latin typeface="Times New Roman" panose="02020603050405020304" pitchFamily="18" charset="0"/>
                <a:cs typeface="Times New Roman" panose="02020603050405020304" pitchFamily="18" charset="0"/>
              </a:rPr>
              <a:t>ECG/EKG (if 40 years of age or older): within the past five years</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990"/>
              </a:spcBef>
              <a:buFont typeface="Wingdings"/>
              <a:buChar char=""/>
              <a:tabLst>
                <a:tab pos="756920" algn="l"/>
              </a:tabLst>
            </a:pPr>
            <a:r>
              <a:rPr sz="1800" spc="-15" dirty="0">
                <a:latin typeface="Times New Roman" panose="02020603050405020304" pitchFamily="18" charset="0"/>
                <a:cs typeface="Times New Roman" panose="02020603050405020304" pitchFamily="18" charset="0"/>
              </a:rPr>
              <a:t>Results </a:t>
            </a:r>
            <a:r>
              <a:rPr sz="1800" spc="-5" dirty="0">
                <a:latin typeface="Times New Roman" panose="02020603050405020304" pitchFamily="18" charset="0"/>
                <a:cs typeface="Times New Roman" panose="02020603050405020304" pitchFamily="18" charset="0"/>
              </a:rPr>
              <a:t>of </a:t>
            </a:r>
            <a:r>
              <a:rPr sz="1800" spc="-15" dirty="0">
                <a:latin typeface="Times New Roman" panose="02020603050405020304" pitchFamily="18" charset="0"/>
                <a:cs typeface="Times New Roman" panose="02020603050405020304" pitchFamily="18" charset="0"/>
              </a:rPr>
              <a:t>Framingham </a:t>
            </a:r>
            <a:r>
              <a:rPr sz="1800" spc="-10" dirty="0">
                <a:latin typeface="Times New Roman" panose="02020603050405020304" pitchFamily="18" charset="0"/>
                <a:cs typeface="Times New Roman" panose="02020603050405020304" pitchFamily="18" charset="0"/>
              </a:rPr>
              <a:t>Calculation</a:t>
            </a:r>
            <a:r>
              <a:rPr sz="1800" spc="-15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if</a:t>
            </a:r>
            <a:r>
              <a:rPr sz="1800" spc="-5" dirty="0" smtClean="0">
                <a:latin typeface="Times New Roman" panose="02020603050405020304" pitchFamily="18" charset="0"/>
                <a:cs typeface="Times New Roman" panose="02020603050405020304" pitchFamily="18" charset="0"/>
              </a:rPr>
              <a:t>:</a:t>
            </a:r>
            <a:endParaRPr sz="1800" dirty="0" smtClean="0">
              <a:latin typeface="Times New Roman" panose="02020603050405020304" pitchFamily="18" charset="0"/>
              <a:cs typeface="Times New Roman" panose="02020603050405020304" pitchFamily="18" charset="0"/>
            </a:endParaRPr>
          </a:p>
          <a:p>
            <a:pPr marL="1155700" lvl="2" indent="-228600">
              <a:lnSpc>
                <a:spcPct val="100000"/>
              </a:lnSpc>
              <a:spcBef>
                <a:spcPts val="990"/>
              </a:spcBef>
              <a:buFont typeface="Wingdings"/>
              <a:buChar char=""/>
              <a:tabLst>
                <a:tab pos="1156335" algn="l"/>
              </a:tabLst>
            </a:pPr>
            <a:r>
              <a:rPr sz="1800" spc="-5" dirty="0" smtClean="0">
                <a:latin typeface="Times New Roman" panose="02020603050405020304" pitchFamily="18" charset="0"/>
                <a:cs typeface="Times New Roman" panose="02020603050405020304" pitchFamily="18" charset="0"/>
              </a:rPr>
              <a:t>40 </a:t>
            </a:r>
            <a:r>
              <a:rPr sz="1800" spc="-20" dirty="0">
                <a:latin typeface="Times New Roman" panose="02020603050405020304" pitchFamily="18" charset="0"/>
                <a:cs typeface="Times New Roman" panose="02020603050405020304" pitchFamily="18" charset="0"/>
              </a:rPr>
              <a:t>years </a:t>
            </a:r>
            <a:r>
              <a:rPr sz="1800" spc="-5" dirty="0" smtClean="0">
                <a:latin typeface="Times New Roman" panose="02020603050405020304" pitchFamily="18" charset="0"/>
                <a:cs typeface="Times New Roman" panose="02020603050405020304" pitchFamily="18" charset="0"/>
              </a:rPr>
              <a:t>old</a:t>
            </a:r>
            <a:r>
              <a:rPr lang="en-US" sz="1800" spc="-5" dirty="0" smtClean="0">
                <a:latin typeface="Times New Roman" panose="02020603050405020304" pitchFamily="18" charset="0"/>
                <a:cs typeface="Times New Roman" panose="02020603050405020304" pitchFamily="18" charset="0"/>
              </a:rPr>
              <a:t> </a:t>
            </a:r>
            <a:r>
              <a:rPr lang="en-US" spc="-5" dirty="0" smtClean="0">
                <a:latin typeface="Times New Roman" panose="02020603050405020304" pitchFamily="18" charset="0"/>
                <a:cs typeface="Times New Roman" panose="02020603050405020304" pitchFamily="18" charset="0"/>
              </a:rPr>
              <a:t>and </a:t>
            </a:r>
            <a:r>
              <a:rPr lang="en-US" sz="1800" spc="-5" dirty="0" smtClean="0">
                <a:latin typeface="Times New Roman" panose="02020603050405020304" pitchFamily="18" charset="0"/>
                <a:cs typeface="Times New Roman" panose="02020603050405020304" pitchFamily="18" charset="0"/>
              </a:rPr>
              <a:t>older</a:t>
            </a:r>
            <a:r>
              <a:rPr sz="1800" spc="-5" dirty="0" smtClean="0">
                <a:latin typeface="Times New Roman" panose="02020603050405020304" pitchFamily="18" charset="0"/>
                <a:cs typeface="Times New Roman" panose="02020603050405020304" pitchFamily="18" charset="0"/>
              </a:rPr>
              <a:t> </a:t>
            </a:r>
            <a:r>
              <a:rPr lang="en-US" sz="1800" spc="-5" dirty="0" smtClean="0">
                <a:latin typeface="Times New Roman" panose="02020603050405020304" pitchFamily="18" charset="0"/>
                <a:cs typeface="Times New Roman" panose="02020603050405020304" pitchFamily="18" charset="0"/>
              </a:rPr>
              <a:t>and/</a:t>
            </a:r>
            <a:r>
              <a:rPr sz="1800" spc="45" dirty="0" smtClean="0">
                <a:latin typeface="Times New Roman" panose="02020603050405020304" pitchFamily="18" charset="0"/>
                <a:cs typeface="Times New Roman" panose="02020603050405020304" pitchFamily="18" charset="0"/>
              </a:rPr>
              <a:t>or</a:t>
            </a:r>
            <a:r>
              <a:rPr lang="en-US" sz="1800" spc="45" dirty="0" smtClean="0">
                <a:latin typeface="Times New Roman" panose="02020603050405020304" pitchFamily="18" charset="0"/>
                <a:cs typeface="Times New Roman" panose="02020603050405020304" pitchFamily="18" charset="0"/>
              </a:rPr>
              <a:t> </a:t>
            </a:r>
            <a:r>
              <a:rPr sz="1800" spc="45" dirty="0" smtClean="0">
                <a:latin typeface="Times New Roman" panose="02020603050405020304" pitchFamily="18" charset="0"/>
                <a:cs typeface="Times New Roman" panose="02020603050405020304" pitchFamily="18" charset="0"/>
              </a:rPr>
              <a:t>if </a:t>
            </a:r>
            <a:r>
              <a:rPr sz="1800" spc="-15" dirty="0">
                <a:latin typeface="Times New Roman" panose="02020603050405020304" pitchFamily="18" charset="0"/>
                <a:cs typeface="Times New Roman" panose="02020603050405020304" pitchFamily="18" charset="0"/>
              </a:rPr>
              <a:t>treated for </a:t>
            </a:r>
            <a:r>
              <a:rPr sz="1800" spc="-10" dirty="0">
                <a:latin typeface="Times New Roman" panose="02020603050405020304" pitchFamily="18" charset="0"/>
                <a:cs typeface="Times New Roman" panose="02020603050405020304" pitchFamily="18" charset="0"/>
              </a:rPr>
              <a:t>Diabetes </a:t>
            </a:r>
            <a:r>
              <a:rPr sz="1800" spc="-5" dirty="0">
                <a:latin typeface="Times New Roman" panose="02020603050405020304" pitchFamily="18" charset="0"/>
                <a:cs typeface="Times New Roman" panose="02020603050405020304" pitchFamily="18" charset="0"/>
              </a:rPr>
              <a:t>Mellitus </a:t>
            </a:r>
            <a:r>
              <a:rPr sz="1800" spc="-25" dirty="0">
                <a:latin typeface="Times New Roman" panose="02020603050405020304" pitchFamily="18" charset="0"/>
                <a:cs typeface="Times New Roman" panose="02020603050405020304" pitchFamily="18" charset="0"/>
              </a:rPr>
              <a:t>Type</a:t>
            </a:r>
            <a:r>
              <a:rPr sz="1800" spc="-215"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138"/>
            <a:ext cx="7239000" cy="884555"/>
          </a:xfrm>
          <a:prstGeom prst="rect">
            <a:avLst/>
          </a:prstGeom>
        </p:spPr>
        <p:txBody>
          <a:bodyPr vert="horz" wrap="square" lIns="0" tIns="0" rIns="0" bIns="0" rtlCol="0">
            <a:spAutoFit/>
          </a:bodyPr>
          <a:lstStyle/>
          <a:p>
            <a:pPr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SRP</a:t>
            </a:r>
          </a:p>
          <a:p>
            <a:pPr marL="50165" algn="ctr">
              <a:lnSpc>
                <a:spcPct val="100000"/>
              </a:lnSpc>
            </a:pPr>
            <a:r>
              <a:rPr spc="-20" dirty="0">
                <a:latin typeface="Times New Roman" panose="02020603050405020304" pitchFamily="18" charset="0"/>
                <a:cs typeface="Times New Roman" panose="02020603050405020304" pitchFamily="18" charset="0"/>
              </a:rPr>
              <a:t>(Physical</a:t>
            </a:r>
            <a:r>
              <a:rPr spc="-3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Exam)</a:t>
            </a:r>
          </a:p>
        </p:txBody>
      </p:sp>
      <p:sp>
        <p:nvSpPr>
          <p:cNvPr id="3" name="object 3"/>
          <p:cNvSpPr txBox="1"/>
          <p:nvPr/>
        </p:nvSpPr>
        <p:spPr>
          <a:xfrm>
            <a:off x="476199" y="1478534"/>
            <a:ext cx="7868284" cy="2439129"/>
          </a:xfrm>
          <a:prstGeom prst="rect">
            <a:avLst/>
          </a:prstGeom>
        </p:spPr>
        <p:txBody>
          <a:bodyPr vert="horz" wrap="square" lIns="0" tIns="0" rIns="0" bIns="0" rtlCol="0">
            <a:spAutoFit/>
          </a:bodyPr>
          <a:lstStyle/>
          <a:p>
            <a:pPr marL="299085" indent="-286385">
              <a:lnSpc>
                <a:spcPct val="100000"/>
              </a:lnSpc>
              <a:buFont typeface="Arial"/>
              <a:buChar char="•"/>
              <a:tabLst>
                <a:tab pos="356870" algn="l"/>
                <a:tab pos="357505" algn="l"/>
              </a:tabLst>
            </a:pPr>
            <a:r>
              <a:rPr sz="1800" dirty="0">
                <a:latin typeface="Times New Roman" panose="02020603050405020304" pitchFamily="18" charset="0"/>
                <a:cs typeface="Times New Roman" panose="02020603050405020304" pitchFamily="18" charset="0"/>
              </a:rPr>
              <a:t>If </a:t>
            </a:r>
            <a:r>
              <a:rPr sz="1800" spc="-15" dirty="0">
                <a:latin typeface="Times New Roman" panose="02020603050405020304" pitchFamily="18" charset="0"/>
                <a:cs typeface="Times New Roman" panose="02020603050405020304" pitchFamily="18" charset="0"/>
              </a:rPr>
              <a:t>Framingham </a:t>
            </a:r>
            <a:r>
              <a:rPr sz="1800" spc="-10" dirty="0">
                <a:latin typeface="Times New Roman" panose="02020603050405020304" pitchFamily="18" charset="0"/>
                <a:cs typeface="Times New Roman" panose="02020603050405020304" pitchFamily="18" charset="0"/>
              </a:rPr>
              <a:t>Calculation </a:t>
            </a:r>
            <a:r>
              <a:rPr sz="1800" spc="-5" dirty="0">
                <a:latin typeface="Times New Roman" panose="02020603050405020304" pitchFamily="18" charset="0"/>
                <a:cs typeface="Times New Roman" panose="02020603050405020304" pitchFamily="18" charset="0"/>
              </a:rPr>
              <a:t>is </a:t>
            </a:r>
            <a:r>
              <a:rPr sz="1800" dirty="0">
                <a:latin typeface="Times New Roman" panose="02020603050405020304" pitchFamily="18" charset="0"/>
                <a:cs typeface="Times New Roman" panose="02020603050405020304" pitchFamily="18" charset="0"/>
              </a:rPr>
              <a:t>&gt; 15% </a:t>
            </a:r>
            <a:r>
              <a:rPr sz="1800" spc="-15" dirty="0">
                <a:latin typeface="Times New Roman" panose="02020603050405020304" pitchFamily="18" charset="0"/>
                <a:cs typeface="Times New Roman" panose="02020603050405020304" pitchFamily="18" charset="0"/>
              </a:rPr>
              <a:t>for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Deployer </a:t>
            </a:r>
            <a:r>
              <a:rPr sz="1800" spc="-15" dirty="0">
                <a:latin typeface="Times New Roman" panose="02020603050405020304" pitchFamily="18" charset="0"/>
                <a:cs typeface="Times New Roman" panose="02020603050405020304" pitchFamily="18" charset="0"/>
              </a:rPr>
              <a:t>who </a:t>
            </a:r>
            <a:r>
              <a:rPr sz="1800" spc="-5" dirty="0">
                <a:latin typeface="Times New Roman" panose="02020603050405020304" pitchFamily="18" charset="0"/>
                <a:cs typeface="Times New Roman" panose="02020603050405020304" pitchFamily="18" charset="0"/>
              </a:rPr>
              <a:t>is </a:t>
            </a:r>
            <a:r>
              <a:rPr lang="en-US" dirty="0" smtClean="0">
                <a:latin typeface="Times New Roman" panose="02020603050405020304" pitchFamily="18" charset="0"/>
                <a:cs typeface="Times New Roman" panose="02020603050405020304" pitchFamily="18" charset="0"/>
              </a:rPr>
              <a:t>older than</a:t>
            </a:r>
            <a:r>
              <a:rPr sz="1800" dirty="0" smtClean="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40 </a:t>
            </a:r>
            <a:r>
              <a:rPr sz="1800" spc="-20" dirty="0">
                <a:latin typeface="Times New Roman" panose="02020603050405020304" pitchFamily="18" charset="0"/>
                <a:cs typeface="Times New Roman" panose="02020603050405020304" pitchFamily="18" charset="0"/>
              </a:rPr>
              <a:t>years </a:t>
            </a:r>
            <a:r>
              <a:rPr sz="1800" spc="-5" dirty="0">
                <a:latin typeface="Times New Roman" panose="02020603050405020304" pitchFamily="18" charset="0"/>
                <a:cs typeface="Times New Roman" panose="02020603050405020304" pitchFamily="18" charset="0"/>
              </a:rPr>
              <a:t>old </a:t>
            </a:r>
            <a:r>
              <a:rPr sz="1800" spc="-10" dirty="0">
                <a:latin typeface="Times New Roman" panose="02020603050405020304" pitchFamily="18" charset="0"/>
                <a:cs typeface="Times New Roman" panose="02020603050405020304" pitchFamily="18" charset="0"/>
              </a:rPr>
              <a:t>and/or</a:t>
            </a:r>
            <a:r>
              <a:rPr sz="1800" spc="-150" dirty="0">
                <a:latin typeface="Times New Roman" panose="02020603050405020304" pitchFamily="18" charset="0"/>
                <a:cs typeface="Times New Roman" panose="02020603050405020304" pitchFamily="18" charset="0"/>
              </a:rPr>
              <a:t> </a:t>
            </a:r>
            <a:r>
              <a:rPr sz="1800" spc="-5" dirty="0" smtClean="0">
                <a:latin typeface="Times New Roman" panose="02020603050405020304" pitchFamily="18" charset="0"/>
                <a:cs typeface="Times New Roman" panose="02020603050405020304" pitchFamily="18" charset="0"/>
              </a:rPr>
              <a:t>is</a:t>
            </a:r>
            <a:r>
              <a:rPr lang="en-US" dirty="0">
                <a:latin typeface="Times New Roman" panose="02020603050405020304" pitchFamily="18" charset="0"/>
                <a:cs typeface="Times New Roman" panose="02020603050405020304" pitchFamily="18" charset="0"/>
              </a:rPr>
              <a:t> </a:t>
            </a:r>
            <a:r>
              <a:rPr sz="1800" spc="-20" dirty="0" smtClean="0">
                <a:latin typeface="Times New Roman" panose="02020603050405020304" pitchFamily="18" charset="0"/>
                <a:cs typeface="Times New Roman" panose="02020603050405020304" pitchFamily="18" charset="0"/>
              </a:rPr>
              <a:t>treated </a:t>
            </a:r>
            <a:r>
              <a:rPr sz="1800" spc="-15" dirty="0">
                <a:latin typeface="Times New Roman" panose="02020603050405020304" pitchFamily="18" charset="0"/>
                <a:cs typeface="Times New Roman" panose="02020603050405020304" pitchFamily="18" charset="0"/>
              </a:rPr>
              <a:t>for </a:t>
            </a:r>
            <a:r>
              <a:rPr sz="1800" spc="-15" dirty="0" smtClean="0">
                <a:latin typeface="Times New Roman" panose="02020603050405020304" pitchFamily="18" charset="0"/>
                <a:cs typeface="Times New Roman" panose="02020603050405020304" pitchFamily="18" charset="0"/>
              </a:rPr>
              <a:t>Diabetes</a:t>
            </a:r>
            <a:r>
              <a:rPr lang="en-US" sz="1800" spc="-15" dirty="0" smtClean="0">
                <a:latin typeface="Times New Roman" panose="02020603050405020304" pitchFamily="18" charset="0"/>
                <a:cs typeface="Times New Roman" panose="02020603050405020304" pitchFamily="18" charset="0"/>
              </a:rPr>
              <a:t> Mellitus Type 2</a:t>
            </a:r>
            <a:r>
              <a:rPr sz="1800" spc="-15" dirty="0" smtClean="0">
                <a:latin typeface="Times New Roman" panose="02020603050405020304" pitchFamily="18" charset="0"/>
                <a:cs typeface="Times New Roman" panose="02020603050405020304" pitchFamily="18" charset="0"/>
              </a:rPr>
              <a:t>,</a:t>
            </a:r>
            <a:r>
              <a:rPr sz="1800" spc="-25" dirty="0" smtClean="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bring:</a:t>
            </a:r>
            <a:endParaRPr sz="1800" dirty="0">
              <a:latin typeface="Times New Roman" panose="02020603050405020304" pitchFamily="18" charset="0"/>
              <a:cs typeface="Times New Roman" panose="02020603050405020304" pitchFamily="18" charset="0"/>
            </a:endParaRPr>
          </a:p>
          <a:p>
            <a:pPr>
              <a:lnSpc>
                <a:spcPct val="100000"/>
              </a:lnSpc>
              <a:spcBef>
                <a:spcPts val="30"/>
              </a:spcBef>
            </a:pPr>
            <a:endParaRPr sz="145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sz="1800" spc="-15" dirty="0">
                <a:latin typeface="Times New Roman" panose="02020603050405020304" pitchFamily="18" charset="0"/>
                <a:cs typeface="Times New Roman" panose="02020603050405020304" pitchFamily="18" charset="0"/>
              </a:rPr>
              <a:t>Results </a:t>
            </a:r>
            <a:r>
              <a:rPr sz="1800" spc="-5" dirty="0">
                <a:latin typeface="Times New Roman" panose="02020603050405020304" pitchFamily="18" charset="0"/>
                <a:cs typeface="Times New Roman" panose="02020603050405020304" pitchFamily="18" charset="0"/>
              </a:rPr>
              <a:t>of </a:t>
            </a:r>
            <a:r>
              <a:rPr sz="1800" spc="-15" dirty="0">
                <a:latin typeface="Times New Roman" panose="02020603050405020304" pitchFamily="18" charset="0"/>
                <a:cs typeface="Times New Roman" panose="02020603050405020304" pitchFamily="18" charset="0"/>
              </a:rPr>
              <a:t>cardiology </a:t>
            </a:r>
            <a:r>
              <a:rPr sz="1800" spc="-10" dirty="0">
                <a:latin typeface="Times New Roman" panose="02020603050405020304" pitchFamily="18" charset="0"/>
                <a:cs typeface="Times New Roman" panose="02020603050405020304" pitchFamily="18" charset="0"/>
              </a:rPr>
              <a:t>evaluation </a:t>
            </a:r>
            <a:r>
              <a:rPr sz="1800" spc="-10" dirty="0" smtClean="0">
                <a:latin typeface="Times New Roman" panose="02020603050405020304" pitchFamily="18" charset="0"/>
                <a:cs typeface="Times New Roman" panose="02020603050405020304" pitchFamily="18" charset="0"/>
              </a:rPr>
              <a:t>with</a:t>
            </a:r>
            <a:r>
              <a:rPr lang="en-US" sz="1800" spc="-10" dirty="0" smtClean="0">
                <a:latin typeface="Times New Roman" panose="02020603050405020304" pitchFamily="18" charset="0"/>
                <a:cs typeface="Times New Roman" panose="02020603050405020304" pitchFamily="18" charset="0"/>
              </a:rPr>
              <a:t> a completed </a:t>
            </a:r>
            <a:r>
              <a:rPr lang="en-US" spc="-10" dirty="0" smtClean="0">
                <a:latin typeface="Times New Roman" panose="02020603050405020304" pitchFamily="18" charset="0"/>
                <a:cs typeface="Times New Roman" panose="02020603050405020304" pitchFamily="18" charset="0"/>
              </a:rPr>
              <a:t>Stress echocardiogram, or Nuclear Stress Test</a:t>
            </a:r>
            <a:endParaRPr lang="en-US"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endParaRPr lang="en-US" sz="1800" spc="-2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sz="1800" spc="-20" dirty="0" smtClean="0">
                <a:latin typeface="Times New Roman" panose="02020603050405020304" pitchFamily="18" charset="0"/>
                <a:cs typeface="Times New Roman" panose="02020603050405020304" pitchFamily="18" charset="0"/>
              </a:rPr>
              <a:t>PCM </a:t>
            </a:r>
            <a:r>
              <a:rPr sz="1800" spc="-5" dirty="0">
                <a:latin typeface="Times New Roman" panose="02020603050405020304" pitchFamily="18" charset="0"/>
                <a:cs typeface="Times New Roman" panose="02020603050405020304" pitchFamily="18" charset="0"/>
              </a:rPr>
              <a:t>or </a:t>
            </a:r>
            <a:r>
              <a:rPr sz="1800" spc="-15" dirty="0">
                <a:latin typeface="Times New Roman" panose="02020603050405020304" pitchFamily="18" charset="0"/>
                <a:cs typeface="Times New Roman" panose="02020603050405020304" pitchFamily="18" charset="0"/>
              </a:rPr>
              <a:t>Cardiologist recommendations </a:t>
            </a:r>
            <a:r>
              <a:rPr sz="1800" spc="-10" dirty="0">
                <a:latin typeface="Times New Roman" panose="02020603050405020304" pitchFamily="18" charset="0"/>
                <a:cs typeface="Times New Roman" panose="02020603050405020304" pitchFamily="18" charset="0"/>
              </a:rPr>
              <a:t>to</a:t>
            </a:r>
            <a:r>
              <a:rPr sz="1800" spc="-50" dirty="0">
                <a:latin typeface="Times New Roman" panose="02020603050405020304" pitchFamily="18" charset="0"/>
                <a:cs typeface="Times New Roman" panose="02020603050405020304" pitchFamily="18" charset="0"/>
              </a:rPr>
              <a:t> </a:t>
            </a:r>
            <a:r>
              <a:rPr sz="1800" spc="-10" dirty="0" smtClean="0">
                <a:latin typeface="Times New Roman" panose="02020603050405020304" pitchFamily="18" charset="0"/>
                <a:cs typeface="Times New Roman" panose="02020603050405020304" pitchFamily="18" charset="0"/>
              </a:rPr>
              <a:t>deploy</a:t>
            </a:r>
            <a:endParaRPr lang="en-US" sz="1800" spc="-10" dirty="0" smtClean="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endParaRPr lang="en-US" spc="-1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lang="en-US" sz="1800" spc="-10" dirty="0" smtClean="0">
                <a:latin typeface="Times New Roman" panose="02020603050405020304" pitchFamily="18" charset="0"/>
                <a:cs typeface="Times New Roman" panose="02020603050405020304" pitchFamily="18" charset="0"/>
              </a:rPr>
              <a:t>Requires a Waiver</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0" y="88138"/>
            <a:ext cx="7086600" cy="861774"/>
          </a:xfrm>
          <a:prstGeom prst="rect">
            <a:avLst/>
          </a:prstGeom>
        </p:spPr>
        <p:txBody>
          <a:bodyPr vert="horz" wrap="square" lIns="0" tIns="0" rIns="0" bIns="0" rtlCol="0">
            <a:spAutoFit/>
          </a:bodyPr>
          <a:lstStyle/>
          <a:p>
            <a:pPr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spc="-5" dirty="0" smtClean="0">
                <a:latin typeface="Times New Roman" panose="02020603050405020304" pitchFamily="18" charset="0"/>
                <a:cs typeface="Times New Roman" panose="02020603050405020304" pitchFamily="18" charset="0"/>
              </a:rPr>
              <a:t>SR</a:t>
            </a:r>
            <a:r>
              <a:rPr lang="en-US" spc="-5" dirty="0" smtClean="0">
                <a:latin typeface="Times New Roman" panose="02020603050405020304" pitchFamily="18" charset="0"/>
                <a:cs typeface="Times New Roman" panose="02020603050405020304" pitchFamily="18" charset="0"/>
              </a:rPr>
              <a:t>RC</a:t>
            </a:r>
            <a:endParaRPr spc="-5" dirty="0">
              <a:latin typeface="Times New Roman" panose="02020603050405020304" pitchFamily="18" charset="0"/>
              <a:cs typeface="Times New Roman" panose="02020603050405020304" pitchFamily="18" charset="0"/>
            </a:endParaRPr>
          </a:p>
          <a:p>
            <a:pPr marL="125095" algn="ctr">
              <a:lnSpc>
                <a:spcPct val="100000"/>
              </a:lnSpc>
            </a:pPr>
            <a:r>
              <a:rPr spc="-20" dirty="0">
                <a:latin typeface="Times New Roman" panose="02020603050405020304" pitchFamily="18" charset="0"/>
                <a:cs typeface="Times New Roman" panose="02020603050405020304" pitchFamily="18" charset="0"/>
              </a:rPr>
              <a:t>(Physical</a:t>
            </a:r>
            <a:r>
              <a:rPr spc="-35" dirty="0">
                <a:latin typeface="Times New Roman" panose="02020603050405020304" pitchFamily="18" charset="0"/>
                <a:cs typeface="Times New Roman" panose="02020603050405020304" pitchFamily="18" charset="0"/>
              </a:rPr>
              <a:t> </a:t>
            </a:r>
            <a:r>
              <a:rPr spc="-15" dirty="0" smtClean="0">
                <a:latin typeface="Times New Roman" panose="02020603050405020304" pitchFamily="18" charset="0"/>
                <a:cs typeface="Times New Roman" panose="02020603050405020304" pitchFamily="18" charset="0"/>
              </a:rPr>
              <a:t>Exam</a:t>
            </a:r>
            <a:r>
              <a:rPr lang="en-US" spc="-15" dirty="0" smtClean="0">
                <a:latin typeface="Times New Roman" panose="02020603050405020304" pitchFamily="18" charset="0"/>
                <a:cs typeface="Times New Roman" panose="02020603050405020304" pitchFamily="18" charset="0"/>
              </a:rPr>
              <a:t>: Lab Requirements</a:t>
            </a:r>
            <a:r>
              <a:rPr spc="-15" dirty="0" smtClean="0">
                <a:latin typeface="Times New Roman" panose="02020603050405020304" pitchFamily="18" charset="0"/>
                <a:cs typeface="Times New Roman" panose="02020603050405020304" pitchFamily="18" charset="0"/>
              </a:rPr>
              <a:t>)</a:t>
            </a:r>
            <a:endParaRPr spc="-15" dirty="0">
              <a:latin typeface="Times New Roman" panose="02020603050405020304" pitchFamily="18" charset="0"/>
              <a:cs typeface="Times New Roman" panose="02020603050405020304" pitchFamily="18" charset="0"/>
            </a:endParaRPr>
          </a:p>
        </p:txBody>
      </p:sp>
      <p:sp>
        <p:nvSpPr>
          <p:cNvPr id="3" name="object 3"/>
          <p:cNvSpPr txBox="1"/>
          <p:nvPr/>
        </p:nvSpPr>
        <p:spPr>
          <a:xfrm>
            <a:off x="455777" y="1402334"/>
            <a:ext cx="7859395" cy="4362733"/>
          </a:xfrm>
          <a:prstGeom prst="rect">
            <a:avLst/>
          </a:prstGeom>
        </p:spPr>
        <p:txBody>
          <a:bodyPr vert="horz" wrap="square" lIns="0" tIns="0" rIns="0" bIns="0" rtlCol="0">
            <a:spAutoFit/>
          </a:bodyPr>
          <a:lstStyle/>
          <a:p>
            <a:pPr marL="368935" indent="-344170">
              <a:lnSpc>
                <a:spcPct val="100000"/>
              </a:lnSpc>
              <a:buFont typeface="Arial"/>
              <a:buChar char="•"/>
              <a:tabLst>
                <a:tab pos="368935" algn="l"/>
                <a:tab pos="369570" algn="l"/>
              </a:tabLst>
            </a:pPr>
            <a:r>
              <a:rPr sz="1800" spc="-25" dirty="0">
                <a:latin typeface="Times New Roman" panose="02020603050405020304" pitchFamily="18" charset="0"/>
                <a:cs typeface="Times New Roman" panose="02020603050405020304" pitchFamily="18" charset="0"/>
              </a:rPr>
              <a:t>Lab</a:t>
            </a:r>
            <a:r>
              <a:rPr sz="1800" spc="-65"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test</a:t>
            </a:r>
            <a:r>
              <a:rPr sz="1800" spc="-70"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requirements</a:t>
            </a:r>
            <a:r>
              <a:rPr sz="1800" spc="-65"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(must</a:t>
            </a:r>
            <a:r>
              <a:rPr sz="1800" spc="-60"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have</a:t>
            </a:r>
            <a:r>
              <a:rPr sz="1800" spc="-85"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results</a:t>
            </a:r>
            <a:r>
              <a:rPr sz="1800" spc="-55" dirty="0">
                <a:latin typeface="Times New Roman" panose="02020603050405020304" pitchFamily="18" charset="0"/>
                <a:cs typeface="Times New Roman" panose="02020603050405020304" pitchFamily="18" charset="0"/>
              </a:rPr>
              <a:t> </a:t>
            </a:r>
            <a:r>
              <a:rPr sz="1800" u="heavy" spc="-35" dirty="0" smtClean="0">
                <a:latin typeface="Times New Roman" panose="02020603050405020304" pitchFamily="18" charset="0"/>
                <a:cs typeface="Times New Roman" panose="02020603050405020304" pitchFamily="18" charset="0"/>
              </a:rPr>
              <a:t>from</a:t>
            </a:r>
            <a:r>
              <a:rPr lang="en-US" sz="1800" u="heavy" spc="-35" dirty="0" smtClean="0">
                <a:latin typeface="Times New Roman" panose="02020603050405020304" pitchFamily="18" charset="0"/>
                <a:cs typeface="Times New Roman" panose="02020603050405020304" pitchFamily="18" charset="0"/>
              </a:rPr>
              <a:t> the</a:t>
            </a:r>
            <a:r>
              <a:rPr sz="1800" u="heavy" spc="-75" dirty="0" smtClean="0">
                <a:latin typeface="Times New Roman" panose="02020603050405020304" pitchFamily="18" charset="0"/>
                <a:cs typeface="Times New Roman" panose="02020603050405020304" pitchFamily="18" charset="0"/>
              </a:rPr>
              <a:t> </a:t>
            </a:r>
            <a:r>
              <a:rPr sz="1800" u="heavy" spc="-30" dirty="0">
                <a:latin typeface="Times New Roman" panose="02020603050405020304" pitchFamily="18" charset="0"/>
                <a:cs typeface="Times New Roman" panose="02020603050405020304" pitchFamily="18" charset="0"/>
              </a:rPr>
              <a:t>lab</a:t>
            </a:r>
            <a:r>
              <a:rPr sz="1800" spc="-30" dirty="0">
                <a:latin typeface="Times New Roman" panose="02020603050405020304" pitchFamily="18" charset="0"/>
                <a:cs typeface="Times New Roman" panose="02020603050405020304" pitchFamily="18" charset="0"/>
              </a:rPr>
              <a:t>,</a:t>
            </a:r>
            <a:r>
              <a:rPr sz="1800" spc="-6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not</a:t>
            </a:r>
            <a:r>
              <a:rPr sz="1800" spc="-70" dirty="0">
                <a:latin typeface="Times New Roman" panose="02020603050405020304" pitchFamily="18" charset="0"/>
                <a:cs typeface="Times New Roman" panose="02020603050405020304" pitchFamily="18" charset="0"/>
              </a:rPr>
              <a:t> </a:t>
            </a:r>
            <a:r>
              <a:rPr sz="1800" spc="-45" dirty="0">
                <a:latin typeface="Times New Roman" panose="02020603050405020304" pitchFamily="18" charset="0"/>
                <a:cs typeface="Times New Roman" panose="02020603050405020304" pitchFamily="18" charset="0"/>
              </a:rPr>
              <a:t>written</a:t>
            </a:r>
            <a:r>
              <a:rPr sz="1800" spc="-5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on</a:t>
            </a:r>
            <a:r>
              <a:rPr sz="1800" spc="-65" dirty="0">
                <a:latin typeface="Times New Roman" panose="02020603050405020304" pitchFamily="18" charset="0"/>
                <a:cs typeface="Times New Roman" panose="02020603050405020304" pitchFamily="18" charset="0"/>
              </a:rPr>
              <a:t> </a:t>
            </a:r>
            <a:r>
              <a:rPr sz="1800" spc="-45" dirty="0">
                <a:latin typeface="Times New Roman" panose="02020603050405020304" pitchFamily="18" charset="0"/>
                <a:cs typeface="Times New Roman" panose="02020603050405020304" pitchFamily="18" charset="0"/>
              </a:rPr>
              <a:t>physical</a:t>
            </a:r>
            <a:r>
              <a:rPr sz="1800" spc="-70"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exam)</a:t>
            </a:r>
            <a:endParaRPr sz="1800" dirty="0">
              <a:latin typeface="Times New Roman" panose="02020603050405020304" pitchFamily="18" charset="0"/>
              <a:cs typeface="Times New Roman" panose="02020603050405020304" pitchFamily="18" charset="0"/>
            </a:endParaRPr>
          </a:p>
          <a:p>
            <a:pPr>
              <a:lnSpc>
                <a:spcPct val="100000"/>
              </a:lnSpc>
              <a:spcBef>
                <a:spcPts val="35"/>
              </a:spcBef>
              <a:buFont typeface="Arial"/>
              <a:buChar char="•"/>
            </a:pPr>
            <a:endParaRPr sz="1850" dirty="0">
              <a:latin typeface="Times New Roman" panose="02020603050405020304" pitchFamily="18" charset="0"/>
              <a:cs typeface="Times New Roman" panose="02020603050405020304" pitchFamily="18" charset="0"/>
            </a:endParaRPr>
          </a:p>
          <a:p>
            <a:pPr marL="826135" lvl="1" indent="-344170">
              <a:lnSpc>
                <a:spcPct val="100000"/>
              </a:lnSpc>
              <a:buFont typeface="Wingdings"/>
              <a:buChar char=""/>
              <a:tabLst>
                <a:tab pos="826135" algn="l"/>
                <a:tab pos="826769" algn="l"/>
              </a:tabLst>
            </a:pPr>
            <a:r>
              <a:rPr sz="1800" spc="-25" dirty="0">
                <a:latin typeface="Times New Roman" panose="02020603050405020304" pitchFamily="18" charset="0"/>
                <a:cs typeface="Times New Roman" panose="02020603050405020304" pitchFamily="18" charset="0"/>
              </a:rPr>
              <a:t>Blood </a:t>
            </a:r>
            <a:r>
              <a:rPr sz="1800" spc="-15" dirty="0">
                <a:latin typeface="Times New Roman" panose="02020603050405020304" pitchFamily="18" charset="0"/>
                <a:cs typeface="Times New Roman" panose="02020603050405020304" pitchFamily="18" charset="0"/>
              </a:rPr>
              <a:t>type </a:t>
            </a:r>
            <a:r>
              <a:rPr sz="1800" spc="-20" dirty="0">
                <a:latin typeface="Times New Roman" panose="02020603050405020304" pitchFamily="18" charset="0"/>
                <a:cs typeface="Times New Roman" panose="02020603050405020304" pitchFamily="18" charset="0"/>
              </a:rPr>
              <a:t>and </a:t>
            </a:r>
            <a:r>
              <a:rPr sz="1800" spc="-25" dirty="0">
                <a:latin typeface="Times New Roman" panose="02020603050405020304" pitchFamily="18" charset="0"/>
                <a:cs typeface="Times New Roman" panose="02020603050405020304" pitchFamily="18" charset="0"/>
              </a:rPr>
              <a:t>RH factor </a:t>
            </a:r>
            <a:r>
              <a:rPr sz="1800" spc="-20" dirty="0">
                <a:latin typeface="Times New Roman" panose="02020603050405020304" pitchFamily="18" charset="0"/>
                <a:cs typeface="Times New Roman" panose="02020603050405020304" pitchFamily="18" charset="0"/>
              </a:rPr>
              <a:t>lab</a:t>
            </a:r>
            <a:r>
              <a:rPr sz="1800" spc="-95" dirty="0">
                <a:latin typeface="Times New Roman" panose="02020603050405020304" pitchFamily="18" charset="0"/>
                <a:cs typeface="Times New Roman" panose="02020603050405020304" pitchFamily="18" charset="0"/>
              </a:rPr>
              <a:t> </a:t>
            </a:r>
            <a:r>
              <a:rPr sz="1800" spc="-30" dirty="0" smtClean="0">
                <a:latin typeface="Times New Roman" panose="02020603050405020304" pitchFamily="18" charset="0"/>
                <a:cs typeface="Times New Roman" panose="02020603050405020304" pitchFamily="18" charset="0"/>
              </a:rPr>
              <a:t>results</a:t>
            </a:r>
            <a:r>
              <a:rPr lang="en-US" sz="1800" spc="-30" dirty="0" smtClean="0">
                <a:latin typeface="Times New Roman" panose="02020603050405020304" pitchFamily="18" charset="0"/>
                <a:cs typeface="Times New Roman" panose="02020603050405020304" pitchFamily="18" charset="0"/>
              </a:rPr>
              <a:t>: One time draw</a:t>
            </a:r>
            <a:endParaRPr sz="1800" dirty="0">
              <a:latin typeface="Times New Roman" panose="02020603050405020304" pitchFamily="18" charset="0"/>
              <a:cs typeface="Times New Roman" panose="02020603050405020304" pitchFamily="18" charset="0"/>
            </a:endParaRPr>
          </a:p>
          <a:p>
            <a:pPr lvl="1">
              <a:lnSpc>
                <a:spcPct val="100000"/>
              </a:lnSpc>
              <a:spcBef>
                <a:spcPts val="10"/>
              </a:spcBef>
              <a:buFont typeface="Wingdings"/>
              <a:buChar char=""/>
            </a:pPr>
            <a:endParaRPr sz="1650" dirty="0">
              <a:latin typeface="Times New Roman" panose="02020603050405020304" pitchFamily="18" charset="0"/>
              <a:cs typeface="Times New Roman" panose="02020603050405020304" pitchFamily="18" charset="0"/>
            </a:endParaRPr>
          </a:p>
          <a:p>
            <a:pPr marL="826135" lvl="1" indent="-344170">
              <a:lnSpc>
                <a:spcPct val="100000"/>
              </a:lnSpc>
              <a:buFont typeface="Wingdings"/>
              <a:buChar char=""/>
              <a:tabLst>
                <a:tab pos="826135" algn="l"/>
                <a:tab pos="826769" algn="l"/>
              </a:tabLst>
            </a:pPr>
            <a:r>
              <a:rPr sz="1800" spc="-25" dirty="0">
                <a:latin typeface="Times New Roman" panose="02020603050405020304" pitchFamily="18" charset="0"/>
                <a:cs typeface="Times New Roman" panose="02020603050405020304" pitchFamily="18" charset="0"/>
              </a:rPr>
              <a:t>G6PD </a:t>
            </a:r>
            <a:r>
              <a:rPr sz="1800" spc="-45" dirty="0">
                <a:latin typeface="Times New Roman" panose="02020603050405020304" pitchFamily="18" charset="0"/>
                <a:cs typeface="Times New Roman" panose="02020603050405020304" pitchFamily="18" charset="0"/>
              </a:rPr>
              <a:t>lab</a:t>
            </a:r>
            <a:r>
              <a:rPr sz="1800" spc="-200" dirty="0">
                <a:latin typeface="Times New Roman" panose="02020603050405020304" pitchFamily="18" charset="0"/>
                <a:cs typeface="Times New Roman" panose="02020603050405020304" pitchFamily="18" charset="0"/>
              </a:rPr>
              <a:t> </a:t>
            </a:r>
            <a:r>
              <a:rPr sz="1800" spc="-25" dirty="0" smtClean="0">
                <a:latin typeface="Times New Roman" panose="02020603050405020304" pitchFamily="18" charset="0"/>
                <a:cs typeface="Times New Roman" panose="02020603050405020304" pitchFamily="18" charset="0"/>
              </a:rPr>
              <a:t>results</a:t>
            </a:r>
            <a:r>
              <a:rPr lang="en-US" sz="1800" spc="-25" dirty="0" smtClean="0">
                <a:latin typeface="Times New Roman" panose="02020603050405020304" pitchFamily="18" charset="0"/>
                <a:cs typeface="Times New Roman" panose="02020603050405020304" pitchFamily="18" charset="0"/>
              </a:rPr>
              <a:t>: One time draw</a:t>
            </a:r>
            <a:endParaRPr sz="1800" dirty="0">
              <a:latin typeface="Times New Roman" panose="02020603050405020304" pitchFamily="18" charset="0"/>
              <a:cs typeface="Times New Roman" panose="02020603050405020304" pitchFamily="18" charset="0"/>
            </a:endParaRPr>
          </a:p>
          <a:p>
            <a:pPr lvl="1">
              <a:lnSpc>
                <a:spcPct val="100000"/>
              </a:lnSpc>
              <a:buFont typeface="Wingdings"/>
              <a:buChar char=""/>
            </a:pPr>
            <a:endParaRPr sz="1650" dirty="0">
              <a:latin typeface="Times New Roman" panose="02020603050405020304" pitchFamily="18" charset="0"/>
              <a:cs typeface="Times New Roman" panose="02020603050405020304" pitchFamily="18" charset="0"/>
            </a:endParaRPr>
          </a:p>
          <a:p>
            <a:pPr marL="826135" lvl="1" indent="-344170">
              <a:buFont typeface="Wingdings"/>
              <a:buChar char=""/>
              <a:tabLst>
                <a:tab pos="826135" algn="l"/>
                <a:tab pos="826769" algn="l"/>
              </a:tabLst>
            </a:pPr>
            <a:r>
              <a:rPr sz="1800" spc="-5" dirty="0">
                <a:latin typeface="Times New Roman" panose="02020603050405020304" pitchFamily="18" charset="0"/>
                <a:cs typeface="Times New Roman" panose="02020603050405020304" pitchFamily="18" charset="0"/>
              </a:rPr>
              <a:t>Lipid panel </a:t>
            </a:r>
            <a:r>
              <a:rPr sz="1800" spc="-10" dirty="0">
                <a:latin typeface="Times New Roman" panose="02020603050405020304" pitchFamily="18" charset="0"/>
                <a:cs typeface="Times New Roman" panose="02020603050405020304" pitchFamily="18" charset="0"/>
              </a:rPr>
              <a:t>results required </a:t>
            </a:r>
            <a:r>
              <a:rPr lang="en-US" spc="-5" dirty="0" smtClean="0">
                <a:latin typeface="Times New Roman" panose="02020603050405020304" pitchFamily="18" charset="0"/>
                <a:cs typeface="Times New Roman" panose="02020603050405020304" pitchFamily="18" charset="0"/>
              </a:rPr>
              <a:t>within five years (ensure </a:t>
            </a:r>
            <a:r>
              <a:rPr lang="en-US" spc="-5" dirty="0">
                <a:latin typeface="Times New Roman" panose="02020603050405020304" pitchFamily="18" charset="0"/>
                <a:cs typeface="Times New Roman" panose="02020603050405020304" pitchFamily="18" charset="0"/>
              </a:rPr>
              <a:t>results meet CENTCOM </a:t>
            </a:r>
            <a:r>
              <a:rPr lang="en-US" spc="-5" dirty="0" smtClean="0">
                <a:latin typeface="Times New Roman" panose="02020603050405020304" pitchFamily="18" charset="0"/>
                <a:cs typeface="Times New Roman" panose="02020603050405020304" pitchFamily="18" charset="0"/>
              </a:rPr>
              <a:t>standard)</a:t>
            </a:r>
            <a:endParaRPr lang="en-US" spc="-5" dirty="0">
              <a:latin typeface="Times New Roman" panose="02020603050405020304" pitchFamily="18" charset="0"/>
              <a:cs typeface="Times New Roman" panose="02020603050405020304" pitchFamily="18" charset="0"/>
            </a:endParaRPr>
          </a:p>
          <a:p>
            <a:pPr marL="1283335" lvl="2" indent="-344170">
              <a:buFont typeface="Wingdings"/>
              <a:buChar char=""/>
              <a:tabLst>
                <a:tab pos="826135" algn="l"/>
                <a:tab pos="826769" algn="l"/>
              </a:tabLst>
            </a:pPr>
            <a:r>
              <a:rPr lang="en-US" spc="-5" dirty="0" smtClean="0">
                <a:latin typeface="Times New Roman" panose="02020603050405020304" pitchFamily="18" charset="0"/>
                <a:cs typeface="Times New Roman" panose="02020603050405020304" pitchFamily="18" charset="0"/>
              </a:rPr>
              <a:t>Military 40 years or older </a:t>
            </a:r>
          </a:p>
          <a:p>
            <a:pPr marL="1283335" lvl="2" indent="-344170">
              <a:buFont typeface="Wingdings"/>
              <a:buChar char=""/>
              <a:tabLst>
                <a:tab pos="826135" algn="l"/>
                <a:tab pos="826769" algn="l"/>
              </a:tabLst>
            </a:pPr>
            <a:r>
              <a:rPr lang="en-US" spc="-5" dirty="0" smtClean="0">
                <a:latin typeface="Times New Roman" panose="02020603050405020304" pitchFamily="18" charset="0"/>
                <a:cs typeface="Times New Roman" panose="02020603050405020304" pitchFamily="18" charset="0"/>
              </a:rPr>
              <a:t>DoD/DA Civilians </a:t>
            </a:r>
            <a:r>
              <a:rPr dirty="0" smtClean="0">
                <a:latin typeface="Times New Roman" panose="02020603050405020304" pitchFamily="18" charset="0"/>
                <a:cs typeface="Times New Roman" panose="02020603050405020304" pitchFamily="18" charset="0"/>
              </a:rPr>
              <a:t>35 </a:t>
            </a:r>
            <a:r>
              <a:rPr spc="-15" dirty="0">
                <a:latin typeface="Times New Roman" panose="02020603050405020304" pitchFamily="18" charset="0"/>
                <a:cs typeface="Times New Roman" panose="02020603050405020304" pitchFamily="18" charset="0"/>
              </a:rPr>
              <a:t>years </a:t>
            </a:r>
            <a:r>
              <a:rPr spc="-5" dirty="0">
                <a:latin typeface="Times New Roman" panose="02020603050405020304" pitchFamily="18" charset="0"/>
                <a:cs typeface="Times New Roman" panose="02020603050405020304" pitchFamily="18" charset="0"/>
              </a:rPr>
              <a:t>or</a:t>
            </a:r>
            <a:r>
              <a:rPr spc="120" dirty="0">
                <a:latin typeface="Times New Roman" panose="02020603050405020304" pitchFamily="18" charset="0"/>
                <a:cs typeface="Times New Roman" panose="02020603050405020304" pitchFamily="18" charset="0"/>
              </a:rPr>
              <a:t> </a:t>
            </a:r>
            <a:r>
              <a:rPr spc="-5" dirty="0" smtClean="0">
                <a:latin typeface="Times New Roman" panose="02020603050405020304" pitchFamily="18" charset="0"/>
                <a:cs typeface="Times New Roman" panose="02020603050405020304" pitchFamily="18" charset="0"/>
              </a:rPr>
              <a:t>older</a:t>
            </a:r>
            <a:endParaRPr lang="en-US" spc="-5" dirty="0">
              <a:latin typeface="Times New Roman" panose="02020603050405020304" pitchFamily="18" charset="0"/>
              <a:cs typeface="Times New Roman" panose="02020603050405020304" pitchFamily="18" charset="0"/>
            </a:endParaRPr>
          </a:p>
          <a:p>
            <a:pPr marL="939165" lvl="2">
              <a:tabLst>
                <a:tab pos="826135" algn="l"/>
                <a:tab pos="826769" algn="l"/>
              </a:tabLst>
            </a:pPr>
            <a:endParaRPr sz="1600" dirty="0">
              <a:latin typeface="Times New Roman" panose="02020603050405020304" pitchFamily="18" charset="0"/>
              <a:cs typeface="Times New Roman" panose="02020603050405020304" pitchFamily="18" charset="0"/>
            </a:endParaRPr>
          </a:p>
          <a:p>
            <a:pPr marL="826135" marR="5080" lvl="1" indent="-344170">
              <a:lnSpc>
                <a:spcPct val="100000"/>
              </a:lnSpc>
              <a:buFont typeface="Wingdings"/>
              <a:buChar char=""/>
              <a:tabLst>
                <a:tab pos="826135" algn="l"/>
                <a:tab pos="826769" algn="l"/>
              </a:tabLst>
            </a:pPr>
            <a:r>
              <a:rPr sz="1800" spc="-5" dirty="0" smtClean="0">
                <a:latin typeface="Times New Roman" panose="02020603050405020304" pitchFamily="18" charset="0"/>
                <a:cs typeface="Times New Roman" panose="02020603050405020304" pitchFamily="18" charset="0"/>
              </a:rPr>
              <a:t>Hemoglobin </a:t>
            </a:r>
            <a:r>
              <a:rPr sz="1800" dirty="0" smtClean="0">
                <a:latin typeface="Times New Roman" panose="02020603050405020304" pitchFamily="18" charset="0"/>
                <a:cs typeface="Times New Roman" panose="02020603050405020304" pitchFamily="18" charset="0"/>
              </a:rPr>
              <a:t>A1</a:t>
            </a:r>
            <a:r>
              <a:rPr lang="en-US" sz="1800" dirty="0" smtClean="0">
                <a:latin typeface="Times New Roman" panose="02020603050405020304" pitchFamily="18" charset="0"/>
                <a:cs typeface="Times New Roman" panose="02020603050405020304" pitchFamily="18" charset="0"/>
              </a:rPr>
              <a:t>C</a:t>
            </a:r>
            <a:r>
              <a:rPr sz="1800" dirty="0" smtClean="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(within </a:t>
            </a:r>
            <a:r>
              <a:rPr sz="1800" dirty="0">
                <a:latin typeface="Times New Roman" panose="02020603050405020304" pitchFamily="18" charset="0"/>
                <a:cs typeface="Times New Roman" panose="02020603050405020304" pitchFamily="18" charset="0"/>
              </a:rPr>
              <a:t>90 </a:t>
            </a:r>
            <a:r>
              <a:rPr sz="1800" spc="-15" dirty="0">
                <a:latin typeface="Times New Roman" panose="02020603050405020304" pitchFamily="18" charset="0"/>
                <a:cs typeface="Times New Roman" panose="02020603050405020304" pitchFamily="18" charset="0"/>
              </a:rPr>
              <a:t>days) </a:t>
            </a:r>
            <a:r>
              <a:rPr sz="1800" spc="-5" dirty="0">
                <a:latin typeface="Times New Roman" panose="02020603050405020304" pitchFamily="18" charset="0"/>
                <a:cs typeface="Times New Roman" panose="02020603050405020304" pitchFamily="18" charset="0"/>
              </a:rPr>
              <a:t>if </a:t>
            </a:r>
            <a:r>
              <a:rPr sz="1800" spc="-10" dirty="0">
                <a:latin typeface="Times New Roman" panose="02020603050405020304" pitchFamily="18" charset="0"/>
                <a:cs typeface="Times New Roman" panose="02020603050405020304" pitchFamily="18" charset="0"/>
              </a:rPr>
              <a:t>you have </a:t>
            </a:r>
            <a:r>
              <a:rPr sz="1800" spc="-10" dirty="0" smtClean="0">
                <a:latin typeface="Times New Roman" panose="02020603050405020304" pitchFamily="18" charset="0"/>
                <a:cs typeface="Times New Roman" panose="02020603050405020304" pitchFamily="18" charset="0"/>
              </a:rPr>
              <a:t>Diabetes</a:t>
            </a:r>
            <a:r>
              <a:rPr lang="en-US" sz="1800" spc="-10" dirty="0" smtClean="0">
                <a:latin typeface="Times New Roman" panose="02020603050405020304" pitchFamily="18" charset="0"/>
                <a:cs typeface="Times New Roman" panose="02020603050405020304" pitchFamily="18" charset="0"/>
              </a:rPr>
              <a:t> Mellitus</a:t>
            </a:r>
            <a:r>
              <a:rPr sz="1800" spc="-10" dirty="0" smtClean="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or if </a:t>
            </a:r>
            <a:r>
              <a:rPr sz="1800" spc="-10" dirty="0">
                <a:latin typeface="Times New Roman" panose="02020603050405020304" pitchFamily="18" charset="0"/>
                <a:cs typeface="Times New Roman" panose="02020603050405020304" pitchFamily="18" charset="0"/>
              </a:rPr>
              <a:t>you </a:t>
            </a:r>
            <a:r>
              <a:rPr sz="1800" spc="-25" dirty="0" smtClean="0">
                <a:latin typeface="Times New Roman" panose="02020603050405020304" pitchFamily="18" charset="0"/>
                <a:cs typeface="Times New Roman" panose="02020603050405020304" pitchFamily="18" charset="0"/>
              </a:rPr>
              <a:t>take </a:t>
            </a:r>
            <a:r>
              <a:rPr lang="en-US" sz="1800" dirty="0" smtClean="0">
                <a:latin typeface="Times New Roman" panose="02020603050405020304" pitchFamily="18" charset="0"/>
                <a:cs typeface="Times New Roman" panose="02020603050405020304" pitchFamily="18" charset="0"/>
              </a:rPr>
              <a:t>a medicine</a:t>
            </a:r>
            <a:r>
              <a:rPr sz="1800" dirty="0" smtClean="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typically </a:t>
            </a:r>
            <a:r>
              <a:rPr sz="1800" dirty="0" smtClean="0">
                <a:latin typeface="Times New Roman" panose="02020603050405020304" pitchFamily="18" charset="0"/>
                <a:cs typeface="Times New Roman" panose="02020603050405020304" pitchFamily="18" charset="0"/>
              </a:rPr>
              <a:t>used </a:t>
            </a:r>
            <a:r>
              <a:rPr sz="1800" spc="-15" dirty="0">
                <a:latin typeface="Times New Roman" panose="02020603050405020304" pitchFamily="18" charset="0"/>
                <a:cs typeface="Times New Roman" panose="02020603050405020304" pitchFamily="18" charset="0"/>
              </a:rPr>
              <a:t>for </a:t>
            </a:r>
            <a:r>
              <a:rPr sz="1800" spc="-10" dirty="0">
                <a:latin typeface="Times New Roman" panose="02020603050405020304" pitchFamily="18" charset="0"/>
                <a:cs typeface="Times New Roman" panose="02020603050405020304" pitchFamily="18" charset="0"/>
              </a:rPr>
              <a:t>Diabetes</a:t>
            </a:r>
            <a:r>
              <a:rPr sz="1800" spc="-5" dirty="0">
                <a:latin typeface="Times New Roman" panose="02020603050405020304" pitchFamily="18" charset="0"/>
                <a:cs typeface="Times New Roman" panose="02020603050405020304" pitchFamily="18" charset="0"/>
              </a:rPr>
              <a:t> </a:t>
            </a:r>
            <a:r>
              <a:rPr sz="1800" spc="-5" dirty="0" smtClean="0">
                <a:latin typeface="Times New Roman" panose="02020603050405020304" pitchFamily="18" charset="0"/>
                <a:cs typeface="Times New Roman" panose="02020603050405020304" pitchFamily="18" charset="0"/>
              </a:rPr>
              <a:t>Mellitus</a:t>
            </a:r>
            <a:endParaRPr lang="en-US" sz="1800" spc="-5" dirty="0" smtClean="0">
              <a:latin typeface="Times New Roman" panose="02020603050405020304" pitchFamily="18" charset="0"/>
              <a:cs typeface="Times New Roman" panose="02020603050405020304" pitchFamily="18" charset="0"/>
            </a:endParaRPr>
          </a:p>
          <a:p>
            <a:pPr marL="826135" marR="5080" lvl="1" indent="-344170">
              <a:lnSpc>
                <a:spcPct val="100000"/>
              </a:lnSpc>
              <a:buFont typeface="Wingdings"/>
              <a:buChar char=""/>
              <a:tabLst>
                <a:tab pos="826135" algn="l"/>
                <a:tab pos="826769" algn="l"/>
              </a:tabLst>
            </a:pPr>
            <a:endParaRPr lang="en-US" spc="-5" dirty="0">
              <a:latin typeface="Times New Roman" panose="02020603050405020304" pitchFamily="18" charset="0"/>
              <a:cs typeface="Times New Roman" panose="02020603050405020304" pitchFamily="18" charset="0"/>
            </a:endParaRPr>
          </a:p>
          <a:p>
            <a:pPr marL="826135" marR="5080" lvl="1" indent="-344170">
              <a:lnSpc>
                <a:spcPct val="100000"/>
              </a:lnSpc>
              <a:buFont typeface="Wingdings"/>
              <a:buChar char=""/>
              <a:tabLst>
                <a:tab pos="826135" algn="l"/>
                <a:tab pos="826769" algn="l"/>
              </a:tabLst>
            </a:pPr>
            <a:r>
              <a:rPr lang="en-US" sz="1800" spc="-5" dirty="0" smtClean="0">
                <a:latin typeface="Times New Roman" panose="02020603050405020304" pitchFamily="18" charset="0"/>
                <a:cs typeface="Times New Roman" panose="02020603050405020304" pitchFamily="18" charset="0"/>
              </a:rPr>
              <a:t>Sickle Cell screen (one time draw): PACOM, AFRICOM, and EUCOM</a:t>
            </a:r>
            <a:endParaRPr sz="1800" dirty="0">
              <a:latin typeface="Times New Roman" panose="02020603050405020304" pitchFamily="18" charset="0"/>
              <a:cs typeface="Times New Roman" panose="02020603050405020304" pitchFamily="18" charset="0"/>
            </a:endParaRPr>
          </a:p>
          <a:p>
            <a:pPr marL="481965" marR="172085" lvl="1">
              <a:lnSpc>
                <a:spcPct val="100000"/>
              </a:lnSpc>
              <a:tabLst>
                <a:tab pos="826135" algn="l"/>
                <a:tab pos="826769" algn="l"/>
              </a:tabLst>
            </a:pPr>
            <a:endParaRPr lang="en-US" spc="-15"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9902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52400"/>
            <a:ext cx="7010400" cy="861774"/>
          </a:xfrm>
        </p:spPr>
        <p:txBody>
          <a:bodyPr/>
          <a:lstStyle/>
          <a:p>
            <a:pPr algn="ctr"/>
            <a:r>
              <a:rPr lang="en-US" spc="-10" dirty="0">
                <a:latin typeface="Times New Roman" panose="02020603050405020304" pitchFamily="18" charset="0"/>
                <a:cs typeface="Times New Roman" panose="02020603050405020304" pitchFamily="18" charset="0"/>
              </a:rPr>
              <a:t>Documents </a:t>
            </a:r>
            <a:r>
              <a:rPr lang="en-US" spc="-15" dirty="0">
                <a:latin typeface="Times New Roman" panose="02020603050405020304" pitchFamily="18" charset="0"/>
                <a:cs typeface="Times New Roman" panose="02020603050405020304" pitchFamily="18" charset="0"/>
              </a:rPr>
              <a:t>to </a:t>
            </a:r>
            <a:r>
              <a:rPr lang="en-US" spc="-5" dirty="0">
                <a:latin typeface="Times New Roman" panose="02020603050405020304" pitchFamily="18" charset="0"/>
                <a:cs typeface="Times New Roman" panose="02020603050405020304" pitchFamily="18" charset="0"/>
              </a:rPr>
              <a:t>Bring </a:t>
            </a:r>
            <a:r>
              <a:rPr lang="en-US" spc="-15" dirty="0">
                <a:latin typeface="Times New Roman" panose="02020603050405020304" pitchFamily="18" charset="0"/>
                <a:cs typeface="Times New Roman" panose="02020603050405020304" pitchFamily="18" charset="0"/>
              </a:rPr>
              <a:t>to </a:t>
            </a:r>
            <a:r>
              <a:rPr lang="en-US" spc="-10" dirty="0">
                <a:latin typeface="Times New Roman" panose="02020603050405020304" pitchFamily="18" charset="0"/>
                <a:cs typeface="Times New Roman" panose="02020603050405020304" pitchFamily="18" charset="0"/>
              </a:rPr>
              <a:t>Medical</a:t>
            </a:r>
            <a:r>
              <a:rPr lang="en-US" spc="6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SRRC</a:t>
            </a:r>
            <a:br>
              <a:rPr lang="en-US" spc="-5" dirty="0">
                <a:latin typeface="Times New Roman" panose="02020603050405020304" pitchFamily="18" charset="0"/>
                <a:cs typeface="Times New Roman" panose="02020603050405020304" pitchFamily="18" charset="0"/>
              </a:rPr>
            </a:br>
            <a:r>
              <a:rPr lang="en-US" spc="-20" dirty="0">
                <a:latin typeface="Times New Roman" panose="02020603050405020304" pitchFamily="18" charset="0"/>
                <a:cs typeface="Times New Roman" panose="02020603050405020304" pitchFamily="18" charset="0"/>
              </a:rPr>
              <a:t>(Physical</a:t>
            </a:r>
            <a:r>
              <a:rPr lang="en-US" spc="-35" dirty="0">
                <a:latin typeface="Times New Roman" panose="02020603050405020304" pitchFamily="18" charset="0"/>
                <a:cs typeface="Times New Roman" panose="02020603050405020304" pitchFamily="18" charset="0"/>
              </a:rPr>
              <a:t> </a:t>
            </a:r>
            <a:r>
              <a:rPr lang="en-US" spc="-15" dirty="0">
                <a:latin typeface="Times New Roman" panose="02020603050405020304" pitchFamily="18" charset="0"/>
                <a:cs typeface="Times New Roman" panose="02020603050405020304" pitchFamily="18" charset="0"/>
              </a:rPr>
              <a:t>Exam: Lab Requirements)</a:t>
            </a:r>
            <a:endParaRPr lang="en-US" dirty="0"/>
          </a:p>
        </p:txBody>
      </p:sp>
      <p:sp>
        <p:nvSpPr>
          <p:cNvPr id="3" name="Text Placeholder 2"/>
          <p:cNvSpPr>
            <a:spLocks noGrp="1"/>
          </p:cNvSpPr>
          <p:nvPr>
            <p:ph type="body" idx="1"/>
          </p:nvPr>
        </p:nvSpPr>
        <p:spPr>
          <a:xfrm>
            <a:off x="530402" y="1498346"/>
            <a:ext cx="8083194" cy="2777683"/>
          </a:xfrm>
        </p:spPr>
        <p:txBody>
          <a:bodyPr/>
          <a:lstStyle/>
          <a:p>
            <a:pPr marL="826135" marR="172085" lvl="1" indent="-344170">
              <a:lnSpc>
                <a:spcPct val="100000"/>
              </a:lnSpc>
              <a:buFont typeface="Arial" panose="020B0604020202020204" pitchFamily="34" charset="0"/>
              <a:buChar char="•"/>
              <a:tabLst>
                <a:tab pos="826135" algn="l"/>
                <a:tab pos="826769" algn="l"/>
              </a:tabLst>
            </a:pPr>
            <a:r>
              <a:rPr lang="en-US" spc="-10" dirty="0" smtClean="0">
                <a:latin typeface="Times New Roman" panose="02020603050405020304" pitchFamily="18" charset="0"/>
                <a:cs typeface="Times New Roman" panose="02020603050405020304" pitchFamily="18" charset="0"/>
              </a:rPr>
              <a:t>Negative Pregnancy </a:t>
            </a:r>
            <a:r>
              <a:rPr lang="en-US" spc="-10" dirty="0">
                <a:latin typeface="Times New Roman" panose="02020603050405020304" pitchFamily="18" charset="0"/>
                <a:cs typeface="Times New Roman" panose="02020603050405020304" pitchFamily="18" charset="0"/>
              </a:rPr>
              <a:t>test results </a:t>
            </a:r>
            <a:r>
              <a:rPr lang="en-US" spc="-10" dirty="0" smtClean="0">
                <a:latin typeface="Times New Roman" panose="02020603050405020304" pitchFamily="18" charset="0"/>
                <a:cs typeface="Times New Roman" panose="02020603050405020304" pitchFamily="18" charset="0"/>
              </a:rPr>
              <a:t>within </a:t>
            </a:r>
            <a:r>
              <a:rPr lang="en-US" spc="-10" dirty="0">
                <a:latin typeface="Times New Roman" panose="02020603050405020304" pitchFamily="18" charset="0"/>
                <a:cs typeface="Times New Roman" panose="02020603050405020304" pitchFamily="18" charset="0"/>
              </a:rPr>
              <a:t>30 days of departure to theater</a:t>
            </a:r>
            <a:r>
              <a:rPr lang="en-US" spc="-10" dirty="0" smtClean="0">
                <a:latin typeface="Times New Roman" panose="02020603050405020304" pitchFamily="18" charset="0"/>
                <a:cs typeface="Times New Roman" panose="02020603050405020304" pitchFamily="18" charset="0"/>
              </a:rPr>
              <a:t>*</a:t>
            </a:r>
            <a:endParaRPr lang="en-US" spc="-10" dirty="0">
              <a:latin typeface="Times New Roman" panose="02020603050405020304" pitchFamily="18" charset="0"/>
              <a:cs typeface="Times New Roman" panose="02020603050405020304" pitchFamily="18" charset="0"/>
            </a:endParaRPr>
          </a:p>
          <a:p>
            <a:pPr marL="1283335" marR="172085" lvl="2" indent="-344170">
              <a:buFont typeface="Wingdings"/>
              <a:buChar char=""/>
              <a:tabLst>
                <a:tab pos="826135" algn="l"/>
                <a:tab pos="826769" algn="l"/>
              </a:tabLst>
            </a:pPr>
            <a:endParaRPr lang="en-US" spc="-10" dirty="0">
              <a:latin typeface="Times New Roman" panose="02020603050405020304" pitchFamily="18" charset="0"/>
              <a:cs typeface="Times New Roman" panose="02020603050405020304" pitchFamily="18" charset="0"/>
            </a:endParaRPr>
          </a:p>
          <a:p>
            <a:pPr marL="1283335" marR="172085" lvl="2" indent="-344170">
              <a:buFont typeface="Wingdings"/>
              <a:buChar char=""/>
              <a:tabLst>
                <a:tab pos="826135" algn="l"/>
                <a:tab pos="826769" algn="l"/>
              </a:tabLst>
            </a:pPr>
            <a:r>
              <a:rPr lang="en-US" spc="-10" dirty="0">
                <a:latin typeface="Times New Roman" panose="02020603050405020304" pitchFamily="18" charset="0"/>
                <a:cs typeface="Times New Roman" panose="02020603050405020304" pitchFamily="18" charset="0"/>
              </a:rPr>
              <a:t>If during </a:t>
            </a:r>
            <a:r>
              <a:rPr lang="en-US" spc="-25" dirty="0">
                <a:latin typeface="Times New Roman" panose="02020603050405020304" pitchFamily="18" charset="0"/>
                <a:cs typeface="Times New Roman" panose="02020603050405020304" pitchFamily="18" charset="0"/>
              </a:rPr>
              <a:t>Medical </a:t>
            </a:r>
            <a:r>
              <a:rPr lang="en-US" spc="-40" dirty="0">
                <a:latin typeface="Times New Roman" panose="02020603050405020304" pitchFamily="18" charset="0"/>
                <a:cs typeface="Times New Roman" panose="02020603050405020304" pitchFamily="18" charset="0"/>
              </a:rPr>
              <a:t>SRRC a vaccination is required, </a:t>
            </a:r>
            <a:r>
              <a:rPr lang="en-US" spc="-20" dirty="0">
                <a:latin typeface="Times New Roman" panose="02020603050405020304" pitchFamily="18" charset="0"/>
                <a:cs typeface="Times New Roman" panose="02020603050405020304" pitchFamily="18" charset="0"/>
              </a:rPr>
              <a:t>females must </a:t>
            </a:r>
            <a:r>
              <a:rPr lang="en-US" spc="-30" dirty="0">
                <a:latin typeface="Times New Roman" panose="02020603050405020304" pitchFamily="18" charset="0"/>
                <a:cs typeface="Times New Roman" panose="02020603050405020304" pitchFamily="18" charset="0"/>
              </a:rPr>
              <a:t>have a </a:t>
            </a:r>
            <a:r>
              <a:rPr lang="en-US" spc="-20" dirty="0">
                <a:latin typeface="Times New Roman" panose="02020603050405020304" pitchFamily="18" charset="0"/>
                <a:cs typeface="Times New Roman" panose="02020603050405020304" pitchFamily="18" charset="0"/>
              </a:rPr>
              <a:t>blood pregnancy test drawn prior </a:t>
            </a:r>
            <a:r>
              <a:rPr lang="en-US" spc="-10" dirty="0">
                <a:latin typeface="Times New Roman" panose="02020603050405020304" pitchFamily="18" charset="0"/>
                <a:cs typeface="Times New Roman" panose="02020603050405020304" pitchFamily="18" charset="0"/>
              </a:rPr>
              <a:t>to</a:t>
            </a:r>
            <a:r>
              <a:rPr lang="en-US" spc="-195" dirty="0">
                <a:latin typeface="Times New Roman" panose="02020603050405020304" pitchFamily="18" charset="0"/>
                <a:cs typeface="Times New Roman" panose="02020603050405020304" pitchFamily="18" charset="0"/>
              </a:rPr>
              <a:t> </a:t>
            </a:r>
            <a:r>
              <a:rPr lang="en-US" spc="-25" dirty="0">
                <a:latin typeface="Times New Roman" panose="02020603050405020304" pitchFamily="18" charset="0"/>
                <a:cs typeface="Times New Roman" panose="02020603050405020304" pitchFamily="18" charset="0"/>
              </a:rPr>
              <a:t>receiving the </a:t>
            </a:r>
            <a:r>
              <a:rPr lang="en-US" spc="-20" dirty="0">
                <a:latin typeface="Times New Roman" panose="02020603050405020304" pitchFamily="18" charset="0"/>
                <a:cs typeface="Times New Roman" panose="02020603050405020304" pitchFamily="18" charset="0"/>
              </a:rPr>
              <a:t>vaccination (done at SRRC lab</a:t>
            </a:r>
            <a:r>
              <a:rPr lang="en-US" spc="-20" dirty="0" smtClean="0">
                <a:latin typeface="Times New Roman" panose="02020603050405020304" pitchFamily="18" charset="0"/>
                <a:cs typeface="Times New Roman" panose="02020603050405020304" pitchFamily="18" charset="0"/>
              </a:rPr>
              <a:t>)*</a:t>
            </a:r>
            <a:endParaRPr lang="en-US" spc="-20" dirty="0">
              <a:latin typeface="Times New Roman" panose="02020603050405020304" pitchFamily="18" charset="0"/>
              <a:cs typeface="Times New Roman" panose="02020603050405020304" pitchFamily="18" charset="0"/>
            </a:endParaRPr>
          </a:p>
          <a:p>
            <a:pPr marL="939165" marR="172085" lvl="2">
              <a:tabLst>
                <a:tab pos="826135" algn="l"/>
                <a:tab pos="826769" algn="l"/>
              </a:tabLst>
            </a:pPr>
            <a:endParaRPr lang="en-US" spc="-20" dirty="0">
              <a:latin typeface="Times New Roman" panose="02020603050405020304" pitchFamily="18" charset="0"/>
              <a:cs typeface="Times New Roman" panose="02020603050405020304" pitchFamily="18" charset="0"/>
            </a:endParaRPr>
          </a:p>
          <a:p>
            <a:pPr marL="939165" marR="172085" lvl="2">
              <a:tabLst>
                <a:tab pos="826135" algn="l"/>
                <a:tab pos="826769" algn="l"/>
              </a:tabLst>
            </a:pPr>
            <a:endParaRPr lang="en-US" spc="-20" dirty="0">
              <a:latin typeface="Times New Roman" panose="02020603050405020304" pitchFamily="18" charset="0"/>
              <a:cs typeface="Times New Roman" panose="02020603050405020304" pitchFamily="18" charset="0"/>
            </a:endParaRPr>
          </a:p>
          <a:p>
            <a:pPr marL="939165" marR="172085" lvl="2" algn="l">
              <a:tabLst>
                <a:tab pos="826135" algn="l"/>
                <a:tab pos="826769" algn="l"/>
              </a:tabLst>
            </a:pPr>
            <a:r>
              <a:rPr lang="en-US" spc="-20" dirty="0">
                <a:latin typeface="Times New Roman" panose="02020603050405020304" pitchFamily="18" charset="0"/>
                <a:cs typeface="Times New Roman" panose="02020603050405020304" pitchFamily="18" charset="0"/>
              </a:rPr>
              <a:t>* Exemptions to pregnancy testing are the </a:t>
            </a:r>
            <a:r>
              <a:rPr lang="en-US" spc="-35" dirty="0">
                <a:latin typeface="Times New Roman" panose="02020603050405020304" pitchFamily="18" charset="0"/>
                <a:cs typeface="Times New Roman" panose="02020603050405020304" pitchFamily="18" charset="0"/>
              </a:rPr>
              <a:t>following (with documentation): </a:t>
            </a:r>
            <a:endParaRPr lang="en-US" sz="1850" dirty="0">
              <a:latin typeface="Times New Roman" panose="02020603050405020304" pitchFamily="18" charset="0"/>
              <a:cs typeface="Times New Roman" panose="02020603050405020304" pitchFamily="18" charset="0"/>
            </a:endParaRPr>
          </a:p>
          <a:p>
            <a:pPr marL="1670050" lvl="3" indent="-285750">
              <a:buFont typeface="Arial" panose="020B0604020202020204" pitchFamily="34" charset="0"/>
              <a:buChar char="•"/>
              <a:tabLst>
                <a:tab pos="756920" algn="l"/>
              </a:tabLst>
            </a:pPr>
            <a:r>
              <a:rPr lang="en-US" spc="-20" dirty="0">
                <a:latin typeface="Times New Roman" panose="02020603050405020304" pitchFamily="18" charset="0"/>
                <a:cs typeface="Times New Roman" panose="02020603050405020304" pitchFamily="18" charset="0"/>
              </a:rPr>
              <a:t>Bilateral </a:t>
            </a:r>
            <a:r>
              <a:rPr lang="en-US" dirty="0">
                <a:latin typeface="Times New Roman" panose="02020603050405020304" pitchFamily="18" charset="0"/>
                <a:cs typeface="Times New Roman" panose="02020603050405020304" pitchFamily="18" charset="0"/>
              </a:rPr>
              <a:t>tubal</a:t>
            </a:r>
            <a:r>
              <a:rPr lang="en-US" spc="-9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ligation, </a:t>
            </a:r>
            <a:r>
              <a:rPr lang="en-US" spc="-25" dirty="0">
                <a:latin typeface="Times New Roman" panose="02020603050405020304" pitchFamily="18" charset="0"/>
                <a:cs typeface="Times New Roman" panose="02020603050405020304" pitchFamily="18" charset="0"/>
              </a:rPr>
              <a:t>Hysterectomy, or are </a:t>
            </a:r>
            <a:r>
              <a:rPr lang="en-US" spc="-20" dirty="0">
                <a:latin typeface="Times New Roman" panose="02020603050405020304" pitchFamily="18" charset="0"/>
                <a:cs typeface="Times New Roman" panose="02020603050405020304" pitchFamily="18" charset="0"/>
              </a:rPr>
              <a:t>Post</a:t>
            </a:r>
            <a:r>
              <a:rPr lang="en-US" spc="-110"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menopausal</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025052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138"/>
            <a:ext cx="7239000" cy="884555"/>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What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25" dirty="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SR</a:t>
            </a:r>
            <a:r>
              <a:rPr lang="en-US" spc="-10" dirty="0" smtClean="0">
                <a:latin typeface="Times New Roman" panose="02020603050405020304" pitchFamily="18" charset="0"/>
                <a:cs typeface="Times New Roman" panose="02020603050405020304" pitchFamily="18" charset="0"/>
              </a:rPr>
              <a:t>RC</a:t>
            </a:r>
            <a:endParaRPr spc="-10" dirty="0">
              <a:latin typeface="Times New Roman" panose="02020603050405020304" pitchFamily="18" charset="0"/>
              <a:cs typeface="Times New Roman" panose="02020603050405020304" pitchFamily="18" charset="0"/>
            </a:endParaRPr>
          </a:p>
          <a:p>
            <a:pPr marL="297815" algn="ctr">
              <a:lnSpc>
                <a:spcPct val="100000"/>
              </a:lnSpc>
            </a:pPr>
            <a:r>
              <a:rPr spc="-10" dirty="0">
                <a:latin typeface="Times New Roman" panose="02020603050405020304" pitchFamily="18" charset="0"/>
                <a:cs typeface="Times New Roman" panose="02020603050405020304" pitchFamily="18" charset="0"/>
              </a:rPr>
              <a:t>(</a:t>
            </a:r>
            <a:r>
              <a:rPr spc="-10" dirty="0" smtClean="0">
                <a:latin typeface="Times New Roman" panose="02020603050405020304" pitchFamily="18" charset="0"/>
                <a:cs typeface="Times New Roman" panose="02020603050405020304" pitchFamily="18" charset="0"/>
              </a:rPr>
              <a:t>Med</a:t>
            </a:r>
            <a:r>
              <a:rPr lang="en-US" spc="-10" dirty="0" smtClean="0">
                <a:latin typeface="Times New Roman" panose="02020603050405020304" pitchFamily="18" charset="0"/>
                <a:cs typeface="Times New Roman" panose="02020603050405020304" pitchFamily="18" charset="0"/>
              </a:rPr>
              <a:t>ication</a:t>
            </a:r>
            <a:r>
              <a:rPr spc="-10" dirty="0" smtClean="0">
                <a:latin typeface="Times New Roman" panose="02020603050405020304" pitchFamily="18" charset="0"/>
                <a:cs typeface="Times New Roman" panose="02020603050405020304" pitchFamily="18" charset="0"/>
              </a:rPr>
              <a:t>s</a:t>
            </a:r>
            <a:r>
              <a:rPr spc="-10" dirty="0">
                <a:latin typeface="Times New Roman" panose="02020603050405020304" pitchFamily="18" charset="0"/>
                <a:cs typeface="Times New Roman" panose="02020603050405020304" pitchFamily="18" charset="0"/>
              </a:rPr>
              <a:t>)</a:t>
            </a:r>
          </a:p>
        </p:txBody>
      </p:sp>
      <p:sp>
        <p:nvSpPr>
          <p:cNvPr id="3" name="object 3"/>
          <p:cNvSpPr txBox="1"/>
          <p:nvPr/>
        </p:nvSpPr>
        <p:spPr>
          <a:xfrm>
            <a:off x="476199" y="1513585"/>
            <a:ext cx="7877175" cy="5068054"/>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spc="-20" dirty="0">
                <a:latin typeface="Times New Roman" panose="02020603050405020304" pitchFamily="18" charset="0"/>
                <a:cs typeface="Times New Roman" panose="02020603050405020304" pitchFamily="18" charset="0"/>
              </a:rPr>
              <a:t>Chronic/daily use </a:t>
            </a:r>
            <a:r>
              <a:rPr sz="1800" spc="-25" dirty="0">
                <a:latin typeface="Times New Roman" panose="02020603050405020304" pitchFamily="18" charset="0"/>
                <a:cs typeface="Times New Roman" panose="02020603050405020304" pitchFamily="18" charset="0"/>
              </a:rPr>
              <a:t>medications </a:t>
            </a:r>
            <a:r>
              <a:rPr sz="180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Bring 180 </a:t>
            </a:r>
            <a:r>
              <a:rPr sz="1800" spc="-30" dirty="0">
                <a:latin typeface="Times New Roman" panose="02020603050405020304" pitchFamily="18" charset="0"/>
                <a:cs typeface="Times New Roman" panose="02020603050405020304" pitchFamily="18" charset="0"/>
              </a:rPr>
              <a:t>days </a:t>
            </a:r>
            <a:r>
              <a:rPr sz="1800" spc="-20" dirty="0">
                <a:latin typeface="Times New Roman" panose="02020603050405020304" pitchFamily="18" charset="0"/>
                <a:cs typeface="Times New Roman" panose="02020603050405020304" pitchFamily="18" charset="0"/>
              </a:rPr>
              <a:t>supply </a:t>
            </a:r>
            <a:r>
              <a:rPr sz="1800" spc="-15" dirty="0">
                <a:latin typeface="Times New Roman" panose="02020603050405020304" pitchFamily="18" charset="0"/>
                <a:cs typeface="Times New Roman" panose="02020603050405020304" pitchFamily="18" charset="0"/>
              </a:rPr>
              <a:t>or an amount </a:t>
            </a:r>
            <a:r>
              <a:rPr sz="1800" spc="-20" dirty="0">
                <a:latin typeface="Times New Roman" panose="02020603050405020304" pitchFamily="18" charset="0"/>
                <a:cs typeface="Times New Roman" panose="02020603050405020304" pitchFamily="18" charset="0"/>
              </a:rPr>
              <a:t>sufficient</a:t>
            </a:r>
            <a:r>
              <a:rPr sz="1800" spc="-6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to</a:t>
            </a:r>
            <a:endParaRPr sz="1800" dirty="0">
              <a:latin typeface="Times New Roman" panose="02020603050405020304" pitchFamily="18" charset="0"/>
              <a:cs typeface="Times New Roman" panose="02020603050405020304" pitchFamily="18" charset="0"/>
            </a:endParaRPr>
          </a:p>
          <a:p>
            <a:pPr marL="356870">
              <a:lnSpc>
                <a:spcPct val="100000"/>
              </a:lnSpc>
              <a:spcBef>
                <a:spcPts val="459"/>
              </a:spcBef>
            </a:pPr>
            <a:r>
              <a:rPr sz="1800" spc="-25" dirty="0">
                <a:latin typeface="Times New Roman" panose="02020603050405020304" pitchFamily="18" charset="0"/>
                <a:cs typeface="Times New Roman" panose="02020603050405020304" pitchFamily="18" charset="0"/>
              </a:rPr>
              <a:t>cover </a:t>
            </a:r>
            <a:r>
              <a:rPr sz="1800" dirty="0">
                <a:latin typeface="Times New Roman" panose="02020603050405020304" pitchFamily="18" charset="0"/>
                <a:cs typeface="Times New Roman" panose="02020603050405020304" pitchFamily="18" charset="0"/>
              </a:rPr>
              <a:t>the </a:t>
            </a:r>
            <a:r>
              <a:rPr sz="1800" spc="-15" dirty="0">
                <a:latin typeface="Times New Roman" panose="02020603050405020304" pitchFamily="18" charset="0"/>
                <a:cs typeface="Times New Roman" panose="02020603050405020304" pitchFamily="18" charset="0"/>
              </a:rPr>
              <a:t>entire </a:t>
            </a:r>
            <a:r>
              <a:rPr sz="1800" spc="-20" dirty="0">
                <a:latin typeface="Times New Roman" panose="02020603050405020304" pitchFamily="18" charset="0"/>
                <a:cs typeface="Times New Roman" panose="02020603050405020304" pitchFamily="18" charset="0"/>
              </a:rPr>
              <a:t>deployment </a:t>
            </a:r>
            <a:r>
              <a:rPr sz="1800" spc="-5" dirty="0">
                <a:latin typeface="Times New Roman" panose="02020603050405020304" pitchFamily="18" charset="0"/>
                <a:cs typeface="Times New Roman" panose="02020603050405020304" pitchFamily="18" charset="0"/>
              </a:rPr>
              <a:t>if </a:t>
            </a:r>
            <a:r>
              <a:rPr sz="1800" dirty="0">
                <a:latin typeface="Times New Roman" panose="02020603050405020304" pitchFamily="18" charset="0"/>
                <a:cs typeface="Times New Roman" panose="02020603050405020304" pitchFamily="18" charset="0"/>
              </a:rPr>
              <a:t>&lt; </a:t>
            </a:r>
            <a:r>
              <a:rPr sz="1800" spc="-20" dirty="0">
                <a:latin typeface="Times New Roman" panose="02020603050405020304" pitchFamily="18" charset="0"/>
                <a:cs typeface="Times New Roman" panose="02020603050405020304" pitchFamily="18" charset="0"/>
              </a:rPr>
              <a:t>180</a:t>
            </a:r>
            <a:r>
              <a:rPr sz="1800" spc="-254" dirty="0">
                <a:latin typeface="Times New Roman" panose="02020603050405020304" pitchFamily="18" charset="0"/>
                <a:cs typeface="Times New Roman" panose="02020603050405020304" pitchFamily="18" charset="0"/>
              </a:rPr>
              <a:t> </a:t>
            </a:r>
            <a:r>
              <a:rPr sz="1800" spc="-35" dirty="0" smtClean="0">
                <a:latin typeface="Times New Roman" panose="02020603050405020304" pitchFamily="18" charset="0"/>
                <a:cs typeface="Times New Roman" panose="02020603050405020304" pitchFamily="18" charset="0"/>
              </a:rPr>
              <a:t>days</a:t>
            </a:r>
            <a:r>
              <a:rPr lang="en-US" sz="1800" spc="-35" dirty="0" smtClean="0">
                <a:latin typeface="Times New Roman" panose="02020603050405020304" pitchFamily="18" charset="0"/>
                <a:cs typeface="Times New Roman" panose="02020603050405020304" pitchFamily="18" charset="0"/>
              </a:rPr>
              <a:t> </a:t>
            </a:r>
          </a:p>
          <a:p>
            <a:pPr marL="642620" indent="-285750">
              <a:lnSpc>
                <a:spcPct val="100000"/>
              </a:lnSpc>
              <a:spcBef>
                <a:spcPts val="459"/>
              </a:spcBef>
              <a:buFont typeface="Wingdings" panose="05000000000000000000" pitchFamily="2" charset="2"/>
              <a:buChar char="ü"/>
            </a:pPr>
            <a:r>
              <a:rPr lang="en-US" spc="-35" dirty="0">
                <a:latin typeface="Times New Roman" panose="02020603050405020304" pitchFamily="18" charset="0"/>
                <a:cs typeface="Times New Roman" panose="02020603050405020304" pitchFamily="18" charset="0"/>
              </a:rPr>
              <a:t>	</a:t>
            </a:r>
            <a:r>
              <a:rPr lang="en-US" spc="-35" dirty="0" smtClean="0">
                <a:latin typeface="Times New Roman" panose="02020603050405020304" pitchFamily="18" charset="0"/>
                <a:cs typeface="Times New Roman" panose="02020603050405020304" pitchFamily="18" charset="0"/>
              </a:rPr>
              <a:t>Certain medications require a Waiver; refer to the CENTCOM formulary for restricted medications and those that do require a waiver</a:t>
            </a:r>
            <a:r>
              <a:rPr lang="en-US" spc="-35" dirty="0">
                <a:latin typeface="Times New Roman" panose="02020603050405020304" pitchFamily="18" charset="0"/>
                <a:cs typeface="Times New Roman" panose="02020603050405020304" pitchFamily="18" charset="0"/>
              </a:rPr>
              <a:t>. </a:t>
            </a:r>
            <a:endParaRPr lang="en-US" spc="-35" dirty="0" smtClean="0">
              <a:latin typeface="Times New Roman" panose="02020603050405020304" pitchFamily="18" charset="0"/>
              <a:cs typeface="Times New Roman" panose="02020603050405020304" pitchFamily="18" charset="0"/>
            </a:endParaRPr>
          </a:p>
          <a:p>
            <a:pPr marL="1099820" lvl="1" indent="-285750">
              <a:spcBef>
                <a:spcPts val="459"/>
              </a:spcBef>
              <a:buFont typeface="Wingdings" panose="05000000000000000000" pitchFamily="2" charset="2"/>
              <a:buChar char="Ø"/>
            </a:pPr>
            <a:r>
              <a:rPr lang="en-US" spc="-35" dirty="0" smtClean="0">
                <a:latin typeface="Times New Roman" panose="02020603050405020304" pitchFamily="18" charset="0"/>
                <a:cs typeface="Times New Roman" panose="02020603050405020304" pitchFamily="18" charset="0"/>
                <a:hlinkClick r:id="rId2"/>
              </a:rPr>
              <a:t>https</a:t>
            </a:r>
            <a:r>
              <a:rPr lang="en-US" spc="-35" dirty="0">
                <a:latin typeface="Times New Roman" panose="02020603050405020304" pitchFamily="18" charset="0"/>
                <a:cs typeface="Times New Roman" panose="02020603050405020304" pitchFamily="18" charset="0"/>
                <a:hlinkClick r:id="rId2"/>
              </a:rPr>
              <a:t>://</a:t>
            </a:r>
            <a:r>
              <a:rPr lang="en-US" spc="-35" dirty="0" smtClean="0">
                <a:latin typeface="Times New Roman" panose="02020603050405020304" pitchFamily="18" charset="0"/>
                <a:cs typeface="Times New Roman" panose="02020603050405020304" pitchFamily="18" charset="0"/>
                <a:hlinkClick r:id="rId2"/>
              </a:rPr>
              <a:t>www.express-scripts.com/TRICARE/tools/deployedrx.shtml</a:t>
            </a:r>
            <a:r>
              <a:rPr lang="en-US" spc="-35" dirty="0" smtClean="0">
                <a:latin typeface="Times New Roman" panose="02020603050405020304" pitchFamily="18" charset="0"/>
                <a:cs typeface="Times New Roman" panose="02020603050405020304" pitchFamily="18" charset="0"/>
              </a:rPr>
              <a:t>  (The CNS Psychotropic List Sheet states which medications require waivers and which are non-deployable)</a:t>
            </a:r>
          </a:p>
          <a:p>
            <a:pPr marL="1099820" lvl="1" indent="-285750">
              <a:spcBef>
                <a:spcPts val="459"/>
              </a:spcBef>
              <a:buFont typeface="Wingdings" panose="05000000000000000000" pitchFamily="2" charset="2"/>
              <a:buChar char="Ø"/>
            </a:pPr>
            <a:r>
              <a:rPr lang="en-US" sz="1800" spc="-35" dirty="0" smtClean="0">
                <a:latin typeface="Times New Roman" panose="02020603050405020304" pitchFamily="18" charset="0"/>
                <a:cs typeface="Times New Roman" panose="02020603050405020304" pitchFamily="18" charset="0"/>
              </a:rPr>
              <a:t>All COCOMS follow CENTCOM Formulary </a:t>
            </a:r>
          </a:p>
          <a:p>
            <a:pPr marL="642620" indent="-285750">
              <a:spcBef>
                <a:spcPts val="459"/>
              </a:spcBef>
              <a:buFont typeface="Wingdings" panose="05000000000000000000" pitchFamily="2" charset="2"/>
              <a:buChar char="ü"/>
            </a:pPr>
            <a:r>
              <a:rPr spc="-20" dirty="0" smtClean="0">
                <a:latin typeface="Times New Roman" panose="02020603050405020304" pitchFamily="18" charset="0"/>
                <a:cs typeface="Times New Roman" panose="02020603050405020304" pitchFamily="18" charset="0"/>
              </a:rPr>
              <a:t>Come </a:t>
            </a:r>
            <a:r>
              <a:rPr spc="-20" dirty="0">
                <a:latin typeface="Times New Roman" panose="02020603050405020304" pitchFamily="18" charset="0"/>
                <a:cs typeface="Times New Roman" panose="02020603050405020304" pitchFamily="18" charset="0"/>
              </a:rPr>
              <a:t>prepared. Please </a:t>
            </a:r>
            <a:r>
              <a:rPr spc="-15" dirty="0">
                <a:latin typeface="Times New Roman" panose="02020603050405020304" pitchFamily="18" charset="0"/>
                <a:cs typeface="Times New Roman" panose="02020603050405020304" pitchFamily="18" charset="0"/>
              </a:rPr>
              <a:t>do </a:t>
            </a:r>
            <a:r>
              <a:rPr spc="-10" dirty="0">
                <a:latin typeface="Times New Roman" panose="02020603050405020304" pitchFamily="18" charset="0"/>
                <a:cs typeface="Times New Roman" panose="02020603050405020304" pitchFamily="18" charset="0"/>
              </a:rPr>
              <a:t>not </a:t>
            </a:r>
            <a:r>
              <a:rPr spc="-20" dirty="0">
                <a:latin typeface="Times New Roman" panose="02020603050405020304" pitchFamily="18" charset="0"/>
                <a:cs typeface="Times New Roman" panose="02020603050405020304" pitchFamily="18" charset="0"/>
              </a:rPr>
              <a:t>expect </a:t>
            </a:r>
            <a:r>
              <a:rPr spc="-10" dirty="0">
                <a:latin typeface="Times New Roman" panose="02020603050405020304" pitchFamily="18" charset="0"/>
                <a:cs typeface="Times New Roman" panose="02020603050405020304" pitchFamily="18" charset="0"/>
              </a:rPr>
              <a:t>to </a:t>
            </a:r>
            <a:r>
              <a:rPr spc="-15" dirty="0">
                <a:latin typeface="Times New Roman" panose="02020603050405020304" pitchFamily="18" charset="0"/>
                <a:cs typeface="Times New Roman" panose="02020603050405020304" pitchFamily="18" charset="0"/>
              </a:rPr>
              <a:t>get </a:t>
            </a:r>
            <a:r>
              <a:rPr spc="-20" dirty="0">
                <a:latin typeface="Times New Roman" panose="02020603050405020304" pitchFamily="18" charset="0"/>
                <a:cs typeface="Times New Roman" panose="02020603050405020304" pitchFamily="18" charset="0"/>
              </a:rPr>
              <a:t>your deployment </a:t>
            </a:r>
            <a:r>
              <a:rPr spc="-10" dirty="0">
                <a:latin typeface="Times New Roman" panose="02020603050405020304" pitchFamily="18" charset="0"/>
                <a:cs typeface="Times New Roman" panose="02020603050405020304" pitchFamily="18" charset="0"/>
              </a:rPr>
              <a:t>supply </a:t>
            </a:r>
            <a:r>
              <a:rPr spc="-15" dirty="0">
                <a:latin typeface="Times New Roman" panose="02020603050405020304" pitchFamily="18" charset="0"/>
                <a:cs typeface="Times New Roman" panose="02020603050405020304" pitchFamily="18" charset="0"/>
              </a:rPr>
              <a:t>of </a:t>
            </a:r>
            <a:r>
              <a:rPr spc="-20" dirty="0">
                <a:latin typeface="Times New Roman" panose="02020603050405020304" pitchFamily="18" charset="0"/>
                <a:cs typeface="Times New Roman" panose="02020603050405020304" pitchFamily="18" charset="0"/>
              </a:rPr>
              <a:t>daily  medications at </a:t>
            </a:r>
            <a:r>
              <a:rPr lang="en-US" spc="-20" dirty="0" smtClean="0">
                <a:latin typeface="Times New Roman" panose="02020603050405020304" pitchFamily="18" charset="0"/>
                <a:cs typeface="Times New Roman" panose="02020603050405020304" pitchFamily="18" charset="0"/>
              </a:rPr>
              <a:t>a </a:t>
            </a:r>
            <a:r>
              <a:rPr spc="-10" dirty="0" smtClean="0">
                <a:latin typeface="Times New Roman" panose="02020603050405020304" pitchFamily="18" charset="0"/>
                <a:cs typeface="Times New Roman" panose="02020603050405020304" pitchFamily="18" charset="0"/>
              </a:rPr>
              <a:t>Fort </a:t>
            </a:r>
            <a:r>
              <a:rPr spc="-25" dirty="0">
                <a:latin typeface="Times New Roman" panose="02020603050405020304" pitchFamily="18" charset="0"/>
                <a:cs typeface="Times New Roman" panose="02020603050405020304" pitchFamily="18" charset="0"/>
              </a:rPr>
              <a:t>Bliss </a:t>
            </a:r>
            <a:r>
              <a:rPr spc="-15" dirty="0">
                <a:latin typeface="Times New Roman" panose="02020603050405020304" pitchFamily="18" charset="0"/>
                <a:cs typeface="Times New Roman" panose="02020603050405020304" pitchFamily="18" charset="0"/>
              </a:rPr>
              <a:t>Military </a:t>
            </a:r>
            <a:r>
              <a:rPr spc="-40" dirty="0">
                <a:latin typeface="Times New Roman" panose="02020603050405020304" pitchFamily="18" charset="0"/>
                <a:cs typeface="Times New Roman" panose="02020603050405020304" pitchFamily="18" charset="0"/>
              </a:rPr>
              <a:t>Treatment </a:t>
            </a:r>
            <a:r>
              <a:rPr spc="-10" dirty="0">
                <a:latin typeface="Times New Roman" panose="02020603050405020304" pitchFamily="18" charset="0"/>
                <a:cs typeface="Times New Roman" panose="02020603050405020304" pitchFamily="18" charset="0"/>
              </a:rPr>
              <a:t>Facility. </a:t>
            </a:r>
            <a:endParaRPr dirty="0">
              <a:latin typeface="Times New Roman" panose="02020603050405020304" pitchFamily="18" charset="0"/>
              <a:cs typeface="Times New Roman" panose="02020603050405020304" pitchFamily="18" charset="0"/>
            </a:endParaRPr>
          </a:p>
          <a:p>
            <a:pPr>
              <a:lnSpc>
                <a:spcPct val="100000"/>
              </a:lnSpc>
              <a:spcBef>
                <a:spcPts val="40"/>
              </a:spcBef>
              <a:buFont typeface="Arial"/>
              <a:buChar char="•"/>
            </a:pPr>
            <a:endParaRPr sz="20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Malaria </a:t>
            </a:r>
            <a:r>
              <a:rPr lang="en-US" sz="1800" spc="-30" dirty="0" smtClean="0">
                <a:latin typeface="Times New Roman" panose="02020603050405020304" pitchFamily="18" charset="0"/>
                <a:cs typeface="Times New Roman" panose="02020603050405020304" pitchFamily="18" charset="0"/>
              </a:rPr>
              <a:t>prevention</a:t>
            </a:r>
            <a:r>
              <a:rPr sz="1800" spc="-114" dirty="0" smtClean="0">
                <a:latin typeface="Times New Roman" panose="02020603050405020304" pitchFamily="18" charset="0"/>
                <a:cs typeface="Times New Roman" panose="02020603050405020304" pitchFamily="18" charset="0"/>
              </a:rPr>
              <a:t> </a:t>
            </a:r>
            <a:r>
              <a:rPr sz="1800" spc="-25" dirty="0" smtClean="0">
                <a:latin typeface="Times New Roman" panose="02020603050405020304" pitchFamily="18" charset="0"/>
                <a:cs typeface="Times New Roman" panose="02020603050405020304" pitchFamily="18" charset="0"/>
              </a:rPr>
              <a:t>medications</a:t>
            </a:r>
            <a:r>
              <a:rPr lang="en-US" sz="1800" spc="-25" dirty="0" smtClean="0">
                <a:latin typeface="Times New Roman" panose="02020603050405020304" pitchFamily="18" charset="0"/>
                <a:cs typeface="Times New Roman" panose="02020603050405020304" pitchFamily="18" charset="0"/>
              </a:rPr>
              <a:t> </a:t>
            </a:r>
            <a:r>
              <a:rPr sz="1800" spc="-20" dirty="0" smtClean="0">
                <a:latin typeface="Times New Roman" panose="02020603050405020304" pitchFamily="18" charset="0"/>
                <a:cs typeface="Times New Roman" panose="02020603050405020304" pitchFamily="18" charset="0"/>
              </a:rPr>
              <a:t>will </a:t>
            </a:r>
            <a:r>
              <a:rPr sz="1800" spc="-5" dirty="0">
                <a:latin typeface="Times New Roman" panose="02020603050405020304" pitchFamily="18" charset="0"/>
                <a:cs typeface="Times New Roman" panose="02020603050405020304" pitchFamily="18" charset="0"/>
              </a:rPr>
              <a:t>be </a:t>
            </a:r>
            <a:r>
              <a:rPr sz="1800" spc="-10" dirty="0">
                <a:latin typeface="Times New Roman" panose="02020603050405020304" pitchFamily="18" charset="0"/>
                <a:cs typeface="Times New Roman" panose="02020603050405020304" pitchFamily="18" charset="0"/>
              </a:rPr>
              <a:t>provided to you at </a:t>
            </a:r>
            <a:r>
              <a:rPr sz="1800" dirty="0">
                <a:latin typeface="Times New Roman" panose="02020603050405020304" pitchFamily="18" charset="0"/>
                <a:cs typeface="Times New Roman" panose="02020603050405020304" pitchFamily="18" charset="0"/>
              </a:rPr>
              <a:t>the </a:t>
            </a:r>
            <a:r>
              <a:rPr sz="1800" spc="-35" dirty="0">
                <a:latin typeface="Times New Roman" panose="02020603050405020304" pitchFamily="18" charset="0"/>
                <a:cs typeface="Times New Roman" panose="02020603050405020304" pitchFamily="18" charset="0"/>
              </a:rPr>
              <a:t>SRRC </a:t>
            </a:r>
            <a:r>
              <a:rPr sz="1800" spc="-10" dirty="0">
                <a:latin typeface="Times New Roman" panose="02020603050405020304" pitchFamily="18" charset="0"/>
                <a:cs typeface="Times New Roman" panose="02020603050405020304" pitchFamily="18" charset="0"/>
              </a:rPr>
              <a:t>site </a:t>
            </a:r>
            <a:r>
              <a:rPr sz="1800" spc="-15" dirty="0">
                <a:latin typeface="Times New Roman" panose="02020603050405020304" pitchFamily="18" charset="0"/>
                <a:cs typeface="Times New Roman" panose="02020603050405020304" pitchFamily="18" charset="0"/>
              </a:rPr>
              <a:t>with</a:t>
            </a:r>
            <a:r>
              <a:rPr sz="1800" spc="-90" dirty="0">
                <a:latin typeface="Times New Roman" panose="02020603050405020304" pitchFamily="18" charset="0"/>
                <a:cs typeface="Times New Roman" panose="02020603050405020304" pitchFamily="18" charset="0"/>
              </a:rPr>
              <a:t> </a:t>
            </a:r>
            <a:r>
              <a:rPr sz="1800" spc="-10" dirty="0" smtClean="0">
                <a:latin typeface="Times New Roman" panose="02020603050405020304" pitchFamily="18" charset="0"/>
                <a:cs typeface="Times New Roman" panose="02020603050405020304" pitchFamily="18" charset="0"/>
              </a:rPr>
              <a:t>instructions</a:t>
            </a:r>
            <a:r>
              <a:rPr lang="en-US" sz="1800" spc="-10" dirty="0" smtClean="0">
                <a:latin typeface="Times New Roman" panose="02020603050405020304" pitchFamily="18" charset="0"/>
                <a:cs typeface="Times New Roman" panose="02020603050405020304" pitchFamily="18" charset="0"/>
              </a:rPr>
              <a:t>, if required per theater of operations.</a:t>
            </a:r>
          </a:p>
          <a:p>
            <a:pPr marL="12700">
              <a:lnSpc>
                <a:spcPct val="100000"/>
              </a:lnSpc>
              <a:tabLst>
                <a:tab pos="356870" algn="l"/>
                <a:tab pos="357505" algn="l"/>
              </a:tabLst>
            </a:pPr>
            <a:endParaRPr sz="1850" dirty="0">
              <a:latin typeface="Times New Roman" panose="02020603050405020304" pitchFamily="18" charset="0"/>
              <a:cs typeface="Times New Roman" panose="02020603050405020304" pitchFamily="18" charset="0"/>
            </a:endParaRPr>
          </a:p>
          <a:p>
            <a:pPr marL="299085" indent="-286385">
              <a:buFont typeface="Arial" panose="020B0604020202020204" pitchFamily="34" charset="0"/>
              <a:buChar char="•"/>
              <a:tabLst>
                <a:tab pos="756920" algn="l"/>
              </a:tabLst>
            </a:pPr>
            <a:r>
              <a:rPr spc="-15" dirty="0">
                <a:latin typeface="Times New Roman" panose="02020603050405020304" pitchFamily="18" charset="0"/>
                <a:cs typeface="Times New Roman" panose="02020603050405020304" pitchFamily="18" charset="0"/>
              </a:rPr>
              <a:t>Inform </a:t>
            </a:r>
            <a:r>
              <a:rPr dirty="0">
                <a:latin typeface="Times New Roman" panose="02020603050405020304" pitchFamily="18" charset="0"/>
                <a:cs typeface="Times New Roman" panose="02020603050405020304" pitchFamily="18" charset="0"/>
              </a:rPr>
              <a:t>the </a:t>
            </a:r>
            <a:r>
              <a:rPr spc="-35" dirty="0">
                <a:latin typeface="Times New Roman" panose="02020603050405020304" pitchFamily="18" charset="0"/>
                <a:cs typeface="Times New Roman" panose="02020603050405020304" pitchFamily="18" charset="0"/>
              </a:rPr>
              <a:t>SRRC </a:t>
            </a:r>
            <a:r>
              <a:rPr spc="-15" dirty="0">
                <a:latin typeface="Times New Roman" panose="02020603050405020304" pitchFamily="18" charset="0"/>
                <a:cs typeface="Times New Roman" panose="02020603050405020304" pitchFamily="18" charset="0"/>
              </a:rPr>
              <a:t>provider </a:t>
            </a:r>
            <a:r>
              <a:rPr spc="-5" dirty="0">
                <a:latin typeface="Times New Roman" panose="02020603050405020304" pitchFamily="18" charset="0"/>
                <a:cs typeface="Times New Roman" panose="02020603050405020304" pitchFamily="18" charset="0"/>
              </a:rPr>
              <a:t>if </a:t>
            </a:r>
            <a:r>
              <a:rPr spc="-10" dirty="0">
                <a:latin typeface="Times New Roman" panose="02020603050405020304" pitchFamily="18" charset="0"/>
                <a:cs typeface="Times New Roman" panose="02020603050405020304" pitchFamily="18" charset="0"/>
              </a:rPr>
              <a:t>you have </a:t>
            </a:r>
            <a:r>
              <a:rPr spc="-15" dirty="0">
                <a:latin typeface="Times New Roman" panose="02020603050405020304" pitchFamily="18" charset="0"/>
                <a:cs typeface="Times New Roman" panose="02020603050405020304" pitchFamily="18" charset="0"/>
              </a:rPr>
              <a:t>any </a:t>
            </a:r>
            <a:r>
              <a:rPr spc="-10" dirty="0">
                <a:latin typeface="Times New Roman" panose="02020603050405020304" pitchFamily="18" charset="0"/>
                <a:cs typeface="Times New Roman" panose="02020603050405020304" pitchFamily="18" charset="0"/>
              </a:rPr>
              <a:t>medication</a:t>
            </a:r>
            <a:r>
              <a:rPr spc="-90" dirty="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allergies</a:t>
            </a:r>
            <a:endParaRPr lang="en-US" dirty="0">
              <a:latin typeface="Times New Roman" panose="02020603050405020304" pitchFamily="18" charset="0"/>
              <a:cs typeface="Times New Roman" panose="02020603050405020304" pitchFamily="18" charset="0"/>
            </a:endParaRPr>
          </a:p>
          <a:p>
            <a:pPr marL="756285" lvl="1" indent="-286385">
              <a:buFont typeface="Wingdings" panose="05000000000000000000" pitchFamily="2" charset="2"/>
              <a:buChar char="ü"/>
              <a:tabLst>
                <a:tab pos="756920" algn="l"/>
              </a:tabLst>
            </a:pPr>
            <a:r>
              <a:rPr spc="-15" dirty="0" smtClean="0">
                <a:latin typeface="Times New Roman" panose="02020603050405020304" pitchFamily="18" charset="0"/>
                <a:cs typeface="Times New Roman" panose="02020603050405020304" pitchFamily="18" charset="0"/>
              </a:rPr>
              <a:t>Allergy </a:t>
            </a:r>
            <a:r>
              <a:rPr spc="-15" dirty="0">
                <a:latin typeface="Times New Roman" panose="02020603050405020304" pitchFamily="18" charset="0"/>
                <a:cs typeface="Times New Roman" panose="02020603050405020304" pitchFamily="18" charset="0"/>
              </a:rPr>
              <a:t>warning </a:t>
            </a:r>
            <a:r>
              <a:rPr spc="-10" dirty="0">
                <a:latin typeface="Times New Roman" panose="02020603050405020304" pitchFamily="18" charset="0"/>
                <a:cs typeface="Times New Roman" panose="02020603050405020304" pitchFamily="18" charset="0"/>
              </a:rPr>
              <a:t>tags </a:t>
            </a:r>
            <a:r>
              <a:rPr spc="-25" dirty="0">
                <a:latin typeface="Times New Roman" panose="02020603050405020304" pitchFamily="18" charset="0"/>
                <a:cs typeface="Times New Roman" panose="02020603050405020304" pitchFamily="18" charset="0"/>
              </a:rPr>
              <a:t>(Red </a:t>
            </a:r>
            <a:r>
              <a:rPr spc="-15" dirty="0">
                <a:latin typeface="Times New Roman" panose="02020603050405020304" pitchFamily="18" charset="0"/>
                <a:cs typeface="Times New Roman" panose="02020603050405020304" pitchFamily="18" charset="0"/>
              </a:rPr>
              <a:t>ID/Dog </a:t>
            </a:r>
            <a:r>
              <a:rPr spc="-40" dirty="0">
                <a:latin typeface="Times New Roman" panose="02020603050405020304" pitchFamily="18" charset="0"/>
                <a:cs typeface="Times New Roman" panose="02020603050405020304" pitchFamily="18" charset="0"/>
              </a:rPr>
              <a:t>Tags </a:t>
            </a:r>
            <a:r>
              <a:rPr spc="-5" dirty="0">
                <a:latin typeface="Times New Roman" panose="02020603050405020304" pitchFamily="18" charset="0"/>
                <a:cs typeface="Times New Roman" panose="02020603050405020304" pitchFamily="18" charset="0"/>
              </a:rPr>
              <a:t>with </a:t>
            </a:r>
            <a:r>
              <a:rPr spc="-15" dirty="0">
                <a:latin typeface="Times New Roman" panose="02020603050405020304" pitchFamily="18" charset="0"/>
                <a:cs typeface="Times New Roman" panose="02020603050405020304" pitchFamily="18" charset="0"/>
              </a:rPr>
              <a:t>allergen listed). </a:t>
            </a:r>
            <a:r>
              <a:rPr spc="-5" dirty="0">
                <a:latin typeface="Times New Roman" panose="02020603050405020304" pitchFamily="18" charset="0"/>
                <a:cs typeface="Times New Roman" panose="02020603050405020304" pitchFamily="18" charset="0"/>
              </a:rPr>
              <a:t>These </a:t>
            </a:r>
            <a:r>
              <a:rPr spc="-10" dirty="0">
                <a:latin typeface="Times New Roman" panose="02020603050405020304" pitchFamily="18" charset="0"/>
                <a:cs typeface="Times New Roman" panose="02020603050405020304" pitchFamily="18" charset="0"/>
              </a:rPr>
              <a:t>can </a:t>
            </a:r>
            <a:r>
              <a:rPr dirty="0">
                <a:latin typeface="Times New Roman" panose="02020603050405020304" pitchFamily="18" charset="0"/>
                <a:cs typeface="Times New Roman" panose="02020603050405020304" pitchFamily="18" charset="0"/>
              </a:rPr>
              <a:t>be  </a:t>
            </a:r>
            <a:r>
              <a:rPr spc="-15" dirty="0">
                <a:latin typeface="Times New Roman" panose="02020603050405020304" pitchFamily="18" charset="0"/>
                <a:cs typeface="Times New Roman" panose="02020603050405020304" pitchFamily="18" charset="0"/>
              </a:rPr>
              <a:t>provided </a:t>
            </a:r>
            <a:r>
              <a:rPr spc="-10" dirty="0">
                <a:latin typeface="Times New Roman" panose="02020603050405020304" pitchFamily="18" charset="0"/>
                <a:cs typeface="Times New Roman" panose="02020603050405020304" pitchFamily="18" charset="0"/>
              </a:rPr>
              <a:t>at </a:t>
            </a:r>
            <a:r>
              <a:rPr spc="-20" dirty="0">
                <a:latin typeface="Times New Roman" panose="02020603050405020304" pitchFamily="18" charset="0"/>
                <a:cs typeface="Times New Roman" panose="02020603050405020304" pitchFamily="18" charset="0"/>
              </a:rPr>
              <a:t>SRRC </a:t>
            </a:r>
            <a:r>
              <a:rPr spc="-5" dirty="0">
                <a:latin typeface="Times New Roman" panose="02020603050405020304" pitchFamily="18" charset="0"/>
                <a:cs typeface="Times New Roman" panose="02020603050405020304" pitchFamily="18" charset="0"/>
              </a:rPr>
              <a:t>if</a:t>
            </a:r>
            <a:r>
              <a:rPr spc="-20" dirty="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needed</a:t>
            </a:r>
            <a:r>
              <a:rPr lang="en-US" spc="-10" dirty="0" smtClean="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0748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75866" y="304038"/>
            <a:ext cx="4938395" cy="430887"/>
          </a:xfrm>
          <a:prstGeom prst="rect">
            <a:avLst/>
          </a:prstGeom>
        </p:spPr>
        <p:txBody>
          <a:bodyPr vert="horz" wrap="square" lIns="0" tIns="0" rIns="0" bIns="0" rtlCol="0">
            <a:spAutoFit/>
          </a:bodyPr>
          <a:lstStyle/>
          <a:p>
            <a:pPr marL="12700">
              <a:lnSpc>
                <a:spcPct val="100000"/>
              </a:lnSpc>
            </a:pPr>
            <a:r>
              <a:rPr spc="-25" dirty="0">
                <a:latin typeface="Times New Roman" panose="02020603050405020304" pitchFamily="18" charset="0"/>
              </a:rPr>
              <a:t>References for </a:t>
            </a:r>
            <a:r>
              <a:rPr spc="-10" dirty="0">
                <a:latin typeface="Times New Roman" panose="02020603050405020304" pitchFamily="18" charset="0"/>
              </a:rPr>
              <a:t>Medical</a:t>
            </a:r>
            <a:r>
              <a:rPr spc="65" dirty="0">
                <a:latin typeface="Times New Roman" panose="02020603050405020304" pitchFamily="18" charset="0"/>
              </a:rPr>
              <a:t> </a:t>
            </a:r>
            <a:r>
              <a:rPr spc="-15" dirty="0">
                <a:latin typeface="Times New Roman" panose="02020603050405020304" pitchFamily="18" charset="0"/>
              </a:rPr>
              <a:t>Processing</a:t>
            </a:r>
          </a:p>
        </p:txBody>
      </p:sp>
      <p:sp>
        <p:nvSpPr>
          <p:cNvPr id="3" name="object 3"/>
          <p:cNvSpPr txBox="1"/>
          <p:nvPr/>
        </p:nvSpPr>
        <p:spPr>
          <a:xfrm>
            <a:off x="388696" y="1250950"/>
            <a:ext cx="8450504" cy="4970591"/>
          </a:xfrm>
          <a:prstGeom prst="rect">
            <a:avLst/>
          </a:prstGeom>
        </p:spPr>
        <p:txBody>
          <a:bodyPr vert="horz" wrap="square" lIns="0" tIns="0" rIns="0" bIns="0" rtlCol="0">
            <a:spAutoFit/>
          </a:bodyPr>
          <a:lstStyle/>
          <a:p>
            <a:pPr marL="298450" marR="1784985" indent="-285750">
              <a:spcBef>
                <a:spcPts val="730"/>
              </a:spcBef>
              <a:buFont typeface="Arial" panose="020B0604020202020204" pitchFamily="34" charset="0"/>
              <a:buChar char="•"/>
              <a:tabLst>
                <a:tab pos="356870" algn="l"/>
                <a:tab pos="357505" algn="l"/>
              </a:tabLst>
            </a:pPr>
            <a:r>
              <a:rPr lang="en-US" spc="-15" dirty="0" smtClean="0">
                <a:latin typeface="Times New Roman" panose="02020603050405020304" pitchFamily="18" charset="0"/>
                <a:cs typeface="Calibri"/>
              </a:rPr>
              <a:t>Department of the Army </a:t>
            </a:r>
            <a:r>
              <a:rPr spc="-15" dirty="0" smtClean="0">
                <a:latin typeface="Times New Roman" panose="02020603050405020304" pitchFamily="18" charset="0"/>
                <a:cs typeface="Calibri"/>
              </a:rPr>
              <a:t>Personnel </a:t>
            </a:r>
            <a:r>
              <a:rPr spc="-35" dirty="0">
                <a:latin typeface="Times New Roman" panose="02020603050405020304" pitchFamily="18" charset="0"/>
                <a:cs typeface="Calibri"/>
              </a:rPr>
              <a:t>Policy </a:t>
            </a:r>
            <a:r>
              <a:rPr spc="-20" dirty="0">
                <a:latin typeface="Times New Roman" panose="02020603050405020304" pitchFamily="18" charset="0"/>
                <a:cs typeface="Calibri"/>
              </a:rPr>
              <a:t>Guidance </a:t>
            </a:r>
            <a:r>
              <a:rPr spc="-25" dirty="0">
                <a:latin typeface="Times New Roman" panose="02020603050405020304" pitchFamily="18" charset="0"/>
                <a:cs typeface="Calibri"/>
              </a:rPr>
              <a:t>(PPG</a:t>
            </a:r>
            <a:r>
              <a:rPr spc="-25" dirty="0" smtClean="0">
                <a:latin typeface="Times New Roman" panose="02020603050405020304" pitchFamily="18" charset="0"/>
                <a:cs typeface="Calibri"/>
              </a:rPr>
              <a:t>)</a:t>
            </a:r>
            <a:r>
              <a:rPr lang="en-US" spc="-25" dirty="0" smtClean="0">
                <a:latin typeface="Times New Roman" panose="02020603050405020304" pitchFamily="18" charset="0"/>
                <a:cs typeface="Calibri"/>
              </a:rPr>
              <a:t> for Overseas Contingency Operations</a:t>
            </a:r>
            <a:r>
              <a:rPr spc="-25" dirty="0" smtClean="0">
                <a:latin typeface="Times New Roman" panose="02020603050405020304" pitchFamily="18" charset="0"/>
                <a:cs typeface="Calibri"/>
              </a:rPr>
              <a:t>, </a:t>
            </a:r>
            <a:r>
              <a:rPr spc="-10" dirty="0">
                <a:latin typeface="Times New Roman" panose="02020603050405020304" pitchFamily="18" charset="0"/>
                <a:cs typeface="Calibri"/>
              </a:rPr>
              <a:t>Chapter</a:t>
            </a:r>
            <a:r>
              <a:rPr spc="30" dirty="0">
                <a:latin typeface="Times New Roman" panose="02020603050405020304" pitchFamily="18" charset="0"/>
                <a:cs typeface="Calibri"/>
              </a:rPr>
              <a:t> </a:t>
            </a:r>
            <a:r>
              <a:rPr dirty="0" smtClean="0">
                <a:latin typeface="Times New Roman" panose="02020603050405020304" pitchFamily="18" charset="0"/>
                <a:cs typeface="Calibri"/>
              </a:rPr>
              <a:t>7</a:t>
            </a:r>
            <a:r>
              <a:rPr lang="en-US" dirty="0" smtClean="0">
                <a:latin typeface="Times New Roman" panose="02020603050405020304" pitchFamily="18" charset="0"/>
                <a:cs typeface="Calibri"/>
              </a:rPr>
              <a:t>, </a:t>
            </a:r>
            <a:r>
              <a:rPr lang="en-US" dirty="0">
                <a:latin typeface="Times New Roman" panose="02020603050405020304" pitchFamily="18" charset="0"/>
                <a:cs typeface="Calibri"/>
              </a:rPr>
              <a:t>update 22 MAY 2012</a:t>
            </a:r>
            <a:r>
              <a:rPr lang="en-US" dirty="0" smtClean="0">
                <a:latin typeface="Times New Roman" panose="02020603050405020304" pitchFamily="18" charset="0"/>
                <a:cs typeface="Calibri"/>
              </a:rPr>
              <a:t>: </a:t>
            </a:r>
            <a:r>
              <a:rPr lang="en-US" dirty="0" smtClean="0">
                <a:latin typeface="Times New Roman" panose="02020603050405020304" pitchFamily="18" charset="0"/>
                <a:cs typeface="Calibri"/>
                <a:hlinkClick r:id="rId2"/>
              </a:rPr>
              <a:t>https</a:t>
            </a:r>
            <a:r>
              <a:rPr lang="en-US" dirty="0">
                <a:latin typeface="Times New Roman" panose="02020603050405020304" pitchFamily="18" charset="0"/>
                <a:cs typeface="Calibri"/>
                <a:hlinkClick r:id="rId2"/>
              </a:rPr>
              <a:t>://</a:t>
            </a:r>
            <a:r>
              <a:rPr lang="en-US" dirty="0" smtClean="0">
                <a:latin typeface="Times New Roman" panose="02020603050405020304" pitchFamily="18" charset="0"/>
                <a:cs typeface="Calibri"/>
                <a:hlinkClick r:id="rId2"/>
              </a:rPr>
              <a:t>www.cpms.osd.mil/expeditionary/pdf/PPG.pdf</a:t>
            </a:r>
            <a:r>
              <a:rPr lang="en-US" dirty="0" smtClean="0">
                <a:latin typeface="Times New Roman" panose="02020603050405020304" pitchFamily="18" charset="0"/>
                <a:cs typeface="Calibri"/>
              </a:rPr>
              <a:t> </a:t>
            </a:r>
          </a:p>
          <a:p>
            <a:pPr marL="298450" marR="1784985" indent="-285750">
              <a:spcBef>
                <a:spcPts val="730"/>
              </a:spcBef>
              <a:buFont typeface="Arial" panose="020B0604020202020204" pitchFamily="34" charset="0"/>
              <a:buChar char="•"/>
              <a:tabLst>
                <a:tab pos="356870" algn="l"/>
                <a:tab pos="357505" algn="l"/>
              </a:tabLst>
            </a:pPr>
            <a:endParaRPr lang="en-US" sz="1800" spc="-10" dirty="0" smtClean="0">
              <a:latin typeface="Times New Roman" panose="02020603050405020304" pitchFamily="18" charset="0"/>
              <a:cs typeface="Calibri"/>
            </a:endParaRPr>
          </a:p>
          <a:p>
            <a:pPr marL="298450" marR="1784985" indent="-285750">
              <a:spcBef>
                <a:spcPts val="730"/>
              </a:spcBef>
              <a:buFont typeface="Arial" panose="020B0604020202020204" pitchFamily="34" charset="0"/>
              <a:buChar char="•"/>
              <a:tabLst>
                <a:tab pos="356870" algn="l"/>
                <a:tab pos="357505" algn="l"/>
              </a:tabLst>
            </a:pPr>
            <a:r>
              <a:rPr sz="1800" spc="-10" dirty="0" smtClean="0">
                <a:latin typeface="Times New Roman" panose="02020603050405020304" pitchFamily="18" charset="0"/>
                <a:cs typeface="Calibri"/>
              </a:rPr>
              <a:t>DD </a:t>
            </a:r>
            <a:r>
              <a:rPr sz="1800" dirty="0">
                <a:latin typeface="Times New Roman" panose="02020603050405020304" pitchFamily="18" charset="0"/>
                <a:cs typeface="Calibri"/>
              </a:rPr>
              <a:t>2795 </a:t>
            </a:r>
            <a:r>
              <a:rPr sz="1800" spc="-15" dirty="0">
                <a:latin typeface="Times New Roman" panose="02020603050405020304" pitchFamily="18" charset="0"/>
                <a:cs typeface="Calibri"/>
              </a:rPr>
              <a:t>Pre </a:t>
            </a:r>
            <a:r>
              <a:rPr sz="1800" spc="-5" dirty="0">
                <a:latin typeface="Times New Roman" panose="02020603050405020304" pitchFamily="18" charset="0"/>
                <a:cs typeface="Calibri"/>
              </a:rPr>
              <a:t>Deployment Health Assessment should </a:t>
            </a:r>
            <a:r>
              <a:rPr sz="1800" spc="5" dirty="0">
                <a:latin typeface="Times New Roman" panose="02020603050405020304" pitchFamily="18" charset="0"/>
                <a:cs typeface="Calibri"/>
              </a:rPr>
              <a:t>be </a:t>
            </a:r>
            <a:r>
              <a:rPr sz="1800" spc="-10" dirty="0">
                <a:latin typeface="Times New Roman" panose="02020603050405020304" pitchFamily="18" charset="0"/>
                <a:cs typeface="Calibri"/>
              </a:rPr>
              <a:t>completed </a:t>
            </a:r>
            <a:r>
              <a:rPr sz="1800" spc="-5" dirty="0">
                <a:latin typeface="Times New Roman" panose="02020603050405020304" pitchFamily="18" charset="0"/>
                <a:cs typeface="Calibri"/>
              </a:rPr>
              <a:t>by the </a:t>
            </a:r>
            <a:r>
              <a:rPr sz="1800" spc="-5" dirty="0" smtClean="0">
                <a:latin typeface="Times New Roman" panose="02020603050405020304" pitchFamily="18" charset="0"/>
                <a:cs typeface="Calibri"/>
              </a:rPr>
              <a:t>deploy</a:t>
            </a:r>
            <a:r>
              <a:rPr lang="en-US" sz="1800" spc="-5" dirty="0" smtClean="0">
                <a:latin typeface="Times New Roman" panose="02020603050405020304" pitchFamily="18" charset="0"/>
                <a:cs typeface="Calibri"/>
              </a:rPr>
              <a:t>ing individual</a:t>
            </a:r>
            <a:r>
              <a:rPr sz="1800" spc="-5" dirty="0" smtClean="0">
                <a:latin typeface="Times New Roman" panose="02020603050405020304" pitchFamily="18" charset="0"/>
                <a:cs typeface="Calibri"/>
              </a:rPr>
              <a:t> </a:t>
            </a:r>
            <a:r>
              <a:rPr sz="1800" spc="-20" dirty="0" smtClean="0">
                <a:latin typeface="Times New Roman" panose="02020603050405020304" pitchFamily="18" charset="0"/>
                <a:cs typeface="Calibri"/>
              </a:rPr>
              <a:t>within </a:t>
            </a:r>
            <a:r>
              <a:rPr lang="en-US" spc="-5" dirty="0" smtClean="0">
                <a:latin typeface="Times New Roman" panose="02020603050405020304" pitchFamily="18" charset="0"/>
                <a:cs typeface="Calibri"/>
              </a:rPr>
              <a:t>120</a:t>
            </a:r>
            <a:r>
              <a:rPr sz="1800" spc="-5" dirty="0" smtClean="0">
                <a:latin typeface="Times New Roman" panose="02020603050405020304" pitchFamily="18" charset="0"/>
                <a:cs typeface="Calibri"/>
              </a:rPr>
              <a:t> </a:t>
            </a:r>
            <a:r>
              <a:rPr sz="1800" spc="-10" dirty="0">
                <a:latin typeface="Times New Roman" panose="02020603050405020304" pitchFamily="18" charset="0"/>
                <a:cs typeface="Calibri"/>
              </a:rPr>
              <a:t>days </a:t>
            </a:r>
            <a:r>
              <a:rPr sz="1800" spc="-5" dirty="0">
                <a:latin typeface="Times New Roman" panose="02020603050405020304" pitchFamily="18" charset="0"/>
                <a:cs typeface="Calibri"/>
              </a:rPr>
              <a:t>of </a:t>
            </a:r>
            <a:r>
              <a:rPr sz="1800" spc="-15" dirty="0">
                <a:latin typeface="Times New Roman" panose="02020603050405020304" pitchFamily="18" charset="0"/>
                <a:cs typeface="Calibri"/>
              </a:rPr>
              <a:t>arrival </a:t>
            </a:r>
            <a:r>
              <a:rPr sz="1800" spc="-10" dirty="0">
                <a:latin typeface="Times New Roman" panose="02020603050405020304" pitchFamily="18" charset="0"/>
                <a:cs typeface="Calibri"/>
              </a:rPr>
              <a:t>at </a:t>
            </a:r>
            <a:r>
              <a:rPr sz="1800" spc="-30" dirty="0">
                <a:latin typeface="Times New Roman" panose="02020603050405020304" pitchFamily="18" charset="0"/>
                <a:cs typeface="Calibri"/>
              </a:rPr>
              <a:t>CRC, </a:t>
            </a:r>
            <a:r>
              <a:rPr sz="1800" spc="-15" dirty="0">
                <a:latin typeface="Times New Roman" panose="02020603050405020304" pitchFamily="18" charset="0"/>
                <a:cs typeface="Calibri"/>
              </a:rPr>
              <a:t>Fort</a:t>
            </a:r>
            <a:r>
              <a:rPr sz="1800" spc="185" dirty="0">
                <a:latin typeface="Times New Roman" panose="02020603050405020304" pitchFamily="18" charset="0"/>
                <a:cs typeface="Calibri"/>
              </a:rPr>
              <a:t> </a:t>
            </a:r>
            <a:r>
              <a:rPr sz="1800" spc="-10" dirty="0" smtClean="0">
                <a:latin typeface="Times New Roman" panose="02020603050405020304" pitchFamily="18" charset="0"/>
                <a:cs typeface="Calibri"/>
              </a:rPr>
              <a:t>Bliss</a:t>
            </a:r>
            <a:r>
              <a:rPr lang="en-US" sz="1800" spc="-10" dirty="0" smtClean="0">
                <a:latin typeface="Times New Roman" panose="02020603050405020304" pitchFamily="18" charset="0"/>
                <a:cs typeface="Calibri"/>
              </a:rPr>
              <a:t> (</a:t>
            </a:r>
            <a:r>
              <a:rPr sz="1800" spc="-5" dirty="0" smtClean="0">
                <a:latin typeface="Times New Roman" panose="02020603050405020304" pitchFamily="18" charset="0"/>
                <a:cs typeface="Calibri"/>
              </a:rPr>
              <a:t>This </a:t>
            </a:r>
            <a:r>
              <a:rPr sz="1800" spc="-25" dirty="0">
                <a:latin typeface="Times New Roman" panose="02020603050405020304" pitchFamily="18" charset="0"/>
                <a:cs typeface="Calibri"/>
              </a:rPr>
              <a:t>will </a:t>
            </a:r>
            <a:r>
              <a:rPr sz="1800" dirty="0">
                <a:latin typeface="Times New Roman" panose="02020603050405020304" pitchFamily="18" charset="0"/>
                <a:cs typeface="Calibri"/>
              </a:rPr>
              <a:t>be </a:t>
            </a:r>
            <a:r>
              <a:rPr sz="1800" spc="-15" dirty="0">
                <a:latin typeface="Times New Roman" panose="02020603050405020304" pitchFamily="18" charset="0"/>
                <a:cs typeface="Calibri"/>
              </a:rPr>
              <a:t>validated </a:t>
            </a:r>
            <a:r>
              <a:rPr sz="1800" dirty="0">
                <a:latin typeface="Times New Roman" panose="02020603050405020304" pitchFamily="18" charset="0"/>
                <a:cs typeface="Calibri"/>
              </a:rPr>
              <a:t>and signed </a:t>
            </a:r>
            <a:r>
              <a:rPr sz="1800" spc="-10" dirty="0">
                <a:latin typeface="Times New Roman" panose="02020603050405020304" pitchFamily="18" charset="0"/>
                <a:cs typeface="Calibri"/>
              </a:rPr>
              <a:t>by </a:t>
            </a:r>
            <a:r>
              <a:rPr sz="1800" dirty="0">
                <a:latin typeface="Times New Roman" panose="02020603050405020304" pitchFamily="18" charset="0"/>
                <a:cs typeface="Calibri"/>
              </a:rPr>
              <a:t>a </a:t>
            </a:r>
            <a:r>
              <a:rPr sz="1800" spc="-10" dirty="0">
                <a:latin typeface="Times New Roman" panose="02020603050405020304" pitchFamily="18" charset="0"/>
                <a:cs typeface="Calibri"/>
              </a:rPr>
              <a:t>Provider at</a:t>
            </a:r>
            <a:r>
              <a:rPr sz="1800" spc="170" dirty="0">
                <a:latin typeface="Times New Roman" panose="02020603050405020304" pitchFamily="18" charset="0"/>
                <a:cs typeface="Calibri"/>
              </a:rPr>
              <a:t> </a:t>
            </a:r>
            <a:r>
              <a:rPr sz="1800" spc="-45" dirty="0" smtClean="0">
                <a:latin typeface="Times New Roman" panose="02020603050405020304" pitchFamily="18" charset="0"/>
                <a:cs typeface="Calibri"/>
              </a:rPr>
              <a:t>SRRC</a:t>
            </a:r>
            <a:r>
              <a:rPr lang="en-US" sz="1800" spc="-45" dirty="0" smtClean="0">
                <a:latin typeface="Times New Roman" panose="02020603050405020304" pitchFamily="18" charset="0"/>
                <a:cs typeface="Calibri"/>
              </a:rPr>
              <a:t>)</a:t>
            </a:r>
          </a:p>
          <a:p>
            <a:pPr marL="12700" marR="1784985">
              <a:spcBef>
                <a:spcPts val="730"/>
              </a:spcBef>
              <a:tabLst>
                <a:tab pos="356870" algn="l"/>
                <a:tab pos="357505" algn="l"/>
              </a:tabLst>
            </a:pPr>
            <a:endParaRPr lang="en-US" u="sng" dirty="0" smtClean="0">
              <a:latin typeface="Times New Roman" panose="02020603050405020304" pitchFamily="18" charset="0"/>
              <a:cs typeface="Times New Roman"/>
            </a:endParaRPr>
          </a:p>
          <a:p>
            <a:pPr marL="298450" marR="1784985" indent="-285750">
              <a:lnSpc>
                <a:spcPct val="100000"/>
              </a:lnSpc>
              <a:spcBef>
                <a:spcPts val="730"/>
              </a:spcBef>
              <a:buFont typeface="Arial" panose="020B0604020202020204" pitchFamily="34" charset="0"/>
              <a:buChar char="•"/>
              <a:tabLst>
                <a:tab pos="356870" algn="l"/>
                <a:tab pos="357505" algn="l"/>
              </a:tabLst>
            </a:pPr>
            <a:r>
              <a:rPr lang="en-US" u="sng" dirty="0" smtClean="0">
                <a:latin typeface="Times New Roman" panose="02020603050405020304" pitchFamily="18" charset="0"/>
                <a:cs typeface="Times New Roman"/>
              </a:rPr>
              <a:t>If </a:t>
            </a:r>
            <a:r>
              <a:rPr lang="en-US" u="sng" dirty="0">
                <a:latin typeface="Times New Roman" panose="02020603050405020304" pitchFamily="18" charset="0"/>
                <a:cs typeface="Times New Roman"/>
              </a:rPr>
              <a:t>going to CENTCOM</a:t>
            </a:r>
            <a:r>
              <a:rPr lang="en-US" dirty="0">
                <a:latin typeface="Times New Roman" panose="02020603050405020304" pitchFamily="18" charset="0"/>
                <a:cs typeface="Times New Roman"/>
              </a:rPr>
              <a:t>: Mod 13: </a:t>
            </a:r>
            <a:r>
              <a:rPr lang="en-US" spc="-5" dirty="0">
                <a:latin typeface="Times New Roman" panose="02020603050405020304" pitchFamily="18" charset="0"/>
                <a:cs typeface="Times New Roman"/>
              </a:rPr>
              <a:t>Individual </a:t>
            </a:r>
            <a:r>
              <a:rPr lang="en-US" dirty="0">
                <a:latin typeface="Times New Roman" panose="02020603050405020304" pitchFamily="18" charset="0"/>
                <a:cs typeface="Times New Roman"/>
              </a:rPr>
              <a:t>Protection and </a:t>
            </a:r>
            <a:r>
              <a:rPr lang="en-US" spc="-5" dirty="0">
                <a:latin typeface="Times New Roman" panose="02020603050405020304" pitchFamily="18" charset="0"/>
                <a:cs typeface="Times New Roman"/>
              </a:rPr>
              <a:t>Individual/Unit Deployment  </a:t>
            </a:r>
            <a:r>
              <a:rPr lang="en-US" spc="-15" dirty="0">
                <a:latin typeface="Times New Roman" panose="02020603050405020304" pitchFamily="18" charset="0"/>
                <a:cs typeface="Times New Roman"/>
              </a:rPr>
              <a:t>Policy:  </a:t>
            </a:r>
            <a:r>
              <a:rPr lang="en-US" spc="-15" dirty="0">
                <a:latin typeface="Times New Roman" panose="02020603050405020304" pitchFamily="18" charset="0"/>
                <a:cs typeface="Times New Roman"/>
                <a:hlinkClick r:id="rId3"/>
              </a:rPr>
              <a:t>https://www.express-scripts.com/TRICARE/tools/USCENTCOM_MOD_THIRTEEN.PDF</a:t>
            </a:r>
            <a:endParaRPr lang="en-US" spc="-15" dirty="0">
              <a:latin typeface="Times New Roman" panose="02020603050405020304" pitchFamily="18" charset="0"/>
              <a:cs typeface="Times New Roman"/>
            </a:endParaRPr>
          </a:p>
          <a:p>
            <a:pPr marL="755650" marR="1784985" lvl="1" indent="-285750">
              <a:spcBef>
                <a:spcPts val="730"/>
              </a:spcBef>
              <a:buFont typeface="Arial" panose="020B0604020202020204" pitchFamily="34" charset="0"/>
              <a:buChar char="•"/>
              <a:tabLst>
                <a:tab pos="356870" algn="l"/>
                <a:tab pos="357505" algn="l"/>
              </a:tabLst>
            </a:pPr>
            <a:r>
              <a:rPr lang="en-US" spc="-10" dirty="0">
                <a:latin typeface="Times New Roman" panose="02020603050405020304" pitchFamily="18" charset="0"/>
                <a:cs typeface="Times New Roman"/>
              </a:rPr>
              <a:t>PPG- </a:t>
            </a:r>
            <a:r>
              <a:rPr lang="en-US" spc="-50" dirty="0">
                <a:latin typeface="Times New Roman" panose="02020603050405020304" pitchFamily="18" charset="0"/>
                <a:cs typeface="Times New Roman"/>
              </a:rPr>
              <a:t>Tab </a:t>
            </a:r>
            <a:r>
              <a:rPr lang="en-US" dirty="0">
                <a:latin typeface="Times New Roman" panose="02020603050405020304" pitchFamily="18" charset="0"/>
                <a:cs typeface="Times New Roman"/>
              </a:rPr>
              <a:t>A: Amplification of the Minimal Standards of  Fitness for Deployment: </a:t>
            </a:r>
            <a:r>
              <a:rPr lang="en-US" dirty="0">
                <a:latin typeface="Times New Roman" panose="02020603050405020304" pitchFamily="18" charset="0"/>
                <a:cs typeface="Times New Roman"/>
                <a:hlinkClick r:id="rId4"/>
              </a:rPr>
              <a:t>https://www.express-scripts.com/TRICARE/tools/USCENTCOM-MOD-13_TAB-A.pdf</a:t>
            </a:r>
            <a:endParaRPr lang="en-US" sz="2350" dirty="0">
              <a:latin typeface="Times New Roman" panose="02020603050405020304" pitchFamily="18" charset="0"/>
              <a:cs typeface="Times New Roman"/>
            </a:endParaRPr>
          </a:p>
          <a:p>
            <a:pPr marL="298450" marR="1784985" indent="-285750">
              <a:spcBef>
                <a:spcPts val="730"/>
              </a:spcBef>
              <a:buFont typeface="Arial" panose="020B0604020202020204" pitchFamily="34" charset="0"/>
              <a:buChar char="•"/>
              <a:tabLst>
                <a:tab pos="356870" algn="l"/>
                <a:tab pos="357505" algn="l"/>
              </a:tabLst>
            </a:pPr>
            <a:endParaRPr sz="1800" dirty="0">
              <a:latin typeface="Times New Roman" panose="02020603050405020304" pitchFamily="18" charset="0"/>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086600" cy="430887"/>
          </a:xfrm>
          <a:prstGeom prst="rect">
            <a:avLst/>
          </a:prstGeom>
        </p:spPr>
        <p:txBody>
          <a:bodyPr vert="horz" wrap="square" lIns="0" tIns="0" rIns="0" bIns="0" rtlCol="0">
            <a:spAutoFit/>
          </a:bodyPr>
          <a:lstStyle/>
          <a:p>
            <a:pPr marL="12700" algn="ctr">
              <a:lnSpc>
                <a:spcPct val="100000"/>
              </a:lnSpc>
            </a:pPr>
            <a:r>
              <a:rPr spc="-105" dirty="0">
                <a:latin typeface="Times New Roman" panose="02020603050405020304" pitchFamily="18" charset="0"/>
                <a:cs typeface="Times New Roman" panose="02020603050405020304" pitchFamily="18" charset="0"/>
              </a:rPr>
              <a:t>W</a:t>
            </a:r>
            <a:r>
              <a:rPr spc="-5" dirty="0">
                <a:latin typeface="Times New Roman" panose="02020603050405020304" pitchFamily="18" charset="0"/>
                <a:cs typeface="Times New Roman" panose="02020603050405020304" pitchFamily="18" charset="0"/>
              </a:rPr>
              <a:t>ai</a:t>
            </a:r>
            <a:r>
              <a:rPr spc="-35" dirty="0">
                <a:latin typeface="Times New Roman" panose="02020603050405020304" pitchFamily="18" charset="0"/>
                <a:cs typeface="Times New Roman" panose="02020603050405020304" pitchFamily="18" charset="0"/>
              </a:rPr>
              <a:t>v</a:t>
            </a:r>
            <a:r>
              <a:rPr spc="-5" dirty="0">
                <a:latin typeface="Times New Roman" panose="02020603050405020304" pitchFamily="18" charset="0"/>
                <a:cs typeface="Times New Roman" panose="02020603050405020304" pitchFamily="18" charset="0"/>
              </a:rPr>
              <a:t>e</a:t>
            </a:r>
            <a:r>
              <a:rPr spc="-60" dirty="0">
                <a:latin typeface="Times New Roman" panose="02020603050405020304" pitchFamily="18" charset="0"/>
                <a:cs typeface="Times New Roman" panose="02020603050405020304" pitchFamily="18" charset="0"/>
              </a:rPr>
              <a:t>r</a:t>
            </a:r>
            <a:r>
              <a:rPr spc="-5" dirty="0">
                <a:latin typeface="Times New Roman" panose="02020603050405020304" pitchFamily="18" charset="0"/>
                <a:cs typeface="Times New Roman" panose="02020603050405020304" pitchFamily="18" charset="0"/>
              </a:rPr>
              <a:t>s</a:t>
            </a:r>
          </a:p>
        </p:txBody>
      </p:sp>
      <p:sp>
        <p:nvSpPr>
          <p:cNvPr id="3" name="object 3"/>
          <p:cNvSpPr txBox="1"/>
          <p:nvPr/>
        </p:nvSpPr>
        <p:spPr>
          <a:xfrm>
            <a:off x="476199" y="1554734"/>
            <a:ext cx="7872730" cy="2846933"/>
          </a:xfrm>
          <a:prstGeom prst="rect">
            <a:avLst/>
          </a:prstGeom>
        </p:spPr>
        <p:txBody>
          <a:bodyPr vert="horz" wrap="square" lIns="0" tIns="0" rIns="0" bIns="0" rtlCol="0">
            <a:spAutoFit/>
          </a:bodyPr>
          <a:lstStyle/>
          <a:p>
            <a:pPr marL="356870" marR="175895" indent="-344170">
              <a:lnSpc>
                <a:spcPct val="100000"/>
              </a:lnSpc>
              <a:buFont typeface="Arial"/>
              <a:buChar char="•"/>
              <a:tabLst>
                <a:tab pos="356870" algn="l"/>
                <a:tab pos="357505" algn="l"/>
              </a:tabLst>
            </a:pPr>
            <a:r>
              <a:rPr sz="1800" dirty="0">
                <a:latin typeface="Times New Roman" panose="02020603050405020304" pitchFamily="18" charset="0"/>
                <a:cs typeface="Times New Roman" panose="02020603050405020304" pitchFamily="18" charset="0"/>
              </a:rPr>
              <a:t>If </a:t>
            </a:r>
            <a:r>
              <a:rPr sz="1800" spc="-25" dirty="0">
                <a:latin typeface="Times New Roman" panose="02020603050405020304" pitchFamily="18" charset="0"/>
                <a:cs typeface="Times New Roman" panose="02020603050405020304" pitchFamily="18" charset="0"/>
              </a:rPr>
              <a:t>you </a:t>
            </a:r>
            <a:r>
              <a:rPr sz="1800" spc="-5" dirty="0">
                <a:latin typeface="Times New Roman" panose="02020603050405020304" pitchFamily="18" charset="0"/>
                <a:cs typeface="Times New Roman" panose="02020603050405020304" pitchFamily="18" charset="0"/>
              </a:rPr>
              <a:t>need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waiver to </a:t>
            </a:r>
            <a:r>
              <a:rPr sz="1800" spc="5" dirty="0">
                <a:latin typeface="Times New Roman" panose="02020603050405020304" pitchFamily="18" charset="0"/>
                <a:cs typeface="Times New Roman" panose="02020603050405020304" pitchFamily="18" charset="0"/>
              </a:rPr>
              <a:t>deploy, </a:t>
            </a:r>
            <a:r>
              <a:rPr sz="1800" spc="-35" dirty="0">
                <a:latin typeface="Times New Roman" panose="02020603050405020304" pitchFamily="18" charset="0"/>
                <a:cs typeface="Times New Roman" panose="02020603050405020304" pitchFamily="18" charset="0"/>
              </a:rPr>
              <a:t>we </a:t>
            </a:r>
            <a:r>
              <a:rPr sz="1800" spc="-20" dirty="0">
                <a:latin typeface="Times New Roman" panose="02020603050405020304" pitchFamily="18" charset="0"/>
                <a:cs typeface="Times New Roman" panose="02020603050405020304" pitchFamily="18" charset="0"/>
              </a:rPr>
              <a:t>recommend </a:t>
            </a:r>
            <a:r>
              <a:rPr sz="1800" b="1" spc="-25" dirty="0">
                <a:latin typeface="Times New Roman" panose="02020603050405020304" pitchFamily="18" charset="0"/>
                <a:cs typeface="Times New Roman" panose="02020603050405020304" pitchFamily="18" charset="0"/>
              </a:rPr>
              <a:t>your organization </a:t>
            </a:r>
            <a:r>
              <a:rPr sz="1800" spc="-20" dirty="0">
                <a:latin typeface="Times New Roman" panose="02020603050405020304" pitchFamily="18" charset="0"/>
                <a:cs typeface="Times New Roman" panose="02020603050405020304" pitchFamily="18" charset="0"/>
              </a:rPr>
              <a:t>request </a:t>
            </a:r>
            <a:r>
              <a:rPr sz="1800" spc="-10" dirty="0" smtClean="0">
                <a:latin typeface="Times New Roman" panose="02020603050405020304" pitchFamily="18" charset="0"/>
                <a:cs typeface="Times New Roman" panose="02020603050405020304" pitchFamily="18" charset="0"/>
              </a:rPr>
              <a:t>one</a:t>
            </a:r>
            <a:r>
              <a:rPr lang="en-US" sz="1800" spc="-10" dirty="0" smtClean="0">
                <a:latin typeface="Times New Roman" panose="02020603050405020304" pitchFamily="18" charset="0"/>
                <a:cs typeface="Times New Roman" panose="02020603050405020304" pitchFamily="18" charset="0"/>
              </a:rPr>
              <a:t> at least 30 days prior to arrival at SRRC site</a:t>
            </a:r>
            <a:r>
              <a:rPr sz="1800" dirty="0" smtClean="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Results must </a:t>
            </a:r>
            <a:r>
              <a:rPr sz="1800" spc="5" dirty="0">
                <a:latin typeface="Times New Roman" panose="02020603050405020304" pitchFamily="18" charset="0"/>
                <a:cs typeface="Times New Roman" panose="02020603050405020304" pitchFamily="18" charset="0"/>
              </a:rPr>
              <a:t>be </a:t>
            </a:r>
            <a:r>
              <a:rPr sz="1800" dirty="0">
                <a:latin typeface="Times New Roman" panose="02020603050405020304" pitchFamily="18" charset="0"/>
                <a:cs typeface="Times New Roman" panose="02020603050405020304" pitchFamily="18" charset="0"/>
              </a:rPr>
              <a:t>presented </a:t>
            </a:r>
            <a:r>
              <a:rPr lang="en-US" spc="-15" dirty="0" smtClean="0">
                <a:latin typeface="Times New Roman" panose="02020603050405020304" pitchFamily="18" charset="0"/>
                <a:cs typeface="Times New Roman" panose="02020603050405020304" pitchFamily="18" charset="0"/>
              </a:rPr>
              <a:t>to </a:t>
            </a:r>
            <a:r>
              <a:rPr sz="1800" spc="-15" dirty="0" smtClean="0">
                <a:latin typeface="Times New Roman" panose="02020603050405020304" pitchFamily="18" charset="0"/>
                <a:cs typeface="Times New Roman" panose="02020603050405020304" pitchFamily="18" charset="0"/>
              </a:rPr>
              <a:t>the</a:t>
            </a:r>
            <a:r>
              <a:rPr lang="en-US" sz="1800" spc="-15" dirty="0" smtClean="0">
                <a:latin typeface="Times New Roman" panose="02020603050405020304" pitchFamily="18" charset="0"/>
                <a:cs typeface="Times New Roman" panose="02020603050405020304" pitchFamily="18" charset="0"/>
              </a:rPr>
              <a:t> </a:t>
            </a:r>
            <a:r>
              <a:rPr sz="1800" spc="-25" dirty="0" smtClean="0">
                <a:latin typeface="Times New Roman" panose="02020603050405020304" pitchFamily="18" charset="0"/>
                <a:cs typeface="Times New Roman" panose="02020603050405020304" pitchFamily="18" charset="0"/>
              </a:rPr>
              <a:t>SR</a:t>
            </a:r>
            <a:r>
              <a:rPr lang="en-US" sz="1800" spc="-25" dirty="0" smtClean="0">
                <a:latin typeface="Times New Roman" panose="02020603050405020304" pitchFamily="18" charset="0"/>
                <a:cs typeface="Times New Roman" panose="02020603050405020304" pitchFamily="18" charset="0"/>
              </a:rPr>
              <a:t>RC Providers</a:t>
            </a:r>
            <a:r>
              <a:rPr sz="1800" spc="-25" dirty="0" smtClean="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(See </a:t>
            </a:r>
            <a:r>
              <a:rPr sz="1800" spc="-20" dirty="0" smtClean="0">
                <a:latin typeface="Times New Roman" panose="02020603050405020304" pitchFamily="18" charset="0"/>
                <a:cs typeface="Times New Roman" panose="02020603050405020304" pitchFamily="18" charset="0"/>
              </a:rPr>
              <a:t>PPG</a:t>
            </a:r>
            <a:r>
              <a:rPr lang="en-US" sz="1800" spc="-20" dirty="0" smtClean="0">
                <a:latin typeface="Times New Roman" panose="02020603050405020304" pitchFamily="18" charset="0"/>
                <a:cs typeface="Times New Roman" panose="02020603050405020304" pitchFamily="18" charset="0"/>
              </a:rPr>
              <a:t>,</a:t>
            </a:r>
            <a:r>
              <a:rPr lang="en-US" sz="1800" spc="-15" dirty="0" smtClean="0">
                <a:latin typeface="Times New Roman" panose="02020603050405020304" pitchFamily="18" charset="0"/>
                <a:cs typeface="Times New Roman" panose="02020603050405020304" pitchFamily="18" charset="0"/>
              </a:rPr>
              <a:t> MOD 13 Tab A, and the CENTCOM formulary</a:t>
            </a:r>
            <a:r>
              <a:rPr sz="1800" spc="-15" dirty="0" smtClean="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for</a:t>
            </a:r>
            <a:r>
              <a:rPr sz="1800" spc="-8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details</a:t>
            </a:r>
            <a:r>
              <a:rPr sz="1800" spc="-20" dirty="0" smtClean="0">
                <a:latin typeface="Times New Roman" panose="02020603050405020304" pitchFamily="18" charset="0"/>
                <a:cs typeface="Times New Roman" panose="02020603050405020304" pitchFamily="18" charset="0"/>
              </a:rPr>
              <a:t>)</a:t>
            </a:r>
            <a:r>
              <a:rPr lang="en-US" sz="1800" spc="-20" dirty="0" smtClean="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p>
            <a:pPr>
              <a:lnSpc>
                <a:spcPct val="100000"/>
              </a:lnSpc>
              <a:spcBef>
                <a:spcPts val="15"/>
              </a:spcBef>
              <a:buFont typeface="Arial"/>
              <a:buChar char="•"/>
            </a:pPr>
            <a:endParaRPr sz="2300" dirty="0">
              <a:latin typeface="Times New Roman" panose="02020603050405020304" pitchFamily="18" charset="0"/>
              <a:cs typeface="Times New Roman" panose="02020603050405020304" pitchFamily="18" charset="0"/>
            </a:endParaRPr>
          </a:p>
          <a:p>
            <a:pPr marL="356870" marR="5080" indent="-344170">
              <a:lnSpc>
                <a:spcPct val="100000"/>
              </a:lnSpc>
              <a:spcBef>
                <a:spcPts val="5"/>
              </a:spcBef>
              <a:buFont typeface="Arial"/>
              <a:buChar char="•"/>
              <a:tabLst>
                <a:tab pos="356870" algn="l"/>
                <a:tab pos="357505" algn="l"/>
              </a:tabLst>
            </a:pPr>
            <a:r>
              <a:rPr sz="1800" b="1" spc="-5" dirty="0">
                <a:latin typeface="Times New Roman" panose="02020603050405020304" pitchFamily="18" charset="0"/>
                <a:cs typeface="Times New Roman" panose="02020603050405020304" pitchFamily="18" charset="0"/>
              </a:rPr>
              <a:t>If </a:t>
            </a:r>
            <a:r>
              <a:rPr sz="1800" b="1" dirty="0">
                <a:latin typeface="Times New Roman" panose="02020603050405020304" pitchFamily="18" charset="0"/>
                <a:cs typeface="Times New Roman" panose="02020603050405020304" pitchFamily="18" charset="0"/>
              </a:rPr>
              <a:t>a </a:t>
            </a:r>
            <a:r>
              <a:rPr sz="1800" b="1" spc="-25" dirty="0">
                <a:latin typeface="Times New Roman" panose="02020603050405020304" pitchFamily="18" charset="0"/>
                <a:cs typeface="Times New Roman" panose="02020603050405020304" pitchFamily="18" charset="0"/>
              </a:rPr>
              <a:t>waiver </a:t>
            </a:r>
            <a:r>
              <a:rPr sz="1800" b="1" dirty="0">
                <a:latin typeface="Times New Roman" panose="02020603050405020304" pitchFamily="18" charset="0"/>
                <a:cs typeface="Times New Roman" panose="02020603050405020304" pitchFamily="18" charset="0"/>
              </a:rPr>
              <a:t>is </a:t>
            </a:r>
            <a:r>
              <a:rPr sz="1800" b="1" spc="-10" dirty="0">
                <a:latin typeface="Times New Roman" panose="02020603050405020304" pitchFamily="18" charset="0"/>
                <a:cs typeface="Times New Roman" panose="02020603050405020304" pitchFamily="18" charset="0"/>
              </a:rPr>
              <a:t>initiated </a:t>
            </a:r>
            <a:r>
              <a:rPr sz="1800" spc="-10" dirty="0">
                <a:latin typeface="Times New Roman" panose="02020603050405020304" pitchFamily="18" charset="0"/>
                <a:cs typeface="Times New Roman" panose="02020603050405020304" pitchFamily="18" charset="0"/>
              </a:rPr>
              <a:t>during the Medical </a:t>
            </a:r>
            <a:r>
              <a:rPr sz="1800" spc="-80" dirty="0" smtClean="0">
                <a:latin typeface="Times New Roman" panose="02020603050405020304" pitchFamily="18" charset="0"/>
                <a:cs typeface="Times New Roman" panose="02020603050405020304" pitchFamily="18" charset="0"/>
              </a:rPr>
              <a:t>SR</a:t>
            </a:r>
            <a:r>
              <a:rPr lang="en-US" sz="1800" spc="-80" dirty="0" smtClean="0">
                <a:latin typeface="Times New Roman" panose="02020603050405020304" pitchFamily="18" charset="0"/>
                <a:cs typeface="Times New Roman" panose="02020603050405020304" pitchFamily="18" charset="0"/>
              </a:rPr>
              <a:t>RC</a:t>
            </a:r>
            <a:r>
              <a:rPr sz="1800" spc="-80" dirty="0" smtClean="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there is </a:t>
            </a:r>
            <a:r>
              <a:rPr sz="1800" dirty="0">
                <a:latin typeface="Times New Roman" panose="02020603050405020304" pitchFamily="18" charset="0"/>
                <a:cs typeface="Times New Roman" panose="02020603050405020304" pitchFamily="18" charset="0"/>
              </a:rPr>
              <a:t>a </a:t>
            </a:r>
            <a:r>
              <a:rPr sz="1800" spc="-25" dirty="0">
                <a:latin typeface="Times New Roman" panose="02020603050405020304" pitchFamily="18" charset="0"/>
                <a:cs typeface="Times New Roman" panose="02020603050405020304" pitchFamily="18" charset="0"/>
              </a:rPr>
              <a:t>risk </a:t>
            </a:r>
            <a:r>
              <a:rPr sz="1800" spc="-10" dirty="0">
                <a:latin typeface="Times New Roman" panose="02020603050405020304" pitchFamily="18" charset="0"/>
                <a:cs typeface="Times New Roman" panose="02020603050405020304" pitchFamily="18" charset="0"/>
              </a:rPr>
              <a:t>of </a:t>
            </a:r>
            <a:r>
              <a:rPr sz="1800" spc="-30" dirty="0">
                <a:latin typeface="Times New Roman" panose="02020603050405020304" pitchFamily="18" charset="0"/>
                <a:cs typeface="Times New Roman" panose="02020603050405020304" pitchFamily="18" charset="0"/>
              </a:rPr>
              <a:t>delayed </a:t>
            </a:r>
            <a:r>
              <a:rPr sz="1800" spc="-10" dirty="0">
                <a:latin typeface="Times New Roman" panose="02020603050405020304" pitchFamily="18" charset="0"/>
                <a:cs typeface="Times New Roman" panose="02020603050405020304" pitchFamily="18" charset="0"/>
              </a:rPr>
              <a:t>departure.  </a:t>
            </a:r>
            <a:r>
              <a:rPr sz="1800" spc="-5" dirty="0">
                <a:latin typeface="Times New Roman" panose="02020603050405020304" pitchFamily="18" charset="0"/>
                <a:cs typeface="Times New Roman" panose="02020603050405020304" pitchFamily="18" charset="0"/>
              </a:rPr>
              <a:t>Waiver may </a:t>
            </a:r>
            <a:r>
              <a:rPr sz="1800" spc="-15" dirty="0">
                <a:latin typeface="Times New Roman" panose="02020603050405020304" pitchFamily="18" charset="0"/>
                <a:cs typeface="Times New Roman" panose="02020603050405020304" pitchFamily="18" charset="0"/>
              </a:rPr>
              <a:t>take </a:t>
            </a:r>
            <a:r>
              <a:rPr lang="en-US" u="heavy" spc="5" dirty="0" smtClean="0">
                <a:latin typeface="Times New Roman" panose="02020603050405020304" pitchFamily="18" charset="0"/>
                <a:cs typeface="Times New Roman" panose="02020603050405020304" pitchFamily="18" charset="0"/>
              </a:rPr>
              <a:t>a week or longer </a:t>
            </a:r>
            <a:r>
              <a:rPr sz="1800" dirty="0" smtClean="0">
                <a:latin typeface="Times New Roman" panose="02020603050405020304" pitchFamily="18" charset="0"/>
                <a:cs typeface="Times New Roman" panose="02020603050405020304" pitchFamily="18" charset="0"/>
              </a:rPr>
              <a:t>to </a:t>
            </a:r>
            <a:r>
              <a:rPr sz="1800" spc="5" dirty="0">
                <a:latin typeface="Times New Roman" panose="02020603050405020304" pitchFamily="18" charset="0"/>
                <a:cs typeface="Times New Roman" panose="02020603050405020304" pitchFamily="18" charset="0"/>
              </a:rPr>
              <a:t>be </a:t>
            </a:r>
            <a:r>
              <a:rPr sz="1800" dirty="0">
                <a:latin typeface="Times New Roman" panose="02020603050405020304" pitchFamily="18" charset="0"/>
                <a:cs typeface="Times New Roman" panose="02020603050405020304" pitchFamily="18" charset="0"/>
              </a:rPr>
              <a:t>approved. </a:t>
            </a:r>
            <a:endParaRPr lang="en-US" sz="1800" dirty="0" smtClean="0">
              <a:latin typeface="Times New Roman" panose="02020603050405020304" pitchFamily="18" charset="0"/>
              <a:cs typeface="Times New Roman" panose="02020603050405020304" pitchFamily="18" charset="0"/>
            </a:endParaRPr>
          </a:p>
          <a:p>
            <a:pPr marL="356870" marR="5080" indent="-344170">
              <a:lnSpc>
                <a:spcPct val="100000"/>
              </a:lnSpc>
              <a:spcBef>
                <a:spcPts val="5"/>
              </a:spcBef>
              <a:buFont typeface="Arial"/>
              <a:buChar char="•"/>
              <a:tabLst>
                <a:tab pos="356870" algn="l"/>
                <a:tab pos="357505" algn="l"/>
              </a:tabLst>
            </a:pPr>
            <a:endParaRPr lang="en-US" u="heavy" dirty="0">
              <a:latin typeface="Times New Roman" panose="02020603050405020304" pitchFamily="18" charset="0"/>
              <a:cs typeface="Times New Roman" panose="02020603050405020304" pitchFamily="18" charset="0"/>
            </a:endParaRPr>
          </a:p>
          <a:p>
            <a:pPr marL="356870" marR="5080" indent="-344170">
              <a:lnSpc>
                <a:spcPct val="100000"/>
              </a:lnSpc>
              <a:spcBef>
                <a:spcPts val="5"/>
              </a:spcBef>
              <a:buFont typeface="Arial"/>
              <a:buChar char="•"/>
              <a:tabLst>
                <a:tab pos="356870" algn="l"/>
                <a:tab pos="357505" algn="l"/>
              </a:tabLst>
            </a:pPr>
            <a:r>
              <a:rPr sz="1800" u="heavy" dirty="0" smtClean="0">
                <a:latin typeface="Times New Roman" panose="02020603050405020304" pitchFamily="18" charset="0"/>
                <a:cs typeface="Times New Roman" panose="02020603050405020304" pitchFamily="18" charset="0"/>
              </a:rPr>
              <a:t>Bottom </a:t>
            </a:r>
            <a:r>
              <a:rPr sz="1800" u="heavy" spc="5" dirty="0">
                <a:latin typeface="Times New Roman" panose="02020603050405020304" pitchFamily="18" charset="0"/>
                <a:cs typeface="Times New Roman" panose="02020603050405020304" pitchFamily="18" charset="0"/>
              </a:rPr>
              <a:t>line</a:t>
            </a:r>
            <a:r>
              <a:rPr sz="1800" spc="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Have </a:t>
            </a:r>
            <a:r>
              <a:rPr sz="1800" spc="-20" dirty="0">
                <a:latin typeface="Times New Roman" panose="02020603050405020304" pitchFamily="18" charset="0"/>
                <a:cs typeface="Times New Roman" panose="02020603050405020304" pitchFamily="18" charset="0"/>
              </a:rPr>
              <a:t>all your  </a:t>
            </a:r>
            <a:r>
              <a:rPr sz="1800" spc="-30" dirty="0">
                <a:latin typeface="Times New Roman" panose="02020603050405020304" pitchFamily="18" charset="0"/>
                <a:cs typeface="Times New Roman" panose="02020603050405020304" pitchFamily="18" charset="0"/>
              </a:rPr>
              <a:t>information </a:t>
            </a:r>
            <a:r>
              <a:rPr sz="1800" spc="-10" dirty="0">
                <a:latin typeface="Times New Roman" panose="02020603050405020304" pitchFamily="18" charset="0"/>
                <a:cs typeface="Times New Roman" panose="02020603050405020304" pitchFamily="18" charset="0"/>
              </a:rPr>
              <a:t>and </a:t>
            </a:r>
            <a:r>
              <a:rPr sz="1800" spc="-15" dirty="0">
                <a:latin typeface="Times New Roman" panose="02020603050405020304" pitchFamily="18" charset="0"/>
                <a:cs typeface="Times New Roman" panose="02020603050405020304" pitchFamily="18" charset="0"/>
              </a:rPr>
              <a:t>documents ready </a:t>
            </a:r>
            <a:r>
              <a:rPr sz="1800" spc="-10" dirty="0">
                <a:latin typeface="Times New Roman" panose="02020603050405020304" pitchFamily="18" charset="0"/>
                <a:cs typeface="Times New Roman" panose="02020603050405020304" pitchFamily="18" charset="0"/>
              </a:rPr>
              <a:t>to </a:t>
            </a:r>
            <a:r>
              <a:rPr sz="1800" spc="-20" dirty="0">
                <a:latin typeface="Times New Roman" panose="02020603050405020304" pitchFamily="18" charset="0"/>
                <a:cs typeface="Times New Roman" panose="02020603050405020304" pitchFamily="18" charset="0"/>
              </a:rPr>
              <a:t>ensure </a:t>
            </a:r>
            <a:r>
              <a:rPr sz="1800" dirty="0">
                <a:latin typeface="Times New Roman" panose="02020603050405020304" pitchFamily="18" charset="0"/>
                <a:cs typeface="Times New Roman" panose="02020603050405020304" pitchFamily="18" charset="0"/>
              </a:rPr>
              <a:t>an </a:t>
            </a:r>
            <a:r>
              <a:rPr sz="1800" spc="-20" dirty="0">
                <a:latin typeface="Times New Roman" panose="02020603050405020304" pitchFamily="18" charset="0"/>
                <a:cs typeface="Times New Roman" panose="02020603050405020304" pitchFamily="18" charset="0"/>
              </a:rPr>
              <a:t>easy</a:t>
            </a:r>
            <a:r>
              <a:rPr sz="1800" spc="12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process.</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304038"/>
            <a:ext cx="7315199" cy="430887"/>
          </a:xfrm>
          <a:prstGeom prst="rect">
            <a:avLst/>
          </a:prstGeom>
        </p:spPr>
        <p:txBody>
          <a:bodyPr vert="horz" wrap="square" lIns="0" tIns="0" rIns="0" bIns="0" rtlCol="0">
            <a:spAutoFit/>
          </a:bodyPr>
          <a:lstStyle/>
          <a:p>
            <a:pPr marL="12700" algn="ctr">
              <a:lnSpc>
                <a:spcPct val="100000"/>
              </a:lnSpc>
            </a:pPr>
            <a:r>
              <a:rPr spc="-105" dirty="0">
                <a:latin typeface="Times New Roman" panose="02020603050405020304" pitchFamily="18" charset="0"/>
                <a:cs typeface="Times New Roman" panose="02020603050405020304" pitchFamily="18" charset="0"/>
              </a:rPr>
              <a:t>W</a:t>
            </a:r>
            <a:r>
              <a:rPr spc="-5" dirty="0">
                <a:latin typeface="Times New Roman" panose="02020603050405020304" pitchFamily="18" charset="0"/>
                <a:cs typeface="Times New Roman" panose="02020603050405020304" pitchFamily="18" charset="0"/>
              </a:rPr>
              <a:t>ai</a:t>
            </a:r>
            <a:r>
              <a:rPr spc="-35" dirty="0">
                <a:latin typeface="Times New Roman" panose="02020603050405020304" pitchFamily="18" charset="0"/>
                <a:cs typeface="Times New Roman" panose="02020603050405020304" pitchFamily="18" charset="0"/>
              </a:rPr>
              <a:t>v</a:t>
            </a:r>
            <a:r>
              <a:rPr spc="-5" dirty="0">
                <a:latin typeface="Times New Roman" panose="02020603050405020304" pitchFamily="18" charset="0"/>
                <a:cs typeface="Times New Roman" panose="02020603050405020304" pitchFamily="18" charset="0"/>
              </a:rPr>
              <a:t>e</a:t>
            </a:r>
            <a:r>
              <a:rPr spc="-60" dirty="0">
                <a:latin typeface="Times New Roman" panose="02020603050405020304" pitchFamily="18" charset="0"/>
                <a:cs typeface="Times New Roman" panose="02020603050405020304" pitchFamily="18" charset="0"/>
              </a:rPr>
              <a:t>r</a:t>
            </a:r>
            <a:r>
              <a:rPr spc="-5" dirty="0">
                <a:latin typeface="Times New Roman" panose="02020603050405020304" pitchFamily="18" charset="0"/>
                <a:cs typeface="Times New Roman" panose="02020603050405020304" pitchFamily="18" charset="0"/>
              </a:rPr>
              <a:t>s</a:t>
            </a:r>
          </a:p>
        </p:txBody>
      </p:sp>
      <p:sp>
        <p:nvSpPr>
          <p:cNvPr id="3" name="object 3"/>
          <p:cNvSpPr txBox="1"/>
          <p:nvPr/>
        </p:nvSpPr>
        <p:spPr>
          <a:xfrm>
            <a:off x="476199" y="1631315"/>
            <a:ext cx="8210601" cy="2954655"/>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lang="en-US" dirty="0" smtClean="0">
                <a:latin typeface="Times New Roman" panose="02020603050405020304" pitchFamily="18" charset="0"/>
                <a:cs typeface="Times New Roman" panose="02020603050405020304" pitchFamily="18" charset="0"/>
              </a:rPr>
              <a:t>When </a:t>
            </a:r>
            <a:r>
              <a:rPr sz="1800" spc="-5" dirty="0" smtClean="0">
                <a:latin typeface="Times New Roman" panose="02020603050405020304" pitchFamily="18" charset="0"/>
                <a:cs typeface="Times New Roman" panose="02020603050405020304" pitchFamily="18" charset="0"/>
              </a:rPr>
              <a:t>assigned </a:t>
            </a:r>
            <a:r>
              <a:rPr sz="1800" spc="-10" dirty="0">
                <a:latin typeface="Times New Roman" panose="02020603050405020304" pitchFamily="18" charset="0"/>
                <a:cs typeface="Times New Roman" panose="02020603050405020304" pitchFamily="18" charset="0"/>
              </a:rPr>
              <a:t>to </a:t>
            </a:r>
            <a:r>
              <a:rPr sz="1800" spc="-15" dirty="0">
                <a:latin typeface="Times New Roman" panose="02020603050405020304" pitchFamily="18" charset="0"/>
                <a:cs typeface="Times New Roman" panose="02020603050405020304" pitchFamily="18" charset="0"/>
              </a:rPr>
              <a:t>CENTCOM, </a:t>
            </a:r>
            <a:r>
              <a:rPr sz="1800" spc="-10" dirty="0">
                <a:latin typeface="Times New Roman" panose="02020603050405020304" pitchFamily="18" charset="0"/>
                <a:cs typeface="Times New Roman" panose="02020603050405020304" pitchFamily="18" charset="0"/>
              </a:rPr>
              <a:t>the </a:t>
            </a:r>
            <a:r>
              <a:rPr sz="1800" spc="-40" dirty="0">
                <a:latin typeface="Times New Roman" panose="02020603050405020304" pitchFamily="18" charset="0"/>
                <a:cs typeface="Times New Roman" panose="02020603050405020304" pitchFamily="18" charset="0"/>
              </a:rPr>
              <a:t>CENTCOM </a:t>
            </a:r>
            <a:r>
              <a:rPr sz="1800" spc="-25" dirty="0">
                <a:latin typeface="Times New Roman" panose="02020603050405020304" pitchFamily="18" charset="0"/>
                <a:cs typeface="Times New Roman" panose="02020603050405020304" pitchFamily="18" charset="0"/>
              </a:rPr>
              <a:t>Surgeon </a:t>
            </a:r>
            <a:r>
              <a:rPr sz="1800" spc="-10" dirty="0">
                <a:latin typeface="Times New Roman" panose="02020603050405020304" pitchFamily="18" charset="0"/>
                <a:cs typeface="Times New Roman" panose="02020603050405020304" pitchFamily="18" charset="0"/>
              </a:rPr>
              <a:t>is </a:t>
            </a:r>
            <a:r>
              <a:rPr sz="1800" dirty="0">
                <a:latin typeface="Times New Roman" panose="02020603050405020304" pitchFamily="18" charset="0"/>
                <a:cs typeface="Times New Roman" panose="02020603050405020304" pitchFamily="18" charset="0"/>
              </a:rPr>
              <a:t>the </a:t>
            </a:r>
            <a:r>
              <a:rPr sz="1800" spc="-25" dirty="0">
                <a:latin typeface="Times New Roman" panose="02020603050405020304" pitchFamily="18" charset="0"/>
                <a:cs typeface="Times New Roman" panose="02020603050405020304" pitchFamily="18" charset="0"/>
              </a:rPr>
              <a:t>Approving </a:t>
            </a:r>
            <a:r>
              <a:rPr sz="1800" spc="-10" dirty="0" smtClean="0">
                <a:latin typeface="Times New Roman" panose="02020603050405020304" pitchFamily="18" charset="0"/>
                <a:cs typeface="Times New Roman" panose="02020603050405020304" pitchFamily="18" charset="0"/>
              </a:rPr>
              <a:t>Authority</a:t>
            </a:r>
            <a:r>
              <a:rPr lang="en-US" spc="190" dirty="0" smtClean="0">
                <a:latin typeface="Times New Roman" panose="02020603050405020304" pitchFamily="18" charset="0"/>
                <a:cs typeface="Times New Roman" panose="02020603050405020304" pitchFamily="18" charset="0"/>
              </a:rPr>
              <a:t> </a:t>
            </a:r>
            <a:r>
              <a:rPr sz="1800" spc="-85" dirty="0" smtClean="0">
                <a:latin typeface="Times New Roman" panose="02020603050405020304" pitchFamily="18" charset="0"/>
                <a:cs typeface="Times New Roman" panose="02020603050405020304" pitchFamily="18" charset="0"/>
              </a:rPr>
              <a:t>for</a:t>
            </a:r>
            <a:r>
              <a:rPr lang="en-US" sz="1800" spc="-85" dirty="0" smtClean="0">
                <a:latin typeface="Times New Roman" panose="02020603050405020304" pitchFamily="18" charset="0"/>
                <a:cs typeface="Times New Roman" panose="02020603050405020304" pitchFamily="18" charset="0"/>
              </a:rPr>
              <a:t> all medical and behavioral health conditions</a:t>
            </a:r>
            <a:r>
              <a:rPr sz="1800" spc="-85" dirty="0" smtClean="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894"/>
              </a:spcBef>
              <a:buFont typeface="Wingdings"/>
              <a:buChar char=""/>
              <a:tabLst>
                <a:tab pos="756920" algn="l"/>
              </a:tabLst>
            </a:pPr>
            <a:r>
              <a:rPr sz="1800" spc="-10" dirty="0" smtClean="0">
                <a:latin typeface="Times New Roman" panose="02020603050405020304" pitchFamily="18" charset="0"/>
                <a:cs typeface="Times New Roman" panose="02020603050405020304" pitchFamily="18" charset="0"/>
              </a:rPr>
              <a:t>Send </a:t>
            </a:r>
            <a:r>
              <a:rPr sz="1800" spc="-15" dirty="0" smtClean="0">
                <a:latin typeface="Times New Roman" panose="02020603050405020304" pitchFamily="18" charset="0"/>
                <a:cs typeface="Times New Roman" panose="02020603050405020304" pitchFamily="18" charset="0"/>
              </a:rPr>
              <a:t>requests </a:t>
            </a:r>
            <a:r>
              <a:rPr sz="1800" spc="-10" dirty="0" smtClean="0">
                <a:latin typeface="Times New Roman" panose="02020603050405020304" pitchFamily="18" charset="0"/>
                <a:cs typeface="Times New Roman" panose="02020603050405020304" pitchFamily="18" charset="0"/>
              </a:rPr>
              <a:t>to:</a:t>
            </a:r>
            <a:r>
              <a:rPr lang="en-US" spc="120" dirty="0" smtClean="0">
                <a:latin typeface="Times New Roman" panose="02020603050405020304" pitchFamily="18" charset="0"/>
                <a:cs typeface="Times New Roman" panose="02020603050405020304" pitchFamily="18" charset="0"/>
              </a:rPr>
              <a:t> </a:t>
            </a:r>
            <a:r>
              <a:rPr lang="en-US" u="heavy" spc="-30" dirty="0" smtClean="0">
                <a:solidFill>
                  <a:schemeClr val="accent1"/>
                </a:solidFill>
                <a:latin typeface="Times New Roman" panose="02020603050405020304" pitchFamily="18" charset="0"/>
                <a:cs typeface="Times New Roman" panose="02020603050405020304" pitchFamily="18" charset="0"/>
                <a:hlinkClick r:id="rId3"/>
              </a:rPr>
              <a:t>usarmy.shaw.usarcent.mbx.surg-waiver@mail.mil</a:t>
            </a:r>
            <a:endParaRPr lang="en-US" u="heavy" spc="-30" dirty="0" smtClean="0">
              <a:solidFill>
                <a:schemeClr val="accent1"/>
              </a:solidFill>
              <a:latin typeface="Times New Roman" panose="02020603050405020304" pitchFamily="18" charset="0"/>
              <a:cs typeface="Times New Roman" panose="02020603050405020304" pitchFamily="18" charset="0"/>
            </a:endParaRPr>
          </a:p>
          <a:p>
            <a:pPr marL="756285" lvl="1" indent="-286385">
              <a:lnSpc>
                <a:spcPct val="100000"/>
              </a:lnSpc>
              <a:spcBef>
                <a:spcPts val="894"/>
              </a:spcBef>
              <a:buFont typeface="Wingdings"/>
              <a:buChar char=""/>
              <a:tabLst>
                <a:tab pos="756920" algn="l"/>
              </a:tabLst>
            </a:pPr>
            <a:r>
              <a:rPr sz="1800" dirty="0" smtClean="0">
                <a:latin typeface="Times New Roman" panose="02020603050405020304" pitchFamily="18" charset="0"/>
                <a:cs typeface="Times New Roman" panose="02020603050405020304" pitchFamily="18" charset="0"/>
              </a:rPr>
              <a:t>If </a:t>
            </a:r>
            <a:r>
              <a:rPr sz="1800" spc="-20" dirty="0">
                <a:latin typeface="Times New Roman" panose="02020603050405020304" pitchFamily="18" charset="0"/>
                <a:cs typeface="Times New Roman" panose="02020603050405020304" pitchFamily="18" charset="0"/>
              </a:rPr>
              <a:t>assigned </a:t>
            </a:r>
            <a:r>
              <a:rPr sz="1800" spc="-10" dirty="0">
                <a:latin typeface="Times New Roman" panose="02020603050405020304" pitchFamily="18" charset="0"/>
                <a:cs typeface="Times New Roman" panose="02020603050405020304" pitchFamily="18" charset="0"/>
              </a:rPr>
              <a:t>to </a:t>
            </a:r>
            <a:r>
              <a:rPr sz="1800" spc="-25" dirty="0">
                <a:latin typeface="Times New Roman" panose="02020603050405020304" pitchFamily="18" charset="0"/>
                <a:cs typeface="Times New Roman" panose="02020603050405020304" pitchFamily="18" charset="0"/>
              </a:rPr>
              <a:t>ARCENT, </a:t>
            </a:r>
            <a:r>
              <a:rPr sz="1800" spc="-15" dirty="0">
                <a:latin typeface="Times New Roman" panose="02020603050405020304" pitchFamily="18" charset="0"/>
                <a:cs typeface="Times New Roman" panose="02020603050405020304" pitchFamily="18" charset="0"/>
              </a:rPr>
              <a:t>send </a:t>
            </a:r>
            <a:r>
              <a:rPr sz="1800" spc="-25" dirty="0">
                <a:latin typeface="Times New Roman" panose="02020603050405020304" pitchFamily="18" charset="0"/>
                <a:cs typeface="Times New Roman" panose="02020603050405020304" pitchFamily="18" charset="0"/>
              </a:rPr>
              <a:t>requests </a:t>
            </a:r>
            <a:r>
              <a:rPr sz="1800" spc="-10" dirty="0">
                <a:latin typeface="Times New Roman" panose="02020603050405020304" pitchFamily="18" charset="0"/>
                <a:cs typeface="Times New Roman" panose="02020603050405020304" pitchFamily="18" charset="0"/>
              </a:rPr>
              <a:t>to:</a:t>
            </a:r>
            <a:r>
              <a:rPr sz="1800" spc="-140" dirty="0">
                <a:latin typeface="Times New Roman" panose="02020603050405020304" pitchFamily="18" charset="0"/>
                <a:cs typeface="Times New Roman" panose="02020603050405020304" pitchFamily="18" charset="0"/>
              </a:rPr>
              <a:t> </a:t>
            </a:r>
            <a:r>
              <a:rPr sz="1800" u="sng" spc="-25" dirty="0" smtClean="0">
                <a:solidFill>
                  <a:srgbClr val="0000FF"/>
                </a:solidFill>
                <a:latin typeface="Times New Roman" panose="02020603050405020304" pitchFamily="18" charset="0"/>
                <a:cs typeface="Times New Roman" panose="02020603050405020304" pitchFamily="18" charset="0"/>
              </a:rPr>
              <a:t>arcent‐</a:t>
            </a:r>
            <a:r>
              <a:rPr sz="1800" u="heavy" spc="-25" dirty="0" smtClean="0">
                <a:solidFill>
                  <a:srgbClr val="0000FF"/>
                </a:solidFill>
                <a:latin typeface="Times New Roman" panose="02020603050405020304" pitchFamily="18" charset="0"/>
                <a:cs typeface="Times New Roman" panose="02020603050405020304" pitchFamily="18" charset="0"/>
                <a:hlinkClick r:id="rId4"/>
              </a:rPr>
              <a:t>waiver@arcent.army.mil</a:t>
            </a:r>
            <a:endParaRPr lang="en-US" dirty="0" smtClean="0">
              <a:latin typeface="Times New Roman" panose="02020603050405020304" pitchFamily="18" charset="0"/>
              <a:cs typeface="Times New Roman" panose="02020603050405020304" pitchFamily="18" charset="0"/>
            </a:endParaRPr>
          </a:p>
          <a:p>
            <a:pPr lvl="1" indent="-457200">
              <a:lnSpc>
                <a:spcPct val="100000"/>
              </a:lnSpc>
              <a:spcBef>
                <a:spcPts val="894"/>
              </a:spcBef>
              <a:buFont typeface="Arial" panose="020B0604020202020204" pitchFamily="34" charset="0"/>
              <a:buChar char="•"/>
            </a:pPr>
            <a:r>
              <a:rPr lang="en-US" spc="-15" dirty="0">
                <a:latin typeface="Times New Roman" panose="02020603050405020304" pitchFamily="18" charset="0"/>
                <a:cs typeface="Times New Roman" panose="02020603050405020304" pitchFamily="18" charset="0"/>
              </a:rPr>
              <a:t>The </a:t>
            </a:r>
            <a:r>
              <a:rPr lang="en-US" spc="-40" dirty="0">
                <a:latin typeface="Times New Roman" panose="02020603050405020304" pitchFamily="18" charset="0"/>
                <a:cs typeface="Times New Roman" panose="02020603050405020304" pitchFamily="18" charset="0"/>
              </a:rPr>
              <a:t>SOCCENT </a:t>
            </a:r>
            <a:r>
              <a:rPr lang="en-US" spc="-20" dirty="0">
                <a:latin typeface="Times New Roman" panose="02020603050405020304" pitchFamily="18" charset="0"/>
                <a:cs typeface="Times New Roman" panose="02020603050405020304" pitchFamily="18" charset="0"/>
              </a:rPr>
              <a:t>Surgeon </a:t>
            </a:r>
            <a:r>
              <a:rPr lang="en-US" spc="-10" dirty="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the </a:t>
            </a:r>
            <a:r>
              <a:rPr lang="en-US" spc="-20" dirty="0">
                <a:latin typeface="Times New Roman" panose="02020603050405020304" pitchFamily="18" charset="0"/>
                <a:cs typeface="Times New Roman" panose="02020603050405020304" pitchFamily="18" charset="0"/>
              </a:rPr>
              <a:t>approving </a:t>
            </a:r>
            <a:r>
              <a:rPr lang="en-US" spc="-5" dirty="0">
                <a:latin typeface="Times New Roman" panose="02020603050405020304" pitchFamily="18" charset="0"/>
                <a:cs typeface="Times New Roman" panose="02020603050405020304" pitchFamily="18" charset="0"/>
              </a:rPr>
              <a:t>authority </a:t>
            </a:r>
            <a:r>
              <a:rPr lang="en-US" spc="-15" dirty="0">
                <a:latin typeface="Times New Roman" panose="02020603050405020304" pitchFamily="18" charset="0"/>
                <a:cs typeface="Times New Roman" panose="02020603050405020304" pitchFamily="18" charset="0"/>
              </a:rPr>
              <a:t>for </a:t>
            </a:r>
            <a:r>
              <a:rPr lang="en-US" spc="-20" dirty="0" smtClean="0">
                <a:latin typeface="Times New Roman" panose="02020603050405020304" pitchFamily="18" charset="0"/>
                <a:cs typeface="Times New Roman" panose="02020603050405020304" pitchFamily="18" charset="0"/>
              </a:rPr>
              <a:t>all Special Operations Personnel.</a:t>
            </a:r>
          </a:p>
          <a:p>
            <a:pPr lvl="1" indent="-457200">
              <a:spcBef>
                <a:spcPts val="894"/>
              </a:spcBef>
              <a:buFont typeface="Arial" panose="020B0604020202020204" pitchFamily="34" charset="0"/>
              <a:buChar char="•"/>
              <a:tabLst>
                <a:tab pos="457200" algn="l"/>
              </a:tabLst>
            </a:pPr>
            <a:r>
              <a:rPr lang="en-US" spc="-15" dirty="0" smtClean="0">
                <a:latin typeface="Times New Roman" panose="02020603050405020304" pitchFamily="18" charset="0"/>
                <a:cs typeface="Times New Roman" panose="02020603050405020304" pitchFamily="18" charset="0"/>
              </a:rPr>
              <a:t>The </a:t>
            </a:r>
            <a:r>
              <a:rPr lang="en-US" spc="-15" dirty="0">
                <a:latin typeface="Times New Roman" panose="02020603050405020304" pitchFamily="18" charset="0"/>
                <a:cs typeface="Times New Roman" panose="02020603050405020304" pitchFamily="18" charset="0"/>
              </a:rPr>
              <a:t>other </a:t>
            </a:r>
            <a:r>
              <a:rPr lang="en-US" spc="-20" dirty="0">
                <a:latin typeface="Times New Roman" panose="02020603050405020304" pitchFamily="18" charset="0"/>
                <a:cs typeface="Times New Roman" panose="02020603050405020304" pitchFamily="18" charset="0"/>
              </a:rPr>
              <a:t>Component </a:t>
            </a:r>
            <a:r>
              <a:rPr lang="en-US" spc="-10" dirty="0">
                <a:latin typeface="Times New Roman" panose="02020603050405020304" pitchFamily="18" charset="0"/>
                <a:cs typeface="Times New Roman" panose="02020603050405020304" pitchFamily="18" charset="0"/>
              </a:rPr>
              <a:t>Surgeons are the </a:t>
            </a:r>
            <a:r>
              <a:rPr lang="en-US" spc="-20" dirty="0">
                <a:latin typeface="Times New Roman" panose="02020603050405020304" pitchFamily="18" charset="0"/>
                <a:cs typeface="Times New Roman" panose="02020603050405020304" pitchFamily="18" charset="0"/>
              </a:rPr>
              <a:t>delegated </a:t>
            </a:r>
            <a:r>
              <a:rPr lang="en-US" spc="-25" dirty="0">
                <a:latin typeface="Times New Roman" panose="02020603050405020304" pitchFamily="18" charset="0"/>
                <a:cs typeface="Times New Roman" panose="02020603050405020304" pitchFamily="18" charset="0"/>
              </a:rPr>
              <a:t>Approving </a:t>
            </a:r>
            <a:r>
              <a:rPr lang="en-US" spc="-10" dirty="0">
                <a:latin typeface="Times New Roman" panose="02020603050405020304" pitchFamily="18" charset="0"/>
                <a:cs typeface="Times New Roman" panose="02020603050405020304" pitchFamily="18" charset="0"/>
              </a:rPr>
              <a:t>Authority </a:t>
            </a:r>
            <a:r>
              <a:rPr lang="en-US" spc="-15" dirty="0">
                <a:latin typeface="Times New Roman" panose="02020603050405020304" pitchFamily="18" charset="0"/>
                <a:cs typeface="Times New Roman" panose="02020603050405020304" pitchFamily="18" charset="0"/>
              </a:rPr>
              <a:t>for </a:t>
            </a:r>
            <a:r>
              <a:rPr lang="en-US" spc="-20" dirty="0">
                <a:latin typeface="Times New Roman" panose="02020603050405020304" pitchFamily="18" charset="0"/>
                <a:cs typeface="Times New Roman" panose="02020603050405020304" pitchFamily="18" charset="0"/>
              </a:rPr>
              <a:t>all </a:t>
            </a:r>
            <a:r>
              <a:rPr lang="en-US" spc="-25" dirty="0">
                <a:latin typeface="Times New Roman" panose="02020603050405020304" pitchFamily="18" charset="0"/>
                <a:cs typeface="Times New Roman" panose="02020603050405020304" pitchFamily="18" charset="0"/>
              </a:rPr>
              <a:t>medical conditions </a:t>
            </a:r>
            <a:r>
              <a:rPr lang="en-US" spc="-20" dirty="0">
                <a:latin typeface="Times New Roman" panose="02020603050405020304" pitchFamily="18" charset="0"/>
                <a:cs typeface="Times New Roman" panose="02020603050405020304" pitchFamily="18" charset="0"/>
              </a:rPr>
              <a:t>in their respective AORs (AFRICOM, EUCOM, NORTHCOM, PACOM/USFK, and SOUTHCOM</a:t>
            </a:r>
            <a:r>
              <a:rPr lang="en-US" spc="-20"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1007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1628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Common Documents </a:t>
            </a:r>
            <a:r>
              <a:rPr spc="-15" dirty="0">
                <a:latin typeface="Times New Roman" panose="02020603050405020304" pitchFamily="18" charset="0"/>
                <a:cs typeface="Times New Roman" panose="02020603050405020304" pitchFamily="18" charset="0"/>
              </a:rPr>
              <a:t>Required </a:t>
            </a:r>
            <a:r>
              <a:rPr spc="-25" dirty="0">
                <a:latin typeface="Times New Roman" panose="02020603050405020304" pitchFamily="18" charset="0"/>
                <a:cs typeface="Times New Roman" panose="02020603050405020304" pitchFamily="18" charset="0"/>
              </a:rPr>
              <a:t>for</a:t>
            </a:r>
            <a:r>
              <a:rPr spc="50" dirty="0">
                <a:latin typeface="Times New Roman" panose="02020603050405020304" pitchFamily="18" charset="0"/>
                <a:cs typeface="Times New Roman" panose="02020603050405020304" pitchFamily="18" charset="0"/>
              </a:rPr>
              <a:t> </a:t>
            </a:r>
            <a:r>
              <a:rPr spc="-30" dirty="0">
                <a:latin typeface="Times New Roman" panose="02020603050405020304" pitchFamily="18" charset="0"/>
                <a:cs typeface="Times New Roman" panose="02020603050405020304" pitchFamily="18" charset="0"/>
              </a:rPr>
              <a:t>Waivers</a:t>
            </a:r>
          </a:p>
        </p:txBody>
      </p:sp>
      <p:sp>
        <p:nvSpPr>
          <p:cNvPr id="3" name="object 3"/>
          <p:cNvSpPr txBox="1"/>
          <p:nvPr/>
        </p:nvSpPr>
        <p:spPr>
          <a:xfrm>
            <a:off x="533400" y="1219200"/>
            <a:ext cx="7614920" cy="4308872"/>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lang="en-US" sz="1400" b="1" spc="-20" dirty="0" smtClean="0">
                <a:latin typeface="Times New Roman" panose="02020603050405020304" pitchFamily="18" charset="0"/>
                <a:cs typeface="Times New Roman" panose="02020603050405020304" pitchFamily="18" charset="0"/>
              </a:rPr>
              <a:t>BMI over 35</a:t>
            </a:r>
          </a:p>
          <a:p>
            <a:pPr marL="814070" lvl="1" indent="-344170">
              <a:buFont typeface="Wingdings" panose="05000000000000000000" pitchFamily="2" charset="2"/>
              <a:buChar char="ü"/>
              <a:tabLst>
                <a:tab pos="356870" algn="l"/>
                <a:tab pos="357505" algn="l"/>
              </a:tabLst>
            </a:pPr>
            <a:r>
              <a:rPr lang="en-US" sz="1400" spc="-20" dirty="0" smtClean="0">
                <a:latin typeface="Times New Roman" panose="02020603050405020304" pitchFamily="18" charset="0"/>
                <a:cs typeface="Times New Roman" panose="02020603050405020304" pitchFamily="18" charset="0"/>
              </a:rPr>
              <a:t>DA Form 5500</a:t>
            </a:r>
          </a:p>
          <a:p>
            <a:pPr marL="356870" indent="-344170">
              <a:lnSpc>
                <a:spcPct val="100000"/>
              </a:lnSpc>
              <a:buFont typeface="Arial"/>
              <a:buChar char="•"/>
              <a:tabLst>
                <a:tab pos="356870" algn="l"/>
                <a:tab pos="357505" algn="l"/>
              </a:tabLst>
            </a:pPr>
            <a:r>
              <a:rPr sz="1400" b="1" spc="-20" dirty="0" smtClean="0">
                <a:latin typeface="Times New Roman" panose="02020603050405020304" pitchFamily="18" charset="0"/>
                <a:cs typeface="Times New Roman" panose="02020603050405020304" pitchFamily="18" charset="0"/>
              </a:rPr>
              <a:t>Diabetes</a:t>
            </a:r>
            <a:r>
              <a:rPr lang="en-US" sz="1400" b="1" spc="-20" dirty="0" smtClean="0">
                <a:latin typeface="Times New Roman" panose="02020603050405020304" pitchFamily="18" charset="0"/>
                <a:cs typeface="Times New Roman" panose="02020603050405020304" pitchFamily="18" charset="0"/>
              </a:rPr>
              <a:t> Mellitus </a:t>
            </a:r>
            <a:endParaRPr sz="140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400" spc="-15" dirty="0" smtClean="0">
                <a:latin typeface="Times New Roman" panose="02020603050405020304" pitchFamily="18" charset="0"/>
                <a:cs typeface="Times New Roman" panose="02020603050405020304" pitchFamily="18" charset="0"/>
              </a:rPr>
              <a:t>HgbA1</a:t>
            </a:r>
            <a:r>
              <a:rPr lang="en-US" sz="1400" spc="-15" dirty="0" smtClean="0">
                <a:latin typeface="Times New Roman" panose="02020603050405020304" pitchFamily="18" charset="0"/>
                <a:cs typeface="Times New Roman" panose="02020603050405020304" pitchFamily="18" charset="0"/>
              </a:rPr>
              <a:t>C</a:t>
            </a:r>
            <a:r>
              <a:rPr sz="1400" spc="-15" dirty="0" smtClean="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within past 90 </a:t>
            </a:r>
            <a:r>
              <a:rPr sz="1400" spc="-25" dirty="0">
                <a:latin typeface="Times New Roman" panose="02020603050405020304" pitchFamily="18" charset="0"/>
                <a:cs typeface="Times New Roman" panose="02020603050405020304" pitchFamily="18" charset="0"/>
              </a:rPr>
              <a:t>days,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 </a:t>
            </a:r>
            <a:r>
              <a:rPr sz="1400" spc="-15" dirty="0" smtClean="0">
                <a:latin typeface="Times New Roman" panose="02020603050405020304" pitchFamily="18" charset="0"/>
                <a:cs typeface="Times New Roman" panose="02020603050405020304" pitchFamily="18" charset="0"/>
              </a:rPr>
              <a:t>ALL</a:t>
            </a:r>
            <a:r>
              <a:rPr lang="en-US" sz="1400" spc="-15" dirty="0" smtClean="0">
                <a:latin typeface="Times New Roman" panose="02020603050405020304" pitchFamily="18" charset="0"/>
                <a:cs typeface="Times New Roman" panose="02020603050405020304" pitchFamily="18" charset="0"/>
              </a:rPr>
              <a:t> </a:t>
            </a:r>
            <a:r>
              <a:rPr sz="1400" spc="-225" dirty="0" smtClean="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medications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15" dirty="0">
                <a:latin typeface="Times New Roman" panose="02020603050405020304" pitchFamily="18" charset="0"/>
                <a:cs typeface="Times New Roman" panose="02020603050405020304" pitchFamily="18" charset="0"/>
              </a:rPr>
              <a:t>Sleep</a:t>
            </a:r>
            <a:r>
              <a:rPr sz="1400" b="1" spc="-110"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Apnea</a:t>
            </a:r>
            <a:endParaRPr sz="1400" dirty="0">
              <a:latin typeface="Times New Roman" panose="02020603050405020304" pitchFamily="18" charset="0"/>
              <a:cs typeface="Times New Roman" panose="02020603050405020304" pitchFamily="18" charset="0"/>
            </a:endParaRPr>
          </a:p>
          <a:p>
            <a:pPr marL="814069" marR="803275" lvl="1" indent="-344170">
              <a:lnSpc>
                <a:spcPct val="100000"/>
              </a:lnSpc>
              <a:buFont typeface="Wingdings"/>
              <a:buChar char=""/>
              <a:tabLst>
                <a:tab pos="814069" algn="l"/>
                <a:tab pos="814705" algn="l"/>
              </a:tabLst>
            </a:pPr>
            <a:r>
              <a:rPr sz="1400" spc="-15" dirty="0">
                <a:latin typeface="Times New Roman" panose="02020603050405020304" pitchFamily="18" charset="0"/>
                <a:cs typeface="Times New Roman" panose="02020603050405020304" pitchFamily="18" charset="0"/>
              </a:rPr>
              <a:t>ORIGINAL sleep study </a:t>
            </a:r>
            <a:r>
              <a:rPr sz="1400" spc="-20" dirty="0">
                <a:latin typeface="Times New Roman" panose="02020603050405020304" pitchFamily="18" charset="0"/>
                <a:cs typeface="Times New Roman" panose="02020603050405020304" pitchFamily="18" charset="0"/>
              </a:rPr>
              <a:t>documenting </a:t>
            </a:r>
            <a:r>
              <a:rPr sz="1400" spc="-25" dirty="0">
                <a:latin typeface="Times New Roman" panose="02020603050405020304" pitchFamily="18" charset="0"/>
                <a:cs typeface="Times New Roman" panose="02020603050405020304" pitchFamily="18" charset="0"/>
              </a:rPr>
              <a:t>untreated </a:t>
            </a:r>
            <a:r>
              <a:rPr sz="1400" spc="-30" dirty="0">
                <a:latin typeface="Times New Roman" panose="02020603050405020304" pitchFamily="18" charset="0"/>
                <a:cs typeface="Times New Roman" panose="02020603050405020304" pitchFamily="18" charset="0"/>
              </a:rPr>
              <a:t>severity, </a:t>
            </a:r>
            <a:r>
              <a:rPr sz="1400" spc="-20" dirty="0">
                <a:latin typeface="Times New Roman" panose="02020603050405020304" pitchFamily="18" charset="0"/>
                <a:cs typeface="Times New Roman" panose="02020603050405020304" pitchFamily="18" charset="0"/>
              </a:rPr>
              <a:t>30-day compliance </a:t>
            </a:r>
            <a:r>
              <a:rPr sz="1400" spc="-20" dirty="0" smtClean="0">
                <a:latin typeface="Times New Roman" panose="02020603050405020304" pitchFamily="18" charset="0"/>
                <a:cs typeface="Times New Roman" panose="02020603050405020304" pitchFamily="18" charset="0"/>
              </a:rPr>
              <a:t>download</a:t>
            </a:r>
            <a:r>
              <a:rPr lang="en-US" sz="1400" spc="-20" dirty="0" smtClean="0">
                <a:latin typeface="Times New Roman" panose="02020603050405020304" pitchFamily="18" charset="0"/>
                <a:cs typeface="Times New Roman" panose="02020603050405020304" pitchFamily="18" charset="0"/>
              </a:rPr>
              <a:t> </a:t>
            </a:r>
            <a:r>
              <a:rPr sz="1400" spc="-15" dirty="0" smtClean="0">
                <a:latin typeface="Times New Roman" panose="02020603050405020304" pitchFamily="18" charset="0"/>
                <a:cs typeface="Times New Roman" panose="02020603050405020304" pitchFamily="18" charset="0"/>
              </a:rPr>
              <a:t>within </a:t>
            </a:r>
            <a:r>
              <a:rPr sz="1400" spc="-15" dirty="0">
                <a:latin typeface="Times New Roman" panose="02020603050405020304" pitchFamily="18" charset="0"/>
                <a:cs typeface="Times New Roman" panose="02020603050405020304" pitchFamily="18" charset="0"/>
              </a:rPr>
              <a:t>past 30 </a:t>
            </a:r>
            <a:r>
              <a:rPr sz="1400" spc="-25" dirty="0">
                <a:latin typeface="Times New Roman" panose="02020603050405020304" pitchFamily="18" charset="0"/>
                <a:cs typeface="Times New Roman" panose="02020603050405020304" pitchFamily="18" charset="0"/>
              </a:rPr>
              <a:t>days,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 </a:t>
            </a:r>
            <a:r>
              <a:rPr sz="1400" spc="-15" dirty="0" smtClean="0">
                <a:latin typeface="Times New Roman" panose="02020603050405020304" pitchFamily="18" charset="0"/>
                <a:cs typeface="Times New Roman" panose="02020603050405020304" pitchFamily="18" charset="0"/>
              </a:rPr>
              <a:t>ALL</a:t>
            </a:r>
            <a:r>
              <a:rPr lang="en-US" sz="1400" spc="-15" dirty="0" smtClean="0">
                <a:latin typeface="Times New Roman" panose="02020603050405020304" pitchFamily="18" charset="0"/>
                <a:cs typeface="Times New Roman" panose="02020603050405020304" pitchFamily="18" charset="0"/>
              </a:rPr>
              <a:t> </a:t>
            </a:r>
            <a:r>
              <a:rPr sz="1400" spc="-195" dirty="0" smtClean="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medications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Framingham </a:t>
            </a:r>
            <a:r>
              <a:rPr sz="1400" b="1" spc="-5" dirty="0">
                <a:latin typeface="Times New Roman" panose="02020603050405020304" pitchFamily="18" charset="0"/>
                <a:cs typeface="Times New Roman" panose="02020603050405020304" pitchFamily="18" charset="0"/>
              </a:rPr>
              <a:t>&gt;</a:t>
            </a:r>
            <a:r>
              <a:rPr sz="1400" b="1" spc="-105"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15%</a:t>
            </a:r>
            <a:endParaRPr sz="1400" dirty="0">
              <a:latin typeface="Times New Roman" panose="02020603050405020304" pitchFamily="18" charset="0"/>
              <a:cs typeface="Times New Roman" panose="02020603050405020304" pitchFamily="18" charset="0"/>
            </a:endParaRPr>
          </a:p>
          <a:p>
            <a:pPr marL="814069" marR="61594"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Cardiac evaluation </a:t>
            </a:r>
            <a:r>
              <a:rPr sz="1400" spc="-15" dirty="0">
                <a:latin typeface="Times New Roman" panose="02020603050405020304" pitchFamily="18" charset="0"/>
                <a:cs typeface="Times New Roman" panose="02020603050405020304" pitchFamily="18" charset="0"/>
              </a:rPr>
              <a:t>(nuclear </a:t>
            </a:r>
            <a:r>
              <a:rPr sz="1400" spc="-20" dirty="0">
                <a:latin typeface="Times New Roman" panose="02020603050405020304" pitchFamily="18" charset="0"/>
                <a:cs typeface="Times New Roman" panose="02020603050405020304" pitchFamily="18" charset="0"/>
              </a:rPr>
              <a:t>stress test </a:t>
            </a:r>
            <a:r>
              <a:rPr sz="1400" spc="-30" dirty="0">
                <a:latin typeface="Times New Roman" panose="02020603050405020304" pitchFamily="18" charset="0"/>
                <a:cs typeface="Times New Roman" panose="02020603050405020304" pitchFamily="18" charset="0"/>
              </a:rPr>
              <a:t>preferred),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ALL </a:t>
            </a:r>
            <a:r>
              <a:rPr sz="1400" spc="-20" dirty="0">
                <a:latin typeface="Times New Roman" panose="02020603050405020304" pitchFamily="18" charset="0"/>
                <a:cs typeface="Times New Roman" panose="02020603050405020304" pitchFamily="18" charset="0"/>
              </a:rPr>
              <a:t>medications, </a:t>
            </a:r>
            <a:r>
              <a:rPr sz="1400" spc="-15" dirty="0">
                <a:latin typeface="Times New Roman" panose="02020603050405020304" pitchFamily="18" charset="0"/>
                <a:cs typeface="Times New Roman" panose="02020603050405020304" pitchFamily="18" charset="0"/>
              </a:rPr>
              <a:t>lipid panel </a:t>
            </a:r>
            <a:r>
              <a:rPr sz="1400" spc="-20" dirty="0" smtClean="0">
                <a:latin typeface="Times New Roman" panose="02020603050405020304" pitchFamily="18" charset="0"/>
                <a:cs typeface="Times New Roman" panose="02020603050405020304" pitchFamily="18" charset="0"/>
              </a:rPr>
              <a:t>results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Hypertension medication</a:t>
            </a:r>
            <a:r>
              <a:rPr sz="1400" b="1" spc="-85" dirty="0">
                <a:latin typeface="Times New Roman" panose="02020603050405020304" pitchFamily="18" charset="0"/>
                <a:cs typeface="Times New Roman" panose="02020603050405020304" pitchFamily="18" charset="0"/>
              </a:rPr>
              <a:t> </a:t>
            </a:r>
            <a:r>
              <a:rPr sz="1400" b="1" spc="-20" dirty="0" smtClean="0">
                <a:latin typeface="Times New Roman" panose="02020603050405020304" pitchFamily="18" charset="0"/>
                <a:cs typeface="Times New Roman" panose="02020603050405020304" pitchFamily="18" charset="0"/>
              </a:rPr>
              <a:t>change</a:t>
            </a:r>
            <a:r>
              <a:rPr lang="en-US" sz="1400" b="1" spc="-20" dirty="0" smtClean="0">
                <a:latin typeface="Times New Roman" panose="02020603050405020304" pitchFamily="18" charset="0"/>
                <a:cs typeface="Times New Roman" panose="02020603050405020304" pitchFamily="18" charset="0"/>
              </a:rPr>
              <a:t> within 90 days</a:t>
            </a:r>
            <a:endParaRPr sz="140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lang="en-US" sz="1400" spc="-20" dirty="0" smtClean="0">
                <a:latin typeface="Times New Roman" panose="02020603050405020304" pitchFamily="18" charset="0"/>
                <a:cs typeface="Times New Roman" panose="02020603050405020304" pitchFamily="18" charset="0"/>
              </a:rPr>
              <a:t>F</a:t>
            </a:r>
            <a:r>
              <a:rPr sz="1400" spc="-20" dirty="0" smtClean="0">
                <a:latin typeface="Times New Roman" panose="02020603050405020304" pitchFamily="18" charset="0"/>
                <a:cs typeface="Times New Roman" panose="02020603050405020304" pitchFamily="18" charset="0"/>
              </a:rPr>
              <a:t>ive-day </a:t>
            </a:r>
            <a:r>
              <a:rPr sz="1400" spc="-15" dirty="0">
                <a:latin typeface="Times New Roman" panose="02020603050405020304" pitchFamily="18" charset="0"/>
                <a:cs typeface="Times New Roman" panose="02020603050405020304" pitchFamily="18" charset="0"/>
              </a:rPr>
              <a:t>blood </a:t>
            </a:r>
            <a:r>
              <a:rPr sz="1400" spc="-25" dirty="0">
                <a:latin typeface="Times New Roman" panose="02020603050405020304" pitchFamily="18" charset="0"/>
                <a:cs typeface="Times New Roman" panose="02020603050405020304" pitchFamily="18" charset="0"/>
              </a:rPr>
              <a:t>pressure </a:t>
            </a:r>
            <a:r>
              <a:rPr sz="1400" spc="-20" dirty="0">
                <a:latin typeface="Times New Roman" panose="02020603050405020304" pitchFamily="18" charset="0"/>
                <a:cs typeface="Times New Roman" panose="02020603050405020304" pitchFamily="18" charset="0"/>
              </a:rPr>
              <a:t>check </a:t>
            </a:r>
            <a:r>
              <a:rPr sz="1400" spc="-10" dirty="0">
                <a:latin typeface="Times New Roman" panose="02020603050405020304" pitchFamily="18" charset="0"/>
                <a:cs typeface="Times New Roman" panose="02020603050405020304" pitchFamily="18" charset="0"/>
              </a:rPr>
              <a:t>on </a:t>
            </a:r>
            <a:r>
              <a:rPr sz="1400" spc="-25" dirty="0">
                <a:latin typeface="Times New Roman" panose="02020603050405020304" pitchFamily="18" charset="0"/>
                <a:cs typeface="Times New Roman" panose="02020603050405020304" pitchFamily="18" charset="0"/>
              </a:rPr>
              <a:t>current </a:t>
            </a:r>
            <a:r>
              <a:rPr sz="1400" spc="-15" dirty="0">
                <a:latin typeface="Times New Roman" panose="02020603050405020304" pitchFamily="18" charset="0"/>
                <a:cs typeface="Times New Roman" panose="02020603050405020304" pitchFamily="18" charset="0"/>
              </a:rPr>
              <a:t>dosage </a:t>
            </a:r>
            <a:r>
              <a:rPr sz="1400" spc="-10" dirty="0">
                <a:latin typeface="Times New Roman" panose="02020603050405020304" pitchFamily="18" charset="0"/>
                <a:cs typeface="Times New Roman" panose="02020603050405020304" pitchFamily="18" charset="0"/>
              </a:rPr>
              <a:t>of </a:t>
            </a:r>
            <a:r>
              <a:rPr sz="1400" spc="-20" dirty="0">
                <a:latin typeface="Times New Roman" panose="02020603050405020304" pitchFamily="18" charset="0"/>
                <a:cs typeface="Times New Roman" panose="02020603050405020304" pitchFamily="18" charset="0"/>
              </a:rPr>
              <a:t>medication,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a:t>
            </a:r>
            <a:r>
              <a:rPr sz="1400" spc="-175" dirty="0">
                <a:latin typeface="Times New Roman" panose="02020603050405020304" pitchFamily="18" charset="0"/>
                <a:cs typeface="Times New Roman" panose="02020603050405020304" pitchFamily="18" charset="0"/>
              </a:rPr>
              <a:t> </a:t>
            </a:r>
            <a:r>
              <a:rPr sz="1400" spc="-15" dirty="0" smtClean="0">
                <a:latin typeface="Times New Roman" panose="02020603050405020304" pitchFamily="18" charset="0"/>
                <a:cs typeface="Times New Roman" panose="02020603050405020304" pitchFamily="18" charset="0"/>
              </a:rPr>
              <a:t>ALL</a:t>
            </a:r>
            <a:r>
              <a:rPr lang="en-US" sz="1400" spc="-15" dirty="0" smtClean="0">
                <a:latin typeface="Times New Roman" panose="02020603050405020304" pitchFamily="18" charset="0"/>
                <a:cs typeface="Times New Roman" panose="02020603050405020304" pitchFamily="18" charset="0"/>
              </a:rPr>
              <a:t> </a:t>
            </a:r>
            <a:r>
              <a:rPr sz="1400" spc="-20" dirty="0" smtClean="0">
                <a:latin typeface="Times New Roman" panose="02020603050405020304" pitchFamily="18" charset="0"/>
                <a:cs typeface="Times New Roman" panose="02020603050405020304" pitchFamily="18" charset="0"/>
              </a:rPr>
              <a:t>medications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Behavioral </a:t>
            </a:r>
            <a:r>
              <a:rPr sz="1400" b="1" spc="-15" dirty="0">
                <a:latin typeface="Times New Roman" panose="02020603050405020304" pitchFamily="18" charset="0"/>
                <a:cs typeface="Times New Roman" panose="02020603050405020304" pitchFamily="18" charset="0"/>
              </a:rPr>
              <a:t>health </a:t>
            </a:r>
            <a:r>
              <a:rPr sz="1400" b="1" spc="-20" dirty="0">
                <a:latin typeface="Times New Roman" panose="02020603050405020304" pitchFamily="18" charset="0"/>
                <a:cs typeface="Times New Roman" panose="02020603050405020304" pitchFamily="18" charset="0"/>
              </a:rPr>
              <a:t>medication</a:t>
            </a:r>
            <a:r>
              <a:rPr sz="1400" b="1" spc="-165" dirty="0">
                <a:latin typeface="Times New Roman" panose="02020603050405020304" pitchFamily="18" charset="0"/>
                <a:cs typeface="Times New Roman" panose="02020603050405020304" pitchFamily="18" charset="0"/>
              </a:rPr>
              <a:t> </a:t>
            </a:r>
            <a:r>
              <a:rPr sz="1400" b="1" spc="-20" dirty="0" smtClean="0">
                <a:latin typeface="Times New Roman" panose="02020603050405020304" pitchFamily="18" charset="0"/>
                <a:cs typeface="Times New Roman" panose="02020603050405020304" pitchFamily="18" charset="0"/>
              </a:rPr>
              <a:t>change</a:t>
            </a:r>
            <a:r>
              <a:rPr lang="en-US" sz="1400" b="1" spc="-20" dirty="0" smtClean="0">
                <a:latin typeface="Times New Roman" panose="02020603050405020304" pitchFamily="18" charset="0"/>
                <a:cs typeface="Times New Roman" panose="02020603050405020304" pitchFamily="18" charset="0"/>
              </a:rPr>
              <a:t> within 90 days</a:t>
            </a:r>
            <a:endParaRPr sz="140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Documentation </a:t>
            </a:r>
            <a:r>
              <a:rPr sz="1400" spc="-10" dirty="0">
                <a:latin typeface="Times New Roman" panose="02020603050405020304" pitchFamily="18" charset="0"/>
                <a:cs typeface="Times New Roman" panose="02020603050405020304" pitchFamily="18" charset="0"/>
              </a:rPr>
              <a:t>of </a:t>
            </a:r>
            <a:r>
              <a:rPr sz="1400" spc="-20" dirty="0">
                <a:latin typeface="Times New Roman" panose="02020603050405020304" pitchFamily="18" charset="0"/>
                <a:cs typeface="Times New Roman" panose="02020603050405020304" pitchFamily="18" charset="0"/>
              </a:rPr>
              <a:t>stability </a:t>
            </a:r>
            <a:r>
              <a:rPr sz="1400" spc="-15" dirty="0">
                <a:latin typeface="Times New Roman" panose="02020603050405020304" pitchFamily="18" charset="0"/>
                <a:cs typeface="Times New Roman" panose="02020603050405020304" pitchFamily="18" charset="0"/>
              </a:rPr>
              <a:t>at </a:t>
            </a:r>
            <a:r>
              <a:rPr sz="1400" spc="-25" dirty="0">
                <a:latin typeface="Times New Roman" panose="02020603050405020304" pitchFamily="18" charset="0"/>
                <a:cs typeface="Times New Roman" panose="02020603050405020304" pitchFamily="18" charset="0"/>
              </a:rPr>
              <a:t>current </a:t>
            </a:r>
            <a:r>
              <a:rPr sz="1400" spc="-20" dirty="0">
                <a:latin typeface="Times New Roman" panose="02020603050405020304" pitchFamily="18" charset="0"/>
                <a:cs typeface="Times New Roman" panose="02020603050405020304" pitchFamily="18" charset="0"/>
              </a:rPr>
              <a:t>regimen </a:t>
            </a:r>
            <a:r>
              <a:rPr sz="1400" spc="-15" dirty="0">
                <a:latin typeface="Times New Roman" panose="02020603050405020304" pitchFamily="18" charset="0"/>
                <a:cs typeface="Times New Roman" panose="02020603050405020304" pitchFamily="18" charset="0"/>
              </a:rPr>
              <a:t>and</a:t>
            </a:r>
            <a:r>
              <a:rPr sz="1400" spc="-180"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dosage</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15" dirty="0">
                <a:latin typeface="Times New Roman" panose="02020603050405020304" pitchFamily="18" charset="0"/>
                <a:cs typeface="Times New Roman" panose="02020603050405020304" pitchFamily="18" charset="0"/>
              </a:rPr>
              <a:t>ADHD </a:t>
            </a:r>
            <a:r>
              <a:rPr sz="1400" b="1" spc="-20" dirty="0">
                <a:latin typeface="Times New Roman" panose="02020603050405020304" pitchFamily="18" charset="0"/>
                <a:cs typeface="Times New Roman" panose="02020603050405020304" pitchFamily="18" charset="0"/>
              </a:rPr>
              <a:t>medications, Benzodiazepine, Antipsychotic, </a:t>
            </a:r>
            <a:r>
              <a:rPr sz="1400" b="1" spc="-15" dirty="0">
                <a:latin typeface="Times New Roman" panose="02020603050405020304" pitchFamily="18" charset="0"/>
                <a:cs typeface="Times New Roman" panose="02020603050405020304" pitchFamily="18" charset="0"/>
              </a:rPr>
              <a:t>Sleep </a:t>
            </a:r>
            <a:r>
              <a:rPr sz="1400" b="1" spc="-20" dirty="0">
                <a:latin typeface="Times New Roman" panose="02020603050405020304" pitchFamily="18" charset="0"/>
                <a:cs typeface="Times New Roman" panose="02020603050405020304" pitchFamily="18" charset="0"/>
              </a:rPr>
              <a:t>medications </a:t>
            </a:r>
            <a:r>
              <a:rPr sz="1400" b="1" spc="-15" dirty="0">
                <a:latin typeface="Times New Roman" panose="02020603050405020304" pitchFamily="18" charset="0"/>
                <a:cs typeface="Times New Roman" panose="02020603050405020304" pitchFamily="18" charset="0"/>
              </a:rPr>
              <a:t>(i.e.</a:t>
            </a:r>
            <a:r>
              <a:rPr sz="1400" b="1" spc="-200" dirty="0">
                <a:latin typeface="Times New Roman" panose="02020603050405020304" pitchFamily="18" charset="0"/>
                <a:cs typeface="Times New Roman" panose="02020603050405020304" pitchFamily="18" charset="0"/>
              </a:rPr>
              <a:t> </a:t>
            </a:r>
            <a:r>
              <a:rPr sz="1400" b="1" spc="-15" dirty="0">
                <a:latin typeface="Times New Roman" panose="02020603050405020304" pitchFamily="18" charset="0"/>
                <a:cs typeface="Times New Roman" panose="02020603050405020304" pitchFamily="18" charset="0"/>
              </a:rPr>
              <a:t>Ambien</a:t>
            </a:r>
            <a:r>
              <a:rPr sz="1400" b="1" spc="-15" dirty="0" smtClean="0">
                <a:latin typeface="Times New Roman" panose="02020603050405020304" pitchFamily="18" charset="0"/>
                <a:cs typeface="Times New Roman" panose="02020603050405020304" pitchFamily="18" charset="0"/>
              </a:rPr>
              <a:t>,</a:t>
            </a:r>
            <a:r>
              <a:rPr lang="en-US" sz="1400" b="1" spc="-15" dirty="0" smtClean="0">
                <a:latin typeface="Times New Roman" panose="02020603050405020304" pitchFamily="18" charset="0"/>
                <a:cs typeface="Times New Roman" panose="02020603050405020304" pitchFamily="18" charset="0"/>
              </a:rPr>
              <a:t> </a:t>
            </a:r>
            <a:r>
              <a:rPr sz="1400" b="1" spc="-20" dirty="0" err="1" smtClean="0">
                <a:latin typeface="Times New Roman" panose="02020603050405020304" pitchFamily="18" charset="0"/>
                <a:cs typeface="Times New Roman" panose="02020603050405020304" pitchFamily="18" charset="0"/>
              </a:rPr>
              <a:t>Lunesta</a:t>
            </a:r>
            <a:r>
              <a:rPr sz="1400" b="1" spc="-20" dirty="0">
                <a:latin typeface="Times New Roman" panose="02020603050405020304" pitchFamily="18" charset="0"/>
                <a:cs typeface="Times New Roman" panose="02020603050405020304" pitchFamily="18" charset="0"/>
              </a:rPr>
              <a:t>),</a:t>
            </a:r>
            <a:r>
              <a:rPr sz="1400" b="1" spc="-110"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Anticonvulsants</a:t>
            </a:r>
            <a:endParaRPr sz="1400" dirty="0">
              <a:latin typeface="Times New Roman" panose="02020603050405020304" pitchFamily="18" charset="0"/>
              <a:cs typeface="Times New Roman" panose="02020603050405020304" pitchFamily="18" charset="0"/>
            </a:endParaRPr>
          </a:p>
          <a:p>
            <a:pPr marL="814069" marR="203200"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Documentation from treating provider </a:t>
            </a:r>
            <a:r>
              <a:rPr lang="en-US" sz="1400" spc="-20" dirty="0" smtClean="0">
                <a:latin typeface="Times New Roman" panose="02020603050405020304" pitchFamily="18" charset="0"/>
                <a:cs typeface="Times New Roman" panose="02020603050405020304" pitchFamily="18" charset="0"/>
              </a:rPr>
              <a:t>including</a:t>
            </a:r>
            <a:r>
              <a:rPr sz="1400" spc="-20" dirty="0" smtClean="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diagnosis, </a:t>
            </a:r>
            <a:r>
              <a:rPr sz="1400" spc="-20" dirty="0">
                <a:latin typeface="Times New Roman" panose="02020603050405020304" pitchFamily="18" charset="0"/>
                <a:cs typeface="Times New Roman" panose="02020603050405020304" pitchFamily="18" charset="0"/>
              </a:rPr>
              <a:t>medication regimen, </a:t>
            </a:r>
            <a:r>
              <a:rPr sz="1400" spc="-30" dirty="0" smtClean="0">
                <a:latin typeface="Times New Roman" panose="02020603050405020304" pitchFamily="18" charset="0"/>
                <a:cs typeface="Times New Roman" panose="02020603050405020304" pitchFamily="18" charset="0"/>
              </a:rPr>
              <a:t>stability</a:t>
            </a:r>
            <a:r>
              <a:rPr sz="1400" spc="-30"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length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time </a:t>
            </a:r>
            <a:r>
              <a:rPr sz="1400" spc="-10" dirty="0">
                <a:latin typeface="Times New Roman" panose="02020603050405020304" pitchFamily="18" charset="0"/>
                <a:cs typeface="Times New Roman" panose="02020603050405020304" pitchFamily="18" charset="0"/>
              </a:rPr>
              <a:t>on </a:t>
            </a:r>
            <a:r>
              <a:rPr sz="1400" spc="-20" dirty="0">
                <a:latin typeface="Times New Roman" panose="02020603050405020304" pitchFamily="18" charset="0"/>
                <a:cs typeface="Times New Roman" panose="02020603050405020304" pitchFamily="18" charset="0"/>
              </a:rPr>
              <a:t>medication, any adverse </a:t>
            </a:r>
            <a:r>
              <a:rPr sz="1400" spc="-25" dirty="0">
                <a:latin typeface="Times New Roman" panose="02020603050405020304" pitchFamily="18" charset="0"/>
                <a:cs typeface="Times New Roman" panose="02020603050405020304" pitchFamily="18" charset="0"/>
              </a:rPr>
              <a:t>reaction/side-effect </a:t>
            </a:r>
            <a:r>
              <a:rPr sz="1400" spc="-20" dirty="0">
                <a:latin typeface="Times New Roman" panose="02020603050405020304" pitchFamily="18" charset="0"/>
                <a:cs typeface="Times New Roman" panose="02020603050405020304" pitchFamily="18" charset="0"/>
              </a:rPr>
              <a:t>from </a:t>
            </a:r>
            <a:r>
              <a:rPr sz="1400" spc="-20" dirty="0" smtClean="0">
                <a:latin typeface="Times New Roman" panose="02020603050405020304" pitchFamily="18" charset="0"/>
                <a:cs typeface="Times New Roman" panose="02020603050405020304" pitchFamily="18" charset="0"/>
              </a:rPr>
              <a:t>medication</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Seizure</a:t>
            </a:r>
            <a:r>
              <a:rPr sz="1400" b="1" spc="-35" dirty="0">
                <a:latin typeface="Times New Roman" panose="02020603050405020304" pitchFamily="18" charset="0"/>
                <a:cs typeface="Times New Roman" panose="02020603050405020304" pitchFamily="18" charset="0"/>
              </a:rPr>
              <a:t> </a:t>
            </a:r>
            <a:r>
              <a:rPr sz="1400" b="1" spc="-25" dirty="0">
                <a:latin typeface="Times New Roman" panose="02020603050405020304" pitchFamily="18" charset="0"/>
                <a:cs typeface="Times New Roman" panose="02020603050405020304" pitchFamily="18" charset="0"/>
              </a:rPr>
              <a:t>disorder/Narcolepsy</a:t>
            </a:r>
            <a:endParaRPr sz="1400" dirty="0">
              <a:latin typeface="Times New Roman" panose="02020603050405020304" pitchFamily="18" charset="0"/>
              <a:cs typeface="Times New Roman" panose="02020603050405020304" pitchFamily="18" charset="0"/>
            </a:endParaRPr>
          </a:p>
          <a:p>
            <a:pPr marL="814069" marR="5080"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Documentation from Neurologist </a:t>
            </a:r>
            <a:r>
              <a:rPr lang="en-US" sz="1400" spc="-20" dirty="0" smtClean="0">
                <a:latin typeface="Times New Roman" panose="02020603050405020304" pitchFamily="18" charset="0"/>
                <a:cs typeface="Times New Roman" panose="02020603050405020304" pitchFamily="18" charset="0"/>
              </a:rPr>
              <a:t>including</a:t>
            </a:r>
            <a:r>
              <a:rPr sz="1400" spc="-20" dirty="0" smtClean="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diagnosis, last </a:t>
            </a:r>
            <a:r>
              <a:rPr sz="1400" spc="-25" dirty="0">
                <a:latin typeface="Times New Roman" panose="02020603050405020304" pitchFamily="18" charset="0"/>
                <a:cs typeface="Times New Roman" panose="02020603050405020304" pitchFamily="18" charset="0"/>
              </a:rPr>
              <a:t>seizure/cataleptic </a:t>
            </a:r>
            <a:r>
              <a:rPr sz="1400" spc="-20" dirty="0">
                <a:latin typeface="Times New Roman" panose="02020603050405020304" pitchFamily="18" charset="0"/>
                <a:cs typeface="Times New Roman" panose="02020603050405020304" pitchFamily="18" charset="0"/>
              </a:rPr>
              <a:t>event, </a:t>
            </a:r>
            <a:r>
              <a:rPr sz="1400" spc="-20" dirty="0" smtClean="0">
                <a:latin typeface="Times New Roman" panose="02020603050405020304" pitchFamily="18" charset="0"/>
                <a:cs typeface="Times New Roman" panose="02020603050405020304" pitchFamily="18" charset="0"/>
              </a:rPr>
              <a:t>medication </a:t>
            </a:r>
            <a:r>
              <a:rPr sz="1400" spc="-20" dirty="0">
                <a:latin typeface="Times New Roman" panose="02020603050405020304" pitchFamily="18" charset="0"/>
                <a:cs typeface="Times New Roman" panose="02020603050405020304" pitchFamily="18" charset="0"/>
              </a:rPr>
              <a:t>regimen, </a:t>
            </a:r>
            <a:r>
              <a:rPr sz="1400" spc="-30" dirty="0">
                <a:latin typeface="Times New Roman" panose="02020603050405020304" pitchFamily="18" charset="0"/>
                <a:cs typeface="Times New Roman" panose="02020603050405020304" pitchFamily="18" charset="0"/>
              </a:rPr>
              <a:t>stability, </a:t>
            </a:r>
            <a:r>
              <a:rPr sz="1400" spc="-20" dirty="0">
                <a:latin typeface="Times New Roman" panose="02020603050405020304" pitchFamily="18" charset="0"/>
                <a:cs typeface="Times New Roman" panose="02020603050405020304" pitchFamily="18" charset="0"/>
              </a:rPr>
              <a:t>length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time </a:t>
            </a:r>
            <a:r>
              <a:rPr sz="1400" spc="-10" dirty="0">
                <a:latin typeface="Times New Roman" panose="02020603050405020304" pitchFamily="18" charset="0"/>
                <a:cs typeface="Times New Roman" panose="02020603050405020304" pitchFamily="18" charset="0"/>
              </a:rPr>
              <a:t>on </a:t>
            </a:r>
            <a:r>
              <a:rPr sz="1400" spc="-20" dirty="0">
                <a:latin typeface="Times New Roman" panose="02020603050405020304" pitchFamily="18" charset="0"/>
                <a:cs typeface="Times New Roman" panose="02020603050405020304" pitchFamily="18" charset="0"/>
              </a:rPr>
              <a:t>medication, any adverse </a:t>
            </a:r>
            <a:r>
              <a:rPr sz="1400" spc="-25" dirty="0" smtClean="0">
                <a:latin typeface="Times New Roman" panose="02020603050405020304" pitchFamily="18" charset="0"/>
                <a:cs typeface="Times New Roman" panose="02020603050405020304" pitchFamily="18" charset="0"/>
              </a:rPr>
              <a:t>reaction/side-effect </a:t>
            </a:r>
            <a:r>
              <a:rPr sz="1400" spc="-20" dirty="0">
                <a:latin typeface="Times New Roman" panose="02020603050405020304" pitchFamily="18" charset="0"/>
                <a:cs typeface="Times New Roman" panose="02020603050405020304" pitchFamily="18" charset="0"/>
              </a:rPr>
              <a:t>from</a:t>
            </a:r>
            <a:r>
              <a:rPr sz="1400" spc="-60"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medication</a:t>
            </a:r>
            <a:endParaRPr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6478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239000" cy="430887"/>
          </a:xfrm>
          <a:prstGeom prst="rect">
            <a:avLst/>
          </a:prstGeom>
        </p:spPr>
        <p:txBody>
          <a:bodyPr vert="horz" wrap="square" lIns="0" tIns="0" rIns="0" bIns="0" rtlCol="0">
            <a:spAutoFit/>
          </a:bodyPr>
          <a:lstStyle/>
          <a:p>
            <a:pPr marL="55880" algn="ctr">
              <a:lnSpc>
                <a:spcPct val="100000"/>
              </a:lnSpc>
            </a:pPr>
            <a:r>
              <a:rPr spc="-10" dirty="0" smtClean="0">
                <a:latin typeface="Times New Roman" panose="02020603050405020304" pitchFamily="18" charset="0"/>
                <a:cs typeface="Times New Roman" panose="02020603050405020304" pitchFamily="18" charset="0"/>
              </a:rPr>
              <a:t>Medical</a:t>
            </a:r>
            <a:r>
              <a:rPr spc="20" dirty="0" smtClean="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SR</a:t>
            </a:r>
            <a:r>
              <a:rPr lang="en-US" spc="-10" dirty="0" smtClean="0">
                <a:latin typeface="Times New Roman" panose="02020603050405020304" pitchFamily="18" charset="0"/>
                <a:cs typeface="Times New Roman" panose="02020603050405020304" pitchFamily="18" charset="0"/>
              </a:rPr>
              <a:t>RC Determination</a:t>
            </a:r>
            <a:endParaRPr spc="-10" dirty="0">
              <a:latin typeface="Times New Roman" panose="02020603050405020304" pitchFamily="18" charset="0"/>
              <a:cs typeface="Times New Roman" panose="02020603050405020304" pitchFamily="18" charset="0"/>
            </a:endParaRPr>
          </a:p>
        </p:txBody>
      </p:sp>
      <p:sp>
        <p:nvSpPr>
          <p:cNvPr id="3" name="object 3"/>
          <p:cNvSpPr txBox="1"/>
          <p:nvPr/>
        </p:nvSpPr>
        <p:spPr>
          <a:xfrm>
            <a:off x="476199" y="1220470"/>
            <a:ext cx="7945755" cy="4969950"/>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spc="-20" dirty="0">
                <a:latin typeface="Times New Roman" panose="02020603050405020304" pitchFamily="18" charset="0"/>
                <a:cs typeface="Times New Roman" panose="02020603050405020304" pitchFamily="18" charset="0"/>
              </a:rPr>
              <a:t>“Cleared </a:t>
            </a:r>
            <a:r>
              <a:rPr sz="1800" spc="-10" dirty="0">
                <a:latin typeface="Times New Roman" panose="02020603050405020304" pitchFamily="18" charset="0"/>
                <a:cs typeface="Times New Roman" panose="02020603050405020304" pitchFamily="18" charset="0"/>
              </a:rPr>
              <a:t>to</a:t>
            </a:r>
            <a:r>
              <a:rPr sz="1800" spc="-12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deploy”:</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900"/>
              </a:spcBef>
              <a:buFont typeface="Wingdings"/>
              <a:buChar char=""/>
              <a:tabLst>
                <a:tab pos="756920" algn="l"/>
              </a:tabLst>
            </a:pPr>
            <a:r>
              <a:rPr sz="1800" spc="-10" dirty="0">
                <a:latin typeface="Times New Roman" panose="02020603050405020304" pitchFamily="18" charset="0"/>
                <a:cs typeface="Times New Roman" panose="02020603050405020304" pitchFamily="18" charset="0"/>
              </a:rPr>
              <a:t>Meets </a:t>
            </a:r>
            <a:r>
              <a:rPr sz="1800" spc="-20" dirty="0">
                <a:latin typeface="Times New Roman" panose="02020603050405020304" pitchFamily="18" charset="0"/>
                <a:cs typeface="Times New Roman" panose="02020603050405020304" pitchFamily="18" charset="0"/>
              </a:rPr>
              <a:t>all </a:t>
            </a:r>
            <a:r>
              <a:rPr sz="1800" dirty="0">
                <a:latin typeface="Times New Roman" panose="02020603050405020304" pitchFamily="18" charset="0"/>
                <a:cs typeface="Times New Roman" panose="02020603050405020304" pitchFamily="18" charset="0"/>
              </a:rPr>
              <a:t>the </a:t>
            </a:r>
            <a:r>
              <a:rPr sz="1800" spc="-15" dirty="0">
                <a:latin typeface="Times New Roman" panose="02020603050405020304" pitchFamily="18" charset="0"/>
                <a:cs typeface="Times New Roman" panose="02020603050405020304" pitchFamily="18" charset="0"/>
              </a:rPr>
              <a:t>theater </a:t>
            </a:r>
            <a:r>
              <a:rPr sz="1800" spc="-20" dirty="0">
                <a:latin typeface="Times New Roman" panose="02020603050405020304" pitchFamily="18" charset="0"/>
                <a:cs typeface="Times New Roman" panose="02020603050405020304" pitchFamily="18" charset="0"/>
              </a:rPr>
              <a:t>medical</a:t>
            </a:r>
            <a:r>
              <a:rPr sz="1800" spc="-204"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requirements</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800"/>
              </a:spcBef>
              <a:buFont typeface="Wingdings"/>
              <a:buChar char=""/>
              <a:tabLst>
                <a:tab pos="756920" algn="l"/>
              </a:tabLst>
            </a:pPr>
            <a:r>
              <a:rPr sz="1800" dirty="0">
                <a:latin typeface="Times New Roman" panose="02020603050405020304" pitchFamily="18" charset="0"/>
                <a:cs typeface="Times New Roman" panose="02020603050405020304" pitchFamily="18" charset="0"/>
              </a:rPr>
              <a:t>Is </a:t>
            </a:r>
            <a:r>
              <a:rPr sz="1800" spc="-20" dirty="0">
                <a:latin typeface="Times New Roman" panose="02020603050405020304" pitchFamily="18" charset="0"/>
                <a:cs typeface="Times New Roman" panose="02020603050405020304" pitchFamily="18" charset="0"/>
              </a:rPr>
              <a:t>“medically </a:t>
            </a:r>
            <a:r>
              <a:rPr sz="1800" spc="5" dirty="0">
                <a:latin typeface="Times New Roman" panose="02020603050405020304" pitchFamily="18" charset="0"/>
                <a:cs typeface="Times New Roman" panose="02020603050405020304" pitchFamily="18" charset="0"/>
              </a:rPr>
              <a:t>ready” </a:t>
            </a:r>
            <a:r>
              <a:rPr sz="1800" spc="-10" dirty="0">
                <a:latin typeface="Times New Roman" panose="02020603050405020304" pitchFamily="18" charset="0"/>
                <a:cs typeface="Times New Roman" panose="02020603050405020304" pitchFamily="18" charset="0"/>
              </a:rPr>
              <a:t>to</a:t>
            </a:r>
            <a:r>
              <a:rPr sz="1800" spc="-29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deploy</a:t>
            </a:r>
            <a:endParaRPr sz="1800" dirty="0">
              <a:latin typeface="Times New Roman" panose="02020603050405020304" pitchFamily="18" charset="0"/>
              <a:cs typeface="Times New Roman" panose="02020603050405020304" pitchFamily="18" charset="0"/>
            </a:endParaRPr>
          </a:p>
          <a:p>
            <a:pPr marL="356870" indent="-344170">
              <a:lnSpc>
                <a:spcPct val="100000"/>
              </a:lnSpc>
              <a:spcBef>
                <a:spcPts val="894"/>
              </a:spcBef>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“Not </a:t>
            </a:r>
            <a:r>
              <a:rPr sz="1800" spc="-10" dirty="0">
                <a:latin typeface="Times New Roman" panose="02020603050405020304" pitchFamily="18" charset="0"/>
                <a:cs typeface="Times New Roman" panose="02020603050405020304" pitchFamily="18" charset="0"/>
              </a:rPr>
              <a:t>cleared to</a:t>
            </a:r>
            <a:r>
              <a:rPr sz="1800" spc="-220"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deploy”:</a:t>
            </a:r>
          </a:p>
          <a:p>
            <a:pPr marL="756285" lvl="1" indent="-286385">
              <a:lnSpc>
                <a:spcPct val="100000"/>
              </a:lnSpc>
              <a:spcBef>
                <a:spcPts val="894"/>
              </a:spcBef>
              <a:buFont typeface="Wingdings"/>
              <a:buChar char=""/>
              <a:tabLst>
                <a:tab pos="756920" algn="l"/>
              </a:tabLst>
            </a:pPr>
            <a:r>
              <a:rPr sz="1800" spc="-5" dirty="0">
                <a:latin typeface="Times New Roman" panose="02020603050405020304" pitchFamily="18" charset="0"/>
                <a:cs typeface="Times New Roman" panose="02020603050405020304" pitchFamily="18" charset="0"/>
              </a:rPr>
              <a:t>Does </a:t>
            </a:r>
            <a:r>
              <a:rPr sz="1800" spc="-10" dirty="0">
                <a:latin typeface="Times New Roman" panose="02020603050405020304" pitchFamily="18" charset="0"/>
                <a:cs typeface="Times New Roman" panose="02020603050405020304" pitchFamily="18" charset="0"/>
              </a:rPr>
              <a:t>not meet </a:t>
            </a:r>
            <a:r>
              <a:rPr sz="1800" spc="-5" dirty="0">
                <a:latin typeface="Times New Roman" panose="02020603050405020304" pitchFamily="18" charset="0"/>
                <a:cs typeface="Times New Roman" panose="02020603050405020304" pitchFamily="18" charset="0"/>
              </a:rPr>
              <a:t>all </a:t>
            </a:r>
            <a:r>
              <a:rPr sz="1800" spc="-15" dirty="0">
                <a:latin typeface="Times New Roman" panose="02020603050405020304" pitchFamily="18" charset="0"/>
                <a:cs typeface="Times New Roman" panose="02020603050405020304" pitchFamily="18" charset="0"/>
              </a:rPr>
              <a:t>theater </a:t>
            </a:r>
            <a:r>
              <a:rPr sz="1800" spc="-20" dirty="0" smtClean="0">
                <a:latin typeface="Times New Roman" panose="02020603050405020304" pitchFamily="18" charset="0"/>
                <a:cs typeface="Times New Roman" panose="02020603050405020304" pitchFamily="18" charset="0"/>
              </a:rPr>
              <a:t>medical</a:t>
            </a:r>
            <a:r>
              <a:rPr lang="en-US" sz="1800" spc="-20" dirty="0" smtClean="0">
                <a:latin typeface="Times New Roman" panose="02020603050405020304" pitchFamily="18" charset="0"/>
                <a:cs typeface="Times New Roman" panose="02020603050405020304" pitchFamily="18" charset="0"/>
              </a:rPr>
              <a:t> </a:t>
            </a:r>
            <a:r>
              <a:rPr sz="1800" spc="-285" dirty="0" smtClean="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requirements</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900"/>
              </a:spcBef>
              <a:buFont typeface="Wingdings"/>
              <a:buChar char=""/>
              <a:tabLst>
                <a:tab pos="756920" algn="l"/>
              </a:tabLst>
            </a:pPr>
            <a:r>
              <a:rPr sz="1800" dirty="0">
                <a:latin typeface="Times New Roman" panose="02020603050405020304" pitchFamily="18" charset="0"/>
                <a:cs typeface="Times New Roman" panose="02020603050405020304" pitchFamily="18" charset="0"/>
              </a:rPr>
              <a:t>Is</a:t>
            </a:r>
            <a:r>
              <a:rPr sz="1800" spc="-80"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“not</a:t>
            </a:r>
            <a:r>
              <a:rPr sz="1800" spc="-8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medically</a:t>
            </a:r>
            <a:r>
              <a:rPr sz="1800" spc="-95" dirty="0">
                <a:latin typeface="Times New Roman" panose="02020603050405020304" pitchFamily="18" charset="0"/>
                <a:cs typeface="Times New Roman" panose="02020603050405020304" pitchFamily="18" charset="0"/>
              </a:rPr>
              <a:t> </a:t>
            </a:r>
            <a:r>
              <a:rPr sz="1800" spc="-5" dirty="0" smtClean="0">
                <a:latin typeface="Times New Roman" panose="02020603050405020304" pitchFamily="18" charset="0"/>
                <a:cs typeface="Times New Roman" panose="02020603050405020304" pitchFamily="18" charset="0"/>
              </a:rPr>
              <a:t>ready”</a:t>
            </a:r>
            <a:r>
              <a:rPr sz="1800" spc="-15" dirty="0" smtClean="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to</a:t>
            </a:r>
            <a:r>
              <a:rPr sz="1800" spc="-8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deploy</a:t>
            </a:r>
            <a:endParaRPr sz="1800" dirty="0">
              <a:latin typeface="Times New Roman" panose="02020603050405020304" pitchFamily="18" charset="0"/>
              <a:cs typeface="Times New Roman" panose="02020603050405020304" pitchFamily="18" charset="0"/>
            </a:endParaRPr>
          </a:p>
          <a:p>
            <a:pPr marL="356870" indent="-344170">
              <a:lnSpc>
                <a:spcPct val="100000"/>
              </a:lnSpc>
              <a:spcBef>
                <a:spcPts val="900"/>
              </a:spcBef>
              <a:buFont typeface="Arial"/>
              <a:buChar char="•"/>
              <a:tabLst>
                <a:tab pos="356870" algn="l"/>
                <a:tab pos="357505" algn="l"/>
              </a:tabLst>
            </a:pPr>
            <a:r>
              <a:rPr sz="1800" spc="-20" dirty="0">
                <a:latin typeface="Times New Roman" panose="02020603050405020304" pitchFamily="18" charset="0"/>
                <a:cs typeface="Times New Roman" panose="02020603050405020304" pitchFamily="18" charset="0"/>
              </a:rPr>
              <a:t>“Delay</a:t>
            </a:r>
            <a:r>
              <a:rPr sz="1800" spc="-13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Deploy”:</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695"/>
              </a:spcBef>
              <a:buFont typeface="Wingdings"/>
              <a:buChar char=""/>
              <a:tabLst>
                <a:tab pos="756920" algn="l"/>
              </a:tabLst>
            </a:pPr>
            <a:r>
              <a:rPr sz="1800" spc="-15" dirty="0">
                <a:latin typeface="Times New Roman" panose="02020603050405020304" pitchFamily="18" charset="0"/>
                <a:cs typeface="Times New Roman" panose="02020603050405020304" pitchFamily="18" charset="0"/>
              </a:rPr>
              <a:t>Does </a:t>
            </a:r>
            <a:r>
              <a:rPr sz="1800" spc="-5" dirty="0">
                <a:latin typeface="Times New Roman" panose="02020603050405020304" pitchFamily="18" charset="0"/>
                <a:cs typeface="Times New Roman" panose="02020603050405020304" pitchFamily="18" charset="0"/>
              </a:rPr>
              <a:t>not meet all </a:t>
            </a:r>
            <a:r>
              <a:rPr sz="1800" spc="-10" dirty="0">
                <a:latin typeface="Times New Roman" panose="02020603050405020304" pitchFamily="18" charset="0"/>
                <a:cs typeface="Times New Roman" panose="02020603050405020304" pitchFamily="18" charset="0"/>
              </a:rPr>
              <a:t>theater medical</a:t>
            </a:r>
            <a:r>
              <a:rPr sz="1800" spc="-14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requirements</a:t>
            </a:r>
            <a:endParaRPr sz="1800" dirty="0">
              <a:latin typeface="Times New Roman" panose="02020603050405020304" pitchFamily="18" charset="0"/>
              <a:cs typeface="Times New Roman" panose="02020603050405020304" pitchFamily="18" charset="0"/>
            </a:endParaRPr>
          </a:p>
          <a:p>
            <a:pPr marL="756285" marR="802005" lvl="1" indent="-286385" algn="just">
              <a:lnSpc>
                <a:spcPct val="114199"/>
              </a:lnSpc>
              <a:spcBef>
                <a:spcPts val="259"/>
              </a:spcBef>
              <a:buFont typeface="Wingdings"/>
              <a:buChar char=""/>
              <a:tabLst>
                <a:tab pos="756920" algn="l"/>
              </a:tabLst>
            </a:pPr>
            <a:r>
              <a:rPr sz="1800" spc="-5" dirty="0">
                <a:latin typeface="Times New Roman" panose="02020603050405020304" pitchFamily="18" charset="0"/>
                <a:cs typeface="Times New Roman" panose="02020603050405020304" pitchFamily="18" charset="0"/>
              </a:rPr>
              <a:t>Not </a:t>
            </a:r>
            <a:r>
              <a:rPr sz="1800" spc="-15" dirty="0">
                <a:latin typeface="Times New Roman" panose="02020603050405020304" pitchFamily="18" charset="0"/>
                <a:cs typeface="Times New Roman" panose="02020603050405020304" pitchFamily="18" charset="0"/>
              </a:rPr>
              <a:t>yet </a:t>
            </a:r>
            <a:r>
              <a:rPr sz="1800" spc="-5" dirty="0" smtClean="0">
                <a:latin typeface="Times New Roman" panose="02020603050405020304" pitchFamily="18" charset="0"/>
                <a:cs typeface="Times New Roman" panose="02020603050405020304" pitchFamily="18" charset="0"/>
              </a:rPr>
              <a:t>“medically </a:t>
            </a:r>
            <a:r>
              <a:rPr sz="1800" spc="-15" dirty="0" smtClean="0">
                <a:latin typeface="Times New Roman" panose="02020603050405020304" pitchFamily="18" charset="0"/>
                <a:cs typeface="Times New Roman" panose="02020603050405020304" pitchFamily="18" charset="0"/>
              </a:rPr>
              <a:t>ready</a:t>
            </a:r>
            <a:r>
              <a:rPr sz="1800" spc="-5" dirty="0" smtClean="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to </a:t>
            </a:r>
            <a:r>
              <a:rPr sz="1800" spc="-5" dirty="0">
                <a:latin typeface="Times New Roman" panose="02020603050405020304" pitchFamily="18" charset="0"/>
                <a:cs typeface="Times New Roman" panose="02020603050405020304" pitchFamily="18" charset="0"/>
              </a:rPr>
              <a:t>fly out, </a:t>
            </a:r>
            <a:r>
              <a:rPr sz="1800" dirty="0">
                <a:latin typeface="Times New Roman" panose="02020603050405020304" pitchFamily="18" charset="0"/>
                <a:cs typeface="Times New Roman" panose="02020603050405020304" pitchFamily="18" charset="0"/>
              </a:rPr>
              <a:t>but </a:t>
            </a:r>
            <a:r>
              <a:rPr sz="1800" spc="-5" dirty="0">
                <a:latin typeface="Times New Roman" panose="02020603050405020304" pitchFamily="18" charset="0"/>
                <a:cs typeface="Times New Roman" panose="02020603050405020304" pitchFamily="18" charset="0"/>
              </a:rPr>
              <a:t>is </a:t>
            </a:r>
            <a:r>
              <a:rPr sz="1800" spc="-10" dirty="0">
                <a:latin typeface="Times New Roman" panose="02020603050405020304" pitchFamily="18" charset="0"/>
                <a:cs typeface="Times New Roman" panose="02020603050405020304" pitchFamily="18" charset="0"/>
              </a:rPr>
              <a:t>expected to </a:t>
            </a:r>
            <a:r>
              <a:rPr sz="1800" spc="-5" dirty="0">
                <a:latin typeface="Times New Roman" panose="02020603050405020304" pitchFamily="18" charset="0"/>
                <a:cs typeface="Times New Roman" panose="02020603050405020304" pitchFamily="18" charset="0"/>
              </a:rPr>
              <a:t>meet</a:t>
            </a:r>
            <a:r>
              <a:rPr sz="1800" spc="-21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theater  </a:t>
            </a:r>
            <a:r>
              <a:rPr sz="1800" spc="-5" dirty="0">
                <a:latin typeface="Times New Roman" panose="02020603050405020304" pitchFamily="18" charset="0"/>
                <a:cs typeface="Times New Roman" panose="02020603050405020304" pitchFamily="18" charset="0"/>
              </a:rPr>
              <a:t>medical </a:t>
            </a:r>
            <a:r>
              <a:rPr sz="1800" spc="-15" dirty="0">
                <a:latin typeface="Times New Roman" panose="02020603050405020304" pitchFamily="18" charset="0"/>
                <a:cs typeface="Times New Roman" panose="02020603050405020304" pitchFamily="18" charset="0"/>
              </a:rPr>
              <a:t>requirements </a:t>
            </a:r>
            <a:r>
              <a:rPr sz="1800" spc="-10" dirty="0">
                <a:latin typeface="Times New Roman" panose="02020603050405020304" pitchFamily="18" charset="0"/>
                <a:cs typeface="Times New Roman" panose="02020603050405020304" pitchFamily="18" charset="0"/>
              </a:rPr>
              <a:t>within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short period </a:t>
            </a:r>
            <a:r>
              <a:rPr sz="1800" spc="-5" dirty="0">
                <a:latin typeface="Times New Roman" panose="02020603050405020304" pitchFamily="18" charset="0"/>
                <a:cs typeface="Times New Roman" panose="02020603050405020304" pitchFamily="18" charset="0"/>
              </a:rPr>
              <a:t>of time </a:t>
            </a:r>
            <a:r>
              <a:rPr sz="1800" spc="-15" dirty="0">
                <a:latin typeface="Times New Roman" panose="02020603050405020304" pitchFamily="18" charset="0"/>
                <a:cs typeface="Times New Roman" panose="02020603050405020304" pitchFamily="18" charset="0"/>
              </a:rPr>
              <a:t>(</a:t>
            </a:r>
            <a:r>
              <a:rPr sz="1800" spc="-15" dirty="0" smtClean="0">
                <a:latin typeface="Times New Roman" panose="02020603050405020304" pitchFamily="18" charset="0"/>
                <a:cs typeface="Times New Roman" panose="02020603050405020304" pitchFamily="18" charset="0"/>
              </a:rPr>
              <a:t>usually</a:t>
            </a:r>
            <a:r>
              <a:rPr lang="en-US" sz="1800" spc="-15" dirty="0" smtClean="0">
                <a:latin typeface="Times New Roman" panose="02020603050405020304" pitchFamily="18" charset="0"/>
                <a:cs typeface="Times New Roman" panose="02020603050405020304" pitchFamily="18" charset="0"/>
              </a:rPr>
              <a:t> one to two </a:t>
            </a:r>
            <a:r>
              <a:rPr sz="1800" spc="-15" dirty="0" smtClean="0">
                <a:latin typeface="Times New Roman" panose="02020603050405020304" pitchFamily="18" charset="0"/>
                <a:cs typeface="Times New Roman" panose="02020603050405020304" pitchFamily="18" charset="0"/>
              </a:rPr>
              <a:t>weeks</a:t>
            </a:r>
            <a:r>
              <a:rPr sz="1800" spc="-15" dirty="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p>
            <a:pPr marL="756285" marR="5080" lvl="1" indent="-286385">
              <a:lnSpc>
                <a:spcPct val="114199"/>
              </a:lnSpc>
              <a:spcBef>
                <a:spcPts val="390"/>
              </a:spcBef>
              <a:buFont typeface="Wingdings"/>
              <a:buChar char=""/>
              <a:tabLst>
                <a:tab pos="756920" algn="l"/>
              </a:tabLst>
            </a:pPr>
            <a:r>
              <a:rPr sz="1800" spc="-10" dirty="0">
                <a:latin typeface="Times New Roman" panose="02020603050405020304" pitchFamily="18" charset="0"/>
                <a:cs typeface="Times New Roman" panose="02020603050405020304" pitchFamily="18" charset="0"/>
              </a:rPr>
              <a:t>Continue </a:t>
            </a:r>
            <a:r>
              <a:rPr sz="1800" spc="-15" dirty="0">
                <a:latin typeface="Times New Roman" panose="02020603050405020304" pitchFamily="18" charset="0"/>
                <a:cs typeface="Times New Roman" panose="02020603050405020304" pitchFamily="18" charset="0"/>
              </a:rPr>
              <a:t>training </a:t>
            </a:r>
            <a:r>
              <a:rPr sz="1800" dirty="0">
                <a:latin typeface="Times New Roman" panose="02020603050405020304" pitchFamily="18" charset="0"/>
                <a:cs typeface="Times New Roman" panose="02020603050405020304" pitchFamily="18" charset="0"/>
              </a:rPr>
              <a:t>and </a:t>
            </a:r>
            <a:r>
              <a:rPr sz="1800" spc="-10" dirty="0">
                <a:latin typeface="Times New Roman" panose="02020603050405020304" pitchFamily="18" charset="0"/>
                <a:cs typeface="Times New Roman" panose="02020603050405020304" pitchFamily="18" charset="0"/>
              </a:rPr>
              <a:t>processing </a:t>
            </a:r>
            <a:r>
              <a:rPr sz="1800" spc="-5" dirty="0">
                <a:latin typeface="Times New Roman" panose="02020603050405020304" pitchFamily="18" charset="0"/>
                <a:cs typeface="Times New Roman" panose="02020603050405020304" pitchFamily="18" charset="0"/>
              </a:rPr>
              <a:t>until </a:t>
            </a:r>
            <a:r>
              <a:rPr sz="1800" spc="-10" dirty="0">
                <a:latin typeface="Times New Roman" panose="02020603050405020304" pitchFamily="18" charset="0"/>
                <a:cs typeface="Times New Roman" panose="02020603050405020304" pitchFamily="18" charset="0"/>
              </a:rPr>
              <a:t>determined </a:t>
            </a:r>
            <a:r>
              <a:rPr sz="1800" spc="-30" dirty="0">
                <a:latin typeface="Times New Roman" panose="02020603050405020304" pitchFamily="18" charset="0"/>
                <a:cs typeface="Times New Roman" panose="02020603050405020304" pitchFamily="18" charset="0"/>
              </a:rPr>
              <a:t>“cleared </a:t>
            </a:r>
            <a:r>
              <a:rPr sz="1800" spc="-10" dirty="0">
                <a:latin typeface="Times New Roman" panose="02020603050405020304" pitchFamily="18" charset="0"/>
                <a:cs typeface="Times New Roman" panose="02020603050405020304" pitchFamily="18" charset="0"/>
              </a:rPr>
              <a:t>to </a:t>
            </a:r>
            <a:r>
              <a:rPr sz="1800" dirty="0">
                <a:latin typeface="Times New Roman" panose="02020603050405020304" pitchFamily="18" charset="0"/>
                <a:cs typeface="Times New Roman" panose="02020603050405020304" pitchFamily="18" charset="0"/>
              </a:rPr>
              <a:t>deploy” </a:t>
            </a:r>
            <a:r>
              <a:rPr sz="1800" spc="-5" dirty="0">
                <a:latin typeface="Times New Roman" panose="02020603050405020304" pitchFamily="18" charset="0"/>
                <a:cs typeface="Times New Roman" panose="02020603050405020304" pitchFamily="18" charset="0"/>
              </a:rPr>
              <a:t>or </a:t>
            </a:r>
            <a:r>
              <a:rPr sz="1800" spc="-25" dirty="0">
                <a:latin typeface="Times New Roman" panose="02020603050405020304" pitchFamily="18" charset="0"/>
                <a:cs typeface="Times New Roman" panose="02020603050405020304" pitchFamily="18" charset="0"/>
              </a:rPr>
              <a:t>“not  </a:t>
            </a:r>
            <a:r>
              <a:rPr sz="1800" spc="-35" dirty="0">
                <a:latin typeface="Times New Roman" panose="02020603050405020304" pitchFamily="18" charset="0"/>
                <a:cs typeface="Times New Roman" panose="02020603050405020304" pitchFamily="18" charset="0"/>
              </a:rPr>
              <a:t>cleared.” </a:t>
            </a:r>
            <a:r>
              <a:rPr sz="1800" spc="-15" dirty="0">
                <a:latin typeface="Times New Roman" panose="02020603050405020304" pitchFamily="18" charset="0"/>
                <a:cs typeface="Times New Roman" panose="02020603050405020304" pitchFamily="18" charset="0"/>
              </a:rPr>
              <a:t>Deployer will </a:t>
            </a:r>
            <a:r>
              <a:rPr sz="1800" spc="-5" dirty="0">
                <a:latin typeface="Times New Roman" panose="02020603050405020304" pitchFamily="18" charset="0"/>
                <a:cs typeface="Times New Roman" panose="02020603050405020304" pitchFamily="18" charset="0"/>
              </a:rPr>
              <a:t>check in </a:t>
            </a:r>
            <a:r>
              <a:rPr sz="1800" spc="-15" dirty="0">
                <a:latin typeface="Times New Roman" panose="02020603050405020304" pitchFamily="18" charset="0"/>
                <a:cs typeface="Times New Roman" panose="02020603050405020304" pitchFamily="18" charset="0"/>
              </a:rPr>
              <a:t>with </a:t>
            </a:r>
            <a:r>
              <a:rPr lang="en-US" u="heavy" spc="-10" dirty="0" smtClean="0">
                <a:latin typeface="Times New Roman" panose="02020603050405020304" pitchFamily="18" charset="0"/>
                <a:cs typeface="Times New Roman" panose="02020603050405020304" pitchFamily="18" charset="0"/>
              </a:rPr>
              <a:t>Case Management or Company LNO </a:t>
            </a:r>
            <a:r>
              <a:rPr sz="1800" spc="-5" dirty="0" smtClean="0">
                <a:latin typeface="Times New Roman" panose="02020603050405020304" pitchFamily="18" charset="0"/>
                <a:cs typeface="Times New Roman" panose="02020603050405020304" pitchFamily="18" charset="0"/>
              </a:rPr>
              <a:t>until </a:t>
            </a:r>
            <a:r>
              <a:rPr sz="1800" spc="-5" dirty="0">
                <a:latin typeface="Times New Roman" panose="02020603050405020304" pitchFamily="18" charset="0"/>
                <a:cs typeface="Times New Roman" panose="02020603050405020304" pitchFamily="18" charset="0"/>
              </a:rPr>
              <a:t>medical </a:t>
            </a:r>
            <a:r>
              <a:rPr sz="1800" spc="-5" dirty="0" smtClean="0">
                <a:latin typeface="Times New Roman" panose="02020603050405020304" pitchFamily="18" charset="0"/>
                <a:cs typeface="Times New Roman" panose="02020603050405020304" pitchFamily="18" charset="0"/>
              </a:rPr>
              <a:t>issues </a:t>
            </a:r>
            <a:r>
              <a:rPr sz="1800" spc="-20" dirty="0">
                <a:latin typeface="Times New Roman" panose="02020603050405020304" pitchFamily="18" charset="0"/>
                <a:cs typeface="Times New Roman" panose="02020603050405020304" pitchFamily="18" charset="0"/>
              </a:rPr>
              <a:t>are </a:t>
            </a:r>
            <a:r>
              <a:rPr sz="1800" spc="-15" dirty="0">
                <a:latin typeface="Times New Roman" panose="02020603050405020304" pitchFamily="18" charset="0"/>
                <a:cs typeface="Times New Roman" panose="02020603050405020304" pitchFamily="18" charset="0"/>
              </a:rPr>
              <a:t>resolved </a:t>
            </a:r>
            <a:r>
              <a:rPr sz="1800" dirty="0">
                <a:latin typeface="Times New Roman" panose="02020603050405020304" pitchFamily="18" charset="0"/>
                <a:cs typeface="Times New Roman" panose="02020603050405020304" pitchFamily="18" charset="0"/>
              </a:rPr>
              <a:t>and </a:t>
            </a:r>
            <a:r>
              <a:rPr sz="1800" spc="-10" dirty="0">
                <a:latin typeface="Times New Roman" panose="02020603050405020304" pitchFamily="18" charset="0"/>
                <a:cs typeface="Times New Roman" panose="02020603050405020304" pitchFamily="18" charset="0"/>
              </a:rPr>
              <a:t>Deployer </a:t>
            </a:r>
            <a:r>
              <a:rPr sz="1800" spc="-5" dirty="0">
                <a:latin typeface="Times New Roman" panose="02020603050405020304" pitchFamily="18" charset="0"/>
                <a:cs typeface="Times New Roman" panose="02020603050405020304" pitchFamily="18" charset="0"/>
              </a:rPr>
              <a:t>is </a:t>
            </a:r>
            <a:r>
              <a:rPr sz="1800" spc="-10" dirty="0">
                <a:latin typeface="Times New Roman" panose="02020603050405020304" pitchFamily="18" charset="0"/>
                <a:cs typeface="Times New Roman" panose="02020603050405020304" pitchFamily="18" charset="0"/>
              </a:rPr>
              <a:t>released </a:t>
            </a:r>
            <a:r>
              <a:rPr sz="1800" spc="-5" dirty="0">
                <a:latin typeface="Times New Roman" panose="02020603050405020304" pitchFamily="18" charset="0"/>
                <a:cs typeface="Times New Roman" panose="02020603050405020304" pitchFamily="18" charset="0"/>
              </a:rPr>
              <a:t>by</a:t>
            </a:r>
            <a:r>
              <a:rPr sz="1800" spc="-170"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SRRC.</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1" y="304038"/>
            <a:ext cx="7162800" cy="430887"/>
          </a:xfrm>
          <a:prstGeom prst="rect">
            <a:avLst/>
          </a:prstGeom>
        </p:spPr>
        <p:txBody>
          <a:bodyPr vert="horz" wrap="square" lIns="0" tIns="0" rIns="0" bIns="0" rtlCol="0">
            <a:spAutoFit/>
          </a:bodyPr>
          <a:lstStyle/>
          <a:p>
            <a:pPr marL="12700" algn="ctr">
              <a:lnSpc>
                <a:spcPct val="100000"/>
              </a:lnSpc>
            </a:pPr>
            <a:r>
              <a:rPr spc="-5" dirty="0">
                <a:latin typeface="Times New Roman" panose="02020603050405020304" pitchFamily="18" charset="0"/>
                <a:cs typeface="Times New Roman" panose="02020603050405020304" pitchFamily="18" charset="0"/>
              </a:rPr>
              <a:t>Que</a:t>
            </a:r>
            <a:r>
              <a:rPr spc="-50" dirty="0">
                <a:latin typeface="Times New Roman" panose="02020603050405020304" pitchFamily="18" charset="0"/>
                <a:cs typeface="Times New Roman" panose="02020603050405020304" pitchFamily="18" charset="0"/>
              </a:rPr>
              <a:t>s</a:t>
            </a:r>
            <a:r>
              <a:rPr spc="-5" dirty="0">
                <a:latin typeface="Times New Roman" panose="02020603050405020304" pitchFamily="18" charset="0"/>
                <a:cs typeface="Times New Roman" panose="02020603050405020304" pitchFamily="18" charset="0"/>
              </a:rPr>
              <a:t>tio</a:t>
            </a:r>
            <a:r>
              <a:rPr spc="-15" dirty="0">
                <a:latin typeface="Times New Roman" panose="02020603050405020304" pitchFamily="18" charset="0"/>
                <a:cs typeface="Times New Roman" panose="02020603050405020304" pitchFamily="18" charset="0"/>
              </a:rPr>
              <a:t>n</a:t>
            </a:r>
            <a:r>
              <a:rPr spc="-5" dirty="0">
                <a:latin typeface="Times New Roman" panose="02020603050405020304" pitchFamily="18" charset="0"/>
                <a:cs typeface="Times New Roman" panose="02020603050405020304" pitchFamily="18" charset="0"/>
              </a:rPr>
              <a:t>s</a:t>
            </a:r>
          </a:p>
        </p:txBody>
      </p:sp>
      <p:sp>
        <p:nvSpPr>
          <p:cNvPr id="3" name="object 3"/>
          <p:cNvSpPr txBox="1"/>
          <p:nvPr/>
        </p:nvSpPr>
        <p:spPr>
          <a:xfrm>
            <a:off x="496316" y="1563242"/>
            <a:ext cx="7995920" cy="2600712"/>
          </a:xfrm>
          <a:prstGeom prst="rect">
            <a:avLst/>
          </a:prstGeom>
        </p:spPr>
        <p:txBody>
          <a:bodyPr vert="horz" wrap="square" lIns="0" tIns="0" rIns="0" bIns="0" rtlCol="0">
            <a:spAutoFit/>
          </a:bodyPr>
          <a:lstStyle/>
          <a:p>
            <a:pPr marL="12700" marR="5080" algn="ctr">
              <a:lnSpc>
                <a:spcPct val="100000"/>
              </a:lnSpc>
            </a:pPr>
            <a:r>
              <a:rPr lang="en-US" sz="2600" b="1" spc="-5" dirty="0" smtClean="0">
                <a:latin typeface="Times New Roman" panose="02020603050405020304" pitchFamily="18" charset="0"/>
                <a:cs typeface="Times New Roman" panose="02020603050405020304" pitchFamily="18" charset="0"/>
              </a:rPr>
              <a:t>Call if your </a:t>
            </a:r>
            <a:r>
              <a:rPr sz="2600" b="1" spc="-40" dirty="0" smtClean="0">
                <a:latin typeface="Times New Roman" panose="02020603050405020304" pitchFamily="18" charset="0"/>
                <a:cs typeface="Times New Roman" panose="02020603050405020304" pitchFamily="18" charset="0"/>
              </a:rPr>
              <a:t>questions </a:t>
            </a:r>
            <a:r>
              <a:rPr sz="2600" b="1" spc="-35" dirty="0">
                <a:latin typeface="Times New Roman" panose="02020603050405020304" pitchFamily="18" charset="0"/>
                <a:cs typeface="Times New Roman" panose="02020603050405020304" pitchFamily="18" charset="0"/>
              </a:rPr>
              <a:t>are </a:t>
            </a:r>
            <a:endParaRPr lang="en-US" sz="2600" b="1" spc="-35" dirty="0" smtClean="0">
              <a:latin typeface="Times New Roman" panose="02020603050405020304" pitchFamily="18" charset="0"/>
              <a:cs typeface="Times New Roman" panose="02020603050405020304" pitchFamily="18" charset="0"/>
            </a:endParaRPr>
          </a:p>
          <a:p>
            <a:pPr marL="12700" marR="5080" algn="ctr">
              <a:lnSpc>
                <a:spcPct val="100000"/>
              </a:lnSpc>
            </a:pPr>
            <a:r>
              <a:rPr sz="2600" b="1" spc="-30" dirty="0" smtClean="0">
                <a:latin typeface="Times New Roman" panose="02020603050405020304" pitchFamily="18" charset="0"/>
                <a:cs typeface="Times New Roman" panose="02020603050405020304" pitchFamily="18" charset="0"/>
              </a:rPr>
              <a:t>not </a:t>
            </a:r>
            <a:r>
              <a:rPr sz="2600" b="1" spc="-45" dirty="0">
                <a:latin typeface="Times New Roman" panose="02020603050405020304" pitchFamily="18" charset="0"/>
                <a:cs typeface="Times New Roman" panose="02020603050405020304" pitchFamily="18" charset="0"/>
              </a:rPr>
              <a:t>addressed </a:t>
            </a:r>
            <a:r>
              <a:rPr sz="2600" b="1" spc="-5" dirty="0">
                <a:latin typeface="Times New Roman" panose="02020603050405020304" pitchFamily="18" charset="0"/>
                <a:cs typeface="Times New Roman" panose="02020603050405020304" pitchFamily="18" charset="0"/>
              </a:rPr>
              <a:t>in </a:t>
            </a:r>
            <a:r>
              <a:rPr sz="2600" b="1" spc="-35" dirty="0" smtClean="0">
                <a:latin typeface="Times New Roman" panose="02020603050405020304" pitchFamily="18" charset="0"/>
                <a:cs typeface="Times New Roman" panose="02020603050405020304" pitchFamily="18" charset="0"/>
              </a:rPr>
              <a:t>the</a:t>
            </a:r>
            <a:r>
              <a:rPr lang="en-US" sz="2600" b="1" spc="-35" dirty="0" smtClean="0">
                <a:latin typeface="Times New Roman" panose="02020603050405020304" pitchFamily="18" charset="0"/>
                <a:cs typeface="Times New Roman" panose="02020603050405020304" pitchFamily="18" charset="0"/>
              </a:rPr>
              <a:t>se slides,</a:t>
            </a:r>
            <a:r>
              <a:rPr sz="2600" b="1" spc="-35" dirty="0" smtClean="0">
                <a:latin typeface="Times New Roman" panose="02020603050405020304" pitchFamily="18" charset="0"/>
                <a:cs typeface="Times New Roman" panose="02020603050405020304" pitchFamily="18" charset="0"/>
              </a:rPr>
              <a:t> </a:t>
            </a:r>
            <a:r>
              <a:rPr lang="en-US" sz="2600" b="1" spc="-35" dirty="0" smtClean="0">
                <a:latin typeface="Times New Roman" panose="02020603050405020304" pitchFamily="18" charset="0"/>
                <a:cs typeface="Times New Roman" panose="02020603050405020304" pitchFamily="18" charset="0"/>
              </a:rPr>
              <a:t>the </a:t>
            </a:r>
            <a:r>
              <a:rPr sz="2600" b="1" spc="-30" dirty="0" smtClean="0">
                <a:latin typeface="Times New Roman" panose="02020603050405020304" pitchFamily="18" charset="0"/>
                <a:cs typeface="Times New Roman" panose="02020603050405020304" pitchFamily="18" charset="0"/>
              </a:rPr>
              <a:t>PPG </a:t>
            </a:r>
            <a:r>
              <a:rPr sz="2600" b="1" spc="-25" dirty="0">
                <a:latin typeface="Times New Roman" panose="02020603050405020304" pitchFamily="18" charset="0"/>
                <a:cs typeface="Times New Roman" panose="02020603050405020304" pitchFamily="18" charset="0"/>
              </a:rPr>
              <a:t>or </a:t>
            </a:r>
            <a:r>
              <a:rPr lang="en-US" sz="2600" b="1" spc="-25" dirty="0" smtClean="0">
                <a:latin typeface="Times New Roman" panose="02020603050405020304" pitchFamily="18" charset="0"/>
                <a:cs typeface="Times New Roman" panose="02020603050405020304" pitchFamily="18" charset="0"/>
              </a:rPr>
              <a:t>the </a:t>
            </a:r>
            <a:r>
              <a:rPr sz="2600" b="1" spc="-30" dirty="0" smtClean="0">
                <a:latin typeface="Times New Roman" panose="02020603050405020304" pitchFamily="18" charset="0"/>
                <a:cs typeface="Times New Roman" panose="02020603050405020304" pitchFamily="18" charset="0"/>
              </a:rPr>
              <a:t>Mod </a:t>
            </a:r>
            <a:r>
              <a:rPr sz="2600" b="1" spc="-35" dirty="0" smtClean="0">
                <a:latin typeface="Times New Roman" panose="02020603050405020304" pitchFamily="18" charset="0"/>
                <a:cs typeface="Times New Roman" panose="02020603050405020304" pitchFamily="18" charset="0"/>
              </a:rPr>
              <a:t>1</a:t>
            </a:r>
            <a:r>
              <a:rPr lang="en-US" sz="2600" b="1" spc="-35" dirty="0" smtClean="0">
                <a:latin typeface="Times New Roman" panose="02020603050405020304" pitchFamily="18" charset="0"/>
                <a:cs typeface="Times New Roman" panose="02020603050405020304" pitchFamily="18" charset="0"/>
              </a:rPr>
              <a:t>3</a:t>
            </a:r>
            <a:r>
              <a:rPr sz="2600" b="1" spc="-25" dirty="0" smtClean="0">
                <a:latin typeface="Times New Roman" panose="02020603050405020304" pitchFamily="18" charset="0"/>
                <a:cs typeface="Times New Roman" panose="02020603050405020304" pitchFamily="18" charset="0"/>
              </a:rPr>
              <a:t>:</a:t>
            </a:r>
            <a:endParaRPr sz="2600" dirty="0">
              <a:latin typeface="Times New Roman" panose="02020603050405020304" pitchFamily="18" charset="0"/>
              <a:cs typeface="Times New Roman" panose="02020603050405020304" pitchFamily="18" charset="0"/>
            </a:endParaRPr>
          </a:p>
          <a:p>
            <a:pPr>
              <a:lnSpc>
                <a:spcPct val="100000"/>
              </a:lnSpc>
              <a:spcBef>
                <a:spcPts val="15"/>
              </a:spcBef>
            </a:pPr>
            <a:endParaRPr sz="4000" dirty="0">
              <a:latin typeface="Times New Roman" panose="02020603050405020304" pitchFamily="18" charset="0"/>
              <a:cs typeface="Times New Roman" panose="02020603050405020304" pitchFamily="18" charset="0"/>
            </a:endParaRPr>
          </a:p>
          <a:p>
            <a:pPr algn="ctr">
              <a:lnSpc>
                <a:spcPct val="100000"/>
              </a:lnSpc>
            </a:pPr>
            <a:r>
              <a:rPr sz="2400" spc="-5" dirty="0">
                <a:latin typeface="Times New Roman" panose="02020603050405020304" pitchFamily="18" charset="0"/>
                <a:cs typeface="Times New Roman" panose="02020603050405020304" pitchFamily="18" charset="0"/>
              </a:rPr>
              <a:t>Fort </a:t>
            </a:r>
            <a:r>
              <a:rPr sz="2400" spc="-15" dirty="0">
                <a:latin typeface="Times New Roman" panose="02020603050405020304" pitchFamily="18" charset="0"/>
                <a:cs typeface="Times New Roman" panose="02020603050405020304" pitchFamily="18" charset="0"/>
              </a:rPr>
              <a:t>Bliss </a:t>
            </a:r>
            <a:r>
              <a:rPr sz="2400" spc="-20" dirty="0">
                <a:latin typeface="Times New Roman" panose="02020603050405020304" pitchFamily="18" charset="0"/>
                <a:cs typeface="Times New Roman" panose="02020603050405020304" pitchFamily="18" charset="0"/>
              </a:rPr>
              <a:t>SRRC </a:t>
            </a:r>
            <a:r>
              <a:rPr sz="2400" spc="-10" dirty="0">
                <a:latin typeface="Times New Roman" panose="02020603050405020304" pitchFamily="18" charset="0"/>
                <a:cs typeface="Times New Roman" panose="02020603050405020304" pitchFamily="18" charset="0"/>
              </a:rPr>
              <a:t>Medical </a:t>
            </a:r>
            <a:r>
              <a:rPr sz="2400" spc="-5" dirty="0">
                <a:latin typeface="Times New Roman" panose="02020603050405020304" pitchFamily="18" charset="0"/>
                <a:cs typeface="Times New Roman" panose="02020603050405020304" pitchFamily="18" charset="0"/>
              </a:rPr>
              <a:t>Operations at (915)</a:t>
            </a:r>
            <a:r>
              <a:rPr sz="2400" spc="21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742-6855</a:t>
            </a:r>
            <a:endParaRPr sz="2400" dirty="0">
              <a:latin typeface="Times New Roman" panose="02020603050405020304" pitchFamily="18" charset="0"/>
              <a:cs typeface="Times New Roman" panose="02020603050405020304" pitchFamily="18" charset="0"/>
            </a:endParaRPr>
          </a:p>
          <a:p>
            <a:pPr>
              <a:lnSpc>
                <a:spcPct val="100000"/>
              </a:lnSpc>
              <a:spcBef>
                <a:spcPts val="10"/>
              </a:spcBef>
            </a:pPr>
            <a:endParaRPr sz="2900" dirty="0">
              <a:latin typeface="Times New Roman" panose="02020603050405020304" pitchFamily="18" charset="0"/>
              <a:cs typeface="Times New Roman" panose="02020603050405020304" pitchFamily="18" charset="0"/>
            </a:endParaRPr>
          </a:p>
          <a:p>
            <a:pPr algn="ctr">
              <a:lnSpc>
                <a:spcPct val="100000"/>
              </a:lnSpc>
            </a:pPr>
            <a:r>
              <a:rPr sz="2400" spc="-65" dirty="0">
                <a:latin typeface="Times New Roman" panose="02020603050405020304" pitchFamily="18" charset="0"/>
                <a:cs typeface="Times New Roman" panose="02020603050405020304" pitchFamily="18" charset="0"/>
              </a:rPr>
              <a:t>We </a:t>
            </a:r>
            <a:r>
              <a:rPr sz="2400" spc="-10" dirty="0">
                <a:latin typeface="Times New Roman" panose="02020603050405020304" pitchFamily="18" charset="0"/>
                <a:cs typeface="Times New Roman" panose="02020603050405020304" pitchFamily="18" charset="0"/>
              </a:rPr>
              <a:t>look </a:t>
            </a:r>
            <a:r>
              <a:rPr sz="2400" spc="-15" dirty="0">
                <a:latin typeface="Times New Roman" panose="02020603050405020304" pitchFamily="18" charset="0"/>
                <a:cs typeface="Times New Roman" panose="02020603050405020304" pitchFamily="18" charset="0"/>
              </a:rPr>
              <a:t>forward </a:t>
            </a:r>
            <a:r>
              <a:rPr sz="2400" dirty="0">
                <a:latin typeface="Times New Roman" panose="02020603050405020304" pitchFamily="18" charset="0"/>
                <a:cs typeface="Times New Roman" panose="02020603050405020304" pitchFamily="18" charset="0"/>
              </a:rPr>
              <a:t>to </a:t>
            </a:r>
            <a:r>
              <a:rPr sz="2400" spc="-10" dirty="0">
                <a:latin typeface="Times New Roman" panose="02020603050405020304" pitchFamily="18" charset="0"/>
                <a:cs typeface="Times New Roman" panose="02020603050405020304" pitchFamily="18" charset="0"/>
              </a:rPr>
              <a:t>seeing</a:t>
            </a:r>
            <a:r>
              <a:rPr sz="2400" spc="18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you!</a:t>
            </a:r>
            <a:endParaRP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038"/>
            <a:ext cx="7162800" cy="430887"/>
          </a:xfrm>
        </p:spPr>
        <p:txBody>
          <a:bodyPr/>
          <a:lstStyle/>
          <a:p>
            <a:pPr algn="ctr"/>
            <a:r>
              <a:rPr lang="en-US" dirty="0" smtClean="0">
                <a:latin typeface="Times New Roman" panose="02020603050405020304" pitchFamily="18" charset="0"/>
                <a:cs typeface="Times New Roman" panose="02020603050405020304" pitchFamily="18" charset="0"/>
              </a:rPr>
              <a:t>Glossary of Terms/Acronyms</a:t>
            </a:r>
            <a:endParaRPr lang="en-US"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530402" y="1498346"/>
            <a:ext cx="8083194" cy="1661993"/>
          </a:xfrm>
        </p:spPr>
        <p:txBody>
          <a:bodyPr/>
          <a:lstStyle/>
          <a:p>
            <a:pPr algn="l"/>
            <a:r>
              <a:rPr lang="en-US" dirty="0" smtClean="0">
                <a:latin typeface="Times New Roman" panose="02020603050405020304" pitchFamily="18" charset="0"/>
                <a:cs typeface="Times New Roman" panose="02020603050405020304" pitchFamily="18" charset="0"/>
              </a:rPr>
              <a:t>SRRC: Soldier Readiness and Resiliency Center</a:t>
            </a:r>
          </a:p>
          <a:p>
            <a:pPr algn="l"/>
            <a:r>
              <a:rPr lang="en-US" dirty="0" smtClean="0">
                <a:latin typeface="Times New Roman" panose="02020603050405020304" pitchFamily="18" charset="0"/>
                <a:cs typeface="Times New Roman" panose="02020603050405020304" pitchFamily="18" charset="0"/>
              </a:rPr>
              <a:t>CRC: CONUS Replacement Center</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NLC: Non-Log Cap</a:t>
            </a:r>
          </a:p>
          <a:p>
            <a:pPr algn="l"/>
            <a:r>
              <a:rPr lang="en-US" dirty="0" smtClean="0">
                <a:latin typeface="Times New Roman" panose="02020603050405020304" pitchFamily="18" charset="0"/>
                <a:cs typeface="Times New Roman" panose="02020603050405020304" pitchFamily="18" charset="0"/>
              </a:rPr>
              <a:t>MOD 13: Modification #13 to the U.S. CENTCOM Individual Protection and Individual-Unit Deployment Policy</a:t>
            </a:r>
          </a:p>
          <a:p>
            <a:pPr algn="l"/>
            <a:r>
              <a:rPr lang="en-US" dirty="0" smtClean="0">
                <a:latin typeface="Times New Roman" panose="02020603050405020304" pitchFamily="18" charset="0"/>
                <a:cs typeface="Times New Roman" panose="02020603050405020304" pitchFamily="18" charset="0"/>
              </a:rPr>
              <a:t>PPG: Personnel Policy Guidance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2907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1652" y="304800"/>
            <a:ext cx="3643884" cy="430887"/>
          </a:xfrm>
          <a:prstGeom prst="rect">
            <a:avLst/>
          </a:prstGeom>
        </p:spPr>
        <p:txBody>
          <a:bodyPr vert="horz" wrap="square" lIns="0" tIns="0" rIns="0" bIns="0" rtlCol="0">
            <a:spAutoFit/>
          </a:bodyPr>
          <a:lstStyle/>
          <a:p>
            <a:pPr marL="12700">
              <a:lnSpc>
                <a:spcPct val="100000"/>
              </a:lnSpc>
            </a:pPr>
            <a:r>
              <a:rPr spc="-15" dirty="0">
                <a:latin typeface="Times New Roman" panose="02020603050405020304" pitchFamily="18" charset="0"/>
                <a:cs typeface="Times New Roman" panose="02020603050405020304" pitchFamily="18" charset="0"/>
              </a:rPr>
              <a:t>Getting </a:t>
            </a:r>
            <a:r>
              <a:rPr spc="-10" dirty="0">
                <a:latin typeface="Times New Roman" panose="02020603050405020304" pitchFamily="18" charset="0"/>
                <a:cs typeface="Times New Roman" panose="02020603050405020304" pitchFamily="18" charset="0"/>
              </a:rPr>
              <a:t>Ready </a:t>
            </a:r>
            <a:r>
              <a:rPr spc="-20" dirty="0">
                <a:latin typeface="Times New Roman" panose="02020603050405020304" pitchFamily="18" charset="0"/>
                <a:cs typeface="Times New Roman" panose="02020603050405020304" pitchFamily="18" charset="0"/>
              </a:rPr>
              <a:t>to</a:t>
            </a:r>
            <a:r>
              <a:rPr spc="-5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Deploy</a:t>
            </a:r>
          </a:p>
        </p:txBody>
      </p:sp>
      <p:sp>
        <p:nvSpPr>
          <p:cNvPr id="3" name="object 3"/>
          <p:cNvSpPr txBox="1"/>
          <p:nvPr/>
        </p:nvSpPr>
        <p:spPr>
          <a:xfrm>
            <a:off x="600252" y="1554734"/>
            <a:ext cx="7766684" cy="4121641"/>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spc="-50" dirty="0">
                <a:latin typeface="Times New Roman" panose="02020603050405020304" pitchFamily="18" charset="0"/>
                <a:cs typeface="Times New Roman" panose="02020603050405020304" pitchFamily="18" charset="0"/>
              </a:rPr>
              <a:t>You </a:t>
            </a:r>
            <a:r>
              <a:rPr sz="1800" spc="-10" dirty="0">
                <a:latin typeface="Times New Roman" panose="02020603050405020304" pitchFamily="18" charset="0"/>
                <a:cs typeface="Times New Roman" panose="02020603050405020304" pitchFamily="18" charset="0"/>
              </a:rPr>
              <a:t>are </a:t>
            </a:r>
            <a:r>
              <a:rPr sz="1800" spc="-5" dirty="0">
                <a:latin typeface="Times New Roman" panose="02020603050405020304" pitchFamily="18" charset="0"/>
                <a:cs typeface="Times New Roman" panose="02020603050405020304" pitchFamily="18" charset="0"/>
              </a:rPr>
              <a:t>responsible </a:t>
            </a:r>
            <a:r>
              <a:rPr sz="1800" spc="-15" dirty="0">
                <a:latin typeface="Times New Roman" panose="02020603050405020304" pitchFamily="18" charset="0"/>
                <a:cs typeface="Times New Roman" panose="02020603050405020304" pitchFamily="18" charset="0"/>
              </a:rPr>
              <a:t>for </a:t>
            </a:r>
            <a:r>
              <a:rPr sz="1800" spc="-5" dirty="0">
                <a:latin typeface="Times New Roman" panose="02020603050405020304" pitchFamily="18" charset="0"/>
                <a:cs typeface="Times New Roman" panose="02020603050405020304" pitchFamily="18" charset="0"/>
              </a:rPr>
              <a:t>arriving </a:t>
            </a:r>
            <a:r>
              <a:rPr sz="1800" b="1" spc="-20" dirty="0">
                <a:latin typeface="Times New Roman" panose="02020603050405020304" pitchFamily="18" charset="0"/>
                <a:cs typeface="Times New Roman" panose="02020603050405020304" pitchFamily="18" charset="0"/>
              </a:rPr>
              <a:t>medically ready to</a:t>
            </a:r>
            <a:r>
              <a:rPr sz="1800" b="1" spc="-160" dirty="0">
                <a:latin typeface="Times New Roman" panose="02020603050405020304" pitchFamily="18" charset="0"/>
                <a:cs typeface="Times New Roman" panose="02020603050405020304" pitchFamily="18" charset="0"/>
              </a:rPr>
              <a:t> </a:t>
            </a:r>
            <a:r>
              <a:rPr sz="1800" b="1" spc="-10" dirty="0">
                <a:latin typeface="Times New Roman" panose="02020603050405020304" pitchFamily="18" charset="0"/>
                <a:cs typeface="Times New Roman" panose="02020603050405020304" pitchFamily="18" charset="0"/>
              </a:rPr>
              <a:t>deploy</a:t>
            </a:r>
            <a:endParaRPr sz="1800" dirty="0">
              <a:latin typeface="Times New Roman" panose="02020603050405020304" pitchFamily="18" charset="0"/>
              <a:cs typeface="Times New Roman" panose="02020603050405020304" pitchFamily="18" charset="0"/>
            </a:endParaRPr>
          </a:p>
          <a:p>
            <a:pPr marL="356870" marR="5080" indent="-344170">
              <a:lnSpc>
                <a:spcPct val="100000"/>
              </a:lnSpc>
              <a:spcBef>
                <a:spcPts val="1610"/>
              </a:spcBef>
              <a:buFont typeface="Arial"/>
              <a:buChar char="•"/>
              <a:tabLst>
                <a:tab pos="356870" algn="l"/>
                <a:tab pos="357505" algn="l"/>
              </a:tabLst>
            </a:pPr>
            <a:r>
              <a:rPr sz="1800" b="1" spc="-10" dirty="0">
                <a:latin typeface="Times New Roman" panose="02020603050405020304" pitchFamily="18" charset="0"/>
                <a:cs typeface="Times New Roman" panose="02020603050405020304" pitchFamily="18" charset="0"/>
              </a:rPr>
              <a:t>Purpose </a:t>
            </a:r>
            <a:r>
              <a:rPr sz="1800" b="1" dirty="0">
                <a:latin typeface="Times New Roman" panose="02020603050405020304" pitchFamily="18" charset="0"/>
                <a:cs typeface="Times New Roman" panose="02020603050405020304" pitchFamily="18" charset="0"/>
              </a:rPr>
              <a:t>of </a:t>
            </a:r>
            <a:r>
              <a:rPr sz="1800" b="1" spc="-20" dirty="0">
                <a:latin typeface="Times New Roman" panose="02020603050405020304" pitchFamily="18" charset="0"/>
                <a:cs typeface="Times New Roman" panose="02020603050405020304" pitchFamily="18" charset="0"/>
              </a:rPr>
              <a:t>this </a:t>
            </a:r>
            <a:r>
              <a:rPr sz="1800" b="1" spc="-15" dirty="0">
                <a:latin typeface="Times New Roman" panose="02020603050405020304" pitchFamily="18" charset="0"/>
                <a:cs typeface="Times New Roman" panose="02020603050405020304" pitchFamily="18" charset="0"/>
              </a:rPr>
              <a:t>Medical </a:t>
            </a:r>
            <a:r>
              <a:rPr sz="1800" b="1" spc="-30" dirty="0">
                <a:latin typeface="Times New Roman" panose="02020603050405020304" pitchFamily="18" charset="0"/>
                <a:cs typeface="Times New Roman" panose="02020603050405020304" pitchFamily="18" charset="0"/>
              </a:rPr>
              <a:t>Review: </a:t>
            </a:r>
            <a:r>
              <a:rPr sz="1800" spc="-35" dirty="0">
                <a:latin typeface="Times New Roman" panose="02020603050405020304" pitchFamily="18" charset="0"/>
                <a:cs typeface="Times New Roman" panose="02020603050405020304" pitchFamily="18" charset="0"/>
              </a:rPr>
              <a:t>Validate </a:t>
            </a:r>
            <a:r>
              <a:rPr sz="1800" spc="-25" dirty="0">
                <a:latin typeface="Times New Roman" panose="02020603050405020304" pitchFamily="18" charset="0"/>
                <a:cs typeface="Times New Roman" panose="02020603050405020304" pitchFamily="18" charset="0"/>
              </a:rPr>
              <a:t>your </a:t>
            </a:r>
            <a:r>
              <a:rPr sz="1800" spc="-15" dirty="0">
                <a:latin typeface="Times New Roman" panose="02020603050405020304" pitchFamily="18" charset="0"/>
                <a:cs typeface="Times New Roman" panose="02020603050405020304" pitchFamily="18" charset="0"/>
              </a:rPr>
              <a:t>current </a:t>
            </a:r>
            <a:r>
              <a:rPr sz="1800" spc="-20" dirty="0">
                <a:latin typeface="Times New Roman" panose="02020603050405020304" pitchFamily="18" charset="0"/>
                <a:cs typeface="Times New Roman" panose="02020603050405020304" pitchFamily="18" charset="0"/>
              </a:rPr>
              <a:t>medical </a:t>
            </a:r>
            <a:r>
              <a:rPr sz="1800" spc="-10" dirty="0">
                <a:latin typeface="Times New Roman" panose="02020603050405020304" pitchFamily="18" charset="0"/>
                <a:cs typeface="Times New Roman" panose="02020603050405020304" pitchFamily="18" charset="0"/>
              </a:rPr>
              <a:t>and </a:t>
            </a:r>
            <a:r>
              <a:rPr sz="1800" spc="-15" dirty="0">
                <a:latin typeface="Times New Roman" panose="02020603050405020304" pitchFamily="18" charset="0"/>
                <a:cs typeface="Times New Roman" panose="02020603050405020304" pitchFamily="18" charset="0"/>
              </a:rPr>
              <a:t>health </a:t>
            </a:r>
            <a:r>
              <a:rPr sz="1800" spc="-25" dirty="0">
                <a:latin typeface="Times New Roman" panose="02020603050405020304" pitchFamily="18" charset="0"/>
                <a:cs typeface="Times New Roman" panose="02020603050405020304" pitchFamily="18" charset="0"/>
              </a:rPr>
              <a:t>status  </a:t>
            </a:r>
            <a:r>
              <a:rPr sz="1800" spc="-15" dirty="0">
                <a:latin typeface="Times New Roman" panose="02020603050405020304" pitchFamily="18" charset="0"/>
                <a:cs typeface="Times New Roman" panose="02020603050405020304" pitchFamily="18" charset="0"/>
              </a:rPr>
              <a:t>to </a:t>
            </a:r>
            <a:r>
              <a:rPr sz="1800" spc="-20" dirty="0">
                <a:latin typeface="Times New Roman" panose="02020603050405020304" pitchFamily="18" charset="0"/>
                <a:cs typeface="Times New Roman" panose="02020603050405020304" pitchFamily="18" charset="0"/>
              </a:rPr>
              <a:t>ensure </a:t>
            </a:r>
            <a:r>
              <a:rPr sz="1800" spc="-25" dirty="0">
                <a:latin typeface="Times New Roman" panose="02020603050405020304" pitchFamily="18" charset="0"/>
                <a:cs typeface="Times New Roman" panose="02020603050405020304" pitchFamily="18" charset="0"/>
              </a:rPr>
              <a:t>you </a:t>
            </a:r>
            <a:r>
              <a:rPr sz="1800" spc="-15" dirty="0">
                <a:latin typeface="Times New Roman" panose="02020603050405020304" pitchFamily="18" charset="0"/>
                <a:cs typeface="Times New Roman" panose="02020603050405020304" pitchFamily="18" charset="0"/>
              </a:rPr>
              <a:t>meet </a:t>
            </a:r>
            <a:r>
              <a:rPr sz="1800" spc="-50" dirty="0">
                <a:latin typeface="Times New Roman" panose="02020603050405020304" pitchFamily="18" charset="0"/>
                <a:cs typeface="Times New Roman" panose="02020603050405020304" pitchFamily="18" charset="0"/>
              </a:rPr>
              <a:t>deployment</a:t>
            </a:r>
            <a:r>
              <a:rPr sz="1800" spc="-14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requirements.</a:t>
            </a:r>
            <a:endParaRPr sz="1800" dirty="0">
              <a:latin typeface="Times New Roman" panose="02020603050405020304" pitchFamily="18" charset="0"/>
              <a:cs typeface="Times New Roman" panose="02020603050405020304" pitchFamily="18" charset="0"/>
            </a:endParaRPr>
          </a:p>
          <a:p>
            <a:pPr>
              <a:lnSpc>
                <a:spcPct val="100000"/>
              </a:lnSpc>
              <a:spcBef>
                <a:spcPts val="30"/>
              </a:spcBef>
              <a:buFont typeface="Arial"/>
              <a:buChar char="•"/>
            </a:pPr>
            <a:endParaRPr sz="1850" dirty="0">
              <a:latin typeface="Times New Roman" panose="02020603050405020304" pitchFamily="18" charset="0"/>
              <a:cs typeface="Times New Roman" panose="02020603050405020304" pitchFamily="18" charset="0"/>
            </a:endParaRPr>
          </a:p>
          <a:p>
            <a:pPr marL="756285" lvl="1" indent="-344805">
              <a:lnSpc>
                <a:spcPct val="100000"/>
              </a:lnSpc>
              <a:buFont typeface="Wingdings"/>
              <a:buChar char=""/>
              <a:tabLst>
                <a:tab pos="756285" algn="l"/>
                <a:tab pos="756920" algn="l"/>
              </a:tabLst>
            </a:pPr>
            <a:r>
              <a:rPr sz="1800" spc="-20" dirty="0">
                <a:latin typeface="Times New Roman" panose="02020603050405020304" pitchFamily="18" charset="0"/>
                <a:cs typeface="Times New Roman" panose="02020603050405020304" pitchFamily="18" charset="0"/>
              </a:rPr>
              <a:t>Check all </a:t>
            </a:r>
            <a:r>
              <a:rPr sz="1800" spc="-30" dirty="0">
                <a:latin typeface="Times New Roman" panose="02020603050405020304" pitchFamily="18" charset="0"/>
                <a:cs typeface="Times New Roman" panose="02020603050405020304" pitchFamily="18" charset="0"/>
              </a:rPr>
              <a:t>references. </a:t>
            </a:r>
            <a:r>
              <a:rPr sz="1800" spc="-25" dirty="0">
                <a:latin typeface="Times New Roman" panose="02020603050405020304" pitchFamily="18" charset="0"/>
                <a:cs typeface="Times New Roman" panose="02020603050405020304" pitchFamily="18" charset="0"/>
              </a:rPr>
              <a:t>Ensure you </a:t>
            </a:r>
            <a:r>
              <a:rPr sz="1800" spc="-15" dirty="0">
                <a:latin typeface="Times New Roman" panose="02020603050405020304" pitchFamily="18" charset="0"/>
                <a:cs typeface="Times New Roman" panose="02020603050405020304" pitchFamily="18" charset="0"/>
              </a:rPr>
              <a:t>are </a:t>
            </a:r>
            <a:r>
              <a:rPr sz="1800" spc="-20" dirty="0">
                <a:latin typeface="Times New Roman" panose="02020603050405020304" pitchFamily="18" charset="0"/>
                <a:cs typeface="Times New Roman" panose="02020603050405020304" pitchFamily="18" charset="0"/>
              </a:rPr>
              <a:t>within </a:t>
            </a:r>
            <a:r>
              <a:rPr sz="1800" spc="-15" dirty="0">
                <a:latin typeface="Times New Roman" panose="02020603050405020304" pitchFamily="18" charset="0"/>
                <a:cs typeface="Times New Roman" panose="02020603050405020304" pitchFamily="18" charset="0"/>
              </a:rPr>
              <a:t>medical </a:t>
            </a:r>
            <a:r>
              <a:rPr sz="1800" spc="-10" dirty="0">
                <a:latin typeface="Times New Roman" panose="02020603050405020304" pitchFamily="18" charset="0"/>
                <a:cs typeface="Times New Roman" panose="02020603050405020304" pitchFamily="18" charset="0"/>
              </a:rPr>
              <a:t>fitness</a:t>
            </a:r>
            <a:r>
              <a:rPr sz="1800" spc="31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standards.</a:t>
            </a:r>
            <a:endParaRPr sz="1800" dirty="0">
              <a:latin typeface="Times New Roman" panose="02020603050405020304" pitchFamily="18" charset="0"/>
              <a:cs typeface="Times New Roman" panose="02020603050405020304" pitchFamily="18" charset="0"/>
            </a:endParaRPr>
          </a:p>
          <a:p>
            <a:pPr lvl="1">
              <a:lnSpc>
                <a:spcPct val="100000"/>
              </a:lnSpc>
              <a:spcBef>
                <a:spcPts val="25"/>
              </a:spcBef>
              <a:buFont typeface="Wingdings"/>
              <a:buChar char=""/>
            </a:pPr>
            <a:endParaRPr sz="185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25" dirty="0">
                <a:latin typeface="Times New Roman" panose="02020603050405020304" pitchFamily="18" charset="0"/>
                <a:cs typeface="Times New Roman" panose="02020603050405020304" pitchFamily="18" charset="0"/>
              </a:rPr>
              <a:t>Review </a:t>
            </a:r>
            <a:r>
              <a:rPr sz="1800" dirty="0">
                <a:latin typeface="Times New Roman" panose="02020603050405020304" pitchFamily="18" charset="0"/>
                <a:cs typeface="Times New Roman" panose="02020603050405020304" pitchFamily="18" charset="0"/>
              </a:rPr>
              <a:t>the </a:t>
            </a:r>
            <a:r>
              <a:rPr sz="1800" spc="-10" dirty="0">
                <a:latin typeface="Times New Roman" panose="02020603050405020304" pitchFamily="18" charset="0"/>
                <a:cs typeface="Times New Roman" panose="02020603050405020304" pitchFamily="18" charset="0"/>
              </a:rPr>
              <a:t>cited </a:t>
            </a:r>
            <a:r>
              <a:rPr sz="1800" spc="-15" dirty="0">
                <a:latin typeface="Times New Roman" panose="02020603050405020304" pitchFamily="18" charset="0"/>
                <a:cs typeface="Times New Roman" panose="02020603050405020304" pitchFamily="18" charset="0"/>
              </a:rPr>
              <a:t>references with your Health </a:t>
            </a:r>
            <a:r>
              <a:rPr sz="1800" spc="-20" dirty="0">
                <a:latin typeface="Times New Roman" panose="02020603050405020304" pitchFamily="18" charset="0"/>
                <a:cs typeface="Times New Roman" panose="02020603050405020304" pitchFamily="18" charset="0"/>
              </a:rPr>
              <a:t>Care </a:t>
            </a:r>
            <a:r>
              <a:rPr sz="1800" spc="-40" dirty="0">
                <a:latin typeface="Times New Roman" panose="02020603050405020304" pitchFamily="18" charset="0"/>
                <a:cs typeface="Times New Roman" panose="02020603050405020304" pitchFamily="18" charset="0"/>
              </a:rPr>
              <a:t>Provider. </a:t>
            </a:r>
            <a:r>
              <a:rPr sz="1800" spc="-15" dirty="0">
                <a:latin typeface="Times New Roman" panose="02020603050405020304" pitchFamily="18" charset="0"/>
                <a:cs typeface="Times New Roman" panose="02020603050405020304" pitchFamily="18" charset="0"/>
              </a:rPr>
              <a:t>Ensure </a:t>
            </a:r>
            <a:r>
              <a:rPr sz="1800" spc="-20" dirty="0">
                <a:latin typeface="Times New Roman" panose="02020603050405020304" pitchFamily="18" charset="0"/>
                <a:cs typeface="Times New Roman" panose="02020603050405020304" pitchFamily="18" charset="0"/>
              </a:rPr>
              <a:t>you</a:t>
            </a:r>
            <a:r>
              <a:rPr sz="1800" spc="6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can:</a:t>
            </a:r>
            <a:endParaRPr sz="1800" dirty="0">
              <a:latin typeface="Times New Roman" panose="02020603050405020304" pitchFamily="18" charset="0"/>
              <a:cs typeface="Times New Roman" panose="02020603050405020304" pitchFamily="18" charset="0"/>
            </a:endParaRPr>
          </a:p>
          <a:p>
            <a:pPr>
              <a:lnSpc>
                <a:spcPct val="100000"/>
              </a:lnSpc>
              <a:spcBef>
                <a:spcPts val="25"/>
              </a:spcBef>
              <a:buFont typeface="Arial"/>
              <a:buChar char="•"/>
            </a:pPr>
            <a:endParaRPr sz="185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800" spc="-35" dirty="0">
                <a:latin typeface="Times New Roman" panose="02020603050405020304" pitchFamily="18" charset="0"/>
                <a:cs typeface="Times New Roman" panose="02020603050405020304" pitchFamily="18" charset="0"/>
              </a:rPr>
              <a:t>Understand </a:t>
            </a:r>
            <a:r>
              <a:rPr sz="1800" spc="-25" dirty="0">
                <a:latin typeface="Times New Roman" panose="02020603050405020304" pitchFamily="18" charset="0"/>
                <a:cs typeface="Times New Roman" panose="02020603050405020304" pitchFamily="18" charset="0"/>
              </a:rPr>
              <a:t>and accomplish </a:t>
            </a:r>
            <a:r>
              <a:rPr sz="1800" spc="-15" dirty="0">
                <a:latin typeface="Times New Roman" panose="02020603050405020304" pitchFamily="18" charset="0"/>
                <a:cs typeface="Times New Roman" panose="02020603050405020304" pitchFamily="18" charset="0"/>
              </a:rPr>
              <a:t>the</a:t>
            </a:r>
            <a:r>
              <a:rPr sz="1800" spc="15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mission</a:t>
            </a:r>
            <a:endParaRPr sz="1800" dirty="0">
              <a:latin typeface="Times New Roman" panose="02020603050405020304" pitchFamily="18" charset="0"/>
              <a:cs typeface="Times New Roman" panose="02020603050405020304" pitchFamily="18" charset="0"/>
            </a:endParaRPr>
          </a:p>
          <a:p>
            <a:pPr lvl="1">
              <a:lnSpc>
                <a:spcPct val="100000"/>
              </a:lnSpc>
              <a:spcBef>
                <a:spcPts val="30"/>
              </a:spcBef>
              <a:buFont typeface="Wingdings"/>
              <a:buChar char=""/>
            </a:pPr>
            <a:endParaRPr sz="185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800" spc="-15" dirty="0">
                <a:latin typeface="Times New Roman" panose="02020603050405020304" pitchFamily="18" charset="0"/>
                <a:cs typeface="Times New Roman" panose="02020603050405020304" pitchFamily="18" charset="0"/>
              </a:rPr>
              <a:t>Arrive </a:t>
            </a:r>
            <a:r>
              <a:rPr sz="1800" spc="-25" dirty="0">
                <a:latin typeface="Times New Roman" panose="02020603050405020304" pitchFamily="18" charset="0"/>
                <a:cs typeface="Times New Roman" panose="02020603050405020304" pitchFamily="18" charset="0"/>
              </a:rPr>
              <a:t>at SRRC </a:t>
            </a:r>
            <a:r>
              <a:rPr sz="1800" spc="-20" dirty="0">
                <a:latin typeface="Times New Roman" panose="02020603050405020304" pitchFamily="18" charset="0"/>
                <a:cs typeface="Times New Roman" panose="02020603050405020304" pitchFamily="18" charset="0"/>
              </a:rPr>
              <a:t>medically</a:t>
            </a:r>
            <a:r>
              <a:rPr sz="1800" spc="-4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ready</a:t>
            </a:r>
            <a:endParaRPr sz="1800" dirty="0">
              <a:latin typeface="Times New Roman" panose="02020603050405020304" pitchFamily="18" charset="0"/>
              <a:cs typeface="Times New Roman" panose="02020603050405020304" pitchFamily="18" charset="0"/>
            </a:endParaRPr>
          </a:p>
          <a:p>
            <a:pPr lvl="1">
              <a:lnSpc>
                <a:spcPct val="100000"/>
              </a:lnSpc>
              <a:spcBef>
                <a:spcPts val="30"/>
              </a:spcBef>
              <a:buFont typeface="Wingdings"/>
              <a:buChar char=""/>
            </a:pPr>
            <a:endParaRPr sz="1850" dirty="0">
              <a:latin typeface="Times New Roman" panose="02020603050405020304" pitchFamily="18" charset="0"/>
              <a:cs typeface="Times New Roman" panose="02020603050405020304" pitchFamily="18" charset="0"/>
            </a:endParaRPr>
          </a:p>
          <a:p>
            <a:pPr marL="814069" marR="323850" lvl="1" indent="-344170">
              <a:lnSpc>
                <a:spcPct val="100000"/>
              </a:lnSpc>
              <a:buFont typeface="Wingdings"/>
              <a:buChar char=""/>
              <a:tabLst>
                <a:tab pos="814069" algn="l"/>
                <a:tab pos="814705" algn="l"/>
              </a:tabLst>
            </a:pPr>
            <a:r>
              <a:rPr sz="1800" spc="-20" dirty="0">
                <a:latin typeface="Times New Roman" panose="02020603050405020304" pitchFamily="18" charset="0"/>
                <a:cs typeface="Times New Roman" panose="02020603050405020304" pitchFamily="18" charset="0"/>
              </a:rPr>
              <a:t>Arrive </a:t>
            </a:r>
            <a:r>
              <a:rPr sz="1800" spc="-25" dirty="0">
                <a:latin typeface="Times New Roman" panose="02020603050405020304" pitchFamily="18" charset="0"/>
                <a:cs typeface="Times New Roman" panose="02020603050405020304" pitchFamily="18" charset="0"/>
              </a:rPr>
              <a:t>at SRRC </a:t>
            </a:r>
            <a:r>
              <a:rPr sz="1800" spc="-15" dirty="0">
                <a:latin typeface="Times New Roman" panose="02020603050405020304" pitchFamily="18" charset="0"/>
                <a:cs typeface="Times New Roman" panose="02020603050405020304" pitchFamily="18" charset="0"/>
              </a:rPr>
              <a:t>with </a:t>
            </a:r>
            <a:r>
              <a:rPr sz="1800" spc="-20" dirty="0">
                <a:latin typeface="Times New Roman" panose="02020603050405020304" pitchFamily="18" charset="0"/>
                <a:cs typeface="Times New Roman" panose="02020603050405020304" pitchFamily="18" charset="0"/>
              </a:rPr>
              <a:t>all of </a:t>
            </a:r>
            <a:r>
              <a:rPr sz="1800" spc="-15" dirty="0">
                <a:latin typeface="Times New Roman" panose="02020603050405020304" pitchFamily="18" charset="0"/>
                <a:cs typeface="Times New Roman" panose="02020603050405020304" pitchFamily="18" charset="0"/>
              </a:rPr>
              <a:t>the </a:t>
            </a:r>
            <a:r>
              <a:rPr sz="1800" spc="-25" dirty="0">
                <a:latin typeface="Times New Roman" panose="02020603050405020304" pitchFamily="18" charset="0"/>
                <a:cs typeface="Times New Roman" panose="02020603050405020304" pitchFamily="18" charset="0"/>
              </a:rPr>
              <a:t>medical </a:t>
            </a:r>
            <a:r>
              <a:rPr sz="1800" spc="-30" dirty="0">
                <a:latin typeface="Times New Roman" panose="02020603050405020304" pitchFamily="18" charset="0"/>
                <a:cs typeface="Times New Roman" panose="02020603050405020304" pitchFamily="18" charset="0"/>
              </a:rPr>
              <a:t>documentation </a:t>
            </a:r>
            <a:r>
              <a:rPr sz="1800" spc="-35" dirty="0">
                <a:latin typeface="Times New Roman" panose="02020603050405020304" pitchFamily="18" charset="0"/>
                <a:cs typeface="Times New Roman" panose="02020603050405020304" pitchFamily="18" charset="0"/>
              </a:rPr>
              <a:t>required </a:t>
            </a:r>
            <a:r>
              <a:rPr sz="1800" spc="-25" dirty="0">
                <a:latin typeface="Times New Roman" panose="02020603050405020304" pitchFamily="18" charset="0"/>
                <a:cs typeface="Times New Roman" panose="02020603050405020304" pitchFamily="18" charset="0"/>
              </a:rPr>
              <a:t>for </a:t>
            </a:r>
            <a:r>
              <a:rPr sz="1800" spc="-30" dirty="0">
                <a:latin typeface="Times New Roman" panose="02020603050405020304" pitchFamily="18" charset="0"/>
                <a:cs typeface="Times New Roman" panose="02020603050405020304" pitchFamily="18" charset="0"/>
              </a:rPr>
              <a:t>waiver  </a:t>
            </a:r>
            <a:r>
              <a:rPr sz="1800" spc="-35" dirty="0">
                <a:latin typeface="Times New Roman" panose="02020603050405020304" pitchFamily="18" charset="0"/>
                <a:cs typeface="Times New Roman" panose="02020603050405020304" pitchFamily="18" charset="0"/>
              </a:rPr>
              <a:t>request </a:t>
            </a:r>
            <a:r>
              <a:rPr sz="1800" spc="-5" dirty="0">
                <a:latin typeface="Times New Roman" panose="02020603050405020304" pitchFamily="18" charset="0"/>
                <a:cs typeface="Times New Roman" panose="02020603050405020304" pitchFamily="18" charset="0"/>
              </a:rPr>
              <a:t>(if </a:t>
            </a:r>
            <a:r>
              <a:rPr sz="1800" spc="-15" dirty="0">
                <a:latin typeface="Times New Roman" panose="02020603050405020304" pitchFamily="18" charset="0"/>
                <a:cs typeface="Times New Roman" panose="02020603050405020304" pitchFamily="18" charset="0"/>
              </a:rPr>
              <a:t>eligible </a:t>
            </a:r>
            <a:r>
              <a:rPr sz="1800" spc="-25" dirty="0">
                <a:latin typeface="Times New Roman" panose="02020603050405020304" pitchFamily="18" charset="0"/>
                <a:cs typeface="Times New Roman" panose="02020603050405020304" pitchFamily="18" charset="0"/>
              </a:rPr>
              <a:t>and </a:t>
            </a:r>
            <a:r>
              <a:rPr sz="1800" spc="-10" dirty="0">
                <a:latin typeface="Times New Roman" panose="02020603050405020304" pitchFamily="18" charset="0"/>
                <a:cs typeface="Times New Roman" panose="02020603050405020304" pitchFamily="18" charset="0"/>
              </a:rPr>
              <a:t>not </a:t>
            </a:r>
            <a:r>
              <a:rPr sz="1800" spc="-20" dirty="0">
                <a:latin typeface="Times New Roman" panose="02020603050405020304" pitchFamily="18" charset="0"/>
                <a:cs typeface="Times New Roman" panose="02020603050405020304" pitchFamily="18" charset="0"/>
              </a:rPr>
              <a:t>previously </a:t>
            </a:r>
            <a:r>
              <a:rPr sz="1800" spc="-20" dirty="0" smtClean="0">
                <a:latin typeface="Times New Roman" panose="02020603050405020304" pitchFamily="18" charset="0"/>
                <a:cs typeface="Times New Roman" panose="02020603050405020304" pitchFamily="18" charset="0"/>
              </a:rPr>
              <a:t>submitted)</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89098" y="304038"/>
            <a:ext cx="3635502" cy="430887"/>
          </a:xfrm>
          <a:prstGeom prst="rect">
            <a:avLst/>
          </a:prstGeom>
        </p:spPr>
        <p:txBody>
          <a:bodyPr vert="horz" wrap="square" lIns="0" tIns="0" rIns="0" bIns="0" rtlCol="0">
            <a:spAutoFit/>
          </a:bodyPr>
          <a:lstStyle/>
          <a:p>
            <a:pPr marL="12700">
              <a:lnSpc>
                <a:spcPct val="100000"/>
              </a:lnSpc>
            </a:pPr>
            <a:r>
              <a:rPr spc="-15" dirty="0">
                <a:latin typeface="Times New Roman" panose="02020603050405020304" pitchFamily="18" charset="0"/>
                <a:cs typeface="Times New Roman" panose="02020603050405020304" pitchFamily="18" charset="0"/>
              </a:rPr>
              <a:t>Getting </a:t>
            </a:r>
            <a:r>
              <a:rPr spc="-10" dirty="0">
                <a:latin typeface="Times New Roman" panose="02020603050405020304" pitchFamily="18" charset="0"/>
                <a:cs typeface="Times New Roman" panose="02020603050405020304" pitchFamily="18" charset="0"/>
              </a:rPr>
              <a:t>Ready </a:t>
            </a:r>
            <a:r>
              <a:rPr spc="-20" dirty="0">
                <a:latin typeface="Times New Roman" panose="02020603050405020304" pitchFamily="18" charset="0"/>
                <a:cs typeface="Times New Roman" panose="02020603050405020304" pitchFamily="18" charset="0"/>
              </a:rPr>
              <a:t>to</a:t>
            </a:r>
            <a:r>
              <a:rPr spc="-5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Deploy</a:t>
            </a:r>
          </a:p>
        </p:txBody>
      </p:sp>
      <p:sp>
        <p:nvSpPr>
          <p:cNvPr id="3" name="object 3"/>
          <p:cNvSpPr txBox="1"/>
          <p:nvPr/>
        </p:nvSpPr>
        <p:spPr>
          <a:xfrm>
            <a:off x="476199" y="1706498"/>
            <a:ext cx="8134350" cy="3077766"/>
          </a:xfrm>
          <a:prstGeom prst="rect">
            <a:avLst/>
          </a:prstGeom>
        </p:spPr>
        <p:txBody>
          <a:bodyPr vert="horz" wrap="square" lIns="0" tIns="0" rIns="0" bIns="0" rtlCol="0">
            <a:spAutoFit/>
          </a:bodyPr>
          <a:lstStyle/>
          <a:p>
            <a:pPr marL="356870" marR="5080" indent="-344170">
              <a:lnSpc>
                <a:spcPct val="100000"/>
              </a:lnSpc>
              <a:buFont typeface="Arial"/>
              <a:buChar char="•"/>
              <a:tabLst>
                <a:tab pos="356870" algn="l"/>
                <a:tab pos="357505" algn="l"/>
              </a:tabLst>
            </a:pPr>
            <a:r>
              <a:rPr sz="2000" spc="-20" dirty="0">
                <a:latin typeface="Times New Roman" panose="02020603050405020304" pitchFamily="18" charset="0"/>
                <a:cs typeface="Times New Roman" panose="02020603050405020304" pitchFamily="18" charset="0"/>
              </a:rPr>
              <a:t>Accomplish medical requirements </a:t>
            </a:r>
            <a:r>
              <a:rPr sz="2000" spc="-10" dirty="0">
                <a:latin typeface="Times New Roman" panose="02020603050405020304" pitchFamily="18" charset="0"/>
                <a:cs typeface="Times New Roman" panose="02020603050405020304" pitchFamily="18" charset="0"/>
              </a:rPr>
              <a:t>as </a:t>
            </a:r>
            <a:r>
              <a:rPr sz="2000" spc="-20" dirty="0">
                <a:latin typeface="Times New Roman" panose="02020603050405020304" pitchFamily="18" charset="0"/>
                <a:cs typeface="Times New Roman" panose="02020603050405020304" pitchFamily="18" charset="0"/>
              </a:rPr>
              <a:t>soon </a:t>
            </a:r>
            <a:r>
              <a:rPr sz="2000" spc="-10" dirty="0">
                <a:latin typeface="Times New Roman" panose="02020603050405020304" pitchFamily="18" charset="0"/>
                <a:cs typeface="Times New Roman" panose="02020603050405020304" pitchFamily="18" charset="0"/>
              </a:rPr>
              <a:t>as possible </a:t>
            </a:r>
            <a:r>
              <a:rPr sz="2000" spc="-5" dirty="0">
                <a:latin typeface="Times New Roman" panose="02020603050405020304" pitchFamily="18" charset="0"/>
                <a:cs typeface="Times New Roman" panose="02020603050405020304" pitchFamily="18" charset="0"/>
              </a:rPr>
              <a:t>and </a:t>
            </a:r>
            <a:r>
              <a:rPr sz="2000" spc="-25" dirty="0">
                <a:latin typeface="Times New Roman" panose="02020603050405020304" pitchFamily="18" charset="0"/>
                <a:cs typeface="Times New Roman" panose="02020603050405020304" pitchFamily="18" charset="0"/>
              </a:rPr>
              <a:t>complete  </a:t>
            </a:r>
            <a:r>
              <a:rPr sz="2000" spc="-20" dirty="0">
                <a:latin typeface="Times New Roman" panose="02020603050405020304" pitchFamily="18" charset="0"/>
                <a:cs typeface="Times New Roman" panose="02020603050405020304" pitchFamily="18" charset="0"/>
              </a:rPr>
              <a:t>vaccination requirements </a:t>
            </a:r>
            <a:r>
              <a:rPr sz="2000" spc="-15" dirty="0">
                <a:latin typeface="Times New Roman" panose="02020603050405020304" pitchFamily="18" charset="0"/>
                <a:cs typeface="Times New Roman" panose="02020603050405020304" pitchFamily="18" charset="0"/>
              </a:rPr>
              <a:t>at </a:t>
            </a:r>
            <a:r>
              <a:rPr sz="2000" spc="-20" dirty="0">
                <a:latin typeface="Times New Roman" panose="02020603050405020304" pitchFamily="18" charset="0"/>
                <a:cs typeface="Times New Roman" panose="02020603050405020304" pitchFamily="18" charset="0"/>
              </a:rPr>
              <a:t>least </a:t>
            </a:r>
            <a:r>
              <a:rPr sz="2000" b="1" spc="-20" dirty="0">
                <a:latin typeface="Times New Roman" panose="02020603050405020304" pitchFamily="18" charset="0"/>
                <a:cs typeface="Times New Roman" panose="02020603050405020304" pitchFamily="18" charset="0"/>
              </a:rPr>
              <a:t>30 </a:t>
            </a:r>
            <a:r>
              <a:rPr sz="2000" b="1" spc="-25" dirty="0">
                <a:latin typeface="Times New Roman" panose="02020603050405020304" pitchFamily="18" charset="0"/>
                <a:cs typeface="Times New Roman" panose="02020603050405020304" pitchFamily="18" charset="0"/>
              </a:rPr>
              <a:t>days before </a:t>
            </a:r>
            <a:r>
              <a:rPr sz="2000" b="1" spc="-20" dirty="0">
                <a:latin typeface="Times New Roman" panose="02020603050405020304" pitchFamily="18" charset="0"/>
                <a:cs typeface="Times New Roman" panose="02020603050405020304" pitchFamily="18" charset="0"/>
              </a:rPr>
              <a:t>arrival </a:t>
            </a:r>
            <a:r>
              <a:rPr sz="2000" spc="-20" dirty="0">
                <a:latin typeface="Times New Roman" panose="02020603050405020304" pitchFamily="18" charset="0"/>
                <a:cs typeface="Times New Roman" panose="02020603050405020304" pitchFamily="18" charset="0"/>
              </a:rPr>
              <a:t>to </a:t>
            </a:r>
            <a:r>
              <a:rPr sz="2000" spc="-25" dirty="0">
                <a:latin typeface="Times New Roman" panose="02020603050405020304" pitchFamily="18" charset="0"/>
                <a:cs typeface="Times New Roman" panose="02020603050405020304" pitchFamily="18" charset="0"/>
              </a:rPr>
              <a:t>maximize </a:t>
            </a:r>
            <a:r>
              <a:rPr sz="2000" spc="-30" dirty="0">
                <a:latin typeface="Times New Roman" panose="02020603050405020304" pitchFamily="18" charset="0"/>
                <a:cs typeface="Times New Roman" panose="02020603050405020304" pitchFamily="18" charset="0"/>
              </a:rPr>
              <a:t>level </a:t>
            </a:r>
            <a:r>
              <a:rPr sz="2000" spc="-15" dirty="0">
                <a:latin typeface="Times New Roman" panose="02020603050405020304" pitchFamily="18" charset="0"/>
                <a:cs typeface="Times New Roman" panose="02020603050405020304" pitchFamily="18" charset="0"/>
              </a:rPr>
              <a:t>of  </a:t>
            </a:r>
            <a:r>
              <a:rPr sz="2000" spc="-20" dirty="0">
                <a:latin typeface="Times New Roman" panose="02020603050405020304" pitchFamily="18" charset="0"/>
                <a:cs typeface="Times New Roman" panose="02020603050405020304" pitchFamily="18" charset="0"/>
              </a:rPr>
              <a:t>disease</a:t>
            </a:r>
            <a:r>
              <a:rPr sz="2000" spc="-55" dirty="0">
                <a:latin typeface="Times New Roman" panose="02020603050405020304" pitchFamily="18" charset="0"/>
                <a:cs typeface="Times New Roman" panose="02020603050405020304" pitchFamily="18" charset="0"/>
              </a:rPr>
              <a:t> </a:t>
            </a:r>
            <a:r>
              <a:rPr sz="2000" spc="-15" dirty="0" smtClean="0">
                <a:latin typeface="Times New Roman" panose="02020603050405020304" pitchFamily="18" charset="0"/>
                <a:cs typeface="Times New Roman" panose="02020603050405020304" pitchFamily="18" charset="0"/>
              </a:rPr>
              <a:t>protection</a:t>
            </a:r>
            <a:endParaRPr lang="en-US" sz="2000"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z="2000" spc="-20"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r>
              <a:rPr sz="2000" spc="-20" dirty="0" smtClean="0">
                <a:latin typeface="Times New Roman" panose="02020603050405020304" pitchFamily="18" charset="0"/>
                <a:cs typeface="Times New Roman" panose="02020603050405020304" pitchFamily="18" charset="0"/>
              </a:rPr>
              <a:t>DoD </a:t>
            </a:r>
            <a:r>
              <a:rPr sz="2000" spc="-15" dirty="0">
                <a:latin typeface="Times New Roman" panose="02020603050405020304" pitchFamily="18" charset="0"/>
                <a:cs typeface="Times New Roman" panose="02020603050405020304" pitchFamily="18" charset="0"/>
              </a:rPr>
              <a:t>beneficiaries: </a:t>
            </a:r>
            <a:r>
              <a:rPr sz="2000" spc="-10" dirty="0">
                <a:latin typeface="Times New Roman" panose="02020603050405020304" pitchFamily="18" charset="0"/>
                <a:cs typeface="Times New Roman" panose="02020603050405020304" pitchFamily="18" charset="0"/>
              </a:rPr>
              <a:t>When </a:t>
            </a:r>
            <a:r>
              <a:rPr sz="2000" spc="-20" dirty="0">
                <a:latin typeface="Times New Roman" panose="02020603050405020304" pitchFamily="18" charset="0"/>
                <a:cs typeface="Times New Roman" panose="02020603050405020304" pitchFamily="18" charset="0"/>
              </a:rPr>
              <a:t>obtaining your </a:t>
            </a:r>
            <a:r>
              <a:rPr sz="2000" spc="-15" dirty="0">
                <a:latin typeface="Times New Roman" panose="02020603050405020304" pitchFamily="18" charset="0"/>
                <a:cs typeface="Times New Roman" panose="02020603050405020304" pitchFamily="18" charset="0"/>
              </a:rPr>
              <a:t>prescription </a:t>
            </a:r>
            <a:r>
              <a:rPr sz="2000" spc="-20" dirty="0">
                <a:latin typeface="Times New Roman" panose="02020603050405020304" pitchFamily="18" charset="0"/>
                <a:cs typeface="Times New Roman" panose="02020603050405020304" pitchFamily="18" charset="0"/>
              </a:rPr>
              <a:t>medications</a:t>
            </a:r>
            <a:r>
              <a:rPr sz="2000" spc="-30" dirty="0">
                <a:latin typeface="Times New Roman" panose="02020603050405020304" pitchFamily="18" charset="0"/>
                <a:cs typeface="Times New Roman" panose="02020603050405020304" pitchFamily="18" charset="0"/>
              </a:rPr>
              <a:t> </a:t>
            </a:r>
            <a:r>
              <a:rPr sz="2000" spc="-20" dirty="0">
                <a:latin typeface="Times New Roman" panose="02020603050405020304" pitchFamily="18" charset="0"/>
                <a:cs typeface="Times New Roman" panose="02020603050405020304" pitchFamily="18" charset="0"/>
              </a:rPr>
              <a:t>at</a:t>
            </a:r>
            <a:endParaRPr sz="2000" dirty="0">
              <a:latin typeface="Times New Roman" panose="02020603050405020304" pitchFamily="18" charset="0"/>
              <a:cs typeface="Times New Roman" panose="02020603050405020304" pitchFamily="18" charset="0"/>
            </a:endParaRPr>
          </a:p>
          <a:p>
            <a:pPr marL="356870">
              <a:lnSpc>
                <a:spcPct val="100000"/>
              </a:lnSpc>
            </a:pPr>
            <a:r>
              <a:rPr sz="2000" spc="-10" dirty="0">
                <a:latin typeface="Times New Roman" panose="02020603050405020304" pitchFamily="18" charset="0"/>
                <a:cs typeface="Times New Roman" panose="02020603050405020304" pitchFamily="18" charset="0"/>
              </a:rPr>
              <a:t>home </a:t>
            </a:r>
            <a:r>
              <a:rPr sz="2000" spc="-25" dirty="0">
                <a:latin typeface="Times New Roman" panose="02020603050405020304" pitchFamily="18" charset="0"/>
                <a:cs typeface="Times New Roman" panose="02020603050405020304" pitchFamily="18" charset="0"/>
              </a:rPr>
              <a:t>station, </a:t>
            </a:r>
            <a:r>
              <a:rPr sz="2000" spc="-20" dirty="0">
                <a:latin typeface="Times New Roman" panose="02020603050405020304" pitchFamily="18" charset="0"/>
                <a:cs typeface="Times New Roman" panose="02020603050405020304" pitchFamily="18" charset="0"/>
              </a:rPr>
              <a:t>register </a:t>
            </a:r>
            <a:r>
              <a:rPr sz="2000" spc="-25" dirty="0">
                <a:latin typeface="Times New Roman" panose="02020603050405020304" pitchFamily="18" charset="0"/>
                <a:cs typeface="Times New Roman" panose="02020603050405020304" pitchFamily="18" charset="0"/>
              </a:rPr>
              <a:t>for </a:t>
            </a:r>
            <a:r>
              <a:rPr sz="2000" spc="-10" dirty="0">
                <a:latin typeface="Times New Roman" panose="02020603050405020304" pitchFamily="18" charset="0"/>
                <a:cs typeface="Times New Roman" panose="02020603050405020304" pitchFamily="18" charset="0"/>
              </a:rPr>
              <a:t>mail </a:t>
            </a:r>
            <a:r>
              <a:rPr sz="2000" spc="-20" dirty="0">
                <a:latin typeface="Times New Roman" panose="02020603050405020304" pitchFamily="18" charset="0"/>
                <a:cs typeface="Times New Roman" panose="02020603050405020304" pitchFamily="18" charset="0"/>
              </a:rPr>
              <a:t>order refills</a:t>
            </a:r>
            <a:r>
              <a:rPr sz="2000" spc="-40" dirty="0">
                <a:latin typeface="Times New Roman" panose="02020603050405020304" pitchFamily="18" charset="0"/>
                <a:cs typeface="Times New Roman" panose="02020603050405020304" pitchFamily="18" charset="0"/>
              </a:rPr>
              <a:t> </a:t>
            </a:r>
            <a:r>
              <a:rPr sz="2000" spc="-20" dirty="0" smtClean="0">
                <a:latin typeface="Times New Roman" panose="02020603050405020304" pitchFamily="18" charset="0"/>
                <a:cs typeface="Times New Roman" panose="02020603050405020304" pitchFamily="18" charset="0"/>
              </a:rPr>
              <a:t>at:</a:t>
            </a:r>
            <a:r>
              <a:rPr lang="en-US" sz="2000" spc="-20" dirty="0" smtClean="0">
                <a:latin typeface="Times New Roman" panose="02020603050405020304" pitchFamily="18" charset="0"/>
                <a:cs typeface="Times New Roman" panose="02020603050405020304" pitchFamily="18" charset="0"/>
              </a:rPr>
              <a:t>  </a:t>
            </a:r>
            <a:r>
              <a:rPr lang="en-US" sz="2000" spc="-20" dirty="0" smtClean="0">
                <a:latin typeface="Times New Roman" panose="02020603050405020304" pitchFamily="18" charset="0"/>
                <a:cs typeface="Times New Roman" panose="02020603050405020304" pitchFamily="18" charset="0"/>
                <a:hlinkClick r:id="rId2"/>
              </a:rPr>
              <a:t>https://www.express-scripts.com/TRICARE/index.shtml</a:t>
            </a:r>
            <a:endParaRPr lang="en-US" sz="2000" spc="-20" dirty="0">
              <a:latin typeface="Times New Roman" panose="02020603050405020304" pitchFamily="18" charset="0"/>
              <a:cs typeface="Times New Roman" panose="02020603050405020304" pitchFamily="18" charset="0"/>
            </a:endParaRPr>
          </a:p>
          <a:p>
            <a:pPr marL="356870">
              <a:lnSpc>
                <a:spcPct val="100000"/>
              </a:lnSpc>
            </a:pPr>
            <a:r>
              <a:rPr lang="en-US" sz="2000" spc="-20" dirty="0" smtClean="0">
                <a:latin typeface="Times New Roman" panose="02020603050405020304" pitchFamily="18" charset="0"/>
                <a:cs typeface="Times New Roman" panose="02020603050405020304" pitchFamily="18" charset="0"/>
              </a:rPr>
              <a:t>	</a:t>
            </a:r>
          </a:p>
          <a:p>
            <a:pPr marL="699770" indent="-342900">
              <a:lnSpc>
                <a:spcPct val="100000"/>
              </a:lnSpc>
              <a:buFont typeface="Arial" panose="020B0604020202020204" pitchFamily="34" charset="0"/>
              <a:buChar char="•"/>
            </a:pPr>
            <a:r>
              <a:rPr sz="2000" spc="-20" dirty="0" smtClean="0">
                <a:latin typeface="Times New Roman" panose="02020603050405020304" pitchFamily="18" charset="0"/>
                <a:cs typeface="Times New Roman" panose="02020603050405020304" pitchFamily="18" charset="0"/>
              </a:rPr>
              <a:t>DoD </a:t>
            </a:r>
            <a:r>
              <a:rPr sz="2000" spc="-15" dirty="0">
                <a:latin typeface="Times New Roman" panose="02020603050405020304" pitchFamily="18" charset="0"/>
                <a:cs typeface="Times New Roman" panose="02020603050405020304" pitchFamily="18" charset="0"/>
              </a:rPr>
              <a:t>beneficiaries: See </a:t>
            </a:r>
            <a:r>
              <a:rPr sz="2000" spc="-10" dirty="0">
                <a:latin typeface="Times New Roman" panose="02020603050405020304" pitchFamily="18" charset="0"/>
                <a:cs typeface="Times New Roman" panose="02020603050405020304" pitchFamily="18" charset="0"/>
              </a:rPr>
              <a:t>the </a:t>
            </a:r>
            <a:r>
              <a:rPr sz="2000" spc="-20" dirty="0">
                <a:latin typeface="Times New Roman" panose="02020603050405020304" pitchFamily="18" charset="0"/>
                <a:cs typeface="Times New Roman" panose="02020603050405020304" pitchFamily="18" charset="0"/>
              </a:rPr>
              <a:t>Deployment Prescription Program </a:t>
            </a:r>
            <a:r>
              <a:rPr sz="2000" spc="-15" dirty="0" smtClean="0">
                <a:latin typeface="Times New Roman" panose="02020603050405020304" pitchFamily="18" charset="0"/>
                <a:cs typeface="Times New Roman" panose="02020603050405020304" pitchFamily="18" charset="0"/>
              </a:rPr>
              <a:t>slides:</a:t>
            </a:r>
            <a:r>
              <a:rPr lang="en-US" sz="2000" spc="-15" dirty="0" smtClean="0">
                <a:latin typeface="Times New Roman" panose="02020603050405020304" pitchFamily="18" charset="0"/>
                <a:cs typeface="Times New Roman" panose="02020603050405020304" pitchFamily="18" charset="0"/>
              </a:rPr>
              <a:t> </a:t>
            </a:r>
            <a:r>
              <a:rPr lang="en-US" sz="2000" spc="-15" dirty="0" smtClean="0">
                <a:latin typeface="Times New Roman" panose="02020603050405020304" pitchFamily="18" charset="0"/>
                <a:cs typeface="Times New Roman" panose="02020603050405020304" pitchFamily="18" charset="0"/>
                <a:hlinkClick r:id="rId3"/>
              </a:rPr>
              <a:t>https</a:t>
            </a:r>
            <a:r>
              <a:rPr lang="en-US" sz="2000" spc="-15" dirty="0">
                <a:latin typeface="Times New Roman" panose="02020603050405020304" pitchFamily="18" charset="0"/>
                <a:cs typeface="Times New Roman" panose="02020603050405020304" pitchFamily="18" charset="0"/>
                <a:hlinkClick r:id="rId3"/>
              </a:rPr>
              <a:t>://</a:t>
            </a:r>
            <a:r>
              <a:rPr lang="en-US" sz="2000" spc="-15" dirty="0" smtClean="0">
                <a:latin typeface="Times New Roman" panose="02020603050405020304" pitchFamily="18" charset="0"/>
                <a:cs typeface="Times New Roman" panose="02020603050405020304" pitchFamily="18" charset="0"/>
                <a:hlinkClick r:id="rId3"/>
              </a:rPr>
              <a:t>tricare.mil/dpp</a:t>
            </a:r>
            <a:endParaRPr lang="en-US" sz="2000" spc="-15" dirty="0" smtClean="0">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1" y="304038"/>
            <a:ext cx="71628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85" dirty="0">
                <a:latin typeface="Times New Roman" panose="02020603050405020304" pitchFamily="18" charset="0"/>
                <a:cs typeface="Times New Roman" panose="02020603050405020304" pitchFamily="18" charset="0"/>
              </a:rPr>
              <a:t> </a:t>
            </a:r>
            <a:r>
              <a:rPr spc="-5" dirty="0" smtClean="0">
                <a:latin typeface="Times New Roman" panose="02020603050405020304" pitchFamily="18" charset="0"/>
                <a:cs typeface="Times New Roman" panose="02020603050405020304" pitchFamily="18" charset="0"/>
              </a:rPr>
              <a:t>SR</a:t>
            </a:r>
            <a:r>
              <a:rPr lang="en-US" spc="-5" dirty="0" smtClean="0">
                <a:latin typeface="Times New Roman" panose="02020603050405020304" pitchFamily="18" charset="0"/>
                <a:cs typeface="Times New Roman" panose="02020603050405020304" pitchFamily="18" charset="0"/>
              </a:rPr>
              <a:t>RC</a:t>
            </a:r>
            <a:endParaRPr spc="-5"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body" idx="1"/>
          </p:nvPr>
        </p:nvSpPr>
        <p:spPr>
          <a:xfrm>
            <a:off x="530402" y="1498346"/>
            <a:ext cx="8083194" cy="4624343"/>
          </a:xfrm>
          <a:prstGeom prst="rect">
            <a:avLst/>
          </a:prstGeom>
        </p:spPr>
        <p:txBody>
          <a:bodyPr vert="horz" wrap="square" lIns="0" tIns="0" rIns="0" bIns="0" rtlCol="0">
            <a:spAutoFit/>
          </a:bodyPr>
          <a:lstStyle/>
          <a:p>
            <a:pPr marL="366395" indent="-344170">
              <a:lnSpc>
                <a:spcPct val="100000"/>
              </a:lnSpc>
              <a:buFont typeface="Arial"/>
              <a:buChar char="•"/>
              <a:tabLst>
                <a:tab pos="366395" algn="l"/>
                <a:tab pos="367030" algn="l"/>
              </a:tabLst>
            </a:pPr>
            <a:r>
              <a:rPr spc="-35" dirty="0">
                <a:latin typeface="Times New Roman" panose="02020603050405020304" pitchFamily="18" charset="0"/>
                <a:cs typeface="Times New Roman" panose="02020603050405020304" pitchFamily="18" charset="0"/>
              </a:rPr>
              <a:t>Travel/Deployment </a:t>
            </a:r>
            <a:r>
              <a:rPr spc="-30" dirty="0">
                <a:latin typeface="Times New Roman" panose="02020603050405020304" pitchFamily="18" charset="0"/>
                <a:cs typeface="Times New Roman" panose="02020603050405020304" pitchFamily="18" charset="0"/>
              </a:rPr>
              <a:t>Orders </a:t>
            </a:r>
            <a:r>
              <a:rPr spc="-15" dirty="0">
                <a:latin typeface="Times New Roman" panose="02020603050405020304" pitchFamily="18" charset="0"/>
                <a:cs typeface="Times New Roman" panose="02020603050405020304" pitchFamily="18" charset="0"/>
              </a:rPr>
              <a:t>identifying deployment</a:t>
            </a:r>
            <a:r>
              <a:rPr spc="2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location</a:t>
            </a:r>
          </a:p>
          <a:p>
            <a:pPr marL="9525" lvl="1">
              <a:lnSpc>
                <a:spcPct val="100000"/>
              </a:lnSpc>
              <a:spcBef>
                <a:spcPts val="30"/>
              </a:spcBef>
            </a:pPr>
            <a:endParaRPr sz="1850" dirty="0">
              <a:latin typeface="Times New Roman" panose="02020603050405020304" pitchFamily="18" charset="0"/>
              <a:cs typeface="Times New Roman" panose="02020603050405020304" pitchFamily="18" charset="0"/>
            </a:endParaRPr>
          </a:p>
          <a:p>
            <a:pPr marL="823595" lvl="1" indent="-344170">
              <a:buFont typeface="Wingdings" panose="05000000000000000000" pitchFamily="2" charset="2"/>
              <a:buChar char="ü"/>
              <a:tabLst>
                <a:tab pos="366395" algn="l"/>
                <a:tab pos="367030" algn="l"/>
              </a:tabLst>
            </a:pPr>
            <a:r>
              <a:rPr spc="-25" dirty="0">
                <a:latin typeface="Times New Roman" panose="02020603050405020304" pitchFamily="18" charset="0"/>
                <a:cs typeface="Times New Roman" panose="02020603050405020304" pitchFamily="18" charset="0"/>
              </a:rPr>
              <a:t>No </a:t>
            </a:r>
            <a:r>
              <a:rPr spc="-30" dirty="0">
                <a:latin typeface="Times New Roman" panose="02020603050405020304" pitchFamily="18" charset="0"/>
                <a:cs typeface="Times New Roman" panose="02020603050405020304" pitchFamily="18" charset="0"/>
              </a:rPr>
              <a:t>orders </a:t>
            </a:r>
            <a:r>
              <a:rPr dirty="0">
                <a:latin typeface="Times New Roman" panose="02020603050405020304" pitchFamily="18" charset="0"/>
                <a:cs typeface="Times New Roman" panose="02020603050405020304" pitchFamily="18" charset="0"/>
              </a:rPr>
              <a:t>= </a:t>
            </a:r>
            <a:r>
              <a:rPr spc="-25" dirty="0">
                <a:latin typeface="Times New Roman" panose="02020603050405020304" pitchFamily="18" charset="0"/>
                <a:cs typeface="Times New Roman" panose="02020603050405020304" pitchFamily="18" charset="0"/>
              </a:rPr>
              <a:t>No </a:t>
            </a:r>
            <a:r>
              <a:rPr spc="-20" dirty="0">
                <a:latin typeface="Times New Roman" panose="02020603050405020304" pitchFamily="18" charset="0"/>
                <a:cs typeface="Times New Roman" panose="02020603050405020304" pitchFamily="18" charset="0"/>
              </a:rPr>
              <a:t>Medical</a:t>
            </a:r>
            <a:r>
              <a:rPr spc="70" dirty="0">
                <a:latin typeface="Times New Roman" panose="02020603050405020304" pitchFamily="18" charset="0"/>
                <a:cs typeface="Times New Roman" panose="02020603050405020304" pitchFamily="18" charset="0"/>
              </a:rPr>
              <a:t> </a:t>
            </a:r>
            <a:r>
              <a:rPr spc="-30" dirty="0" smtClean="0">
                <a:latin typeface="Times New Roman" panose="02020603050405020304" pitchFamily="18" charset="0"/>
                <a:cs typeface="Times New Roman" panose="02020603050405020304" pitchFamily="18" charset="0"/>
              </a:rPr>
              <a:t>SR</a:t>
            </a:r>
            <a:r>
              <a:rPr lang="en-US" spc="-30" dirty="0" smtClean="0">
                <a:latin typeface="Times New Roman" panose="02020603050405020304" pitchFamily="18" charset="0"/>
                <a:cs typeface="Times New Roman" panose="02020603050405020304" pitchFamily="18" charset="0"/>
              </a:rPr>
              <a:t>RC</a:t>
            </a:r>
            <a:endParaRPr lang="en-US" spc="-30" dirty="0">
              <a:latin typeface="Times New Roman" panose="02020603050405020304" pitchFamily="18" charset="0"/>
              <a:cs typeface="Times New Roman" panose="02020603050405020304" pitchFamily="18" charset="0"/>
            </a:endParaRPr>
          </a:p>
          <a:p>
            <a:pPr marL="823595" lvl="1" indent="-344170">
              <a:buFont typeface="Wingdings" panose="05000000000000000000" pitchFamily="2" charset="2"/>
              <a:buChar char="ü"/>
              <a:tabLst>
                <a:tab pos="366395" algn="l"/>
                <a:tab pos="367030" algn="l"/>
              </a:tabLst>
            </a:pPr>
            <a:endParaRPr lang="en-US" spc="-30" dirty="0">
              <a:latin typeface="Times New Roman" panose="02020603050405020304" pitchFamily="18" charset="0"/>
              <a:cs typeface="Times New Roman" panose="02020603050405020304" pitchFamily="18" charset="0"/>
            </a:endParaRPr>
          </a:p>
          <a:p>
            <a:pPr marL="823595" lvl="1" indent="-344170">
              <a:buFont typeface="Wingdings" panose="05000000000000000000" pitchFamily="2" charset="2"/>
              <a:buChar char="ü"/>
              <a:tabLst>
                <a:tab pos="366395" algn="l"/>
                <a:tab pos="367030" algn="l"/>
              </a:tabLst>
            </a:pPr>
            <a:r>
              <a:rPr spc="-55" dirty="0" smtClean="0">
                <a:latin typeface="Times New Roman" panose="02020603050405020304" pitchFamily="18" charset="0"/>
                <a:cs typeface="Times New Roman" panose="02020603050405020304" pitchFamily="18" charset="0"/>
              </a:rPr>
              <a:t>You </a:t>
            </a:r>
            <a:r>
              <a:rPr spc="-15" dirty="0">
                <a:latin typeface="Times New Roman" panose="02020603050405020304" pitchFamily="18" charset="0"/>
                <a:cs typeface="Times New Roman" panose="02020603050405020304" pitchFamily="18" charset="0"/>
              </a:rPr>
              <a:t>must </a:t>
            </a:r>
            <a:r>
              <a:rPr spc="-10" dirty="0">
                <a:latin typeface="Times New Roman" panose="02020603050405020304" pitchFamily="18" charset="0"/>
                <a:cs typeface="Times New Roman" panose="02020603050405020304" pitchFamily="18" charset="0"/>
              </a:rPr>
              <a:t>meet </a:t>
            </a:r>
            <a:r>
              <a:rPr spc="-15" dirty="0">
                <a:latin typeface="Times New Roman" panose="02020603050405020304" pitchFamily="18" charset="0"/>
                <a:cs typeface="Times New Roman" panose="02020603050405020304" pitchFamily="18" charset="0"/>
              </a:rPr>
              <a:t>medical </a:t>
            </a:r>
            <a:r>
              <a:rPr spc="-20" dirty="0">
                <a:latin typeface="Times New Roman" panose="02020603050405020304" pitchFamily="18" charset="0"/>
                <a:cs typeface="Times New Roman" panose="02020603050405020304" pitchFamily="18" charset="0"/>
              </a:rPr>
              <a:t>requirements </a:t>
            </a:r>
            <a:r>
              <a:rPr spc="-25" dirty="0">
                <a:latin typeface="Times New Roman" panose="02020603050405020304" pitchFamily="18" charset="0"/>
                <a:cs typeface="Times New Roman" panose="02020603050405020304" pitchFamily="18" charset="0"/>
              </a:rPr>
              <a:t>for </a:t>
            </a:r>
            <a:r>
              <a:rPr spc="-15" dirty="0">
                <a:latin typeface="Times New Roman" panose="02020603050405020304" pitchFamily="18" charset="0"/>
                <a:cs typeface="Times New Roman" panose="02020603050405020304" pitchFamily="18" charset="0"/>
              </a:rPr>
              <a:t>all destinations identified </a:t>
            </a:r>
            <a:r>
              <a:rPr spc="-10" dirty="0">
                <a:latin typeface="Times New Roman" panose="02020603050405020304" pitchFamily="18" charset="0"/>
                <a:cs typeface="Times New Roman" panose="02020603050405020304" pitchFamily="18" charset="0"/>
              </a:rPr>
              <a:t>on </a:t>
            </a:r>
            <a:r>
              <a:rPr spc="-15" dirty="0">
                <a:latin typeface="Times New Roman" panose="02020603050405020304" pitchFamily="18" charset="0"/>
                <a:cs typeface="Times New Roman" panose="02020603050405020304" pitchFamily="18" charset="0"/>
              </a:rPr>
              <a:t>your</a:t>
            </a:r>
            <a:r>
              <a:rPr spc="155" dirty="0">
                <a:latin typeface="Times New Roman" panose="02020603050405020304" pitchFamily="18" charset="0"/>
                <a:cs typeface="Times New Roman" panose="02020603050405020304" pitchFamily="18" charset="0"/>
              </a:rPr>
              <a:t> </a:t>
            </a:r>
            <a:r>
              <a:rPr spc="-30" dirty="0" smtClean="0">
                <a:latin typeface="Times New Roman" panose="02020603050405020304" pitchFamily="18" charset="0"/>
                <a:cs typeface="Times New Roman" panose="02020603050405020304" pitchFamily="18" charset="0"/>
              </a:rPr>
              <a:t>orders</a:t>
            </a:r>
            <a:endParaRPr lang="en-US" spc="-30" dirty="0" smtClean="0">
              <a:latin typeface="Times New Roman" panose="02020603050405020304" pitchFamily="18" charset="0"/>
              <a:cs typeface="Times New Roman" panose="02020603050405020304" pitchFamily="18" charset="0"/>
            </a:endParaRPr>
          </a:p>
          <a:p>
            <a:pPr marL="22225">
              <a:lnSpc>
                <a:spcPct val="100000"/>
              </a:lnSpc>
              <a:spcBef>
                <a:spcPts val="5"/>
              </a:spcBef>
              <a:tabLst>
                <a:tab pos="366395" algn="l"/>
                <a:tab pos="367030" algn="l"/>
              </a:tabLst>
            </a:pPr>
            <a:endParaRPr sz="2500" dirty="0">
              <a:latin typeface="Times New Roman" panose="02020603050405020304" pitchFamily="18" charset="0"/>
              <a:cs typeface="Times New Roman" panose="02020603050405020304" pitchFamily="18" charset="0"/>
            </a:endParaRPr>
          </a:p>
          <a:p>
            <a:pPr marL="366395" indent="-344170">
              <a:buFont typeface="Arial"/>
              <a:buChar char="•"/>
              <a:tabLst>
                <a:tab pos="366395" algn="l"/>
                <a:tab pos="367030" algn="l"/>
              </a:tabLst>
            </a:pPr>
            <a:r>
              <a:rPr spc="-25" dirty="0">
                <a:latin typeface="Times New Roman" panose="02020603050405020304" pitchFamily="18" charset="0"/>
                <a:cs typeface="Times New Roman" panose="02020603050405020304" pitchFamily="18" charset="0"/>
              </a:rPr>
              <a:t>Copy </a:t>
            </a:r>
            <a:r>
              <a:rPr spc="-5" dirty="0">
                <a:latin typeface="Times New Roman" panose="02020603050405020304" pitchFamily="18" charset="0"/>
                <a:cs typeface="Times New Roman" panose="02020603050405020304" pitchFamily="18" charset="0"/>
              </a:rPr>
              <a:t>of </a:t>
            </a:r>
            <a:r>
              <a:rPr spc="-10" dirty="0">
                <a:latin typeface="Times New Roman" panose="02020603050405020304" pitchFamily="18" charset="0"/>
                <a:cs typeface="Times New Roman" panose="02020603050405020304" pitchFamily="18" charset="0"/>
              </a:rPr>
              <a:t>medical </a:t>
            </a:r>
            <a:r>
              <a:rPr spc="-30" dirty="0">
                <a:latin typeface="Times New Roman" panose="02020603050405020304" pitchFamily="18" charset="0"/>
                <a:cs typeface="Times New Roman" panose="02020603050405020304" pitchFamily="18" charset="0"/>
              </a:rPr>
              <a:t>records </a:t>
            </a:r>
            <a:r>
              <a:rPr spc="-25" dirty="0">
                <a:latin typeface="Times New Roman" panose="02020603050405020304" pitchFamily="18" charset="0"/>
                <a:cs typeface="Times New Roman" panose="02020603050405020304" pitchFamily="18" charset="0"/>
              </a:rPr>
              <a:t>related</a:t>
            </a:r>
            <a:r>
              <a:rPr spc="2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to:</a:t>
            </a:r>
          </a:p>
          <a:p>
            <a:pPr marL="765810" lvl="1" indent="-286385">
              <a:lnSpc>
                <a:spcPct val="100000"/>
              </a:lnSpc>
              <a:spcBef>
                <a:spcPts val="320"/>
              </a:spcBef>
              <a:buFont typeface="Wingdings"/>
              <a:buChar char=""/>
              <a:tabLst>
                <a:tab pos="766445" algn="l"/>
              </a:tabLst>
            </a:pPr>
            <a:r>
              <a:rPr sz="1800" spc="-20" dirty="0">
                <a:latin typeface="Times New Roman" panose="02020603050405020304" pitchFamily="18" charset="0"/>
                <a:cs typeface="Times New Roman" panose="02020603050405020304" pitchFamily="18" charset="0"/>
              </a:rPr>
              <a:t>Significant </a:t>
            </a:r>
            <a:r>
              <a:rPr sz="1800" spc="-25" dirty="0">
                <a:latin typeface="Times New Roman" panose="02020603050405020304" pitchFamily="18" charset="0"/>
                <a:cs typeface="Times New Roman" panose="02020603050405020304" pitchFamily="18" charset="0"/>
              </a:rPr>
              <a:t>current </a:t>
            </a:r>
            <a:r>
              <a:rPr sz="1800" spc="-10" dirty="0">
                <a:latin typeface="Times New Roman" panose="02020603050405020304" pitchFamily="18" charset="0"/>
                <a:cs typeface="Times New Roman" panose="02020603050405020304" pitchFamily="18" charset="0"/>
              </a:rPr>
              <a:t>or </a:t>
            </a:r>
            <a:r>
              <a:rPr sz="1800" spc="-15" dirty="0">
                <a:latin typeface="Times New Roman" panose="02020603050405020304" pitchFamily="18" charset="0"/>
                <a:cs typeface="Times New Roman" panose="02020603050405020304" pitchFamily="18" charset="0"/>
              </a:rPr>
              <a:t>past medical </a:t>
            </a:r>
            <a:r>
              <a:rPr sz="1800" spc="-10" dirty="0">
                <a:latin typeface="Times New Roman" panose="02020603050405020304" pitchFamily="18" charset="0"/>
                <a:cs typeface="Times New Roman" panose="02020603050405020304" pitchFamily="18" charset="0"/>
              </a:rPr>
              <a:t>issues </a:t>
            </a:r>
            <a:r>
              <a:rPr sz="1800" spc="-15" dirty="0">
                <a:latin typeface="Times New Roman" panose="02020603050405020304" pitchFamily="18" charset="0"/>
                <a:cs typeface="Times New Roman" panose="02020603050405020304" pitchFamily="18" charset="0"/>
              </a:rPr>
              <a:t>that </a:t>
            </a:r>
            <a:r>
              <a:rPr sz="1800" spc="-25" dirty="0">
                <a:latin typeface="Times New Roman" panose="02020603050405020304" pitchFamily="18" charset="0"/>
                <a:cs typeface="Times New Roman" panose="02020603050405020304" pitchFamily="18" charset="0"/>
              </a:rPr>
              <a:t>may </a:t>
            </a:r>
            <a:r>
              <a:rPr sz="1800" spc="-35" dirty="0">
                <a:latin typeface="Times New Roman" panose="02020603050405020304" pitchFamily="18" charset="0"/>
                <a:cs typeface="Times New Roman" panose="02020603050405020304" pitchFamily="18" charset="0"/>
              </a:rPr>
              <a:t>affect</a:t>
            </a:r>
            <a:r>
              <a:rPr sz="1800" spc="10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deployability</a:t>
            </a:r>
            <a:endParaRPr sz="1800" dirty="0">
              <a:latin typeface="Times New Roman" panose="02020603050405020304" pitchFamily="18" charset="0"/>
              <a:cs typeface="Times New Roman" panose="02020603050405020304" pitchFamily="18" charset="0"/>
            </a:endParaRPr>
          </a:p>
          <a:p>
            <a:pPr marL="765810" lvl="1" indent="-286385">
              <a:lnSpc>
                <a:spcPct val="100000"/>
              </a:lnSpc>
              <a:buFont typeface="Wingdings"/>
              <a:buChar char=""/>
              <a:tabLst>
                <a:tab pos="766445" algn="l"/>
              </a:tabLst>
            </a:pPr>
            <a:r>
              <a:rPr sz="1800" spc="-15" dirty="0">
                <a:latin typeface="Times New Roman" panose="02020603050405020304" pitchFamily="18" charset="0"/>
                <a:cs typeface="Times New Roman" panose="02020603050405020304" pitchFamily="18" charset="0"/>
              </a:rPr>
              <a:t>Mental health </a:t>
            </a:r>
            <a:r>
              <a:rPr sz="1800" spc="-20" dirty="0">
                <a:latin typeface="Times New Roman" panose="02020603050405020304" pitchFamily="18" charset="0"/>
                <a:cs typeface="Times New Roman" panose="02020603050405020304" pitchFamily="18" charset="0"/>
              </a:rPr>
              <a:t>history </a:t>
            </a:r>
            <a:r>
              <a:rPr sz="1800" spc="-10" dirty="0">
                <a:latin typeface="Times New Roman" panose="02020603050405020304" pitchFamily="18" charset="0"/>
                <a:cs typeface="Times New Roman" panose="02020603050405020304" pitchFamily="18" charset="0"/>
              </a:rPr>
              <a:t>and</a:t>
            </a:r>
            <a:r>
              <a:rPr sz="1800" spc="-65" dirty="0">
                <a:latin typeface="Times New Roman" panose="02020603050405020304" pitchFamily="18" charset="0"/>
                <a:cs typeface="Times New Roman" panose="02020603050405020304" pitchFamily="18" charset="0"/>
              </a:rPr>
              <a:t> </a:t>
            </a:r>
            <a:r>
              <a:rPr sz="1800" spc="-25" dirty="0" smtClean="0">
                <a:latin typeface="Times New Roman" panose="02020603050405020304" pitchFamily="18" charset="0"/>
                <a:cs typeface="Times New Roman" panose="02020603050405020304" pitchFamily="18" charset="0"/>
              </a:rPr>
              <a:t>treatments</a:t>
            </a:r>
            <a:endParaRPr lang="en-US" sz="1800" spc="-25" dirty="0" smtClean="0">
              <a:latin typeface="Times New Roman" panose="02020603050405020304" pitchFamily="18" charset="0"/>
              <a:cs typeface="Times New Roman" panose="02020603050405020304" pitchFamily="18" charset="0"/>
            </a:endParaRPr>
          </a:p>
          <a:p>
            <a:pPr marL="765810" lvl="1" indent="-286385">
              <a:lnSpc>
                <a:spcPct val="100000"/>
              </a:lnSpc>
              <a:buFont typeface="Wingdings"/>
              <a:buChar char=""/>
              <a:tabLst>
                <a:tab pos="766445" algn="l"/>
              </a:tabLst>
            </a:pPr>
            <a:r>
              <a:rPr lang="en-US" dirty="0">
                <a:solidFill>
                  <a:schemeClr val="tx1"/>
                </a:solidFill>
                <a:latin typeface="Times New Roman" panose="02020603050405020304" pitchFamily="18" charset="0"/>
                <a:cs typeface="Times New Roman" panose="02020603050405020304" pitchFamily="18" charset="0"/>
              </a:rPr>
              <a:t>Documents related to a VA Disability Rating</a:t>
            </a:r>
          </a:p>
          <a:p>
            <a:pPr marL="479425" lvl="1">
              <a:lnSpc>
                <a:spcPct val="100000"/>
              </a:lnSpc>
              <a:tabLst>
                <a:tab pos="766445" algn="l"/>
              </a:tabLst>
            </a:pPr>
            <a:endParaRPr lang="en-US" dirty="0">
              <a:solidFill>
                <a:schemeClr val="tx1"/>
              </a:solidFill>
              <a:latin typeface="Times New Roman" panose="02020603050405020304" pitchFamily="18" charset="0"/>
              <a:cs typeface="Times New Roman" panose="02020603050405020304" pitchFamily="18" charset="0"/>
            </a:endParaRPr>
          </a:p>
          <a:p>
            <a:pPr marL="366395" indent="-344170">
              <a:lnSpc>
                <a:spcPct val="100000"/>
              </a:lnSpc>
              <a:buFont typeface="Arial"/>
              <a:buChar char="•"/>
              <a:tabLst>
                <a:tab pos="366395" algn="l"/>
                <a:tab pos="367030" algn="l"/>
              </a:tabLst>
            </a:pPr>
            <a:r>
              <a:rPr lang="en-US" spc="-30" dirty="0" smtClean="0">
                <a:latin typeface="Times New Roman" panose="02020603050405020304" pitchFamily="18" charset="0"/>
                <a:cs typeface="Times New Roman" panose="02020603050405020304" pitchFamily="18" charset="0"/>
              </a:rPr>
              <a:t>Military only: DD </a:t>
            </a:r>
            <a:r>
              <a:rPr lang="en-US" spc="-20" dirty="0">
                <a:latin typeface="Times New Roman" panose="02020603050405020304" pitchFamily="18" charset="0"/>
                <a:cs typeface="Times New Roman" panose="02020603050405020304" pitchFamily="18" charset="0"/>
              </a:rPr>
              <a:t>Form </a:t>
            </a:r>
            <a:r>
              <a:rPr lang="en-US" spc="-15" dirty="0">
                <a:latin typeface="Times New Roman" panose="02020603050405020304" pitchFamily="18" charset="0"/>
                <a:cs typeface="Times New Roman" panose="02020603050405020304" pitchFamily="18" charset="0"/>
              </a:rPr>
              <a:t>2766 </a:t>
            </a:r>
            <a:r>
              <a:rPr lang="en-US" spc="-50" dirty="0">
                <a:latin typeface="Times New Roman" panose="02020603050405020304" pitchFamily="18" charset="0"/>
                <a:cs typeface="Times New Roman" panose="02020603050405020304" pitchFamily="18" charset="0"/>
              </a:rPr>
              <a:t>“Adult </a:t>
            </a:r>
            <a:r>
              <a:rPr lang="en-US" spc="-25" dirty="0">
                <a:latin typeface="Times New Roman" panose="02020603050405020304" pitchFamily="18" charset="0"/>
                <a:cs typeface="Times New Roman" panose="02020603050405020304" pitchFamily="18" charset="0"/>
              </a:rPr>
              <a:t>Preventive </a:t>
            </a:r>
            <a:r>
              <a:rPr lang="en-US" spc="-10" dirty="0">
                <a:latin typeface="Times New Roman" panose="02020603050405020304" pitchFamily="18" charset="0"/>
                <a:cs typeface="Times New Roman" panose="02020603050405020304" pitchFamily="18" charset="0"/>
              </a:rPr>
              <a:t>and </a:t>
            </a:r>
            <a:r>
              <a:rPr lang="en-US" spc="-25" dirty="0">
                <a:latin typeface="Times New Roman" panose="02020603050405020304" pitchFamily="18" charset="0"/>
                <a:cs typeface="Times New Roman" panose="02020603050405020304" pitchFamily="18" charset="0"/>
              </a:rPr>
              <a:t>Chronic </a:t>
            </a:r>
            <a:r>
              <a:rPr lang="en-US" spc="-35" dirty="0">
                <a:latin typeface="Times New Roman" panose="02020603050405020304" pitchFamily="18" charset="0"/>
                <a:cs typeface="Times New Roman" panose="02020603050405020304" pitchFamily="18" charset="0"/>
              </a:rPr>
              <a:t>Care </a:t>
            </a:r>
            <a:r>
              <a:rPr lang="en-US" spc="-15" dirty="0">
                <a:latin typeface="Times New Roman" panose="02020603050405020304" pitchFamily="18" charset="0"/>
                <a:cs typeface="Times New Roman" panose="02020603050405020304" pitchFamily="18" charset="0"/>
              </a:rPr>
              <a:t>Flow </a:t>
            </a:r>
            <a:r>
              <a:rPr lang="en-US" dirty="0">
                <a:latin typeface="Times New Roman" panose="02020603050405020304" pitchFamily="18" charset="0"/>
                <a:cs typeface="Times New Roman" panose="02020603050405020304" pitchFamily="18" charset="0"/>
              </a:rPr>
              <a:t>sheet” </a:t>
            </a:r>
            <a:r>
              <a:rPr lang="en-US" spc="-25" dirty="0">
                <a:latin typeface="Times New Roman" panose="02020603050405020304" pitchFamily="18" charset="0"/>
                <a:cs typeface="Times New Roman" panose="02020603050405020304" pitchFamily="18" charset="0"/>
              </a:rPr>
              <a:t>(yellow folder)</a:t>
            </a:r>
          </a:p>
          <a:p>
            <a:pPr marL="765810" lvl="1" indent="-286385">
              <a:lnSpc>
                <a:spcPct val="100000"/>
              </a:lnSpc>
              <a:spcBef>
                <a:spcPts val="325"/>
              </a:spcBef>
              <a:buFont typeface="Wingdings"/>
              <a:buChar char=""/>
              <a:tabLst>
                <a:tab pos="766445" algn="l"/>
              </a:tabLst>
            </a:pPr>
            <a:r>
              <a:rPr lang="en-US" spc="-20" dirty="0">
                <a:latin typeface="Times New Roman" panose="02020603050405020304" pitchFamily="18" charset="0"/>
                <a:cs typeface="Times New Roman" panose="02020603050405020304" pitchFamily="18" charset="0"/>
              </a:rPr>
              <a:t>Can </a:t>
            </a:r>
            <a:r>
              <a:rPr lang="en-US" spc="-5" dirty="0">
                <a:latin typeface="Times New Roman" panose="02020603050405020304" pitchFamily="18" charset="0"/>
                <a:cs typeface="Times New Roman" panose="02020603050405020304" pitchFamily="18" charset="0"/>
              </a:rPr>
              <a:t>be </a:t>
            </a:r>
            <a:r>
              <a:rPr lang="en-US" spc="-20" dirty="0">
                <a:latin typeface="Times New Roman" panose="02020603050405020304" pitchFamily="18" charset="0"/>
                <a:cs typeface="Times New Roman" panose="02020603050405020304" pitchFamily="18" charset="0"/>
              </a:rPr>
              <a:t>from </a:t>
            </a:r>
            <a:r>
              <a:rPr lang="en-US" dirty="0">
                <a:latin typeface="Times New Roman" panose="02020603050405020304" pitchFamily="18" charset="0"/>
                <a:cs typeface="Times New Roman" panose="02020603050405020304" pitchFamily="18" charset="0"/>
              </a:rPr>
              <a:t>a </a:t>
            </a:r>
            <a:r>
              <a:rPr lang="en-US" spc="-20" dirty="0">
                <a:latin typeface="Times New Roman" panose="02020603050405020304" pitchFamily="18" charset="0"/>
                <a:cs typeface="Times New Roman" panose="02020603050405020304" pitchFamily="18" charset="0"/>
              </a:rPr>
              <a:t>prior </a:t>
            </a:r>
            <a:r>
              <a:rPr lang="en-US" spc="-15" dirty="0">
                <a:latin typeface="Times New Roman" panose="02020603050405020304" pitchFamily="18" charset="0"/>
                <a:cs typeface="Times New Roman" panose="02020603050405020304" pitchFamily="18" charset="0"/>
              </a:rPr>
              <a:t>deployment; this serves </a:t>
            </a:r>
            <a:r>
              <a:rPr lang="en-US" spc="-10" dirty="0">
                <a:latin typeface="Times New Roman" panose="02020603050405020304" pitchFamily="18" charset="0"/>
                <a:cs typeface="Times New Roman" panose="02020603050405020304" pitchFamily="18" charset="0"/>
              </a:rPr>
              <a:t>as </a:t>
            </a:r>
            <a:r>
              <a:rPr lang="en-US" spc="-15" dirty="0">
                <a:latin typeface="Times New Roman" panose="02020603050405020304" pitchFamily="18" charset="0"/>
                <a:cs typeface="Times New Roman" panose="02020603050405020304" pitchFamily="18" charset="0"/>
              </a:rPr>
              <a:t>your deployment medical</a:t>
            </a:r>
            <a:r>
              <a:rPr lang="en-US" spc="90" dirty="0">
                <a:latin typeface="Times New Roman" panose="02020603050405020304" pitchFamily="18" charset="0"/>
                <a:cs typeface="Times New Roman" panose="02020603050405020304" pitchFamily="18" charset="0"/>
              </a:rPr>
              <a:t> </a:t>
            </a:r>
            <a:r>
              <a:rPr lang="en-US" spc="-30" dirty="0">
                <a:latin typeface="Times New Roman" panose="02020603050405020304" pitchFamily="18" charset="0"/>
                <a:cs typeface="Times New Roman" panose="02020603050405020304" pitchFamily="18" charset="0"/>
              </a:rPr>
              <a:t>record</a:t>
            </a:r>
            <a:endParaRPr lang="en-US" dirty="0">
              <a:latin typeface="Times New Roman" panose="02020603050405020304" pitchFamily="18" charset="0"/>
              <a:cs typeface="Times New Roman" panose="02020603050405020304" pitchFamily="18" charset="0"/>
            </a:endParaRPr>
          </a:p>
          <a:p>
            <a:pPr marL="308610" indent="-286385">
              <a:buFont typeface="Wingdings"/>
              <a:buChar char=""/>
              <a:tabLst>
                <a:tab pos="766445" algn="l"/>
              </a:tabLst>
            </a:pPr>
            <a:endParaRPr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1" y="304038"/>
            <a:ext cx="72390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85" dirty="0">
                <a:latin typeface="Times New Roman" panose="02020603050405020304" pitchFamily="18" charset="0"/>
                <a:cs typeface="Times New Roman" panose="02020603050405020304" pitchFamily="18" charset="0"/>
              </a:rPr>
              <a:t> </a:t>
            </a:r>
            <a:r>
              <a:rPr spc="-5" dirty="0" smtClean="0">
                <a:latin typeface="Times New Roman" panose="02020603050405020304" pitchFamily="18" charset="0"/>
                <a:cs typeface="Times New Roman" panose="02020603050405020304" pitchFamily="18" charset="0"/>
              </a:rPr>
              <a:t>SR</a:t>
            </a:r>
            <a:r>
              <a:rPr lang="en-US" spc="-5" dirty="0" smtClean="0">
                <a:latin typeface="Times New Roman" panose="02020603050405020304" pitchFamily="18" charset="0"/>
                <a:cs typeface="Times New Roman" panose="02020603050405020304" pitchFamily="18" charset="0"/>
              </a:rPr>
              <a:t>RC</a:t>
            </a:r>
            <a:endParaRPr spc="-5" dirty="0">
              <a:latin typeface="Times New Roman" panose="02020603050405020304" pitchFamily="18" charset="0"/>
              <a:cs typeface="Times New Roman" panose="02020603050405020304" pitchFamily="18" charset="0"/>
            </a:endParaRPr>
          </a:p>
        </p:txBody>
      </p:sp>
      <p:sp>
        <p:nvSpPr>
          <p:cNvPr id="3" name="object 3"/>
          <p:cNvSpPr txBox="1"/>
          <p:nvPr/>
        </p:nvSpPr>
        <p:spPr>
          <a:xfrm>
            <a:off x="467055" y="1402334"/>
            <a:ext cx="8113395" cy="4880823"/>
          </a:xfrm>
          <a:prstGeom prst="rect">
            <a:avLst/>
          </a:prstGeom>
        </p:spPr>
        <p:txBody>
          <a:bodyPr vert="horz" wrap="square" lIns="0" tIns="0" rIns="0" bIns="0" rtlCol="0">
            <a:spAutoFit/>
          </a:bodyPr>
          <a:lstStyle/>
          <a:p>
            <a:pPr marL="356870" marR="5080" indent="-344170">
              <a:lnSpc>
                <a:spcPct val="100000"/>
              </a:lnSpc>
              <a:buFont typeface="Arial"/>
              <a:buChar char="•"/>
              <a:tabLst>
                <a:tab pos="356870" algn="l"/>
                <a:tab pos="357505" algn="l"/>
              </a:tabLst>
            </a:pPr>
            <a:r>
              <a:rPr lang="en-US" u="sng" spc="-65" dirty="0" smtClean="0">
                <a:latin typeface="Times New Roman" panose="02020603050405020304" pitchFamily="18" charset="0"/>
                <a:cs typeface="Times New Roman" panose="02020603050405020304" pitchFamily="18" charset="0"/>
              </a:rPr>
              <a:t>Obstructive </a:t>
            </a:r>
            <a:r>
              <a:rPr sz="1800" u="sng" spc="-5" dirty="0" smtClean="0">
                <a:latin typeface="Times New Roman" panose="02020603050405020304" pitchFamily="18" charset="0"/>
                <a:cs typeface="Times New Roman" panose="02020603050405020304" pitchFamily="18" charset="0"/>
              </a:rPr>
              <a:t>Sleep </a:t>
            </a:r>
            <a:r>
              <a:rPr sz="1800" u="sng" spc="-5" dirty="0">
                <a:latin typeface="Times New Roman" panose="02020603050405020304" pitchFamily="18" charset="0"/>
                <a:cs typeface="Times New Roman" panose="02020603050405020304" pitchFamily="18" charset="0"/>
              </a:rPr>
              <a:t>Apnea: </a:t>
            </a:r>
            <a:r>
              <a:rPr sz="1800" spc="-15" dirty="0">
                <a:latin typeface="Times New Roman" panose="02020603050405020304" pitchFamily="18" charset="0"/>
                <a:cs typeface="Times New Roman" panose="02020603050405020304" pitchFamily="18" charset="0"/>
              </a:rPr>
              <a:t>Bring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copy </a:t>
            </a:r>
            <a:r>
              <a:rPr sz="1800" spc="-5" dirty="0">
                <a:latin typeface="Times New Roman" panose="02020603050405020304" pitchFamily="18" charset="0"/>
                <a:cs typeface="Times New Roman" panose="02020603050405020304" pitchFamily="18" charset="0"/>
              </a:rPr>
              <a:t>of initial </a:t>
            </a:r>
            <a:r>
              <a:rPr sz="1800" spc="-10" dirty="0">
                <a:latin typeface="Times New Roman" panose="02020603050405020304" pitchFamily="18" charset="0"/>
                <a:cs typeface="Times New Roman" panose="02020603050405020304" pitchFamily="18" charset="0"/>
              </a:rPr>
              <a:t>(untreated) </a:t>
            </a:r>
            <a:r>
              <a:rPr sz="1800" spc="-5" dirty="0">
                <a:latin typeface="Times New Roman" panose="02020603050405020304" pitchFamily="18" charset="0"/>
                <a:cs typeface="Times New Roman" panose="02020603050405020304" pitchFamily="18" charset="0"/>
              </a:rPr>
              <a:t>sleep study </a:t>
            </a:r>
            <a:r>
              <a:rPr sz="1800" spc="-10" dirty="0">
                <a:latin typeface="Times New Roman" panose="02020603050405020304" pitchFamily="18" charset="0"/>
                <a:cs typeface="Times New Roman" panose="02020603050405020304" pitchFamily="18" charset="0"/>
              </a:rPr>
              <a:t>results </a:t>
            </a:r>
            <a:r>
              <a:rPr sz="1800" dirty="0">
                <a:latin typeface="Times New Roman" panose="02020603050405020304" pitchFamily="18" charset="0"/>
                <a:cs typeface="Times New Roman" panose="02020603050405020304" pitchFamily="18" charset="0"/>
              </a:rPr>
              <a:t>and </a:t>
            </a:r>
            <a:r>
              <a:rPr sz="1800" spc="-25" dirty="0" smtClean="0">
                <a:latin typeface="Times New Roman" panose="02020603050405020304" pitchFamily="18" charset="0"/>
                <a:cs typeface="Times New Roman" panose="02020603050405020304" pitchFamily="18" charset="0"/>
              </a:rPr>
              <a:t>card </a:t>
            </a:r>
            <a:r>
              <a:rPr sz="1800" spc="-5" dirty="0">
                <a:latin typeface="Times New Roman" panose="02020603050405020304" pitchFamily="18" charset="0"/>
                <a:cs typeface="Times New Roman" panose="02020603050405020304" pitchFamily="18" charset="0"/>
              </a:rPr>
              <a:t>reading/download </a:t>
            </a:r>
            <a:r>
              <a:rPr sz="1800" spc="-10" dirty="0">
                <a:latin typeface="Times New Roman" panose="02020603050405020304" pitchFamily="18" charset="0"/>
                <a:cs typeface="Times New Roman" panose="02020603050405020304" pitchFamily="18" charset="0"/>
              </a:rPr>
              <a:t>from </a:t>
            </a:r>
            <a:r>
              <a:rPr sz="1800" spc="-35" dirty="0">
                <a:latin typeface="Times New Roman" panose="02020603050405020304" pitchFamily="18" charset="0"/>
                <a:cs typeface="Times New Roman" panose="02020603050405020304" pitchFamily="18" charset="0"/>
              </a:rPr>
              <a:t>CPAP </a:t>
            </a:r>
            <a:r>
              <a:rPr sz="1800" spc="-5" dirty="0" smtClean="0">
                <a:latin typeface="Times New Roman" panose="02020603050405020304" pitchFamily="18" charset="0"/>
                <a:cs typeface="Times New Roman" panose="02020603050405020304" pitchFamily="18" charset="0"/>
              </a:rPr>
              <a:t>machine</a:t>
            </a:r>
            <a:r>
              <a:rPr lang="en-US" sz="1800" spc="-5" dirty="0" smtClean="0">
                <a:latin typeface="Times New Roman" panose="02020603050405020304" pitchFamily="18" charset="0"/>
                <a:cs typeface="Times New Roman" panose="02020603050405020304" pitchFamily="18" charset="0"/>
              </a:rPr>
              <a:t> showing adherence</a:t>
            </a:r>
            <a:r>
              <a:rPr sz="1800" spc="-5" dirty="0" smtClean="0">
                <a:latin typeface="Times New Roman" panose="02020603050405020304" pitchFamily="18" charset="0"/>
                <a:cs typeface="Times New Roman" panose="02020603050405020304" pitchFamily="18" charset="0"/>
              </a:rPr>
              <a:t>.  </a:t>
            </a:r>
            <a:r>
              <a:rPr sz="1800" spc="-10" dirty="0">
                <a:solidFill>
                  <a:srgbClr val="AA3E00"/>
                </a:solidFill>
                <a:latin typeface="Times New Roman" panose="02020603050405020304" pitchFamily="18" charset="0"/>
                <a:cs typeface="Times New Roman" panose="02020603050405020304" pitchFamily="18" charset="0"/>
              </a:rPr>
              <a:t>*</a:t>
            </a:r>
            <a:r>
              <a:rPr sz="1800" spc="-10" dirty="0">
                <a:solidFill>
                  <a:srgbClr val="974707"/>
                </a:solidFill>
                <a:latin typeface="Times New Roman" panose="02020603050405020304" pitchFamily="18" charset="0"/>
                <a:cs typeface="Times New Roman" panose="02020603050405020304" pitchFamily="18" charset="0"/>
              </a:rPr>
              <a:t>May </a:t>
            </a:r>
            <a:r>
              <a:rPr sz="1800" spc="-10" dirty="0">
                <a:solidFill>
                  <a:srgbClr val="AA3E00"/>
                </a:solidFill>
                <a:latin typeface="Times New Roman" panose="02020603050405020304" pitchFamily="18" charset="0"/>
                <a:cs typeface="Times New Roman" panose="02020603050405020304" pitchFamily="18" charset="0"/>
              </a:rPr>
              <a:t>require</a:t>
            </a:r>
            <a:r>
              <a:rPr sz="1800" spc="114" dirty="0">
                <a:solidFill>
                  <a:srgbClr val="AA3E00"/>
                </a:solidFill>
                <a:latin typeface="Times New Roman" panose="02020603050405020304" pitchFamily="18" charset="0"/>
                <a:cs typeface="Times New Roman" panose="02020603050405020304" pitchFamily="18" charset="0"/>
              </a:rPr>
              <a:t> </a:t>
            </a:r>
            <a:r>
              <a:rPr sz="1800" spc="-10" dirty="0">
                <a:solidFill>
                  <a:srgbClr val="AA3E00"/>
                </a:solidFill>
                <a:latin typeface="Times New Roman" panose="02020603050405020304" pitchFamily="18" charset="0"/>
                <a:cs typeface="Times New Roman" panose="02020603050405020304" pitchFamily="18" charset="0"/>
              </a:rPr>
              <a:t>waiver*</a:t>
            </a:r>
            <a:endParaRPr sz="1800" dirty="0">
              <a:latin typeface="Times New Roman" panose="02020603050405020304" pitchFamily="18" charset="0"/>
              <a:cs typeface="Times New Roman" panose="02020603050405020304" pitchFamily="18" charset="0"/>
            </a:endParaRPr>
          </a:p>
          <a:p>
            <a:pPr>
              <a:lnSpc>
                <a:spcPct val="100000"/>
              </a:lnSpc>
              <a:spcBef>
                <a:spcPts val="30"/>
              </a:spcBef>
              <a:buFont typeface="Arial"/>
              <a:buChar char="•"/>
            </a:pPr>
            <a:endParaRPr sz="1850" dirty="0">
              <a:latin typeface="Times New Roman" panose="02020603050405020304" pitchFamily="18" charset="0"/>
              <a:cs typeface="Times New Roman" panose="02020603050405020304" pitchFamily="18" charset="0"/>
            </a:endParaRPr>
          </a:p>
          <a:p>
            <a:pPr marL="755649" marR="384810" lvl="1" indent="-285750">
              <a:lnSpc>
                <a:spcPct val="100000"/>
              </a:lnSpc>
              <a:buFont typeface="Wingdings" panose="05000000000000000000" pitchFamily="2" charset="2"/>
              <a:buChar char="ü"/>
              <a:tabLst>
                <a:tab pos="814069" algn="l"/>
                <a:tab pos="814705" algn="l"/>
              </a:tabLst>
            </a:pPr>
            <a:r>
              <a:rPr lang="en-US" spc="-10" dirty="0" smtClean="0">
                <a:latin typeface="Times New Roman" panose="02020603050405020304" pitchFamily="18" charset="0"/>
                <a:cs typeface="Times New Roman" panose="02020603050405020304" pitchFamily="18" charset="0"/>
              </a:rPr>
              <a:t>Adherence </a:t>
            </a:r>
            <a:r>
              <a:rPr lang="en-US" spc="-10" dirty="0">
                <a:latin typeface="Times New Roman" panose="02020603050405020304" pitchFamily="18" charset="0"/>
                <a:cs typeface="Times New Roman" panose="02020603050405020304" pitchFamily="18" charset="0"/>
              </a:rPr>
              <a:t>is defined as PAP machine data download (i.e. compliance report) that reveals the machine is being used for at least </a:t>
            </a:r>
            <a:r>
              <a:rPr lang="en-US" spc="-10" dirty="0" smtClean="0">
                <a:latin typeface="Times New Roman" panose="02020603050405020304" pitchFamily="18" charset="0"/>
                <a:cs typeface="Times New Roman" panose="02020603050405020304" pitchFamily="18" charset="0"/>
              </a:rPr>
              <a:t>four </a:t>
            </a:r>
            <a:r>
              <a:rPr lang="en-US" spc="-10" dirty="0">
                <a:latin typeface="Times New Roman" panose="02020603050405020304" pitchFamily="18" charset="0"/>
                <a:cs typeface="Times New Roman" panose="02020603050405020304" pitchFamily="18" charset="0"/>
              </a:rPr>
              <a:t>hours per night for greater than 70% of nights over the previous 30-day period</a:t>
            </a:r>
            <a:r>
              <a:rPr lang="en-US" spc="-10" dirty="0" smtClean="0">
                <a:latin typeface="Times New Roman" panose="02020603050405020304" pitchFamily="18" charset="0"/>
                <a:cs typeface="Times New Roman" panose="02020603050405020304" pitchFamily="18" charset="0"/>
              </a:rPr>
              <a:t>.</a:t>
            </a:r>
          </a:p>
          <a:p>
            <a:pPr marL="814069" marR="384810" lvl="1" indent="-344170">
              <a:lnSpc>
                <a:spcPct val="100000"/>
              </a:lnSpc>
              <a:buFont typeface="Wingdings"/>
              <a:buChar char=""/>
              <a:tabLst>
                <a:tab pos="814069" algn="l"/>
                <a:tab pos="814705" algn="l"/>
              </a:tabLst>
            </a:pPr>
            <a:r>
              <a:rPr lang="en-US" spc="-35" dirty="0" smtClean="0">
                <a:latin typeface="Times New Roman" panose="02020603050405020304" pitchFamily="18" charset="0"/>
                <a:cs typeface="Times New Roman" panose="02020603050405020304" pitchFamily="18" charset="0"/>
              </a:rPr>
              <a:t>CPAP </a:t>
            </a:r>
            <a:r>
              <a:rPr lang="en-US" spc="-5" dirty="0">
                <a:latin typeface="Times New Roman" panose="02020603050405020304" pitchFamily="18" charset="0"/>
                <a:cs typeface="Times New Roman" panose="02020603050405020304" pitchFamily="18" charset="0"/>
              </a:rPr>
              <a:t>must </a:t>
            </a:r>
            <a:r>
              <a:rPr lang="en-US" spc="-15" dirty="0">
                <a:latin typeface="Times New Roman" panose="02020603050405020304" pitchFamily="18" charset="0"/>
                <a:cs typeface="Times New Roman" panose="02020603050405020304" pitchFamily="18" charset="0"/>
              </a:rPr>
              <a:t>have </a:t>
            </a:r>
            <a:r>
              <a:rPr lang="en-US" dirty="0">
                <a:latin typeface="Times New Roman" panose="02020603050405020304" pitchFamily="18" charset="0"/>
                <a:cs typeface="Times New Roman" panose="02020603050405020304" pitchFamily="18" charset="0"/>
              </a:rPr>
              <a:t>a </a:t>
            </a:r>
            <a:r>
              <a:rPr lang="en-US" spc="-10" dirty="0">
                <a:latin typeface="Times New Roman" panose="02020603050405020304" pitchFamily="18" charset="0"/>
                <a:cs typeface="Times New Roman" panose="02020603050405020304" pitchFamily="18" charset="0"/>
              </a:rPr>
              <a:t>rechargeable battery backup </a:t>
            </a:r>
            <a:r>
              <a:rPr lang="en-US" dirty="0">
                <a:latin typeface="Times New Roman" panose="02020603050405020304" pitchFamily="18" charset="0"/>
                <a:cs typeface="Times New Roman" panose="02020603050405020304" pitchFamily="18" charset="0"/>
              </a:rPr>
              <a:t>and </a:t>
            </a:r>
            <a:r>
              <a:rPr lang="en-US" spc="-5" dirty="0">
                <a:latin typeface="Times New Roman" panose="02020603050405020304" pitchFamily="18" charset="0"/>
                <a:cs typeface="Times New Roman" panose="02020603050405020304" pitchFamily="18" charset="0"/>
              </a:rPr>
              <a:t>sufficient supplies </a:t>
            </a:r>
            <a:r>
              <a:rPr lang="en-US" spc="-15" dirty="0">
                <a:latin typeface="Times New Roman" panose="02020603050405020304" pitchFamily="18" charset="0"/>
                <a:cs typeface="Times New Roman" panose="02020603050405020304" pitchFamily="18" charset="0"/>
              </a:rPr>
              <a:t>for</a:t>
            </a:r>
            <a:r>
              <a:rPr lang="en-US" spc="135"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spc="-5" dirty="0" smtClean="0">
                <a:latin typeface="Times New Roman" panose="02020603050405020304" pitchFamily="18" charset="0"/>
                <a:cs typeface="Times New Roman" panose="02020603050405020304" pitchFamily="18" charset="0"/>
              </a:rPr>
              <a:t>deployment </a:t>
            </a:r>
            <a:r>
              <a:rPr lang="en-US" spc="-10" dirty="0">
                <a:latin typeface="Times New Roman" panose="02020603050405020304" pitchFamily="18" charset="0"/>
                <a:cs typeface="Times New Roman" panose="02020603050405020304" pitchFamily="18" charset="0"/>
              </a:rPr>
              <a:t>duration. </a:t>
            </a:r>
            <a:endParaRPr lang="en-US" spc="-10" dirty="0" smtClean="0">
              <a:latin typeface="Times New Roman" panose="02020603050405020304" pitchFamily="18" charset="0"/>
              <a:cs typeface="Times New Roman" panose="02020603050405020304" pitchFamily="18" charset="0"/>
            </a:endParaRPr>
          </a:p>
          <a:p>
            <a:pPr marL="814069" marR="384810" lvl="1" indent="-344170">
              <a:lnSpc>
                <a:spcPct val="100000"/>
              </a:lnSpc>
              <a:buFont typeface="Wingdings"/>
              <a:buChar char=""/>
              <a:tabLst>
                <a:tab pos="814069" algn="l"/>
                <a:tab pos="814705" algn="l"/>
              </a:tabLst>
            </a:pPr>
            <a:r>
              <a:rPr lang="en-US" spc="-25" dirty="0" smtClean="0">
                <a:latin typeface="Times New Roman" panose="02020603050405020304" pitchFamily="18" charset="0"/>
                <a:cs typeface="Times New Roman" panose="02020603050405020304" pitchFamily="18" charset="0"/>
              </a:rPr>
              <a:t>Suggest </a:t>
            </a:r>
            <a:r>
              <a:rPr lang="en-US" spc="-15" dirty="0">
                <a:latin typeface="Times New Roman" panose="02020603050405020304" pitchFamily="18" charset="0"/>
                <a:cs typeface="Times New Roman" panose="02020603050405020304" pitchFamily="18" charset="0"/>
              </a:rPr>
              <a:t>hand carry </a:t>
            </a:r>
            <a:r>
              <a:rPr lang="en-US" spc="-20" dirty="0">
                <a:latin typeface="Times New Roman" panose="02020603050405020304" pitchFamily="18" charset="0"/>
                <a:cs typeface="Times New Roman" panose="02020603050405020304" pitchFamily="18" charset="0"/>
              </a:rPr>
              <a:t>to </a:t>
            </a:r>
            <a:r>
              <a:rPr lang="en-US" spc="-35" dirty="0">
                <a:latin typeface="Times New Roman" panose="02020603050405020304" pitchFamily="18" charset="0"/>
                <a:cs typeface="Times New Roman" panose="02020603050405020304" pitchFamily="18" charset="0"/>
              </a:rPr>
              <a:t>CRC </a:t>
            </a:r>
            <a:r>
              <a:rPr lang="en-US" spc="-10" dirty="0">
                <a:latin typeface="Times New Roman" panose="02020603050405020304" pitchFamily="18" charset="0"/>
                <a:cs typeface="Times New Roman" panose="02020603050405020304" pitchFamily="18" charset="0"/>
              </a:rPr>
              <a:t>to </a:t>
            </a:r>
            <a:r>
              <a:rPr lang="en-US" spc="-30" dirty="0">
                <a:latin typeface="Times New Roman" panose="02020603050405020304" pitchFamily="18" charset="0"/>
                <a:cs typeface="Times New Roman" panose="02020603050405020304" pitchFamily="18" charset="0"/>
              </a:rPr>
              <a:t>avoid </a:t>
            </a:r>
            <a:r>
              <a:rPr lang="en-US" spc="-15" dirty="0">
                <a:latin typeface="Times New Roman" panose="02020603050405020304" pitchFamily="18" charset="0"/>
                <a:cs typeface="Times New Roman" panose="02020603050405020304" pitchFamily="18" charset="0"/>
              </a:rPr>
              <a:t>damage, but do </a:t>
            </a:r>
            <a:r>
              <a:rPr lang="en-US" spc="-10" dirty="0">
                <a:latin typeface="Times New Roman" panose="02020603050405020304" pitchFamily="18" charset="0"/>
                <a:cs typeface="Times New Roman" panose="02020603050405020304" pitchFamily="18" charset="0"/>
              </a:rPr>
              <a:t>not </a:t>
            </a:r>
            <a:r>
              <a:rPr lang="en-US" spc="-20" dirty="0">
                <a:latin typeface="Times New Roman" panose="02020603050405020304" pitchFamily="18" charset="0"/>
                <a:cs typeface="Times New Roman" panose="02020603050405020304" pitchFamily="18" charset="0"/>
              </a:rPr>
              <a:t>bring </a:t>
            </a:r>
            <a:r>
              <a:rPr lang="en-US" spc="-20" dirty="0" smtClean="0">
                <a:latin typeface="Times New Roman" panose="02020603050405020304" pitchFamily="18" charset="0"/>
                <a:cs typeface="Times New Roman" panose="02020603050405020304" pitchFamily="18" charset="0"/>
              </a:rPr>
              <a:t>CPAP machine </a:t>
            </a:r>
            <a:r>
              <a:rPr lang="en-US" spc="-10" dirty="0" smtClean="0">
                <a:latin typeface="Times New Roman" panose="02020603050405020304" pitchFamily="18" charset="0"/>
                <a:cs typeface="Times New Roman" panose="02020603050405020304" pitchFamily="18" charset="0"/>
              </a:rPr>
              <a:t>to </a:t>
            </a:r>
            <a:r>
              <a:rPr lang="en-US" spc="-25" dirty="0">
                <a:latin typeface="Times New Roman" panose="02020603050405020304" pitchFamily="18" charset="0"/>
                <a:cs typeface="Times New Roman" panose="02020603050405020304" pitchFamily="18" charset="0"/>
              </a:rPr>
              <a:t>Medical</a:t>
            </a:r>
            <a:r>
              <a:rPr lang="en-US" spc="-195" dirty="0">
                <a:latin typeface="Times New Roman" panose="02020603050405020304" pitchFamily="18" charset="0"/>
                <a:cs typeface="Times New Roman" panose="02020603050405020304" pitchFamily="18" charset="0"/>
              </a:rPr>
              <a:t> </a:t>
            </a:r>
            <a:r>
              <a:rPr lang="en-US" spc="-30" dirty="0" smtClean="0">
                <a:latin typeface="Times New Roman" panose="02020603050405020304" pitchFamily="18" charset="0"/>
                <a:cs typeface="Times New Roman" panose="02020603050405020304" pitchFamily="18" charset="0"/>
              </a:rPr>
              <a:t>SRRC</a:t>
            </a:r>
            <a:endParaRPr sz="1850" dirty="0">
              <a:latin typeface="Times New Roman" panose="02020603050405020304" pitchFamily="18" charset="0"/>
              <a:cs typeface="Times New Roman" panose="02020603050405020304" pitchFamily="18" charset="0"/>
            </a:endParaRPr>
          </a:p>
          <a:p>
            <a:pPr marL="356870" marR="438150" indent="-344170">
              <a:lnSpc>
                <a:spcPct val="100000"/>
              </a:lnSpc>
              <a:buFont typeface="Arial"/>
              <a:buChar char="•"/>
              <a:tabLst>
                <a:tab pos="356870" algn="l"/>
                <a:tab pos="357505" algn="l"/>
              </a:tabLst>
            </a:pPr>
            <a:r>
              <a:rPr sz="1800" spc="-5" dirty="0">
                <a:latin typeface="Times New Roman" panose="02020603050405020304" pitchFamily="18" charset="0"/>
                <a:cs typeface="Times New Roman" panose="02020603050405020304" pitchFamily="18" charset="0"/>
              </a:rPr>
              <a:t>Asthma or </a:t>
            </a:r>
            <a:r>
              <a:rPr sz="1800" spc="-30" dirty="0">
                <a:latin typeface="Times New Roman" panose="02020603050405020304" pitchFamily="18" charset="0"/>
                <a:cs typeface="Times New Roman" panose="02020603050405020304" pitchFamily="18" charset="0"/>
              </a:rPr>
              <a:t>COPD </a:t>
            </a:r>
            <a:r>
              <a:rPr sz="1800" spc="-10" dirty="0">
                <a:latin typeface="Times New Roman" panose="02020603050405020304" pitchFamily="18" charset="0"/>
                <a:cs typeface="Times New Roman" panose="02020603050405020304" pitchFamily="18" charset="0"/>
              </a:rPr>
              <a:t>prescribed/requiring medication: </a:t>
            </a:r>
            <a:r>
              <a:rPr sz="1800" spc="-20" dirty="0">
                <a:latin typeface="Times New Roman" panose="02020603050405020304" pitchFamily="18" charset="0"/>
                <a:cs typeface="Times New Roman" panose="02020603050405020304" pitchFamily="18" charset="0"/>
              </a:rPr>
              <a:t>(inhalers, </a:t>
            </a:r>
            <a:r>
              <a:rPr sz="1800" spc="-10" dirty="0">
                <a:latin typeface="Times New Roman" panose="02020603050405020304" pitchFamily="18" charset="0"/>
                <a:cs typeface="Times New Roman" panose="02020603050405020304" pitchFamily="18" charset="0"/>
              </a:rPr>
              <a:t>etc.) </a:t>
            </a:r>
            <a:r>
              <a:rPr sz="1800" spc="-15" dirty="0">
                <a:latin typeface="Times New Roman" panose="02020603050405020304" pitchFamily="18" charset="0"/>
                <a:cs typeface="Times New Roman" panose="02020603050405020304" pitchFamily="18" charset="0"/>
              </a:rPr>
              <a:t>Bring </a:t>
            </a:r>
            <a:r>
              <a:rPr sz="1800" spc="-10" dirty="0">
                <a:latin typeface="Times New Roman" panose="02020603050405020304" pitchFamily="18" charset="0"/>
                <a:cs typeface="Times New Roman" panose="02020603050405020304" pitchFamily="18" charset="0"/>
              </a:rPr>
              <a:t>copy </a:t>
            </a:r>
            <a:r>
              <a:rPr sz="1800" spc="-5" dirty="0">
                <a:latin typeface="Times New Roman" panose="02020603050405020304" pitchFamily="18" charset="0"/>
                <a:cs typeface="Times New Roman" panose="02020603050405020304" pitchFamily="18" charset="0"/>
              </a:rPr>
              <a:t>of  </a:t>
            </a:r>
            <a:r>
              <a:rPr lang="en-US" sz="1800" spc="-5" dirty="0" smtClean="0">
                <a:latin typeface="Times New Roman" panose="02020603050405020304" pitchFamily="18" charset="0"/>
                <a:cs typeface="Times New Roman" panose="02020603050405020304" pitchFamily="18" charset="0"/>
              </a:rPr>
              <a:t>a </a:t>
            </a:r>
            <a:r>
              <a:rPr sz="1800" spc="-5" dirty="0" smtClean="0">
                <a:latin typeface="Times New Roman" panose="02020603050405020304" pitchFamily="18" charset="0"/>
                <a:cs typeface="Times New Roman" panose="02020603050405020304" pitchFamily="18" charset="0"/>
              </a:rPr>
              <a:t>pulmonary </a:t>
            </a:r>
            <a:r>
              <a:rPr sz="1800" spc="-5" dirty="0">
                <a:latin typeface="Times New Roman" panose="02020603050405020304" pitchFamily="18" charset="0"/>
                <a:cs typeface="Times New Roman" panose="02020603050405020304" pitchFamily="18" charset="0"/>
              </a:rPr>
              <a:t>function </a:t>
            </a:r>
            <a:r>
              <a:rPr sz="1800" spc="-15" dirty="0">
                <a:latin typeface="Times New Roman" panose="02020603050405020304" pitchFamily="18" charset="0"/>
                <a:cs typeface="Times New Roman" panose="02020603050405020304" pitchFamily="18" charset="0"/>
              </a:rPr>
              <a:t>test. </a:t>
            </a:r>
            <a:r>
              <a:rPr sz="1800" spc="-10" dirty="0">
                <a:solidFill>
                  <a:srgbClr val="AA3E00"/>
                </a:solidFill>
                <a:latin typeface="Times New Roman" panose="02020603050405020304" pitchFamily="18" charset="0"/>
                <a:cs typeface="Times New Roman" panose="02020603050405020304" pitchFamily="18" charset="0"/>
              </a:rPr>
              <a:t>*</a:t>
            </a:r>
            <a:r>
              <a:rPr sz="1800" spc="-10" dirty="0">
                <a:solidFill>
                  <a:srgbClr val="974707"/>
                </a:solidFill>
                <a:latin typeface="Times New Roman" panose="02020603050405020304" pitchFamily="18" charset="0"/>
                <a:cs typeface="Times New Roman" panose="02020603050405020304" pitchFamily="18" charset="0"/>
              </a:rPr>
              <a:t>May </a:t>
            </a:r>
            <a:r>
              <a:rPr sz="1800" spc="-10" dirty="0">
                <a:solidFill>
                  <a:srgbClr val="AA3E00"/>
                </a:solidFill>
                <a:latin typeface="Times New Roman" panose="02020603050405020304" pitchFamily="18" charset="0"/>
                <a:cs typeface="Times New Roman" panose="02020603050405020304" pitchFamily="18" charset="0"/>
              </a:rPr>
              <a:t>require</a:t>
            </a:r>
            <a:r>
              <a:rPr sz="1800" spc="-90" dirty="0">
                <a:solidFill>
                  <a:srgbClr val="AA3E00"/>
                </a:solidFill>
                <a:latin typeface="Times New Roman" panose="02020603050405020304" pitchFamily="18" charset="0"/>
                <a:cs typeface="Times New Roman" panose="02020603050405020304" pitchFamily="18" charset="0"/>
              </a:rPr>
              <a:t> </a:t>
            </a:r>
            <a:r>
              <a:rPr sz="1800" spc="-10" dirty="0">
                <a:solidFill>
                  <a:srgbClr val="AA3E00"/>
                </a:solidFill>
                <a:latin typeface="Times New Roman" panose="02020603050405020304" pitchFamily="18" charset="0"/>
                <a:cs typeface="Times New Roman" panose="02020603050405020304" pitchFamily="18" charset="0"/>
              </a:rPr>
              <a:t>waiver*</a:t>
            </a:r>
            <a:endParaRPr sz="1800" dirty="0">
              <a:latin typeface="Times New Roman" panose="02020603050405020304" pitchFamily="18" charset="0"/>
              <a:cs typeface="Times New Roman" panose="02020603050405020304" pitchFamily="18" charset="0"/>
            </a:endParaRPr>
          </a:p>
          <a:p>
            <a:pPr>
              <a:lnSpc>
                <a:spcPct val="100000"/>
              </a:lnSpc>
              <a:spcBef>
                <a:spcPts val="30"/>
              </a:spcBef>
              <a:buFont typeface="Arial"/>
              <a:buChar char="•"/>
            </a:pPr>
            <a:endParaRPr sz="1450" dirty="0">
              <a:latin typeface="Times New Roman" panose="02020603050405020304" pitchFamily="18" charset="0"/>
              <a:cs typeface="Times New Roman" panose="02020603050405020304" pitchFamily="18" charset="0"/>
            </a:endParaRPr>
          </a:p>
          <a:p>
            <a:pPr marL="356870" indent="-344170">
              <a:lnSpc>
                <a:spcPct val="100000"/>
              </a:lnSpc>
              <a:spcBef>
                <a:spcPts val="5"/>
              </a:spcBef>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Copy </a:t>
            </a:r>
            <a:r>
              <a:rPr sz="1800" spc="-5" dirty="0">
                <a:latin typeface="Times New Roman" panose="02020603050405020304" pitchFamily="18" charset="0"/>
                <a:cs typeface="Times New Roman" panose="02020603050405020304" pitchFamily="18" charset="0"/>
              </a:rPr>
              <a:t>of medical </a:t>
            </a:r>
            <a:r>
              <a:rPr sz="1800" spc="-15" dirty="0">
                <a:latin typeface="Times New Roman" panose="02020603050405020304" pitchFamily="18" charset="0"/>
                <a:cs typeface="Times New Roman" panose="02020603050405020304" pitchFamily="18" charset="0"/>
              </a:rPr>
              <a:t>documentation for </a:t>
            </a:r>
            <a:r>
              <a:rPr sz="1800" spc="-10" dirty="0">
                <a:latin typeface="Times New Roman" panose="02020603050405020304" pitchFamily="18" charset="0"/>
                <a:cs typeface="Times New Roman" panose="02020603050405020304" pitchFamily="18" charset="0"/>
              </a:rPr>
              <a:t>chronic conditions. </a:t>
            </a:r>
            <a:r>
              <a:rPr sz="1800" spc="-10" dirty="0">
                <a:solidFill>
                  <a:srgbClr val="AA3E00"/>
                </a:solidFill>
                <a:latin typeface="Times New Roman" panose="02020603050405020304" pitchFamily="18" charset="0"/>
                <a:cs typeface="Times New Roman" panose="02020603050405020304" pitchFamily="18" charset="0"/>
              </a:rPr>
              <a:t>*</a:t>
            </a:r>
            <a:r>
              <a:rPr sz="1800" spc="-10" dirty="0">
                <a:solidFill>
                  <a:srgbClr val="974707"/>
                </a:solidFill>
                <a:latin typeface="Times New Roman" panose="02020603050405020304" pitchFamily="18" charset="0"/>
                <a:cs typeface="Times New Roman" panose="02020603050405020304" pitchFamily="18" charset="0"/>
              </a:rPr>
              <a:t>May </a:t>
            </a:r>
            <a:r>
              <a:rPr sz="1800" spc="-10" dirty="0">
                <a:solidFill>
                  <a:srgbClr val="AA3E00"/>
                </a:solidFill>
                <a:latin typeface="Times New Roman" panose="02020603050405020304" pitchFamily="18" charset="0"/>
                <a:cs typeface="Times New Roman" panose="02020603050405020304" pitchFamily="18" charset="0"/>
              </a:rPr>
              <a:t>require</a:t>
            </a:r>
            <a:r>
              <a:rPr sz="1800" spc="10" dirty="0">
                <a:solidFill>
                  <a:srgbClr val="AA3E00"/>
                </a:solidFill>
                <a:latin typeface="Times New Roman" panose="02020603050405020304" pitchFamily="18" charset="0"/>
                <a:cs typeface="Times New Roman" panose="02020603050405020304" pitchFamily="18" charset="0"/>
              </a:rPr>
              <a:t> </a:t>
            </a:r>
            <a:r>
              <a:rPr sz="1800" spc="-10" dirty="0">
                <a:solidFill>
                  <a:srgbClr val="AA3E00"/>
                </a:solidFill>
                <a:latin typeface="Times New Roman" panose="02020603050405020304" pitchFamily="18" charset="0"/>
                <a:cs typeface="Times New Roman" panose="02020603050405020304" pitchFamily="18" charset="0"/>
              </a:rPr>
              <a:t>waiver*</a:t>
            </a:r>
            <a:endParaRPr sz="1800" dirty="0">
              <a:latin typeface="Times New Roman" panose="02020603050405020304" pitchFamily="18" charset="0"/>
              <a:cs typeface="Times New Roman" panose="02020603050405020304" pitchFamily="18" charset="0"/>
            </a:endParaRPr>
          </a:p>
          <a:p>
            <a:pPr marL="356870" marR="260985" indent="-344170">
              <a:lnSpc>
                <a:spcPct val="100000"/>
              </a:lnSpc>
              <a:spcBef>
                <a:spcPts val="1705"/>
              </a:spcBef>
              <a:buFont typeface="Arial"/>
              <a:buChar char="•"/>
              <a:tabLst>
                <a:tab pos="356870" algn="l"/>
                <a:tab pos="357505" algn="l"/>
              </a:tabLst>
            </a:pPr>
            <a:r>
              <a:rPr sz="1800" spc="-15" dirty="0" smtClean="0">
                <a:latin typeface="Times New Roman" panose="02020603050405020304" pitchFamily="18" charset="0"/>
                <a:cs typeface="Times New Roman" panose="02020603050405020304" pitchFamily="18" charset="0"/>
              </a:rPr>
              <a:t>Letter </a:t>
            </a:r>
            <a:r>
              <a:rPr sz="1800" spc="-10" dirty="0">
                <a:latin typeface="Times New Roman" panose="02020603050405020304" pitchFamily="18" charset="0"/>
                <a:cs typeface="Times New Roman" panose="02020603050405020304" pitchFamily="18" charset="0"/>
              </a:rPr>
              <a:t>from your surgeon indicating your recovery </a:t>
            </a:r>
            <a:r>
              <a:rPr sz="1800" dirty="0">
                <a:latin typeface="Times New Roman" panose="02020603050405020304" pitchFamily="18" charset="0"/>
                <a:cs typeface="Times New Roman" panose="02020603050405020304" pitchFamily="18" charset="0"/>
              </a:rPr>
              <a:t>is </a:t>
            </a:r>
            <a:r>
              <a:rPr sz="1800" spc="-10" dirty="0">
                <a:latin typeface="Times New Roman" panose="02020603050405020304" pitchFamily="18" charset="0"/>
                <a:cs typeface="Times New Roman" panose="02020603050405020304" pitchFamily="18" charset="0"/>
              </a:rPr>
              <a:t>complete </a:t>
            </a:r>
            <a:r>
              <a:rPr sz="1800" spc="-5" dirty="0">
                <a:latin typeface="Times New Roman" panose="02020603050405020304" pitchFamily="18" charset="0"/>
                <a:cs typeface="Times New Roman" panose="02020603050405020304" pitchFamily="18" charset="0"/>
              </a:rPr>
              <a:t>if deploying within  one </a:t>
            </a:r>
            <a:r>
              <a:rPr sz="1800" spc="-10" dirty="0">
                <a:latin typeface="Times New Roman" panose="02020603050405020304" pitchFamily="18" charset="0"/>
                <a:cs typeface="Times New Roman" panose="02020603050405020304" pitchFamily="18" charset="0"/>
              </a:rPr>
              <a:t>year </a:t>
            </a:r>
            <a:r>
              <a:rPr sz="1800" spc="-5" dirty="0">
                <a:latin typeface="Times New Roman" panose="02020603050405020304" pitchFamily="18" charset="0"/>
                <a:cs typeface="Times New Roman" panose="02020603050405020304" pitchFamily="18" charset="0"/>
              </a:rPr>
              <a:t>of </a:t>
            </a:r>
            <a:r>
              <a:rPr sz="1800" spc="-10" dirty="0">
                <a:latin typeface="Times New Roman" panose="02020603050405020304" pitchFamily="18" charset="0"/>
                <a:cs typeface="Times New Roman" panose="02020603050405020304" pitchFamily="18" charset="0"/>
              </a:rPr>
              <a:t>surgery</a:t>
            </a:r>
            <a:r>
              <a:rPr sz="1800" spc="-15" dirty="0">
                <a:latin typeface="Times New Roman" panose="02020603050405020304" pitchFamily="18" charset="0"/>
                <a:cs typeface="Times New Roman" panose="02020603050405020304" pitchFamily="18" charset="0"/>
              </a:rPr>
              <a:t> date</a:t>
            </a:r>
            <a:endParaRP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1257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1" y="303021"/>
            <a:ext cx="70866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45" dirty="0">
                <a:latin typeface="Times New Roman" panose="02020603050405020304" pitchFamily="18" charset="0"/>
                <a:cs typeface="Times New Roman" panose="02020603050405020304" pitchFamily="18" charset="0"/>
              </a:rPr>
              <a:t> </a:t>
            </a:r>
            <a:r>
              <a:rPr spc="-10" dirty="0" smtClean="0">
                <a:latin typeface="Times New Roman" panose="02020603050405020304" pitchFamily="18" charset="0"/>
                <a:cs typeface="Times New Roman" panose="02020603050405020304" pitchFamily="18" charset="0"/>
              </a:rPr>
              <a:t>SR</a:t>
            </a:r>
            <a:r>
              <a:rPr lang="en-US" spc="-10" dirty="0" smtClean="0">
                <a:latin typeface="Times New Roman" panose="02020603050405020304" pitchFamily="18" charset="0"/>
                <a:cs typeface="Times New Roman" panose="02020603050405020304" pitchFamily="18" charset="0"/>
              </a:rPr>
              <a:t>RC</a:t>
            </a:r>
            <a:endParaRPr spc="-10" dirty="0">
              <a:latin typeface="Times New Roman" panose="02020603050405020304" pitchFamily="18" charset="0"/>
              <a:cs typeface="Times New Roman" panose="02020603050405020304" pitchFamily="18" charset="0"/>
            </a:endParaRPr>
          </a:p>
        </p:txBody>
      </p:sp>
      <p:sp>
        <p:nvSpPr>
          <p:cNvPr id="3" name="object 3"/>
          <p:cNvSpPr txBox="1"/>
          <p:nvPr/>
        </p:nvSpPr>
        <p:spPr>
          <a:xfrm>
            <a:off x="465226" y="1149350"/>
            <a:ext cx="7959725" cy="5601533"/>
          </a:xfrm>
          <a:prstGeom prst="rect">
            <a:avLst/>
          </a:prstGeom>
        </p:spPr>
        <p:txBody>
          <a:bodyPr vert="horz" wrap="square" lIns="0" tIns="0" rIns="0" bIns="0" rtlCol="0">
            <a:spAutoFit/>
          </a:bodyPr>
          <a:lstStyle/>
          <a:p>
            <a:pPr lvl="1">
              <a:lnSpc>
                <a:spcPct val="100000"/>
              </a:lnSpc>
              <a:spcBef>
                <a:spcPts val="20"/>
              </a:spcBef>
            </a:pPr>
            <a:endParaRPr sz="1450" dirty="0">
              <a:latin typeface="Times New Roman" panose="02020603050405020304" pitchFamily="18" charset="0"/>
              <a:cs typeface="Times New Roman" panose="02020603050405020304" pitchFamily="18" charset="0"/>
            </a:endParaRPr>
          </a:p>
          <a:p>
            <a:pPr marL="356870" marR="107950" indent="-34417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Copy </a:t>
            </a:r>
            <a:r>
              <a:rPr sz="1800" spc="-5" dirty="0">
                <a:latin typeface="Times New Roman" panose="02020603050405020304" pitchFamily="18" charset="0"/>
                <a:cs typeface="Times New Roman" panose="02020603050405020304" pitchFamily="18" charset="0"/>
              </a:rPr>
              <a:t>of medical </a:t>
            </a:r>
            <a:r>
              <a:rPr sz="1800" spc="-25" dirty="0">
                <a:latin typeface="Times New Roman" panose="02020603050405020304" pitchFamily="18" charset="0"/>
                <a:cs typeface="Times New Roman" panose="02020603050405020304" pitchFamily="18" charset="0"/>
              </a:rPr>
              <a:t>records </a:t>
            </a:r>
            <a:r>
              <a:rPr sz="1800" spc="-5" dirty="0">
                <a:latin typeface="Times New Roman" panose="02020603050405020304" pitchFamily="18" charset="0"/>
                <a:cs typeface="Times New Roman" panose="02020603050405020304" pitchFamily="18" charset="0"/>
              </a:rPr>
              <a:t>or </a:t>
            </a:r>
            <a:r>
              <a:rPr sz="1800" spc="-15" dirty="0">
                <a:latin typeface="Times New Roman" panose="02020603050405020304" pitchFamily="18" charset="0"/>
                <a:cs typeface="Times New Roman" panose="02020603050405020304" pitchFamily="18" charset="0"/>
              </a:rPr>
              <a:t>letter </a:t>
            </a:r>
            <a:r>
              <a:rPr sz="1800" spc="-20" dirty="0">
                <a:latin typeface="Times New Roman" panose="02020603050405020304" pitchFamily="18" charset="0"/>
                <a:cs typeface="Times New Roman" panose="02020603050405020304" pitchFamily="18" charset="0"/>
              </a:rPr>
              <a:t>from </a:t>
            </a:r>
            <a:r>
              <a:rPr sz="1800" spc="-40" dirty="0">
                <a:latin typeface="Times New Roman" panose="02020603050405020304" pitchFamily="18" charset="0"/>
                <a:cs typeface="Times New Roman" panose="02020603050405020304" pitchFamily="18" charset="0"/>
              </a:rPr>
              <a:t>Medical/Behavioral </a:t>
            </a:r>
            <a:r>
              <a:rPr sz="1800" spc="-35" dirty="0">
                <a:latin typeface="Times New Roman" panose="02020603050405020304" pitchFamily="18" charset="0"/>
                <a:cs typeface="Times New Roman" panose="02020603050405020304" pitchFamily="18" charset="0"/>
              </a:rPr>
              <a:t>Health </a:t>
            </a:r>
            <a:r>
              <a:rPr sz="1800" spc="-40" dirty="0">
                <a:latin typeface="Times New Roman" panose="02020603050405020304" pitchFamily="18" charset="0"/>
                <a:cs typeface="Times New Roman" panose="02020603050405020304" pitchFamily="18" charset="0"/>
              </a:rPr>
              <a:t>Provider </a:t>
            </a:r>
            <a:r>
              <a:rPr sz="1800" spc="-15" dirty="0">
                <a:latin typeface="Times New Roman" panose="02020603050405020304" pitchFamily="18" charset="0"/>
                <a:cs typeface="Times New Roman" panose="02020603050405020304" pitchFamily="18" charset="0"/>
              </a:rPr>
              <a:t>treating  </a:t>
            </a:r>
            <a:r>
              <a:rPr lang="en-US" sz="1800" spc="-10" dirty="0" smtClean="0">
                <a:latin typeface="Times New Roman" panose="02020603050405020304" pitchFamily="18" charset="0"/>
                <a:cs typeface="Times New Roman" panose="02020603050405020304" pitchFamily="18" charset="0"/>
              </a:rPr>
              <a:t>any </a:t>
            </a:r>
            <a:r>
              <a:rPr sz="1800" spc="-15" dirty="0" smtClean="0">
                <a:latin typeface="Times New Roman" panose="02020603050405020304" pitchFamily="18" charset="0"/>
                <a:cs typeface="Times New Roman" panose="02020603050405020304" pitchFamily="18" charset="0"/>
              </a:rPr>
              <a:t>psychiatric </a:t>
            </a:r>
            <a:r>
              <a:rPr sz="1800" spc="-20" dirty="0">
                <a:latin typeface="Times New Roman" panose="02020603050405020304" pitchFamily="18" charset="0"/>
                <a:cs typeface="Times New Roman" panose="02020603050405020304" pitchFamily="18" charset="0"/>
              </a:rPr>
              <a:t>disorders </a:t>
            </a:r>
            <a:r>
              <a:rPr sz="1800" spc="-10" dirty="0">
                <a:latin typeface="Times New Roman" panose="02020603050405020304" pitchFamily="18" charset="0"/>
                <a:cs typeface="Times New Roman" panose="02020603050405020304" pitchFamily="18" charset="0"/>
              </a:rPr>
              <a:t>(anxiety</a:t>
            </a:r>
            <a:r>
              <a:rPr sz="1800" spc="-10" dirty="0" smtClean="0">
                <a:latin typeface="Times New Roman" panose="02020603050405020304" pitchFamily="18" charset="0"/>
                <a:cs typeface="Times New Roman" panose="02020603050405020304" pitchFamily="18" charset="0"/>
              </a:rPr>
              <a:t>,</a:t>
            </a:r>
            <a:r>
              <a:rPr lang="en-US" sz="1800" spc="-10" dirty="0" smtClean="0">
                <a:latin typeface="Times New Roman" panose="02020603050405020304" pitchFamily="18" charset="0"/>
                <a:cs typeface="Times New Roman" panose="02020603050405020304" pitchFamily="18" charset="0"/>
              </a:rPr>
              <a:t> </a:t>
            </a:r>
            <a:r>
              <a:rPr sz="1800" spc="-10" dirty="0" smtClean="0">
                <a:latin typeface="Times New Roman" panose="02020603050405020304" pitchFamily="18" charset="0"/>
                <a:cs typeface="Times New Roman" panose="02020603050405020304" pitchFamily="18" charset="0"/>
              </a:rPr>
              <a:t>depression</a:t>
            </a:r>
            <a:r>
              <a:rPr sz="1800" spc="-10" dirty="0">
                <a:latin typeface="Times New Roman" panose="02020603050405020304" pitchFamily="18" charset="0"/>
                <a:cs typeface="Times New Roman" panose="02020603050405020304" pitchFamily="18" charset="0"/>
              </a:rPr>
              <a:t>, </a:t>
            </a:r>
            <a:r>
              <a:rPr sz="1800" spc="-30" dirty="0">
                <a:latin typeface="Times New Roman" panose="02020603050405020304" pitchFamily="18" charset="0"/>
                <a:cs typeface="Times New Roman" panose="02020603050405020304" pitchFamily="18" charset="0"/>
              </a:rPr>
              <a:t>PTSD, </a:t>
            </a:r>
            <a:r>
              <a:rPr sz="1800" spc="-15" dirty="0">
                <a:latin typeface="Times New Roman" panose="02020603050405020304" pitchFamily="18" charset="0"/>
                <a:cs typeface="Times New Roman" panose="02020603050405020304" pitchFamily="18" charset="0"/>
              </a:rPr>
              <a:t>etc.)</a:t>
            </a:r>
            <a:r>
              <a:rPr sz="1800" spc="8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stating:</a:t>
            </a:r>
            <a:endParaRPr sz="1800" dirty="0">
              <a:latin typeface="Times New Roman" panose="02020603050405020304" pitchFamily="18" charset="0"/>
              <a:cs typeface="Times New Roman" panose="02020603050405020304" pitchFamily="18" charset="0"/>
            </a:endParaRPr>
          </a:p>
          <a:p>
            <a:pPr>
              <a:lnSpc>
                <a:spcPct val="100000"/>
              </a:lnSpc>
              <a:spcBef>
                <a:spcPts val="35"/>
              </a:spcBef>
              <a:buFont typeface="Arial"/>
              <a:buChar char="•"/>
            </a:pPr>
            <a:endParaRPr sz="1450" dirty="0">
              <a:latin typeface="Times New Roman" panose="02020603050405020304" pitchFamily="18" charset="0"/>
              <a:cs typeface="Times New Roman" panose="02020603050405020304" pitchFamily="18" charset="0"/>
            </a:endParaRPr>
          </a:p>
          <a:p>
            <a:pPr marL="814069" marR="508000" lvl="1" indent="-344170">
              <a:lnSpc>
                <a:spcPct val="100000"/>
              </a:lnSpc>
              <a:buFont typeface="Wingdings"/>
              <a:buChar char=""/>
              <a:tabLst>
                <a:tab pos="814069" algn="l"/>
                <a:tab pos="814705" algn="l"/>
              </a:tabLst>
            </a:pPr>
            <a:r>
              <a:rPr sz="1800" spc="-10" dirty="0">
                <a:latin typeface="Times New Roman" panose="02020603050405020304" pitchFamily="18" charset="0"/>
                <a:cs typeface="Times New Roman" panose="02020603050405020304" pitchFamily="18" charset="0"/>
              </a:rPr>
              <a:t>Stability </a:t>
            </a:r>
            <a:r>
              <a:rPr sz="1800" spc="-15" dirty="0">
                <a:latin typeface="Times New Roman" panose="02020603050405020304" pitchFamily="18" charset="0"/>
                <a:cs typeface="Times New Roman" panose="02020603050405020304" pitchFamily="18" charset="0"/>
              </a:rPr>
              <a:t>for </a:t>
            </a:r>
            <a:r>
              <a:rPr sz="1800" spc="-10" dirty="0">
                <a:latin typeface="Times New Roman" panose="02020603050405020304" pitchFamily="18" charset="0"/>
                <a:cs typeface="Times New Roman" panose="02020603050405020304" pitchFamily="18" charset="0"/>
              </a:rPr>
              <a:t>at </a:t>
            </a:r>
            <a:r>
              <a:rPr sz="1800" spc="-5" dirty="0">
                <a:latin typeface="Times New Roman" panose="02020603050405020304" pitchFamily="18" charset="0"/>
                <a:cs typeface="Times New Roman" panose="02020603050405020304" pitchFamily="18" charset="0"/>
              </a:rPr>
              <a:t>least </a:t>
            </a:r>
            <a:r>
              <a:rPr sz="1800" spc="-10" dirty="0">
                <a:latin typeface="Times New Roman" panose="02020603050405020304" pitchFamily="18" charset="0"/>
                <a:cs typeface="Times New Roman" panose="02020603050405020304" pitchFamily="18" charset="0"/>
              </a:rPr>
              <a:t>three </a:t>
            </a:r>
            <a:r>
              <a:rPr sz="1800" spc="-5" dirty="0">
                <a:latin typeface="Times New Roman" panose="02020603050405020304" pitchFamily="18" charset="0"/>
                <a:cs typeface="Times New Roman" panose="02020603050405020304" pitchFamily="18" charset="0"/>
              </a:rPr>
              <a:t>months using </a:t>
            </a:r>
            <a:r>
              <a:rPr sz="1800" dirty="0">
                <a:latin typeface="Times New Roman" panose="02020603050405020304" pitchFamily="18" charset="0"/>
                <a:cs typeface="Times New Roman" panose="02020603050405020304" pitchFamily="18" charset="0"/>
              </a:rPr>
              <a:t>the </a:t>
            </a:r>
            <a:r>
              <a:rPr sz="1800" u="heavy" spc="-10" dirty="0">
                <a:latin typeface="Times New Roman" panose="02020603050405020304" pitchFamily="18" charset="0"/>
                <a:cs typeface="Times New Roman" panose="02020603050405020304" pitchFamily="18" charset="0"/>
              </a:rPr>
              <a:t>same treatment </a:t>
            </a:r>
            <a:r>
              <a:rPr sz="1800" dirty="0">
                <a:latin typeface="Times New Roman" panose="02020603050405020304" pitchFamily="18" charset="0"/>
                <a:cs typeface="Times New Roman" panose="02020603050405020304" pitchFamily="18" charset="0"/>
              </a:rPr>
              <a:t>and </a:t>
            </a:r>
            <a:r>
              <a:rPr sz="1800" spc="-25" dirty="0">
                <a:latin typeface="Times New Roman" panose="02020603050405020304" pitchFamily="18" charset="0"/>
                <a:cs typeface="Times New Roman" panose="02020603050405020304" pitchFamily="18" charset="0"/>
              </a:rPr>
              <a:t>are </a:t>
            </a:r>
            <a:r>
              <a:rPr sz="1800" spc="-5" dirty="0">
                <a:latin typeface="Times New Roman" panose="02020603050405020304" pitchFamily="18" charset="0"/>
                <a:cs typeface="Times New Roman" panose="02020603050405020304" pitchFamily="18" charset="0"/>
              </a:rPr>
              <a:t>not  </a:t>
            </a:r>
            <a:r>
              <a:rPr sz="1800" spc="-10" dirty="0">
                <a:latin typeface="Times New Roman" panose="02020603050405020304" pitchFamily="18" charset="0"/>
                <a:cs typeface="Times New Roman" panose="02020603050405020304" pitchFamily="18" charset="0"/>
              </a:rPr>
              <a:t>expected to decompensate </a:t>
            </a:r>
            <a:r>
              <a:rPr sz="1800" spc="-5" dirty="0">
                <a:latin typeface="Times New Roman" panose="02020603050405020304" pitchFamily="18" charset="0"/>
                <a:cs typeface="Times New Roman" panose="02020603050405020304" pitchFamily="18" charset="0"/>
              </a:rPr>
              <a:t>in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deployed</a:t>
            </a:r>
            <a:r>
              <a:rPr sz="1800" spc="-4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environment</a:t>
            </a:r>
            <a:endParaRPr sz="1800" dirty="0">
              <a:latin typeface="Times New Roman" panose="02020603050405020304" pitchFamily="18" charset="0"/>
              <a:cs typeface="Times New Roman" panose="02020603050405020304" pitchFamily="18" charset="0"/>
            </a:endParaRPr>
          </a:p>
          <a:p>
            <a:pPr lvl="1">
              <a:lnSpc>
                <a:spcPct val="100000"/>
              </a:lnSpc>
              <a:spcBef>
                <a:spcPts val="35"/>
              </a:spcBef>
              <a:buFont typeface="Wingdings"/>
              <a:buChar char=""/>
            </a:pPr>
            <a:endParaRPr sz="1450" dirty="0">
              <a:latin typeface="Times New Roman" panose="02020603050405020304" pitchFamily="18" charset="0"/>
              <a:cs typeface="Times New Roman" panose="02020603050405020304" pitchFamily="18" charset="0"/>
            </a:endParaRPr>
          </a:p>
          <a:p>
            <a:pPr marL="1213485" marR="70485" lvl="2" indent="-286385">
              <a:lnSpc>
                <a:spcPct val="100000"/>
              </a:lnSpc>
              <a:buFont typeface="Wingdings"/>
              <a:buChar char=""/>
              <a:tabLst>
                <a:tab pos="1213485" algn="l"/>
                <a:tab pos="1214120" algn="l"/>
              </a:tabLst>
            </a:pPr>
            <a:r>
              <a:rPr sz="1800" u="heavy" spc="-5" dirty="0">
                <a:latin typeface="Times New Roman" panose="02020603050405020304" pitchFamily="18" charset="0"/>
                <a:cs typeface="Times New Roman" panose="02020603050405020304" pitchFamily="18" charset="0"/>
              </a:rPr>
              <a:t>Same </a:t>
            </a:r>
            <a:r>
              <a:rPr sz="1800" u="heavy" spc="-10" dirty="0">
                <a:latin typeface="Times New Roman" panose="02020603050405020304" pitchFamily="18" charset="0"/>
                <a:cs typeface="Times New Roman" panose="02020603050405020304" pitchFamily="18" charset="0"/>
              </a:rPr>
              <a:t>treatment </a:t>
            </a:r>
            <a:r>
              <a:rPr sz="1800" spc="-5" dirty="0">
                <a:latin typeface="Times New Roman" panose="02020603050405020304" pitchFamily="18" charset="0"/>
                <a:cs typeface="Times New Roman" panose="02020603050405020304" pitchFamily="18" charset="0"/>
              </a:rPr>
              <a:t>is defined </a:t>
            </a:r>
            <a:r>
              <a:rPr sz="1800" dirty="0">
                <a:latin typeface="Times New Roman" panose="02020603050405020304" pitchFamily="18" charset="0"/>
                <a:cs typeface="Times New Roman" panose="02020603050405020304" pitchFamily="18" charset="0"/>
              </a:rPr>
              <a:t>as </a:t>
            </a:r>
            <a:r>
              <a:rPr sz="1800" spc="-5" dirty="0">
                <a:latin typeface="Times New Roman" panose="02020603050405020304" pitchFamily="18" charset="0"/>
                <a:cs typeface="Times New Roman" panose="02020603050405020304" pitchFamily="18" charset="0"/>
              </a:rPr>
              <a:t>having </a:t>
            </a:r>
            <a:r>
              <a:rPr sz="1800" dirty="0">
                <a:latin typeface="Times New Roman" panose="02020603050405020304" pitchFamily="18" charset="0"/>
                <a:cs typeface="Times New Roman" panose="02020603050405020304" pitchFamily="18" charset="0"/>
              </a:rPr>
              <a:t>used the same </a:t>
            </a:r>
            <a:r>
              <a:rPr sz="1800" spc="-5" dirty="0">
                <a:latin typeface="Times New Roman" panose="02020603050405020304" pitchFamily="18" charset="0"/>
                <a:cs typeface="Times New Roman" panose="02020603050405020304" pitchFamily="18" charset="0"/>
              </a:rPr>
              <a:t>dosage of </a:t>
            </a:r>
            <a:r>
              <a:rPr sz="1800" spc="-10" dirty="0">
                <a:latin typeface="Times New Roman" panose="02020603050405020304" pitchFamily="18" charset="0"/>
                <a:cs typeface="Times New Roman" panose="02020603050405020304" pitchFamily="18" charset="0"/>
              </a:rPr>
              <a:t>current  </a:t>
            </a:r>
            <a:r>
              <a:rPr sz="1800" spc="-5" dirty="0">
                <a:latin typeface="Times New Roman" panose="02020603050405020304" pitchFamily="18" charset="0"/>
                <a:cs typeface="Times New Roman" panose="02020603050405020304" pitchFamily="18" charset="0"/>
              </a:rPr>
              <a:t>medication </a:t>
            </a:r>
            <a:r>
              <a:rPr sz="1800" spc="-15" dirty="0">
                <a:latin typeface="Times New Roman" panose="02020603050405020304" pitchFamily="18" charset="0"/>
                <a:cs typeface="Times New Roman" panose="02020603050405020304" pitchFamily="18" charset="0"/>
              </a:rPr>
              <a:t>for </a:t>
            </a:r>
            <a:r>
              <a:rPr sz="1800" spc="-10" dirty="0">
                <a:latin typeface="Times New Roman" panose="02020603050405020304" pitchFamily="18" charset="0"/>
                <a:cs typeface="Times New Roman" panose="02020603050405020304" pitchFamily="18" charset="0"/>
              </a:rPr>
              <a:t>at least </a:t>
            </a:r>
            <a:r>
              <a:rPr sz="1800" dirty="0">
                <a:latin typeface="Times New Roman" panose="02020603050405020304" pitchFamily="18" charset="0"/>
                <a:cs typeface="Times New Roman" panose="02020603050405020304" pitchFamily="18" charset="0"/>
              </a:rPr>
              <a:t>90 </a:t>
            </a:r>
            <a:r>
              <a:rPr sz="1800" spc="-15" dirty="0">
                <a:latin typeface="Times New Roman" panose="02020603050405020304" pitchFamily="18" charset="0"/>
                <a:cs typeface="Times New Roman" panose="02020603050405020304" pitchFamily="18" charset="0"/>
              </a:rPr>
              <a:t>days </a:t>
            </a:r>
            <a:r>
              <a:rPr sz="1800" spc="-5" dirty="0">
                <a:latin typeface="Times New Roman" panose="02020603050405020304" pitchFamily="18" charset="0"/>
                <a:cs typeface="Times New Roman" panose="02020603050405020304" pitchFamily="18" charset="0"/>
              </a:rPr>
              <a:t>without </a:t>
            </a:r>
            <a:r>
              <a:rPr sz="1800" dirty="0">
                <a:latin typeface="Times New Roman" panose="02020603050405020304" pitchFamily="18" charset="0"/>
                <a:cs typeface="Times New Roman" panose="02020603050405020304" pitchFamily="18" charset="0"/>
              </a:rPr>
              <a:t>the </a:t>
            </a:r>
            <a:r>
              <a:rPr sz="1800" spc="-10" dirty="0">
                <a:latin typeface="Times New Roman" panose="02020603050405020304" pitchFamily="18" charset="0"/>
                <a:cs typeface="Times New Roman" panose="02020603050405020304" pitchFamily="18" charset="0"/>
              </a:rPr>
              <a:t>discontinuation </a:t>
            </a:r>
            <a:r>
              <a:rPr sz="1800" spc="-5" dirty="0">
                <a:latin typeface="Times New Roman" panose="02020603050405020304" pitchFamily="18" charset="0"/>
                <a:cs typeface="Times New Roman" panose="02020603050405020304" pitchFamily="18" charset="0"/>
              </a:rPr>
              <a:t>of </a:t>
            </a:r>
            <a:r>
              <a:rPr sz="1800" spc="-15" dirty="0">
                <a:latin typeface="Times New Roman" panose="02020603050405020304" pitchFamily="18" charset="0"/>
                <a:cs typeface="Times New Roman" panose="02020603050405020304" pitchFamily="18" charset="0"/>
              </a:rPr>
              <a:t>any </a:t>
            </a:r>
            <a:r>
              <a:rPr sz="1800" spc="-5" dirty="0">
                <a:latin typeface="Times New Roman" panose="02020603050405020304" pitchFamily="18" charset="0"/>
                <a:cs typeface="Times New Roman" panose="02020603050405020304" pitchFamily="18" charset="0"/>
              </a:rPr>
              <a:t>other  </a:t>
            </a:r>
            <a:r>
              <a:rPr sz="1800" spc="-10" dirty="0">
                <a:latin typeface="Times New Roman" panose="02020603050405020304" pitchFamily="18" charset="0"/>
                <a:cs typeface="Times New Roman" panose="02020603050405020304" pitchFamily="18" charset="0"/>
              </a:rPr>
              <a:t>behavioral </a:t>
            </a:r>
            <a:r>
              <a:rPr sz="1800" spc="-5" dirty="0">
                <a:latin typeface="Times New Roman" panose="02020603050405020304" pitchFamily="18" charset="0"/>
                <a:cs typeface="Times New Roman" panose="02020603050405020304" pitchFamily="18" charset="0"/>
              </a:rPr>
              <a:t>health medication during that </a:t>
            </a:r>
            <a:r>
              <a:rPr sz="1800" dirty="0">
                <a:latin typeface="Times New Roman" panose="02020603050405020304" pitchFamily="18" charset="0"/>
                <a:cs typeface="Times New Roman" panose="02020603050405020304" pitchFamily="18" charset="0"/>
              </a:rPr>
              <a:t>90</a:t>
            </a:r>
            <a:r>
              <a:rPr sz="1800" spc="3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days</a:t>
            </a:r>
            <a:endParaRPr sz="1800" dirty="0">
              <a:latin typeface="Times New Roman" panose="02020603050405020304" pitchFamily="18" charset="0"/>
              <a:cs typeface="Times New Roman" panose="02020603050405020304" pitchFamily="18" charset="0"/>
            </a:endParaRPr>
          </a:p>
          <a:p>
            <a:pPr lvl="2">
              <a:lnSpc>
                <a:spcPct val="100000"/>
              </a:lnSpc>
              <a:spcBef>
                <a:spcPts val="20"/>
              </a:spcBef>
              <a:buFont typeface="Wingdings"/>
              <a:buChar char=""/>
            </a:pPr>
            <a:endParaRPr sz="145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800" dirty="0">
                <a:latin typeface="Times New Roman" panose="02020603050405020304" pitchFamily="18" charset="0"/>
                <a:cs typeface="Times New Roman" panose="02020603050405020304" pitchFamily="18" charset="0"/>
              </a:rPr>
              <a:t>No </a:t>
            </a:r>
            <a:r>
              <a:rPr sz="1800" spc="-5" dirty="0">
                <a:latin typeface="Times New Roman" panose="02020603050405020304" pitchFamily="18" charset="0"/>
                <a:cs typeface="Times New Roman" panose="02020603050405020304" pitchFamily="18" charset="0"/>
              </a:rPr>
              <a:t>inpatient/residential </a:t>
            </a:r>
            <a:r>
              <a:rPr sz="1800" spc="-15" dirty="0">
                <a:latin typeface="Times New Roman" panose="02020603050405020304" pitchFamily="18" charset="0"/>
                <a:cs typeface="Times New Roman" panose="02020603050405020304" pitchFamily="18" charset="0"/>
              </a:rPr>
              <a:t>psychiatric </a:t>
            </a:r>
            <a:r>
              <a:rPr sz="1800" spc="-5" dirty="0">
                <a:latin typeface="Times New Roman" panose="02020603050405020304" pitchFamily="18" charset="0"/>
                <a:cs typeface="Times New Roman" panose="02020603050405020304" pitchFamily="18" charset="0"/>
              </a:rPr>
              <a:t>or </a:t>
            </a:r>
            <a:r>
              <a:rPr sz="1800" spc="-10" dirty="0">
                <a:latin typeface="Times New Roman" panose="02020603050405020304" pitchFamily="18" charset="0"/>
                <a:cs typeface="Times New Roman" panose="02020603050405020304" pitchFamily="18" charset="0"/>
              </a:rPr>
              <a:t>substance </a:t>
            </a:r>
            <a:r>
              <a:rPr sz="1800" dirty="0">
                <a:latin typeface="Times New Roman" panose="02020603050405020304" pitchFamily="18" charset="0"/>
                <a:cs typeface="Times New Roman" panose="02020603050405020304" pitchFamily="18" charset="0"/>
              </a:rPr>
              <a:t>abuse </a:t>
            </a:r>
            <a:r>
              <a:rPr sz="1800" spc="-5" dirty="0">
                <a:latin typeface="Times New Roman" panose="02020603050405020304" pitchFamily="18" charset="0"/>
                <a:cs typeface="Times New Roman" panose="02020603050405020304" pitchFamily="18" charset="0"/>
              </a:rPr>
              <a:t>treatment in </a:t>
            </a:r>
            <a:r>
              <a:rPr sz="1800" dirty="0">
                <a:latin typeface="Times New Roman" panose="02020603050405020304" pitchFamily="18" charset="0"/>
                <a:cs typeface="Times New Roman" panose="02020603050405020304" pitchFamily="18" charset="0"/>
              </a:rPr>
              <a:t>the</a:t>
            </a:r>
            <a:r>
              <a:rPr sz="1800" spc="8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past</a:t>
            </a:r>
            <a:endParaRPr sz="1800" dirty="0">
              <a:latin typeface="Times New Roman" panose="02020603050405020304" pitchFamily="18" charset="0"/>
              <a:cs typeface="Times New Roman" panose="02020603050405020304" pitchFamily="18" charset="0"/>
            </a:endParaRPr>
          </a:p>
          <a:p>
            <a:pPr marL="814069">
              <a:lnSpc>
                <a:spcPct val="100000"/>
              </a:lnSpc>
            </a:pPr>
            <a:r>
              <a:rPr sz="1800" dirty="0">
                <a:latin typeface="Times New Roman" panose="02020603050405020304" pitchFamily="18" charset="0"/>
                <a:cs typeface="Times New Roman" panose="02020603050405020304" pitchFamily="18" charset="0"/>
              </a:rPr>
              <a:t>12 </a:t>
            </a:r>
            <a:r>
              <a:rPr sz="1800" spc="-5" dirty="0">
                <a:latin typeface="Times New Roman" panose="02020603050405020304" pitchFamily="18" charset="0"/>
                <a:cs typeface="Times New Roman" panose="02020603050405020304" pitchFamily="18" charset="0"/>
              </a:rPr>
              <a:t>months </a:t>
            </a:r>
            <a:r>
              <a:rPr sz="1800" spc="-10" dirty="0">
                <a:latin typeface="Times New Roman" panose="02020603050405020304" pitchFamily="18" charset="0"/>
                <a:cs typeface="Times New Roman" panose="02020603050405020304" pitchFamily="18" charset="0"/>
              </a:rPr>
              <a:t>(requires waiver </a:t>
            </a:r>
            <a:r>
              <a:rPr sz="1800" dirty="0">
                <a:latin typeface="Times New Roman" panose="02020603050405020304" pitchFamily="18" charset="0"/>
                <a:cs typeface="Times New Roman" panose="02020603050405020304" pitchFamily="18" charset="0"/>
              </a:rPr>
              <a:t>if </a:t>
            </a:r>
            <a:r>
              <a:rPr sz="1800" spc="-5" dirty="0">
                <a:latin typeface="Times New Roman" panose="02020603050405020304" pitchFamily="18" charset="0"/>
                <a:cs typeface="Times New Roman" panose="02020603050405020304" pitchFamily="18" charset="0"/>
              </a:rPr>
              <a:t>within </a:t>
            </a:r>
            <a:r>
              <a:rPr sz="1800" spc="-10" dirty="0">
                <a:latin typeface="Times New Roman" panose="02020603050405020304" pitchFamily="18" charset="0"/>
                <a:cs typeface="Times New Roman" panose="02020603050405020304" pitchFamily="18" charset="0"/>
              </a:rPr>
              <a:t>past </a:t>
            </a:r>
            <a:r>
              <a:rPr sz="1800" dirty="0">
                <a:latin typeface="Times New Roman" panose="02020603050405020304" pitchFamily="18" charset="0"/>
                <a:cs typeface="Times New Roman" panose="02020603050405020304" pitchFamily="18" charset="0"/>
              </a:rPr>
              <a:t>12</a:t>
            </a:r>
            <a:r>
              <a:rPr sz="1800" spc="7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months</a:t>
            </a:r>
            <a:r>
              <a:rPr sz="1800" spc="-5" dirty="0" smtClean="0">
                <a:latin typeface="Times New Roman" panose="02020603050405020304" pitchFamily="18" charset="0"/>
                <a:cs typeface="Times New Roman" panose="02020603050405020304" pitchFamily="18" charset="0"/>
              </a:rPr>
              <a:t>)</a:t>
            </a:r>
            <a:endParaRPr lang="en-US" spc="-5" dirty="0">
              <a:latin typeface="Times New Roman" panose="02020603050405020304" pitchFamily="18" charset="0"/>
              <a:cs typeface="Times New Roman" panose="02020603050405020304" pitchFamily="18" charset="0"/>
            </a:endParaRPr>
          </a:p>
          <a:p>
            <a:pPr marL="814069">
              <a:lnSpc>
                <a:spcPct val="100000"/>
              </a:lnSpc>
            </a:pPr>
            <a:endParaRPr lang="en-US" sz="1800" spc="-5" dirty="0" smtClean="0">
              <a:latin typeface="Times New Roman" panose="02020603050405020304" pitchFamily="18" charset="0"/>
              <a:cs typeface="Times New Roman" panose="02020603050405020304" pitchFamily="18" charset="0"/>
            </a:endParaRPr>
          </a:p>
          <a:p>
            <a:pPr marL="356870" marR="81915" indent="-344170">
              <a:lnSpc>
                <a:spcPct val="100000"/>
              </a:lnSpc>
              <a:buFont typeface="Arial"/>
              <a:buChar char="•"/>
              <a:tabLst>
                <a:tab pos="356870" algn="l"/>
                <a:tab pos="357505" algn="l"/>
              </a:tabLst>
            </a:pPr>
            <a:r>
              <a:rPr lang="en-US" spc="-15" dirty="0">
                <a:latin typeface="Times New Roman" panose="02020603050405020304" pitchFamily="18" charset="0"/>
                <a:cs typeface="Times New Roman" panose="02020603050405020304" pitchFamily="18" charset="0"/>
              </a:rPr>
              <a:t>Copy </a:t>
            </a:r>
            <a:r>
              <a:rPr lang="en-US" spc="-5" dirty="0">
                <a:latin typeface="Times New Roman" panose="02020603050405020304" pitchFamily="18" charset="0"/>
                <a:cs typeface="Times New Roman" panose="02020603050405020304" pitchFamily="18" charset="0"/>
              </a:rPr>
              <a:t>of </a:t>
            </a:r>
            <a:r>
              <a:rPr lang="en-US" spc="-10" dirty="0">
                <a:latin typeface="Times New Roman" panose="02020603050405020304" pitchFamily="18" charset="0"/>
                <a:cs typeface="Times New Roman" panose="02020603050405020304" pitchFamily="18" charset="0"/>
              </a:rPr>
              <a:t>results </a:t>
            </a:r>
            <a:r>
              <a:rPr lang="en-US" spc="-5" dirty="0">
                <a:latin typeface="Times New Roman" panose="02020603050405020304" pitchFamily="18" charset="0"/>
                <a:cs typeface="Times New Roman" panose="02020603050405020304" pitchFamily="18" charset="0"/>
              </a:rPr>
              <a:t>of </a:t>
            </a:r>
            <a:r>
              <a:rPr lang="en-US" spc="-15" dirty="0">
                <a:latin typeface="Times New Roman" panose="02020603050405020304" pitchFamily="18" charset="0"/>
                <a:cs typeface="Times New Roman" panose="02020603050405020304" pitchFamily="18" charset="0"/>
              </a:rPr>
              <a:t>Neurological </a:t>
            </a:r>
            <a:r>
              <a:rPr lang="en-US" dirty="0">
                <a:latin typeface="Times New Roman" panose="02020603050405020304" pitchFamily="18" charset="0"/>
                <a:cs typeface="Times New Roman" panose="02020603050405020304" pitchFamily="18" charset="0"/>
              </a:rPr>
              <a:t>and/or </a:t>
            </a:r>
            <a:r>
              <a:rPr lang="en-US" spc="-20" dirty="0">
                <a:latin typeface="Times New Roman" panose="02020603050405020304" pitchFamily="18" charset="0"/>
                <a:cs typeface="Times New Roman" panose="02020603050405020304" pitchFamily="18" charset="0"/>
              </a:rPr>
              <a:t>Psychological </a:t>
            </a:r>
            <a:r>
              <a:rPr lang="en-US" spc="-10" dirty="0">
                <a:latin typeface="Times New Roman" panose="02020603050405020304" pitchFamily="18" charset="0"/>
                <a:cs typeface="Times New Roman" panose="02020603050405020304" pitchFamily="18" charset="0"/>
              </a:rPr>
              <a:t>evaluation </a:t>
            </a:r>
            <a:r>
              <a:rPr lang="en-US" spc="-5" dirty="0">
                <a:latin typeface="Times New Roman" panose="02020603050405020304" pitchFamily="18" charset="0"/>
                <a:cs typeface="Times New Roman" panose="02020603050405020304" pitchFamily="18" charset="0"/>
              </a:rPr>
              <a:t>if </a:t>
            </a:r>
            <a:r>
              <a:rPr lang="en-US" spc="-10" dirty="0">
                <a:latin typeface="Times New Roman" panose="02020603050405020304" pitchFamily="18" charset="0"/>
                <a:cs typeface="Times New Roman" panose="02020603050405020304" pitchFamily="18" charset="0"/>
              </a:rPr>
              <a:t>history </a:t>
            </a:r>
            <a:r>
              <a:rPr lang="en-US" spc="-5" dirty="0">
                <a:latin typeface="Times New Roman" panose="02020603050405020304" pitchFamily="18" charset="0"/>
                <a:cs typeface="Times New Roman" panose="02020603050405020304" pitchFamily="18" charset="0"/>
              </a:rPr>
              <a:t>of  Concussion/</a:t>
            </a:r>
            <a:r>
              <a:rPr lang="en-US" spc="-20" dirty="0">
                <a:latin typeface="Times New Roman" panose="02020603050405020304" pitchFamily="18" charset="0"/>
                <a:cs typeface="Times New Roman" panose="02020603050405020304" pitchFamily="18" charset="0"/>
              </a:rPr>
              <a:t>Traumatic </a:t>
            </a:r>
            <a:r>
              <a:rPr lang="en-US" spc="-10" dirty="0">
                <a:latin typeface="Times New Roman" panose="02020603050405020304" pitchFamily="18" charset="0"/>
                <a:cs typeface="Times New Roman" panose="02020603050405020304" pitchFamily="18" charset="0"/>
              </a:rPr>
              <a:t>Brain </a:t>
            </a:r>
            <a:r>
              <a:rPr lang="en-US" dirty="0">
                <a:latin typeface="Times New Roman" panose="02020603050405020304" pitchFamily="18" charset="0"/>
                <a:cs typeface="Times New Roman" panose="02020603050405020304" pitchFamily="18" charset="0"/>
              </a:rPr>
              <a:t>Injury </a:t>
            </a:r>
            <a:r>
              <a:rPr lang="en-US" spc="-10" dirty="0">
                <a:latin typeface="Times New Roman" panose="02020603050405020304" pitchFamily="18" charset="0"/>
                <a:cs typeface="Times New Roman" panose="02020603050405020304" pitchFamily="18" charset="0"/>
              </a:rPr>
              <a:t>(</a:t>
            </a:r>
            <a:r>
              <a:rPr lang="en-US" b="1" spc="-10" dirty="0">
                <a:latin typeface="Times New Roman" panose="02020603050405020304" pitchFamily="18" charset="0"/>
                <a:cs typeface="Times New Roman" panose="02020603050405020304" pitchFamily="18" charset="0"/>
              </a:rPr>
              <a:t>even </a:t>
            </a:r>
            <a:r>
              <a:rPr lang="en-US" b="1" dirty="0">
                <a:latin typeface="Times New Roman" panose="02020603050405020304" pitchFamily="18" charset="0"/>
                <a:cs typeface="Times New Roman" panose="02020603050405020304" pitchFamily="18" charset="0"/>
              </a:rPr>
              <a:t>if mild</a:t>
            </a:r>
            <a:r>
              <a:rPr lang="en-US" dirty="0">
                <a:latin typeface="Times New Roman" panose="02020603050405020304" pitchFamily="18" charset="0"/>
                <a:cs typeface="Times New Roman" panose="02020603050405020304" pitchFamily="18" charset="0"/>
              </a:rPr>
              <a:t>)- </a:t>
            </a:r>
            <a:r>
              <a:rPr lang="en-US" spc="-15" dirty="0">
                <a:latin typeface="Times New Roman" panose="02020603050405020304" pitchFamily="18" charset="0"/>
                <a:cs typeface="Times New Roman" panose="02020603050405020304" pitchFamily="18" charset="0"/>
              </a:rPr>
              <a:t>May </a:t>
            </a:r>
            <a:r>
              <a:rPr lang="en-US" spc="-5" dirty="0">
                <a:latin typeface="Times New Roman" panose="02020603050405020304" pitchFamily="18" charset="0"/>
                <a:cs typeface="Times New Roman" panose="02020603050405020304" pitchFamily="18" charset="0"/>
              </a:rPr>
              <a:t>be accomplished </a:t>
            </a:r>
            <a:r>
              <a:rPr lang="en-US" spc="-10" dirty="0">
                <a:latin typeface="Times New Roman" panose="02020603050405020304" pitchFamily="18" charset="0"/>
                <a:cs typeface="Times New Roman" panose="02020603050405020304" pitchFamily="18" charset="0"/>
              </a:rPr>
              <a:t>by your </a:t>
            </a:r>
            <a:r>
              <a:rPr lang="en-US" spc="-5" dirty="0">
                <a:latin typeface="Times New Roman" panose="02020603050405020304" pitchFamily="18" charset="0"/>
                <a:cs typeface="Times New Roman" panose="02020603050405020304" pitchFamily="18" charset="0"/>
              </a:rPr>
              <a:t>Primary </a:t>
            </a:r>
            <a:r>
              <a:rPr lang="en-US" spc="-10" dirty="0">
                <a:latin typeface="Times New Roman" panose="02020603050405020304" pitchFamily="18" charset="0"/>
                <a:cs typeface="Times New Roman" panose="02020603050405020304" pitchFamily="18" charset="0"/>
              </a:rPr>
              <a:t>Care  Provider</a:t>
            </a:r>
            <a:endParaRPr lang="en-US" dirty="0">
              <a:latin typeface="Times New Roman" panose="02020603050405020304" pitchFamily="18" charset="0"/>
              <a:cs typeface="Times New Roman" panose="02020603050405020304" pitchFamily="18" charset="0"/>
            </a:endParaRPr>
          </a:p>
          <a:p>
            <a:pPr marL="356870" lvl="0" indent="-344170">
              <a:spcBef>
                <a:spcPts val="5"/>
              </a:spcBef>
              <a:buFont typeface="Arial"/>
              <a:buChar char="•"/>
              <a:tabLst>
                <a:tab pos="356870" algn="l"/>
                <a:tab pos="357505" algn="l"/>
              </a:tabLst>
            </a:pPr>
            <a:endParaRPr lang="en-US" spc="-15" dirty="0">
              <a:solidFill>
                <a:prstClr val="black"/>
              </a:solidFill>
              <a:latin typeface="Times New Roman" panose="02020603050405020304" pitchFamily="18" charset="0"/>
              <a:cs typeface="Times New Roman" panose="02020603050405020304" pitchFamily="18" charset="0"/>
            </a:endParaRPr>
          </a:p>
          <a:p>
            <a:pPr marL="356870" indent="-344170">
              <a:spcBef>
                <a:spcPts val="5"/>
              </a:spcBef>
              <a:buFont typeface="Arial"/>
              <a:buChar char="•"/>
              <a:tabLst>
                <a:tab pos="356870" algn="l"/>
                <a:tab pos="357505" algn="l"/>
              </a:tabLst>
            </a:pPr>
            <a:r>
              <a:rPr lang="en-US" spc="-15" dirty="0">
                <a:latin typeface="Times New Roman" panose="02020603050405020304" pitchFamily="18" charset="0"/>
                <a:cs typeface="Times New Roman" panose="02020603050405020304" pitchFamily="18" charset="0"/>
              </a:rPr>
              <a:t>Copy </a:t>
            </a:r>
            <a:r>
              <a:rPr lang="en-US" spc="-5" dirty="0">
                <a:latin typeface="Times New Roman" panose="02020603050405020304" pitchFamily="18" charset="0"/>
                <a:cs typeface="Times New Roman" panose="02020603050405020304" pitchFamily="18" charset="0"/>
              </a:rPr>
              <a:t>of all </a:t>
            </a:r>
            <a:r>
              <a:rPr lang="en-US" spc="-15" dirty="0">
                <a:latin typeface="Times New Roman" panose="02020603050405020304" pitchFamily="18" charset="0"/>
                <a:cs typeface="Times New Roman" panose="02020603050405020304" pitchFamily="18" charset="0"/>
              </a:rPr>
              <a:t>waivers </a:t>
            </a:r>
            <a:r>
              <a:rPr lang="en-US" dirty="0">
                <a:latin typeface="Times New Roman" panose="02020603050405020304" pitchFamily="18" charset="0"/>
                <a:cs typeface="Times New Roman" panose="02020603050405020304" pitchFamily="18" charset="0"/>
              </a:rPr>
              <a:t>and </a:t>
            </a:r>
            <a:r>
              <a:rPr lang="en-US" spc="-10" dirty="0">
                <a:latin typeface="Times New Roman" panose="02020603050405020304" pitchFamily="18" charset="0"/>
                <a:cs typeface="Times New Roman" panose="02020603050405020304" pitchFamily="18" charset="0"/>
              </a:rPr>
              <a:t>response </a:t>
            </a:r>
            <a:r>
              <a:rPr lang="en-US" spc="-20" dirty="0">
                <a:latin typeface="Times New Roman" panose="02020603050405020304" pitchFamily="18" charset="0"/>
                <a:cs typeface="Times New Roman" panose="02020603050405020304" pitchFamily="18" charset="0"/>
              </a:rPr>
              <a:t>from applicable COCOM</a:t>
            </a:r>
            <a:endParaRPr lang="en-US" spc="-25" dirty="0">
              <a:latin typeface="Times New Roman" panose="02020603050405020304" pitchFamily="18" charset="0"/>
              <a:cs typeface="Times New Roman" panose="02020603050405020304" pitchFamily="18" charset="0"/>
            </a:endParaRPr>
          </a:p>
          <a:p>
            <a:pPr marL="814069">
              <a:lnSpc>
                <a:spcPct val="100000"/>
              </a:lnSpc>
            </a:pPr>
            <a:endParaRPr lang="en-US" spc="-5" dirty="0">
              <a:latin typeface="Times New Roman" panose="02020603050405020304" pitchFamily="18" charset="0"/>
              <a:cs typeface="Times New Roman" panose="02020603050405020304" pitchFamily="18" charset="0"/>
            </a:endParaRPr>
          </a:p>
          <a:p>
            <a:pPr marL="814069">
              <a:lnSpc>
                <a:spcPct val="100000"/>
              </a:lnSpc>
            </a:pPr>
            <a:endParaRPr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5108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1" y="152400"/>
            <a:ext cx="7212532"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85" dirty="0">
                <a:latin typeface="Times New Roman" panose="02020603050405020304" pitchFamily="18" charset="0"/>
                <a:cs typeface="Times New Roman" panose="02020603050405020304" pitchFamily="18" charset="0"/>
              </a:rPr>
              <a:t> </a:t>
            </a:r>
            <a:r>
              <a:rPr spc="-5" dirty="0" smtClean="0">
                <a:latin typeface="Times New Roman" panose="02020603050405020304" pitchFamily="18" charset="0"/>
                <a:cs typeface="Times New Roman" panose="02020603050405020304" pitchFamily="18" charset="0"/>
              </a:rPr>
              <a:t>SR</a:t>
            </a:r>
            <a:r>
              <a:rPr lang="en-US" spc="-5" dirty="0" smtClean="0">
                <a:latin typeface="Times New Roman" panose="02020603050405020304" pitchFamily="18" charset="0"/>
                <a:cs typeface="Times New Roman" panose="02020603050405020304" pitchFamily="18" charset="0"/>
              </a:rPr>
              <a:t>RC</a:t>
            </a:r>
            <a:br>
              <a:rPr lang="en-US" spc="-5" dirty="0" smtClean="0">
                <a:latin typeface="Times New Roman" panose="02020603050405020304" pitchFamily="18" charset="0"/>
                <a:cs typeface="Times New Roman" panose="02020603050405020304" pitchFamily="18" charset="0"/>
              </a:rPr>
            </a:br>
            <a:r>
              <a:rPr lang="en-US" spc="-5" dirty="0" smtClean="0">
                <a:latin typeface="Times New Roman" panose="02020603050405020304" pitchFamily="18" charset="0"/>
                <a:cs typeface="Times New Roman" panose="02020603050405020304" pitchFamily="18" charset="0"/>
              </a:rPr>
              <a:t>(Tuberculosis Screening/PPD)</a:t>
            </a:r>
            <a:endParaRPr spc="-5" dirty="0">
              <a:latin typeface="Times New Roman" panose="02020603050405020304" pitchFamily="18" charset="0"/>
              <a:cs typeface="Times New Roman" panose="02020603050405020304" pitchFamily="18" charset="0"/>
            </a:endParaRPr>
          </a:p>
        </p:txBody>
      </p:sp>
      <p:sp>
        <p:nvSpPr>
          <p:cNvPr id="3" name="object 3"/>
          <p:cNvSpPr txBox="1"/>
          <p:nvPr/>
        </p:nvSpPr>
        <p:spPr>
          <a:xfrm>
            <a:off x="531063" y="1249934"/>
            <a:ext cx="7595870" cy="2728952"/>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dirty="0">
                <a:latin typeface="Times New Roman" panose="02020603050405020304" pitchFamily="18" charset="0"/>
                <a:cs typeface="Times New Roman" panose="02020603050405020304" pitchFamily="18" charset="0"/>
              </a:rPr>
              <a:t>If </a:t>
            </a:r>
            <a:r>
              <a:rPr sz="1800" spc="-30" dirty="0">
                <a:latin typeface="Times New Roman" panose="02020603050405020304" pitchFamily="18" charset="0"/>
                <a:cs typeface="Times New Roman" panose="02020603050405020304" pitchFamily="18" charset="0"/>
              </a:rPr>
              <a:t>you </a:t>
            </a:r>
            <a:r>
              <a:rPr sz="1800" spc="-10" dirty="0" smtClean="0">
                <a:latin typeface="Times New Roman" panose="02020603050405020304" pitchFamily="18" charset="0"/>
                <a:cs typeface="Times New Roman" panose="02020603050405020304" pitchFamily="18" charset="0"/>
              </a:rPr>
              <a:t>ha</a:t>
            </a:r>
            <a:r>
              <a:rPr lang="en-US" sz="1800" spc="-10" dirty="0" smtClean="0">
                <a:latin typeface="Times New Roman" panose="02020603050405020304" pitchFamily="18" charset="0"/>
                <a:cs typeface="Times New Roman" panose="02020603050405020304" pitchFamily="18" charset="0"/>
              </a:rPr>
              <a:t>ve ever had</a:t>
            </a:r>
            <a:r>
              <a:rPr sz="1800" spc="-10" dirty="0" smtClean="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a </a:t>
            </a:r>
            <a:r>
              <a:rPr sz="1800" spc="-25" dirty="0">
                <a:latin typeface="Times New Roman" panose="02020603050405020304" pitchFamily="18" charset="0"/>
                <a:cs typeface="Times New Roman" panose="02020603050405020304" pitchFamily="18" charset="0"/>
              </a:rPr>
              <a:t>positive </a:t>
            </a:r>
            <a:r>
              <a:rPr sz="1800" spc="-5" dirty="0">
                <a:latin typeface="Times New Roman" panose="02020603050405020304" pitchFamily="18" charset="0"/>
                <a:cs typeface="Times New Roman" panose="02020603050405020304" pitchFamily="18" charset="0"/>
              </a:rPr>
              <a:t>TB </a:t>
            </a:r>
            <a:r>
              <a:rPr sz="1800" spc="-20" dirty="0">
                <a:latin typeface="Times New Roman" panose="02020603050405020304" pitchFamily="18" charset="0"/>
                <a:cs typeface="Times New Roman" panose="02020603050405020304" pitchFamily="18" charset="0"/>
              </a:rPr>
              <a:t>skin </a:t>
            </a:r>
            <a:r>
              <a:rPr sz="1800" spc="-20" dirty="0" smtClean="0">
                <a:latin typeface="Times New Roman" panose="02020603050405020304" pitchFamily="18" charset="0"/>
                <a:cs typeface="Times New Roman" panose="02020603050405020304" pitchFamily="18" charset="0"/>
              </a:rPr>
              <a:t>test, </a:t>
            </a:r>
            <a:r>
              <a:rPr sz="1800" spc="-20" dirty="0">
                <a:latin typeface="Times New Roman" panose="02020603050405020304" pitchFamily="18" charset="0"/>
                <a:cs typeface="Times New Roman" panose="02020603050405020304" pitchFamily="18" charset="0"/>
              </a:rPr>
              <a:t>bring </a:t>
            </a:r>
            <a:r>
              <a:rPr sz="1800" spc="-30" dirty="0">
                <a:latin typeface="Times New Roman" panose="02020603050405020304" pitchFamily="18" charset="0"/>
                <a:cs typeface="Times New Roman" panose="02020603050405020304" pitchFamily="18" charset="0"/>
              </a:rPr>
              <a:t>records</a:t>
            </a:r>
            <a:r>
              <a:rPr sz="1800" spc="-23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documenting:</a:t>
            </a:r>
            <a:endParaRPr sz="1800" dirty="0">
              <a:latin typeface="Times New Roman" panose="02020603050405020304" pitchFamily="18" charset="0"/>
              <a:cs typeface="Times New Roman" panose="02020603050405020304" pitchFamily="18" charset="0"/>
            </a:endParaRPr>
          </a:p>
          <a:p>
            <a:pPr marL="756285" lvl="1" indent="-286385">
              <a:spcBef>
                <a:spcPts val="805"/>
              </a:spcBef>
              <a:buFont typeface="Wingdings"/>
              <a:buChar char=""/>
              <a:tabLst>
                <a:tab pos="756920" algn="l"/>
              </a:tabLst>
            </a:pPr>
            <a:r>
              <a:rPr lang="en-US" spc="-35" dirty="0">
                <a:latin typeface="Times New Roman" panose="02020603050405020304" pitchFamily="18" charset="0"/>
                <a:cs typeface="Times New Roman" panose="02020603050405020304" pitchFamily="18" charset="0"/>
              </a:rPr>
              <a:t>Proof of previous BCG </a:t>
            </a:r>
            <a:r>
              <a:rPr lang="en-US" spc="-35" dirty="0" smtClean="0">
                <a:latin typeface="Times New Roman" panose="02020603050405020304" pitchFamily="18" charset="0"/>
                <a:cs typeface="Times New Roman" panose="02020603050405020304" pitchFamily="18" charset="0"/>
              </a:rPr>
              <a:t>Vaccination</a:t>
            </a:r>
            <a:endParaRPr lang="en-US" sz="1800" spc="-15" dirty="0" smtClean="0">
              <a:latin typeface="Times New Roman" panose="02020603050405020304" pitchFamily="18" charset="0"/>
              <a:cs typeface="Times New Roman" panose="02020603050405020304" pitchFamily="18" charset="0"/>
            </a:endParaRPr>
          </a:p>
          <a:p>
            <a:pPr marL="756285" lvl="1" indent="-286385">
              <a:lnSpc>
                <a:spcPct val="100000"/>
              </a:lnSpc>
              <a:spcBef>
                <a:spcPts val="805"/>
              </a:spcBef>
              <a:buFont typeface="Wingdings"/>
              <a:buChar char=""/>
              <a:tabLst>
                <a:tab pos="756920" algn="l"/>
              </a:tabLst>
            </a:pPr>
            <a:r>
              <a:rPr sz="1800" spc="-15" dirty="0" smtClean="0">
                <a:latin typeface="Times New Roman" panose="02020603050405020304" pitchFamily="18" charset="0"/>
                <a:cs typeface="Times New Roman" panose="02020603050405020304" pitchFamily="18" charset="0"/>
              </a:rPr>
              <a:t>History </a:t>
            </a:r>
            <a:r>
              <a:rPr sz="1800" spc="-15" dirty="0">
                <a:latin typeface="Times New Roman" panose="02020603050405020304" pitchFamily="18" charset="0"/>
                <a:cs typeface="Times New Roman" panose="02020603050405020304" pitchFamily="18" charset="0"/>
              </a:rPr>
              <a:t>of </a:t>
            </a:r>
            <a:r>
              <a:rPr sz="1800" spc="-20" dirty="0">
                <a:latin typeface="Times New Roman" panose="02020603050405020304" pitchFamily="18" charset="0"/>
                <a:cs typeface="Times New Roman" panose="02020603050405020304" pitchFamily="18" charset="0"/>
              </a:rPr>
              <a:t>exposure </a:t>
            </a:r>
            <a:r>
              <a:rPr sz="1800" spc="-10" dirty="0">
                <a:latin typeface="Times New Roman" panose="02020603050405020304" pitchFamily="18" charset="0"/>
                <a:cs typeface="Times New Roman" panose="02020603050405020304" pitchFamily="18" charset="0"/>
              </a:rPr>
              <a:t>to</a:t>
            </a:r>
            <a:r>
              <a:rPr sz="1800" spc="-30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TB, </a:t>
            </a:r>
            <a:r>
              <a:rPr sz="1800" spc="-20" dirty="0">
                <a:latin typeface="Times New Roman" panose="02020603050405020304" pitchFamily="18" charset="0"/>
                <a:cs typeface="Times New Roman" panose="02020603050405020304" pitchFamily="18" charset="0"/>
              </a:rPr>
              <a:t>proof </a:t>
            </a:r>
            <a:r>
              <a:rPr sz="1800" spc="-5" dirty="0">
                <a:latin typeface="Times New Roman" panose="02020603050405020304" pitchFamily="18" charset="0"/>
                <a:cs typeface="Times New Roman" panose="02020603050405020304" pitchFamily="18" charset="0"/>
              </a:rPr>
              <a:t>of </a:t>
            </a:r>
            <a:r>
              <a:rPr sz="1800" spc="-20" dirty="0">
                <a:latin typeface="Times New Roman" panose="02020603050405020304" pitchFamily="18" charset="0"/>
                <a:cs typeface="Times New Roman" panose="02020603050405020304" pitchFamily="18" charset="0"/>
              </a:rPr>
              <a:t>past </a:t>
            </a:r>
            <a:r>
              <a:rPr sz="1800" spc="-15" dirty="0">
                <a:latin typeface="Times New Roman" panose="02020603050405020304" pitchFamily="18" charset="0"/>
                <a:cs typeface="Times New Roman" panose="02020603050405020304" pitchFamily="18" charset="0"/>
              </a:rPr>
              <a:t>treatment</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695"/>
              </a:spcBef>
              <a:buFont typeface="Wingdings"/>
              <a:buChar char=""/>
              <a:tabLst>
                <a:tab pos="756920" algn="l"/>
              </a:tabLst>
            </a:pPr>
            <a:r>
              <a:rPr sz="1800" spc="-20" dirty="0">
                <a:latin typeface="Times New Roman" panose="02020603050405020304" pitchFamily="18" charset="0"/>
                <a:cs typeface="Times New Roman" panose="02020603050405020304" pitchFamily="18" charset="0"/>
              </a:rPr>
              <a:t>No </a:t>
            </a:r>
            <a:r>
              <a:rPr sz="1800" spc="-5" dirty="0">
                <a:latin typeface="Times New Roman" panose="02020603050405020304" pitchFamily="18" charset="0"/>
                <a:cs typeface="Times New Roman" panose="02020603050405020304" pitchFamily="18" charset="0"/>
              </a:rPr>
              <a:t>TB </a:t>
            </a:r>
            <a:r>
              <a:rPr sz="1800" spc="-20" dirty="0">
                <a:latin typeface="Times New Roman" panose="02020603050405020304" pitchFamily="18" charset="0"/>
                <a:cs typeface="Times New Roman" panose="02020603050405020304" pitchFamily="18" charset="0"/>
              </a:rPr>
              <a:t>symptoms currently </a:t>
            </a:r>
            <a:r>
              <a:rPr sz="1800" spc="-25" dirty="0">
                <a:latin typeface="Times New Roman" panose="02020603050405020304" pitchFamily="18" charset="0"/>
                <a:cs typeface="Times New Roman" panose="02020603050405020304" pitchFamily="18" charset="0"/>
              </a:rPr>
              <a:t>exist, </a:t>
            </a:r>
            <a:r>
              <a:rPr sz="1800" spc="-15" dirty="0">
                <a:latin typeface="Times New Roman" panose="02020603050405020304" pitchFamily="18" charset="0"/>
                <a:cs typeface="Times New Roman" panose="02020603050405020304" pitchFamily="18" charset="0"/>
              </a:rPr>
              <a:t>results of</a:t>
            </a:r>
            <a:r>
              <a:rPr sz="1800" spc="-26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chest </a:t>
            </a:r>
            <a:r>
              <a:rPr sz="1800" spc="-35" dirty="0" smtClean="0">
                <a:latin typeface="Times New Roman" panose="02020603050405020304" pitchFamily="18" charset="0"/>
                <a:cs typeface="Times New Roman" panose="02020603050405020304" pitchFamily="18" charset="0"/>
              </a:rPr>
              <a:t>X‐ray</a:t>
            </a:r>
            <a:r>
              <a:rPr lang="en-US" sz="1800" spc="-35" dirty="0" smtClean="0">
                <a:latin typeface="Times New Roman" panose="02020603050405020304" pitchFamily="18" charset="0"/>
                <a:cs typeface="Times New Roman" panose="02020603050405020304" pitchFamily="18" charset="0"/>
              </a:rPr>
              <a:t> (a one time normal chest x-ray)</a:t>
            </a:r>
          </a:p>
          <a:p>
            <a:pPr marL="756285" lvl="1" indent="-286385">
              <a:spcBef>
                <a:spcPts val="695"/>
              </a:spcBef>
              <a:buFont typeface="Wingdings"/>
              <a:buChar char=""/>
              <a:tabLst>
                <a:tab pos="756920" algn="l"/>
              </a:tabLst>
            </a:pPr>
            <a:r>
              <a:rPr lang="en-US" spc="-50" dirty="0" smtClean="0">
                <a:latin typeface="Times New Roman" panose="02020603050405020304" pitchFamily="18" charset="0"/>
                <a:cs typeface="Times New Roman" panose="02020603050405020304" pitchFamily="18" charset="0"/>
              </a:rPr>
              <a:t>Documentation </a:t>
            </a:r>
            <a:r>
              <a:rPr lang="en-US" spc="-50" dirty="0">
                <a:latin typeface="Times New Roman" panose="02020603050405020304" pitchFamily="18" charset="0"/>
                <a:cs typeface="Times New Roman" panose="02020603050405020304" pitchFamily="18" charset="0"/>
              </a:rPr>
              <a:t>of completed public health nursing evaluation for TB disease and counseling for latent tuberculosis </a:t>
            </a:r>
            <a:r>
              <a:rPr lang="en-US" spc="-50" dirty="0" smtClean="0">
                <a:latin typeface="Times New Roman" panose="02020603050405020304" pitchFamily="18" charset="0"/>
                <a:cs typeface="Times New Roman" panose="02020603050405020304" pitchFamily="18" charset="0"/>
              </a:rPr>
              <a:t>infection</a:t>
            </a:r>
            <a:endParaRPr sz="1800" dirty="0">
              <a:latin typeface="Times New Roman" panose="02020603050405020304" pitchFamily="18" charset="0"/>
              <a:cs typeface="Times New Roman" panose="02020603050405020304" pitchFamily="18" charset="0"/>
            </a:endParaRPr>
          </a:p>
          <a:p>
            <a:pPr>
              <a:lnSpc>
                <a:spcPct val="100000"/>
              </a:lnSpc>
              <a:spcBef>
                <a:spcPts val="55"/>
              </a:spcBef>
            </a:pPr>
            <a:endParaRPr sz="25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9629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152400"/>
            <a:ext cx="72390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lang="en-US" spc="-5" dirty="0" smtClean="0">
                <a:latin typeface="Times New Roman" panose="02020603050405020304" pitchFamily="18" charset="0"/>
                <a:cs typeface="Times New Roman" panose="02020603050405020304" pitchFamily="18" charset="0"/>
              </a:rPr>
              <a:t>Immunization Section</a:t>
            </a:r>
            <a:endParaRPr spc="-5" dirty="0">
              <a:latin typeface="Times New Roman" panose="02020603050405020304" pitchFamily="18" charset="0"/>
              <a:cs typeface="Times New Roman" panose="02020603050405020304" pitchFamily="18" charset="0"/>
            </a:endParaRPr>
          </a:p>
        </p:txBody>
      </p:sp>
      <p:sp>
        <p:nvSpPr>
          <p:cNvPr id="3" name="object 3"/>
          <p:cNvSpPr txBox="1"/>
          <p:nvPr/>
        </p:nvSpPr>
        <p:spPr>
          <a:xfrm>
            <a:off x="531063" y="1249934"/>
            <a:ext cx="8199120" cy="3934410"/>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spc="-40" dirty="0">
                <a:latin typeface="Times New Roman" panose="02020603050405020304" pitchFamily="18" charset="0"/>
                <a:cs typeface="Times New Roman" panose="02020603050405020304" pitchFamily="18" charset="0"/>
              </a:rPr>
              <a:t>Your </a:t>
            </a:r>
            <a:r>
              <a:rPr sz="1800" spc="-10" dirty="0">
                <a:latin typeface="Times New Roman" panose="02020603050405020304" pitchFamily="18" charset="0"/>
                <a:cs typeface="Times New Roman" panose="02020603050405020304" pitchFamily="18" charset="0"/>
              </a:rPr>
              <a:t>MEDPROS </a:t>
            </a:r>
            <a:r>
              <a:rPr sz="1800" spc="-5" dirty="0">
                <a:latin typeface="Times New Roman" panose="02020603050405020304" pitchFamily="18" charset="0"/>
                <a:cs typeface="Times New Roman" panose="02020603050405020304" pitchFamily="18" charset="0"/>
              </a:rPr>
              <a:t>Individual Medical </a:t>
            </a:r>
            <a:r>
              <a:rPr sz="1800" spc="-10" dirty="0">
                <a:latin typeface="Times New Roman" panose="02020603050405020304" pitchFamily="18" charset="0"/>
                <a:cs typeface="Times New Roman" panose="02020603050405020304" pitchFamily="18" charset="0"/>
              </a:rPr>
              <a:t>Readiness Report </a:t>
            </a:r>
            <a:endParaRPr lang="en-US" sz="1800" spc="-10" dirty="0" smtClean="0">
              <a:latin typeface="Times New Roman" panose="02020603050405020304" pitchFamily="18" charset="0"/>
              <a:cs typeface="Times New Roman" panose="02020603050405020304" pitchFamily="18" charset="0"/>
            </a:endParaRPr>
          </a:p>
          <a:p>
            <a:pPr marL="814070" lvl="1" indent="-344170">
              <a:buFont typeface="Wingdings" panose="05000000000000000000" pitchFamily="2" charset="2"/>
              <a:buChar char="ü"/>
              <a:tabLst>
                <a:tab pos="356870" algn="l"/>
                <a:tab pos="357505" algn="l"/>
              </a:tabLst>
            </a:pPr>
            <a:r>
              <a:rPr dirty="0" smtClean="0">
                <a:latin typeface="Times New Roman" panose="02020603050405020304" pitchFamily="18" charset="0"/>
                <a:cs typeface="Times New Roman" panose="02020603050405020304" pitchFamily="18" charset="0"/>
              </a:rPr>
              <a:t>If </a:t>
            </a:r>
            <a:r>
              <a:rPr spc="-20" dirty="0">
                <a:latin typeface="Times New Roman" panose="02020603050405020304" pitchFamily="18" charset="0"/>
                <a:cs typeface="Times New Roman" panose="02020603050405020304" pitchFamily="18" charset="0"/>
              </a:rPr>
              <a:t>your </a:t>
            </a:r>
            <a:r>
              <a:rPr spc="-25" dirty="0">
                <a:latin typeface="Times New Roman" panose="02020603050405020304" pitchFamily="18" charset="0"/>
                <a:cs typeface="Times New Roman" panose="02020603050405020304" pitchFamily="18" charset="0"/>
              </a:rPr>
              <a:t>clinic </a:t>
            </a:r>
            <a:r>
              <a:rPr spc="-20" dirty="0">
                <a:latin typeface="Times New Roman" panose="02020603050405020304" pitchFamily="18" charset="0"/>
                <a:cs typeface="Times New Roman" panose="02020603050405020304" pitchFamily="18" charset="0"/>
              </a:rPr>
              <a:t>cannot enter vaccinations </a:t>
            </a:r>
            <a:r>
              <a:rPr spc="-10" dirty="0">
                <a:latin typeface="Times New Roman" panose="02020603050405020304" pitchFamily="18" charset="0"/>
                <a:cs typeface="Times New Roman" panose="02020603050405020304" pitchFamily="18" charset="0"/>
              </a:rPr>
              <a:t>and </a:t>
            </a:r>
            <a:r>
              <a:rPr spc="-5" dirty="0">
                <a:latin typeface="Times New Roman" panose="02020603050405020304" pitchFamily="18" charset="0"/>
                <a:cs typeface="Times New Roman" panose="02020603050405020304" pitchFamily="18" charset="0"/>
              </a:rPr>
              <a:t>lab </a:t>
            </a:r>
            <a:r>
              <a:rPr spc="-30" dirty="0">
                <a:latin typeface="Times New Roman" panose="02020603050405020304" pitchFamily="18" charset="0"/>
                <a:cs typeface="Times New Roman" panose="02020603050405020304" pitchFamily="18" charset="0"/>
              </a:rPr>
              <a:t>tests </a:t>
            </a:r>
            <a:r>
              <a:rPr spc="-10" dirty="0">
                <a:latin typeface="Times New Roman" panose="02020603050405020304" pitchFamily="18" charset="0"/>
                <a:cs typeface="Times New Roman" panose="02020603050405020304" pitchFamily="18" charset="0"/>
              </a:rPr>
              <a:t>into </a:t>
            </a:r>
            <a:r>
              <a:rPr spc="-35" dirty="0">
                <a:latin typeface="Times New Roman" panose="02020603050405020304" pitchFamily="18" charset="0"/>
                <a:cs typeface="Times New Roman" panose="02020603050405020304" pitchFamily="18" charset="0"/>
              </a:rPr>
              <a:t>MEDPROS, </a:t>
            </a:r>
            <a:r>
              <a:rPr spc="-20" dirty="0">
                <a:latin typeface="Times New Roman" panose="02020603050405020304" pitchFamily="18" charset="0"/>
                <a:cs typeface="Times New Roman" panose="02020603050405020304" pitchFamily="18" charset="0"/>
              </a:rPr>
              <a:t>bring </a:t>
            </a:r>
            <a:r>
              <a:rPr spc="-10" dirty="0" smtClean="0">
                <a:latin typeface="Times New Roman" panose="02020603050405020304" pitchFamily="18" charset="0"/>
                <a:cs typeface="Times New Roman" panose="02020603050405020304" pitchFamily="18" charset="0"/>
              </a:rPr>
              <a:t>paper </a:t>
            </a:r>
            <a:r>
              <a:rPr spc="-25" dirty="0">
                <a:latin typeface="Times New Roman" panose="02020603050405020304" pitchFamily="18" charset="0"/>
                <a:cs typeface="Times New Roman" panose="02020603050405020304" pitchFamily="18" charset="0"/>
              </a:rPr>
              <a:t>documentation</a:t>
            </a:r>
            <a:endParaRPr dirty="0">
              <a:latin typeface="Times New Roman" panose="02020603050405020304" pitchFamily="18" charset="0"/>
              <a:cs typeface="Times New Roman" panose="02020603050405020304" pitchFamily="18" charset="0"/>
            </a:endParaRPr>
          </a:p>
          <a:p>
            <a:pPr marL="356870" indent="-344170">
              <a:lnSpc>
                <a:spcPct val="100000"/>
              </a:lnSpc>
              <a:spcBef>
                <a:spcPts val="800"/>
              </a:spcBef>
              <a:buFont typeface="Arial"/>
              <a:buChar char="•"/>
              <a:tabLst>
                <a:tab pos="356870" algn="l"/>
                <a:tab pos="357505" algn="l"/>
              </a:tabLst>
            </a:pPr>
            <a:r>
              <a:rPr sz="1800" spc="-15" dirty="0" smtClean="0">
                <a:latin typeface="Times New Roman" panose="02020603050405020304" pitchFamily="18" charset="0"/>
                <a:cs typeface="Times New Roman" panose="02020603050405020304" pitchFamily="18" charset="0"/>
              </a:rPr>
              <a:t>All</a:t>
            </a:r>
            <a:r>
              <a:rPr sz="1800" spc="-25" dirty="0" smtClean="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records </a:t>
            </a:r>
            <a:r>
              <a:rPr sz="1800" spc="-5" dirty="0">
                <a:latin typeface="Times New Roman" panose="02020603050405020304" pitchFamily="18" charset="0"/>
                <a:cs typeface="Times New Roman" panose="02020603050405020304" pitchFamily="18" charset="0"/>
              </a:rPr>
              <a:t>of </a:t>
            </a:r>
            <a:r>
              <a:rPr sz="1800" spc="-10" dirty="0">
                <a:latin typeface="Times New Roman" panose="02020603050405020304" pitchFamily="18" charset="0"/>
                <a:cs typeface="Times New Roman" panose="02020603050405020304" pitchFamily="18" charset="0"/>
              </a:rPr>
              <a:t>valid </a:t>
            </a:r>
            <a:r>
              <a:rPr sz="1800" spc="-20" dirty="0">
                <a:latin typeface="Times New Roman" panose="02020603050405020304" pitchFamily="18" charset="0"/>
                <a:cs typeface="Times New Roman" panose="02020603050405020304" pitchFamily="18" charset="0"/>
              </a:rPr>
              <a:t>vaccinations </a:t>
            </a:r>
            <a:r>
              <a:rPr sz="1800" spc="-5" dirty="0">
                <a:latin typeface="Times New Roman" panose="02020603050405020304" pitchFamily="18" charset="0"/>
                <a:cs typeface="Times New Roman" panose="02020603050405020304" pitchFamily="18" charset="0"/>
              </a:rPr>
              <a:t>(or lab </a:t>
            </a:r>
            <a:r>
              <a:rPr sz="1800" spc="-10" dirty="0">
                <a:latin typeface="Times New Roman" panose="02020603050405020304" pitchFamily="18" charset="0"/>
                <a:cs typeface="Times New Roman" panose="02020603050405020304" pitchFamily="18" charset="0"/>
              </a:rPr>
              <a:t>results demonstrating</a:t>
            </a:r>
            <a:r>
              <a:rPr sz="1800" spc="45"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immunity</a:t>
            </a:r>
            <a:r>
              <a:rPr sz="1800" dirty="0" smtClean="0">
                <a:latin typeface="Times New Roman" panose="02020603050405020304" pitchFamily="18" charset="0"/>
                <a:cs typeface="Times New Roman" panose="02020603050405020304" pitchFamily="18" charset="0"/>
              </a:rPr>
              <a:t>)</a:t>
            </a:r>
            <a:endParaRPr lang="en-US" sz="1800" dirty="0" smtClean="0">
              <a:latin typeface="Times New Roman" panose="02020603050405020304" pitchFamily="18" charset="0"/>
              <a:cs typeface="Times New Roman" panose="02020603050405020304" pitchFamily="18" charset="0"/>
            </a:endParaRPr>
          </a:p>
          <a:p>
            <a:pPr marL="814070" lvl="1" indent="-344170">
              <a:spcBef>
                <a:spcPts val="800"/>
              </a:spcBef>
              <a:buFont typeface="Wingdings" panose="05000000000000000000" pitchFamily="2" charset="2"/>
              <a:buChar char="ü"/>
              <a:tabLst>
                <a:tab pos="356870" algn="l"/>
                <a:tab pos="357505" algn="l"/>
              </a:tabLst>
            </a:pPr>
            <a:r>
              <a:rPr lang="en-US" spc="-5" dirty="0">
                <a:latin typeface="Times New Roman" panose="02020603050405020304" pitchFamily="18" charset="0"/>
                <a:cs typeface="Times New Roman" panose="02020603050405020304" pitchFamily="18" charset="0"/>
              </a:rPr>
              <a:t>Serum </a:t>
            </a:r>
            <a:r>
              <a:rPr lang="en-US" spc="-15" dirty="0">
                <a:latin typeface="Times New Roman" panose="02020603050405020304" pitchFamily="18" charset="0"/>
                <a:cs typeface="Times New Roman" panose="02020603050405020304" pitchFamily="18" charset="0"/>
              </a:rPr>
              <a:t>titers </a:t>
            </a:r>
            <a:r>
              <a:rPr lang="en-US" spc="-10" dirty="0">
                <a:latin typeface="Times New Roman" panose="02020603050405020304" pitchFamily="18" charset="0"/>
                <a:cs typeface="Times New Roman" panose="02020603050405020304" pitchFamily="18" charset="0"/>
              </a:rPr>
              <a:t>are acceptable proof </a:t>
            </a:r>
            <a:r>
              <a:rPr lang="en-US" spc="-5" dirty="0">
                <a:latin typeface="Times New Roman" panose="02020603050405020304" pitchFamily="18" charset="0"/>
                <a:cs typeface="Times New Roman" panose="02020603050405020304" pitchFamily="18" charset="0"/>
              </a:rPr>
              <a:t>of immunity </a:t>
            </a:r>
            <a:r>
              <a:rPr lang="en-US" spc="-15" dirty="0">
                <a:latin typeface="Times New Roman" panose="02020603050405020304" pitchFamily="18" charset="0"/>
                <a:cs typeface="Times New Roman" panose="02020603050405020304" pitchFamily="18" charset="0"/>
              </a:rPr>
              <a:t>for </a:t>
            </a:r>
            <a:r>
              <a:rPr lang="en-US" spc="-5" dirty="0">
                <a:latin typeface="Times New Roman" panose="02020603050405020304" pitchFamily="18" charset="0"/>
                <a:cs typeface="Times New Roman" panose="02020603050405020304" pitchFamily="18" charset="0"/>
              </a:rPr>
              <a:t>Hepatitis </a:t>
            </a:r>
            <a:r>
              <a:rPr lang="en-US" spc="5" dirty="0">
                <a:latin typeface="Times New Roman" panose="02020603050405020304" pitchFamily="18" charset="0"/>
                <a:cs typeface="Times New Roman" panose="02020603050405020304" pitchFamily="18" charset="0"/>
              </a:rPr>
              <a:t>A, </a:t>
            </a:r>
            <a:r>
              <a:rPr lang="en-US" spc="-5" dirty="0">
                <a:latin typeface="Times New Roman" panose="02020603050405020304" pitchFamily="18" charset="0"/>
                <a:cs typeface="Times New Roman" panose="02020603050405020304" pitchFamily="18" charset="0"/>
              </a:rPr>
              <a:t>Hepatitis </a:t>
            </a:r>
            <a:r>
              <a:rPr lang="en-US" spc="-10" dirty="0">
                <a:latin typeface="Times New Roman" panose="02020603050405020304" pitchFamily="18" charset="0"/>
                <a:cs typeface="Times New Roman" panose="02020603050405020304" pitchFamily="18" charset="0"/>
              </a:rPr>
              <a:t>B,  </a:t>
            </a:r>
            <a:r>
              <a:rPr lang="en-US" spc="-5" dirty="0">
                <a:latin typeface="Times New Roman" panose="02020603050405020304" pitchFamily="18" charset="0"/>
                <a:cs typeface="Times New Roman" panose="02020603050405020304" pitchFamily="18" charset="0"/>
              </a:rPr>
              <a:t>MMR (measles/mumps/rubella), </a:t>
            </a:r>
            <a:r>
              <a:rPr lang="en-US" dirty="0">
                <a:latin typeface="Times New Roman" panose="02020603050405020304" pitchFamily="18" charset="0"/>
                <a:cs typeface="Times New Roman" panose="02020603050405020304" pitchFamily="18" charset="0"/>
              </a:rPr>
              <a:t>and </a:t>
            </a:r>
            <a:r>
              <a:rPr lang="en-US" spc="-5" dirty="0">
                <a:latin typeface="Times New Roman" panose="02020603050405020304" pitchFamily="18" charset="0"/>
                <a:cs typeface="Times New Roman" panose="02020603050405020304" pitchFamily="18" charset="0"/>
              </a:rPr>
              <a:t>VZV </a:t>
            </a:r>
            <a:r>
              <a:rPr lang="en-US" spc="-10" dirty="0">
                <a:latin typeface="Times New Roman" panose="02020603050405020304" pitchFamily="18" charset="0"/>
                <a:cs typeface="Times New Roman" panose="02020603050405020304" pitchFamily="18" charset="0"/>
              </a:rPr>
              <a:t>(varicella </a:t>
            </a:r>
            <a:r>
              <a:rPr lang="en-US" spc="-5" dirty="0">
                <a:latin typeface="Times New Roman" panose="02020603050405020304" pitchFamily="18" charset="0"/>
                <a:cs typeface="Times New Roman" panose="02020603050405020304" pitchFamily="18" charset="0"/>
              </a:rPr>
              <a:t>or</a:t>
            </a:r>
            <a:r>
              <a:rPr lang="en-US" spc="150" dirty="0">
                <a:latin typeface="Times New Roman" panose="02020603050405020304" pitchFamily="18" charset="0"/>
                <a:cs typeface="Times New Roman" panose="02020603050405020304" pitchFamily="18" charset="0"/>
              </a:rPr>
              <a:t> </a:t>
            </a:r>
            <a:r>
              <a:rPr lang="en-US" spc="-15" dirty="0">
                <a:latin typeface="Times New Roman" panose="02020603050405020304" pitchFamily="18" charset="0"/>
                <a:cs typeface="Times New Roman" panose="02020603050405020304" pitchFamily="18" charset="0"/>
              </a:rPr>
              <a:t>chickenpox</a:t>
            </a:r>
            <a:r>
              <a:rPr lang="en-US" spc="-15" dirty="0" smtClean="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marL="356870" indent="-344170">
              <a:lnSpc>
                <a:spcPct val="100000"/>
              </a:lnSpc>
              <a:spcBef>
                <a:spcPts val="790"/>
              </a:spcBef>
              <a:buFont typeface="Arial"/>
              <a:buChar char="•"/>
              <a:tabLst>
                <a:tab pos="356870" algn="l"/>
                <a:tab pos="357505" algn="l"/>
              </a:tabLst>
            </a:pPr>
            <a:r>
              <a:rPr lang="en-US" spc="-30" dirty="0">
                <a:latin typeface="Times New Roman" panose="02020603050405020304" pitchFamily="18" charset="0"/>
                <a:cs typeface="Times New Roman" panose="02020603050405020304" pitchFamily="18" charset="0"/>
              </a:rPr>
              <a:t>CDC (formerly PHS) </a:t>
            </a:r>
            <a:r>
              <a:rPr lang="en-US" spc="-30" dirty="0" smtClean="0">
                <a:latin typeface="Times New Roman" panose="02020603050405020304" pitchFamily="18" charset="0"/>
                <a:cs typeface="Times New Roman" panose="02020603050405020304" pitchFamily="18" charset="0"/>
              </a:rPr>
              <a:t>731 </a:t>
            </a:r>
            <a:r>
              <a:rPr sz="1800" spc="-30" dirty="0" smtClean="0">
                <a:latin typeface="Times New Roman" panose="02020603050405020304" pitchFamily="18" charset="0"/>
                <a:cs typeface="Times New Roman" panose="02020603050405020304" pitchFamily="18" charset="0"/>
              </a:rPr>
              <a:t>(yellow </a:t>
            </a:r>
            <a:r>
              <a:rPr sz="1800" spc="-20" dirty="0">
                <a:latin typeface="Times New Roman" panose="02020603050405020304" pitchFamily="18" charset="0"/>
                <a:cs typeface="Times New Roman" panose="02020603050405020304" pitchFamily="18" charset="0"/>
              </a:rPr>
              <a:t>shot </a:t>
            </a:r>
            <a:r>
              <a:rPr sz="1800" spc="-25" dirty="0">
                <a:latin typeface="Times New Roman" panose="02020603050405020304" pitchFamily="18" charset="0"/>
                <a:cs typeface="Times New Roman" panose="02020603050405020304" pitchFamily="18" charset="0"/>
              </a:rPr>
              <a:t>card) </a:t>
            </a:r>
            <a:r>
              <a:rPr sz="1800" spc="-5" dirty="0">
                <a:latin typeface="Times New Roman" panose="02020603050405020304" pitchFamily="18" charset="0"/>
                <a:cs typeface="Times New Roman" panose="02020603050405020304" pitchFamily="18" charset="0"/>
              </a:rPr>
              <a:t>if </a:t>
            </a:r>
            <a:r>
              <a:rPr sz="1800" spc="-30" dirty="0">
                <a:latin typeface="Times New Roman" panose="02020603050405020304" pitchFamily="18" charset="0"/>
                <a:cs typeface="Times New Roman" panose="02020603050405020304" pitchFamily="18" charset="0"/>
              </a:rPr>
              <a:t>your </a:t>
            </a:r>
            <a:r>
              <a:rPr sz="1800" spc="-25" dirty="0">
                <a:latin typeface="Times New Roman" panose="02020603050405020304" pitchFamily="18" charset="0"/>
                <a:cs typeface="Times New Roman" panose="02020603050405020304" pitchFamily="18" charset="0"/>
              </a:rPr>
              <a:t>deployment </a:t>
            </a:r>
            <a:r>
              <a:rPr sz="1800" spc="-15" dirty="0">
                <a:latin typeface="Times New Roman" panose="02020603050405020304" pitchFamily="18" charset="0"/>
                <a:cs typeface="Times New Roman" panose="02020603050405020304" pitchFamily="18" charset="0"/>
              </a:rPr>
              <a:t>requires </a:t>
            </a:r>
            <a:r>
              <a:rPr sz="1800" spc="-30" dirty="0">
                <a:latin typeface="Times New Roman" panose="02020603050405020304" pitchFamily="18" charset="0"/>
                <a:cs typeface="Times New Roman" panose="02020603050405020304" pitchFamily="18" charset="0"/>
              </a:rPr>
              <a:t>yellow </a:t>
            </a:r>
            <a:r>
              <a:rPr sz="1800" spc="-15" dirty="0">
                <a:latin typeface="Times New Roman" panose="02020603050405020304" pitchFamily="18" charset="0"/>
                <a:cs typeface="Times New Roman" panose="02020603050405020304" pitchFamily="18" charset="0"/>
              </a:rPr>
              <a:t>fever</a:t>
            </a:r>
            <a:r>
              <a:rPr sz="1800" spc="85" dirty="0">
                <a:latin typeface="Times New Roman" panose="02020603050405020304" pitchFamily="18" charset="0"/>
                <a:cs typeface="Times New Roman" panose="02020603050405020304" pitchFamily="18" charset="0"/>
              </a:rPr>
              <a:t> </a:t>
            </a:r>
            <a:r>
              <a:rPr lang="en-US" sz="1800" spc="85" dirty="0" smtClean="0">
                <a:latin typeface="Times New Roman" panose="02020603050405020304" pitchFamily="18" charset="0"/>
                <a:cs typeface="Times New Roman" panose="02020603050405020304" pitchFamily="18" charset="0"/>
              </a:rPr>
              <a:t>or polio </a:t>
            </a:r>
            <a:r>
              <a:rPr sz="1800" spc="-30" dirty="0" smtClean="0">
                <a:latin typeface="Times New Roman" panose="02020603050405020304" pitchFamily="18" charset="0"/>
                <a:cs typeface="Times New Roman" panose="02020603050405020304" pitchFamily="18" charset="0"/>
              </a:rPr>
              <a:t>vaccination</a:t>
            </a:r>
            <a:endParaRPr lang="en-US" sz="1800" spc="-30" dirty="0" smtClean="0">
              <a:latin typeface="Times New Roman" panose="02020603050405020304" pitchFamily="18" charset="0"/>
              <a:cs typeface="Times New Roman" panose="02020603050405020304" pitchFamily="18" charset="0"/>
            </a:endParaRPr>
          </a:p>
          <a:p>
            <a:pPr marL="814070" lvl="1" indent="-344170">
              <a:spcBef>
                <a:spcPts val="790"/>
              </a:spcBef>
              <a:buFont typeface="Wingdings" panose="05000000000000000000" pitchFamily="2" charset="2"/>
              <a:buChar char="ü"/>
              <a:tabLst>
                <a:tab pos="356870" algn="l"/>
                <a:tab pos="357505" algn="l"/>
              </a:tabLst>
            </a:pPr>
            <a:r>
              <a:rPr lang="en-US" spc="-30" dirty="0" smtClean="0">
                <a:latin typeface="Times New Roman" panose="02020603050405020304" pitchFamily="18" charset="0"/>
                <a:cs typeface="Times New Roman" panose="02020603050405020304" pitchFamily="18" charset="0"/>
              </a:rPr>
              <a:t>If you do not have a </a:t>
            </a:r>
            <a:r>
              <a:rPr lang="en-US" spc="-30" dirty="0">
                <a:latin typeface="Times New Roman" panose="02020603050405020304" pitchFamily="18" charset="0"/>
                <a:cs typeface="Times New Roman" panose="02020603050405020304" pitchFamily="18" charset="0"/>
              </a:rPr>
              <a:t>CDC (formerly PHS) </a:t>
            </a:r>
            <a:r>
              <a:rPr lang="en-US" spc="-30" dirty="0" smtClean="0">
                <a:latin typeface="Times New Roman" panose="02020603050405020304" pitchFamily="18" charset="0"/>
                <a:cs typeface="Times New Roman" panose="02020603050405020304" pitchFamily="18" charset="0"/>
              </a:rPr>
              <a:t>731, one will be provided at SRRC Immunizations</a:t>
            </a:r>
            <a:endParaRPr lang="en-US" dirty="0">
              <a:latin typeface="Times New Roman" panose="02020603050405020304" pitchFamily="18" charset="0"/>
              <a:cs typeface="Times New Roman" panose="02020603050405020304" pitchFamily="18" charset="0"/>
            </a:endParaRPr>
          </a:p>
          <a:p>
            <a:pPr marL="356870" indent="-344170">
              <a:lnSpc>
                <a:spcPct val="100000"/>
              </a:lnSpc>
              <a:spcBef>
                <a:spcPts val="790"/>
              </a:spcBef>
              <a:buFont typeface="Arial"/>
              <a:buChar char="•"/>
              <a:tabLst>
                <a:tab pos="356870" algn="l"/>
                <a:tab pos="357505" algn="l"/>
              </a:tabLst>
            </a:pPr>
            <a:endParaRPr dirty="0">
              <a:latin typeface="Times New Roman" panose="02020603050405020304" pitchFamily="18" charset="0"/>
              <a:cs typeface="Times New Roman" panose="02020603050405020304" pitchFamily="18" charset="0"/>
            </a:endParaRPr>
          </a:p>
          <a:p>
            <a:pPr>
              <a:lnSpc>
                <a:spcPct val="100000"/>
              </a:lnSpc>
              <a:spcBef>
                <a:spcPts val="55"/>
              </a:spcBef>
            </a:pPr>
            <a:endParaRPr sz="23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9589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1533</TotalTime>
  <Words>2370</Words>
  <Application>Microsoft Office PowerPoint</Application>
  <PresentationFormat>On-screen Show (4:3)</PresentationFormat>
  <Paragraphs>253</Paragraphs>
  <Slides>25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Arial Narrow</vt:lpstr>
      <vt:lpstr>Calibri</vt:lpstr>
      <vt:lpstr>Times New Roman</vt:lpstr>
      <vt:lpstr>Wingdings</vt:lpstr>
      <vt:lpstr>Office Theme</vt:lpstr>
      <vt:lpstr>PowerPoint Presentation</vt:lpstr>
      <vt:lpstr>References for Medical Processing</vt:lpstr>
      <vt:lpstr>Getting Ready to Deploy</vt:lpstr>
      <vt:lpstr>Getting Ready to Deploy</vt:lpstr>
      <vt:lpstr>Documents to Bring to Medical SRRC</vt:lpstr>
      <vt:lpstr>Documents to Bring to Medical SRRC</vt:lpstr>
      <vt:lpstr>Documents to Bring to Medical SRRC</vt:lpstr>
      <vt:lpstr>Documents to Bring to Medical SRRC (Tuberculosis Screening/PPD)</vt:lpstr>
      <vt:lpstr>Documents to Bring to Immunization Section</vt:lpstr>
      <vt:lpstr>Immunizations Screening Requirements</vt:lpstr>
      <vt:lpstr>Vision Screening Requirements</vt:lpstr>
      <vt:lpstr>Documents to Bring to Medical SRRC (Audiology)</vt:lpstr>
      <vt:lpstr>Documents to Bring to Medical SRRC (Dental)</vt:lpstr>
      <vt:lpstr>Documents to Bring to Medical SRRC (Dental)</vt:lpstr>
      <vt:lpstr>Documents to Bring to Medical SRRC (Physical Exam)</vt:lpstr>
      <vt:lpstr>Documents to Bring to Medical SRP (Physical Exam)</vt:lpstr>
      <vt:lpstr>Documents to Bring to Medical SRRC (Physical Exam: Lab Requirements)</vt:lpstr>
      <vt:lpstr>Documents to Bring to Medical SRRC (Physical Exam: Lab Requirements)</vt:lpstr>
      <vt:lpstr>What to Bring to Medical SRRC (Medications)</vt:lpstr>
      <vt:lpstr>Waivers</vt:lpstr>
      <vt:lpstr>Waivers</vt:lpstr>
      <vt:lpstr>Common Documents Required for Waivers</vt:lpstr>
      <vt:lpstr>Medical SRRC Determination</vt:lpstr>
      <vt:lpstr>Questions</vt:lpstr>
      <vt:lpstr>Glossary of Terms/Acronyms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Keen, Marilyn C MAJ MIL WBAMC</dc:creator>
  <cp:lastModifiedBy>Eastman, Aaron G SFC MIL USA FORSCOM</cp:lastModifiedBy>
  <cp:revision>93</cp:revision>
  <cp:lastPrinted>2018-06-15T16:07:56Z</cp:lastPrinted>
  <dcterms:created xsi:type="dcterms:W3CDTF">2018-05-18T14:27:38Z</dcterms:created>
  <dcterms:modified xsi:type="dcterms:W3CDTF">2019-03-19T16:57:14Z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2017-01-26T00:00:00Z</vt:filetime>
  </property>
  <property fmtid="{D5CDD505-2E9C-101B-9397-08002B2CF9AE}" pid="3" name="LastSaved">
    <vt:filetime>2018-05-18T00:00:00Z</vt:filetime>
  </property>
</Properties>
</file>