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58" r:id="rId4"/>
    <p:sldId id="285" r:id="rId5"/>
    <p:sldId id="264" r:id="rId6"/>
    <p:sldId id="286" r:id="rId7"/>
    <p:sldId id="259" r:id="rId8"/>
    <p:sldId id="260" r:id="rId9"/>
    <p:sldId id="261" r:id="rId10"/>
    <p:sldId id="263" r:id="rId11"/>
    <p:sldId id="265" r:id="rId12"/>
    <p:sldId id="266" r:id="rId13"/>
    <p:sldId id="282" r:id="rId14"/>
    <p:sldId id="267" r:id="rId15"/>
    <p:sldId id="268" r:id="rId16"/>
    <p:sldId id="279" r:id="rId17"/>
    <p:sldId id="269" r:id="rId18"/>
    <p:sldId id="284" r:id="rId19"/>
    <p:sldId id="281" r:id="rId20"/>
    <p:sldId id="273" r:id="rId21"/>
    <p:sldId id="271" r:id="rId22"/>
    <p:sldId id="270" r:id="rId23"/>
    <p:sldId id="274" r:id="rId24"/>
    <p:sldId id="275" r:id="rId25"/>
    <p:sldId id="276" r:id="rId26"/>
    <p:sldId id="277" r:id="rId27"/>
    <p:sldId id="278"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EB0"/>
    <a:srgbClr val="FF5050"/>
    <a:srgbClr val="FFFF99"/>
    <a:srgbClr val="6600FF"/>
    <a:srgbClr val="666633"/>
    <a:srgbClr val="336600"/>
    <a:srgbClr val="FF0000"/>
    <a:srgbClr val="AECF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2791" autoAdjust="0"/>
  </p:normalViewPr>
  <p:slideViewPr>
    <p:cSldViewPr showGuides="1">
      <p:cViewPr>
        <p:scale>
          <a:sx n="66" d="100"/>
          <a:sy n="66" d="100"/>
        </p:scale>
        <p:origin x="-552" y="156"/>
      </p:cViewPr>
      <p:guideLst>
        <p:guide orient="horz" pos="2160"/>
        <p:guide pos="2880"/>
      </p:guideLst>
    </p:cSldViewPr>
  </p:slideViewPr>
  <p:notesTextViewPr>
    <p:cViewPr>
      <p:scale>
        <a:sx n="100" d="100"/>
        <a:sy n="100" d="100"/>
      </p:scale>
      <p:origin x="0" y="0"/>
    </p:cViewPr>
  </p:notesTextViewPr>
  <p:notesViewPr>
    <p:cSldViewPr showGuides="1">
      <p:cViewPr varScale="1">
        <p:scale>
          <a:sx n="48" d="100"/>
          <a:sy n="48" d="100"/>
        </p:scale>
        <p:origin x="-1836"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cs typeface="+mn-cs"/>
              </a:defRPr>
            </a:lvl1pPr>
          </a:lstStyle>
          <a:p>
            <a:pPr>
              <a:defRPr/>
            </a:pPr>
            <a:fld id="{EBC9239E-6E6A-43F2-8B18-65FB490E3C70}" type="datetimeFigureOut">
              <a:rPr lang="en-US"/>
              <a:pPr>
                <a:defRPr/>
              </a:pPr>
              <a:t>10/18/2010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cs typeface="+mn-cs"/>
              </a:defRPr>
            </a:lvl1pPr>
          </a:lstStyle>
          <a:p>
            <a:pPr>
              <a:defRPr/>
            </a:pPr>
            <a:fld id="{40FDB374-BB6A-4CE5-A2E7-3DE03F04CC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Why 1 acre parcels?</a:t>
            </a:r>
          </a:p>
          <a:p>
            <a:pPr>
              <a:buFontTx/>
              <a:buChar char="•"/>
            </a:pPr>
            <a:r>
              <a:rPr lang="en-US" dirty="0" smtClean="0"/>
              <a:t>1 acre reflects pretty realistic parcel for sale/use.</a:t>
            </a:r>
          </a:p>
          <a:p>
            <a:pPr>
              <a:buFontTx/>
              <a:buChar char="-"/>
            </a:pPr>
            <a:r>
              <a:rPr lang="en-US" dirty="0" smtClean="0"/>
              <a:t>Provides a large enough population of parcels within each strata to allow for statistically significant sample size.</a:t>
            </a:r>
          </a:p>
          <a:p>
            <a:pPr>
              <a:buFontTx/>
              <a:buChar char="-"/>
            </a:pPr>
            <a:r>
              <a:rPr lang="en-US" dirty="0" smtClean="0"/>
              <a:t>Small sampling units allows for ease of sample collection</a:t>
            </a:r>
          </a:p>
          <a:p>
            <a:pPr>
              <a:buFontTx/>
              <a:buChar char="-"/>
            </a:pPr>
            <a:r>
              <a:rPr lang="en-US" dirty="0" smtClean="0"/>
              <a:t>MIS was designed to be representative of relatively small sampling units (confidence of representativeness increases as sampling unit size decrease</a:t>
            </a:r>
            <a:r>
              <a:rPr lang="en-US" dirty="0" smtClean="0"/>
              <a:t>).</a:t>
            </a:r>
          </a:p>
          <a:p>
            <a:pPr>
              <a:buFontTx/>
              <a:buChar char="-"/>
            </a:pPr>
            <a:endParaRPr lang="en-US" dirty="0" smtClean="0"/>
          </a:p>
          <a:p>
            <a:r>
              <a:rPr lang="en-US" dirty="0" smtClean="0"/>
              <a:t>While we do look at whether a 1-acre sampling(decision) unit passes or fails, we are able to obtain a contamination concentration level for each sampling unit.  When we look at the concentration levels, it is no longer a binomial (0,1) distribution</a:t>
            </a:r>
            <a:r>
              <a:rPr lang="en-US" dirty="0" smtClean="0"/>
              <a:t>.</a:t>
            </a:r>
            <a:endParaRPr lang="en-US" dirty="0" smtClean="0"/>
          </a:p>
          <a:p>
            <a:r>
              <a:rPr lang="en-US" dirty="0" smtClean="0"/>
              <a:t>For each strata, we will have 50 sampling(decision) units, each one with a concentration level attached for each contaminant of interest.  </a:t>
            </a:r>
          </a:p>
          <a:p>
            <a:r>
              <a:rPr lang="en-US" dirty="0" smtClean="0"/>
              <a:t>With </a:t>
            </a:r>
            <a:r>
              <a:rPr lang="en-US" dirty="0" smtClean="0"/>
              <a:t>50 observations per strata, we have should more than enough data to construct a robust 95% confidence intervals for contamination levels.</a:t>
            </a:r>
          </a:p>
          <a:p>
            <a:pPr>
              <a:buFontTx/>
              <a:buChar char="-"/>
            </a:pPr>
            <a:endParaRPr lang="en-US" dirty="0" smtClean="0"/>
          </a:p>
          <a:p>
            <a:pPr>
              <a:buFontTx/>
              <a:buChar cha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Stratifying the site to increase validity of “homogeneity” assumption.  A key point is that this helps us use the geophysical data that has already been collected at the site, which maximizes the use of the dollars spent to date.  This means that we are increasing the power of random samples.  Increasing the accuracy of the estimates and reducing the possibility of having outliers in the data set.  This simplifies and clarifies the evaluation process as we move forward.</a:t>
            </a:r>
          </a:p>
          <a:p>
            <a:endParaRPr lang="en-US" dirty="0"/>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DB374-BB6A-4CE5-A2E7-3DE03F04CC34}"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1">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4876800"/>
            <a:ext cx="6400800" cy="7620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xfrm>
            <a:off x="6996113" y="6610350"/>
            <a:ext cx="2133600" cy="476250"/>
          </a:xfrm>
        </p:spPr>
        <p:txBody>
          <a:bodyPr/>
          <a:lstStyle>
            <a:lvl1pPr>
              <a:defRPr sz="1000"/>
            </a:lvl1pPr>
          </a:lstStyle>
          <a:p>
            <a:pPr>
              <a:defRPr/>
            </a:pPr>
            <a:fld id="{CCC914B5-102A-4430-A71B-EA1C3D0292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2848E2E-97C8-450C-B101-0C0A11790B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58FABC-ACFE-42A1-8F97-55A1DD10D0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0888FA23-5B15-49C6-B60F-4C7FF3899A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EFD306C-7668-44C6-A044-8ABBF2CE8F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96BC0B4-5F49-456B-BA1C-E3A83923C9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9E5059D-89FE-40CE-A941-B07BF63F46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103D6A8-55EA-4E00-AB02-91C17714D0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E51B8BB-9E06-497E-9048-4078C7C368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DD8E360-D583-408B-8AE7-D56A8FBDA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1DF47E9-E3D0-40A4-BD03-E6CD14A3F4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0" name="Rectangle 6"/>
          <p:cNvSpPr>
            <a:spLocks noGrp="1" noChangeArrowheads="1"/>
          </p:cNvSpPr>
          <p:nvPr>
            <p:ph type="sldNum" sz="quarter" idx="4"/>
          </p:nvPr>
        </p:nvSpPr>
        <p:spPr bwMode="auto">
          <a:xfrm>
            <a:off x="7024688" y="6588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fld id="{9D1AA29F-6ED2-4811-978B-AC5FA2D263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693988"/>
            <a:ext cx="7772400" cy="1470025"/>
          </a:xfrm>
        </p:spPr>
        <p:txBody>
          <a:bodyPr/>
          <a:lstStyle/>
          <a:p>
            <a:pPr eaLnBrk="1" hangingPunct="1"/>
            <a:r>
              <a:rPr lang="en-US" smtClean="0"/>
              <a:t>Munitions Constituents Sampling</a:t>
            </a:r>
            <a:br>
              <a:rPr lang="en-US" smtClean="0"/>
            </a:br>
            <a:r>
              <a:rPr lang="en-US" sz="2800" b="0" smtClean="0"/>
              <a:t>Closed Castner Firing Range</a:t>
            </a:r>
            <a:br>
              <a:rPr lang="en-US" sz="2800" b="0" smtClean="0"/>
            </a:br>
            <a:r>
              <a:rPr lang="en-US" sz="2800" b="0" smtClean="0"/>
              <a:t>Fort Bliss, TX</a:t>
            </a:r>
            <a:endParaRPr lang="en-US" sz="2800" smtClean="0"/>
          </a:p>
        </p:txBody>
      </p:sp>
      <p:sp>
        <p:nvSpPr>
          <p:cNvPr id="5123" name="Rectangle 3"/>
          <p:cNvSpPr>
            <a:spLocks noGrp="1" noChangeArrowheads="1"/>
          </p:cNvSpPr>
          <p:nvPr>
            <p:ph type="subTitle" idx="1"/>
          </p:nvPr>
        </p:nvSpPr>
        <p:spPr>
          <a:xfrm>
            <a:off x="1371600" y="5181600"/>
            <a:ext cx="6400800" cy="1066800"/>
          </a:xfrm>
        </p:spPr>
        <p:txBody>
          <a:bodyPr/>
          <a:lstStyle/>
          <a:p>
            <a:pPr eaLnBrk="1" hangingPunct="1">
              <a:spcBef>
                <a:spcPct val="0"/>
              </a:spcBef>
            </a:pPr>
            <a:r>
              <a:rPr lang="en-US" sz="2400" smtClean="0"/>
              <a:t>TPP Meeting</a:t>
            </a:r>
          </a:p>
          <a:p>
            <a:pPr eaLnBrk="1" hangingPunct="1">
              <a:spcBef>
                <a:spcPct val="0"/>
              </a:spcBef>
            </a:pPr>
            <a:r>
              <a:rPr lang="en-US" sz="2400" smtClean="0"/>
              <a:t>20 October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Sampling Strategy</a:t>
            </a:r>
          </a:p>
        </p:txBody>
      </p:sp>
      <p:sp>
        <p:nvSpPr>
          <p:cNvPr id="14339" name="Rectangle 3"/>
          <p:cNvSpPr>
            <a:spLocks noGrp="1" noChangeArrowheads="1"/>
          </p:cNvSpPr>
          <p:nvPr>
            <p:ph type="body" idx="1"/>
          </p:nvPr>
        </p:nvSpPr>
        <p:spPr/>
        <p:txBody>
          <a:bodyPr>
            <a:normAutofit fontScale="92500" lnSpcReduction="20000"/>
          </a:bodyPr>
          <a:lstStyle/>
          <a:p>
            <a:pPr>
              <a:defRPr/>
            </a:pPr>
            <a:r>
              <a:rPr lang="en-US" dirty="0" smtClean="0"/>
              <a:t>Determine Sampling Design</a:t>
            </a:r>
          </a:p>
          <a:p>
            <a:pPr lvl="1">
              <a:defRPr/>
            </a:pPr>
            <a:r>
              <a:rPr lang="en-US" dirty="0" smtClean="0"/>
              <a:t>random sampling, biased sampling, stratified sampling, systematic sampling</a:t>
            </a:r>
          </a:p>
          <a:p>
            <a:pPr>
              <a:defRPr/>
            </a:pPr>
            <a:r>
              <a:rPr lang="en-US" dirty="0" smtClean="0"/>
              <a:t>Identify Sampling Units (number and size)</a:t>
            </a:r>
          </a:p>
          <a:p>
            <a:pPr>
              <a:defRPr/>
            </a:pPr>
            <a:r>
              <a:rPr lang="en-US" dirty="0" smtClean="0"/>
              <a:t>Determine appropriate PCLs and ecological benchmarks for metals</a:t>
            </a:r>
          </a:p>
          <a:p>
            <a:pPr>
              <a:defRPr/>
            </a:pPr>
            <a:r>
              <a:rPr lang="en-US" dirty="0" smtClean="0"/>
              <a:t>Implement Army’s Incremental Sampling Protocol and EPA Analytical Methods</a:t>
            </a:r>
            <a:br>
              <a:rPr lang="en-US" dirty="0" smtClean="0"/>
            </a:br>
            <a:r>
              <a:rPr lang="en-US" dirty="0" smtClean="0"/>
              <a:t>(8330B and 6010B)</a:t>
            </a:r>
          </a:p>
          <a:p>
            <a:pPr>
              <a:defRPr/>
            </a:pPr>
            <a:r>
              <a:rPr lang="en-US" dirty="0" smtClean="0"/>
              <a:t>Use data to determine nature and extent of contamination</a:t>
            </a:r>
          </a:p>
        </p:txBody>
      </p:sp>
      <p:sp>
        <p:nvSpPr>
          <p:cNvPr id="14340" name="Slide Number Placeholder 3"/>
          <p:cNvSpPr>
            <a:spLocks noGrp="1"/>
          </p:cNvSpPr>
          <p:nvPr>
            <p:ph type="sldNum" sz="quarter" idx="10"/>
          </p:nvPr>
        </p:nvSpPr>
        <p:spPr/>
        <p:txBody>
          <a:bodyPr/>
          <a:lstStyle/>
          <a:p>
            <a:pPr>
              <a:defRPr/>
            </a:pPr>
            <a:fld id="{31E4957E-0F58-40C5-8008-87BE46AE25AA}" type="slidenum">
              <a:rPr lang="en-US" smtClean="0"/>
              <a:pPr>
                <a:defRPr/>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Sampling Area</a:t>
            </a:r>
          </a:p>
        </p:txBody>
      </p:sp>
      <p:sp>
        <p:nvSpPr>
          <p:cNvPr id="15363" name="Slide Number Placeholder 3"/>
          <p:cNvSpPr>
            <a:spLocks noGrp="1"/>
          </p:cNvSpPr>
          <p:nvPr>
            <p:ph type="sldNum" sz="quarter" idx="10"/>
          </p:nvPr>
        </p:nvSpPr>
        <p:spPr>
          <a:noFill/>
        </p:spPr>
        <p:txBody>
          <a:bodyPr/>
          <a:lstStyle/>
          <a:p>
            <a:fld id="{E52573A4-5B89-4AF3-8CD9-0E48B7FBC7C6}" type="slidenum">
              <a:rPr lang="en-US" smtClean="0">
                <a:cs typeface="Arial" charset="0"/>
              </a:rPr>
              <a:pPr/>
              <a:t>11</a:t>
            </a:fld>
            <a:endParaRPr lang="en-US" smtClean="0">
              <a:cs typeface="Arial" charset="0"/>
            </a:endParaRPr>
          </a:p>
        </p:txBody>
      </p:sp>
      <p:pic>
        <p:nvPicPr>
          <p:cNvPr id="15364" name="Picture 5"/>
          <p:cNvPicPr>
            <a:picLocks noChangeAspect="1" noChangeArrowheads="1"/>
          </p:cNvPicPr>
          <p:nvPr/>
        </p:nvPicPr>
        <p:blipFill>
          <a:blip r:embed="rId3" cstate="print"/>
          <a:srcRect/>
          <a:stretch>
            <a:fillRect/>
          </a:stretch>
        </p:blipFill>
        <p:spPr bwMode="auto">
          <a:xfrm>
            <a:off x="2409825" y="1536700"/>
            <a:ext cx="4294188" cy="5257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Sampling Area Design</a:t>
            </a:r>
          </a:p>
        </p:txBody>
      </p:sp>
      <p:sp>
        <p:nvSpPr>
          <p:cNvPr id="16387" name="Content Placeholder 2"/>
          <p:cNvSpPr>
            <a:spLocks noGrp="1"/>
          </p:cNvSpPr>
          <p:nvPr>
            <p:ph idx="1"/>
          </p:nvPr>
        </p:nvSpPr>
        <p:spPr/>
        <p:txBody>
          <a:bodyPr/>
          <a:lstStyle/>
          <a:p>
            <a:pPr marL="0" indent="0">
              <a:spcBef>
                <a:spcPts val="450"/>
              </a:spcBef>
              <a:buFontTx/>
              <a:buNone/>
              <a:defRPr/>
            </a:pPr>
            <a:r>
              <a:rPr lang="en-US" dirty="0" smtClean="0"/>
              <a:t>Stratify site into “like areas” using previously collected geophysical data</a:t>
            </a:r>
          </a:p>
          <a:p>
            <a:pPr>
              <a:spcBef>
                <a:spcPts val="450"/>
              </a:spcBef>
              <a:defRPr/>
            </a:pPr>
            <a:r>
              <a:rPr lang="en-US" dirty="0" smtClean="0"/>
              <a:t>Low anomaly densities (unlikely to find MC): 0 - 300 anomalies per acre</a:t>
            </a:r>
          </a:p>
          <a:p>
            <a:pPr>
              <a:spcBef>
                <a:spcPts val="450"/>
              </a:spcBef>
              <a:defRPr/>
            </a:pPr>
            <a:r>
              <a:rPr lang="en-US" dirty="0" smtClean="0"/>
              <a:t>Medium anomaly densities (may find MC): 300 - 700 anomalies per acre</a:t>
            </a:r>
          </a:p>
          <a:p>
            <a:pPr>
              <a:spcBef>
                <a:spcPts val="450"/>
              </a:spcBef>
              <a:defRPr/>
            </a:pPr>
            <a:r>
              <a:rPr lang="en-US" dirty="0" smtClean="0"/>
              <a:t>High anomaly densities (likely to find MC): &gt;700 anomalies per acre</a:t>
            </a:r>
          </a:p>
          <a:p>
            <a:pPr>
              <a:spcBef>
                <a:spcPts val="450"/>
              </a:spcBef>
              <a:defRPr/>
            </a:pPr>
            <a:endParaRPr lang="en-US" dirty="0" smtClean="0"/>
          </a:p>
        </p:txBody>
      </p:sp>
      <p:sp>
        <p:nvSpPr>
          <p:cNvPr id="16388" name="Slide Number Placeholder 3"/>
          <p:cNvSpPr>
            <a:spLocks noGrp="1"/>
          </p:cNvSpPr>
          <p:nvPr>
            <p:ph type="sldNum" sz="quarter" idx="10"/>
          </p:nvPr>
        </p:nvSpPr>
        <p:spPr/>
        <p:txBody>
          <a:bodyPr/>
          <a:lstStyle/>
          <a:p>
            <a:pPr>
              <a:defRPr/>
            </a:pPr>
            <a:fld id="{B9F05D32-BB72-4690-9291-4ED76ACA6C27}" type="slidenum">
              <a:rPr lang="en-US" smtClean="0"/>
              <a:pPr>
                <a:defRPr/>
              </a:pPr>
              <a:t>12</a:t>
            </a:fld>
            <a:endParaRPr lang="en-US" smtClean="0"/>
          </a:p>
        </p:txBody>
      </p:sp>
      <p:sp>
        <p:nvSpPr>
          <p:cNvPr id="16389" name="Text Box 5"/>
          <p:cNvSpPr txBox="1">
            <a:spLocks noChangeArrowheads="1"/>
          </p:cNvSpPr>
          <p:nvPr/>
        </p:nvSpPr>
        <p:spPr bwMode="auto">
          <a:xfrm>
            <a:off x="838200" y="5749925"/>
            <a:ext cx="7924800" cy="1016000"/>
          </a:xfrm>
          <a:prstGeom prst="rect">
            <a:avLst/>
          </a:prstGeom>
          <a:solidFill>
            <a:srgbClr val="666633"/>
          </a:solidFill>
          <a:ln w="9525">
            <a:solidFill>
              <a:srgbClr val="666633"/>
            </a:solidFill>
            <a:miter lim="800000"/>
            <a:headEnd/>
            <a:tailEnd/>
          </a:ln>
        </p:spPr>
        <p:txBody>
          <a:bodyPr>
            <a:spAutoFit/>
          </a:bodyPr>
          <a:lstStyle/>
          <a:p>
            <a:pPr algn="ctr">
              <a:spcBef>
                <a:spcPct val="50000"/>
              </a:spcBef>
            </a:pPr>
            <a:r>
              <a:rPr lang="en-US" sz="2000">
                <a:solidFill>
                  <a:schemeClr val="bg1"/>
                </a:solidFill>
              </a:rPr>
              <a:t>Stratifying site increases validity of “homogeneity” assumption.  Increases power of random samples. Increases accuracy of estimates. Answers study question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Stratified Sampling Area</a:t>
            </a:r>
          </a:p>
        </p:txBody>
      </p:sp>
      <p:sp>
        <p:nvSpPr>
          <p:cNvPr id="4" name="Slide Number Placeholder 3"/>
          <p:cNvSpPr>
            <a:spLocks noGrp="1"/>
          </p:cNvSpPr>
          <p:nvPr>
            <p:ph type="sldNum" sz="quarter" idx="10"/>
          </p:nvPr>
        </p:nvSpPr>
        <p:spPr/>
        <p:txBody>
          <a:bodyPr/>
          <a:lstStyle/>
          <a:p>
            <a:pPr>
              <a:defRPr/>
            </a:pPr>
            <a:fld id="{DE010E4F-FABC-405C-96D0-F39868434DB7}" type="slidenum">
              <a:rPr lang="en-US" smtClean="0"/>
              <a:pPr>
                <a:defRPr/>
              </a:pPr>
              <a:t>13</a:t>
            </a:fld>
            <a:endParaRPr lang="en-US"/>
          </a:p>
        </p:txBody>
      </p:sp>
      <p:pic>
        <p:nvPicPr>
          <p:cNvPr id="17412" name="Picture 5"/>
          <p:cNvPicPr>
            <a:picLocks noChangeAspect="1" noChangeArrowheads="1"/>
          </p:cNvPicPr>
          <p:nvPr/>
        </p:nvPicPr>
        <p:blipFill>
          <a:blip r:embed="rId3" cstate="print"/>
          <a:srcRect/>
          <a:stretch>
            <a:fillRect/>
          </a:stretch>
        </p:blipFill>
        <p:spPr bwMode="auto">
          <a:xfrm>
            <a:off x="2465388" y="1504950"/>
            <a:ext cx="4213225" cy="5353050"/>
          </a:xfrm>
          <a:prstGeom prst="rect">
            <a:avLst/>
          </a:prstGeom>
          <a:noFill/>
          <a:ln w="1587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Creating Sampling Units</a:t>
            </a:r>
          </a:p>
        </p:txBody>
      </p:sp>
      <p:sp>
        <p:nvSpPr>
          <p:cNvPr id="18435" name="Content Placeholder 2"/>
          <p:cNvSpPr>
            <a:spLocks noGrp="1"/>
          </p:cNvSpPr>
          <p:nvPr>
            <p:ph idx="1"/>
          </p:nvPr>
        </p:nvSpPr>
        <p:spPr/>
        <p:txBody>
          <a:bodyPr/>
          <a:lstStyle/>
          <a:p>
            <a:pPr>
              <a:spcBef>
                <a:spcPts val="400"/>
              </a:spcBef>
            </a:pPr>
            <a:r>
              <a:rPr lang="en-US" sz="2000" smtClean="0"/>
              <a:t>Divided the accessible areas into 1-acre sampling units</a:t>
            </a:r>
          </a:p>
          <a:p>
            <a:pPr lvl="1">
              <a:spcBef>
                <a:spcPts val="400"/>
              </a:spcBef>
            </a:pPr>
            <a:r>
              <a:rPr lang="en-US" sz="1800" smtClean="0"/>
              <a:t>Approximately 3,700 possible sampling units</a:t>
            </a:r>
          </a:p>
          <a:p>
            <a:pPr>
              <a:spcBef>
                <a:spcPts val="400"/>
              </a:spcBef>
            </a:pPr>
            <a:r>
              <a:rPr lang="en-US" sz="2000" smtClean="0"/>
              <a:t>Randomly select 60 1-acre sampling units within each strata</a:t>
            </a:r>
          </a:p>
          <a:p>
            <a:pPr lvl="1">
              <a:spcBef>
                <a:spcPts val="400"/>
              </a:spcBef>
            </a:pPr>
            <a:r>
              <a:rPr lang="en-US" sz="1800" smtClean="0"/>
              <a:t>Low areas: 60 samples</a:t>
            </a:r>
          </a:p>
          <a:p>
            <a:pPr lvl="1">
              <a:spcBef>
                <a:spcPts val="400"/>
              </a:spcBef>
            </a:pPr>
            <a:r>
              <a:rPr lang="en-US" sz="1800" smtClean="0"/>
              <a:t>Medium areas: 60 samples</a:t>
            </a:r>
          </a:p>
          <a:p>
            <a:pPr lvl="1">
              <a:spcBef>
                <a:spcPts val="400"/>
              </a:spcBef>
            </a:pPr>
            <a:r>
              <a:rPr lang="en-US" sz="1800" smtClean="0"/>
              <a:t>High areas: 60 samples</a:t>
            </a:r>
          </a:p>
          <a:p>
            <a:pPr>
              <a:spcBef>
                <a:spcPts val="400"/>
              </a:spcBef>
            </a:pPr>
            <a:r>
              <a:rPr lang="en-US" sz="2000" smtClean="0"/>
              <a:t>Approach allows us to draw conclusions, with 95% confidence, that the sample results are representative of all the 1-acre sampling units within each strata (high, medium, &amp; low) </a:t>
            </a:r>
          </a:p>
          <a:p>
            <a:pPr lvl="1">
              <a:spcBef>
                <a:spcPts val="400"/>
              </a:spcBef>
            </a:pPr>
            <a:r>
              <a:rPr lang="en-US" sz="1800" smtClean="0"/>
              <a:t>If no “detects” of MC in a strata, we are 95% confident there will be no detects of MC in at least 95% of the remaining of 1-acre parcels in that strata.</a:t>
            </a:r>
          </a:p>
          <a:p>
            <a:pPr lvl="1">
              <a:spcBef>
                <a:spcPts val="400"/>
              </a:spcBef>
            </a:pPr>
            <a:r>
              <a:rPr lang="en-US" sz="1800" smtClean="0"/>
              <a:t>If mean concentration of samples is X, we can be 95% confident that the actual mean concentration of all units within a strata is within ±2 standard errors of X. </a:t>
            </a:r>
          </a:p>
        </p:txBody>
      </p:sp>
      <p:sp>
        <p:nvSpPr>
          <p:cNvPr id="18436" name="Slide Number Placeholder 3"/>
          <p:cNvSpPr>
            <a:spLocks noGrp="1"/>
          </p:cNvSpPr>
          <p:nvPr>
            <p:ph type="sldNum" sz="quarter" idx="10"/>
          </p:nvPr>
        </p:nvSpPr>
        <p:spPr/>
        <p:txBody>
          <a:bodyPr/>
          <a:lstStyle/>
          <a:p>
            <a:pPr>
              <a:defRPr/>
            </a:pPr>
            <a:fld id="{7AD2B0E4-29C7-4035-92ED-A34AFFA48874}" type="slidenum">
              <a:rPr lang="en-US" smtClean="0"/>
              <a:pPr>
                <a:defRPr/>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Sampling Units</a:t>
            </a:r>
          </a:p>
        </p:txBody>
      </p:sp>
      <p:sp>
        <p:nvSpPr>
          <p:cNvPr id="19459" name="Slide Number Placeholder 3"/>
          <p:cNvSpPr>
            <a:spLocks noGrp="1"/>
          </p:cNvSpPr>
          <p:nvPr>
            <p:ph type="sldNum" sz="quarter" idx="10"/>
          </p:nvPr>
        </p:nvSpPr>
        <p:spPr>
          <a:noFill/>
        </p:spPr>
        <p:txBody>
          <a:bodyPr/>
          <a:lstStyle/>
          <a:p>
            <a:fld id="{A3B94984-112C-4B79-B948-5D2F544F33A1}" type="slidenum">
              <a:rPr lang="en-US" smtClean="0">
                <a:cs typeface="Arial" charset="0"/>
              </a:rPr>
              <a:pPr/>
              <a:t>15</a:t>
            </a:fld>
            <a:endParaRPr lang="en-US" smtClean="0">
              <a:cs typeface="Arial" charset="0"/>
            </a:endParaRPr>
          </a:p>
        </p:txBody>
      </p:sp>
      <p:pic>
        <p:nvPicPr>
          <p:cNvPr id="19460" name="Picture 5"/>
          <p:cNvPicPr>
            <a:picLocks noChangeAspect="1" noChangeArrowheads="1"/>
          </p:cNvPicPr>
          <p:nvPr/>
        </p:nvPicPr>
        <p:blipFill>
          <a:blip r:embed="rId2" cstate="print"/>
          <a:srcRect/>
          <a:stretch>
            <a:fillRect/>
          </a:stretch>
        </p:blipFill>
        <p:spPr bwMode="auto">
          <a:xfrm>
            <a:off x="2212975" y="1195388"/>
            <a:ext cx="4705350" cy="55943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Stratified Sampling Units</a:t>
            </a:r>
          </a:p>
        </p:txBody>
      </p:sp>
      <p:sp>
        <p:nvSpPr>
          <p:cNvPr id="20483" name="Slide Number Placeholder 3"/>
          <p:cNvSpPr>
            <a:spLocks noGrp="1"/>
          </p:cNvSpPr>
          <p:nvPr>
            <p:ph type="sldNum" sz="quarter" idx="10"/>
          </p:nvPr>
        </p:nvSpPr>
        <p:spPr>
          <a:noFill/>
        </p:spPr>
        <p:txBody>
          <a:bodyPr/>
          <a:lstStyle/>
          <a:p>
            <a:fld id="{6F10108E-6D35-4AB5-AECC-5851BB0C96D7}" type="slidenum">
              <a:rPr lang="en-US" smtClean="0">
                <a:cs typeface="Arial" charset="0"/>
              </a:rPr>
              <a:pPr/>
              <a:t>16</a:t>
            </a:fld>
            <a:endParaRPr lang="en-US" smtClean="0">
              <a:cs typeface="Arial" charset="0"/>
            </a:endParaRPr>
          </a:p>
        </p:txBody>
      </p:sp>
      <p:pic>
        <p:nvPicPr>
          <p:cNvPr id="20484" name="Picture 5"/>
          <p:cNvPicPr>
            <a:picLocks noChangeAspect="1" noChangeArrowheads="1"/>
          </p:cNvPicPr>
          <p:nvPr/>
        </p:nvPicPr>
        <p:blipFill>
          <a:blip r:embed="rId2" cstate="print"/>
          <a:srcRect/>
          <a:stretch>
            <a:fillRect/>
          </a:stretch>
        </p:blipFill>
        <p:spPr bwMode="auto">
          <a:xfrm>
            <a:off x="2106613" y="1316038"/>
            <a:ext cx="4929187" cy="55419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Sampling Effort #1</a:t>
            </a:r>
          </a:p>
        </p:txBody>
      </p:sp>
      <p:sp>
        <p:nvSpPr>
          <p:cNvPr id="21507" name="Content Placeholder 2"/>
          <p:cNvSpPr>
            <a:spLocks noGrp="1"/>
          </p:cNvSpPr>
          <p:nvPr>
            <p:ph idx="1"/>
          </p:nvPr>
        </p:nvSpPr>
        <p:spPr>
          <a:xfrm>
            <a:off x="457200" y="1600200"/>
            <a:ext cx="4724400" cy="4114800"/>
          </a:xfrm>
        </p:spPr>
        <p:txBody>
          <a:bodyPr/>
          <a:lstStyle/>
          <a:p>
            <a:pPr>
              <a:lnSpc>
                <a:spcPct val="120000"/>
              </a:lnSpc>
            </a:pPr>
            <a:r>
              <a:rPr lang="en-US" sz="2000" dirty="0" smtClean="0"/>
              <a:t>Take a 100-increment sample within each selected 1-acre sampling unit</a:t>
            </a:r>
          </a:p>
          <a:p>
            <a:pPr lvl="1">
              <a:lnSpc>
                <a:spcPct val="120000"/>
              </a:lnSpc>
            </a:pPr>
            <a:r>
              <a:rPr lang="en-US" sz="1800" dirty="0" smtClean="0"/>
              <a:t>60 samples in low areas</a:t>
            </a:r>
          </a:p>
          <a:p>
            <a:pPr lvl="1">
              <a:lnSpc>
                <a:spcPct val="120000"/>
              </a:lnSpc>
            </a:pPr>
            <a:r>
              <a:rPr lang="en-US" sz="1800" dirty="0" smtClean="0"/>
              <a:t>60 samples in med areas</a:t>
            </a:r>
          </a:p>
          <a:p>
            <a:pPr lvl="1">
              <a:lnSpc>
                <a:spcPct val="120000"/>
              </a:lnSpc>
            </a:pPr>
            <a:r>
              <a:rPr lang="en-US" sz="1800" dirty="0" smtClean="0"/>
              <a:t>60 samples in high areas</a:t>
            </a:r>
          </a:p>
          <a:p>
            <a:pPr>
              <a:lnSpc>
                <a:spcPct val="120000"/>
              </a:lnSpc>
            </a:pPr>
            <a:r>
              <a:rPr lang="en-US" sz="2000" dirty="0" smtClean="0"/>
              <a:t>10% Sample Replicates (triplicates)</a:t>
            </a:r>
          </a:p>
          <a:p>
            <a:pPr>
              <a:lnSpc>
                <a:spcPct val="120000"/>
              </a:lnSpc>
            </a:pPr>
            <a:r>
              <a:rPr lang="en-US" sz="2000" dirty="0" smtClean="0"/>
              <a:t>Shallow surface soils (5cm)</a:t>
            </a:r>
          </a:p>
          <a:p>
            <a:pPr>
              <a:lnSpc>
                <a:spcPct val="120000"/>
              </a:lnSpc>
            </a:pPr>
            <a:r>
              <a:rPr lang="en-US" sz="2000" dirty="0" smtClean="0"/>
              <a:t>Uniform sample depth</a:t>
            </a:r>
          </a:p>
          <a:p>
            <a:pPr>
              <a:lnSpc>
                <a:spcPct val="120000"/>
              </a:lnSpc>
            </a:pPr>
            <a:r>
              <a:rPr lang="en-US" sz="2000" dirty="0" smtClean="0"/>
              <a:t>Uniform sample size</a:t>
            </a:r>
          </a:p>
        </p:txBody>
      </p:sp>
      <p:sp>
        <p:nvSpPr>
          <p:cNvPr id="21508" name="Slide Number Placeholder 3"/>
          <p:cNvSpPr>
            <a:spLocks noGrp="1"/>
          </p:cNvSpPr>
          <p:nvPr>
            <p:ph type="sldNum" sz="quarter" idx="10"/>
          </p:nvPr>
        </p:nvSpPr>
        <p:spPr/>
        <p:txBody>
          <a:bodyPr/>
          <a:lstStyle/>
          <a:p>
            <a:pPr>
              <a:defRPr/>
            </a:pPr>
            <a:fld id="{6DB3A86C-32B9-4983-B1ED-797BE815A85B}" type="slidenum">
              <a:rPr lang="en-US" smtClean="0"/>
              <a:pPr>
                <a:defRPr/>
              </a:pPr>
              <a:t>17</a:t>
            </a:fld>
            <a:endParaRPr lang="en-US" smtClean="0"/>
          </a:p>
        </p:txBody>
      </p:sp>
      <p:pic>
        <p:nvPicPr>
          <p:cNvPr id="21509" name="Picture 3"/>
          <p:cNvPicPr>
            <a:picLocks noChangeAspect="1" noChangeArrowheads="1"/>
          </p:cNvPicPr>
          <p:nvPr/>
        </p:nvPicPr>
        <p:blipFill>
          <a:blip r:embed="rId2" cstate="print"/>
          <a:srcRect/>
          <a:stretch>
            <a:fillRect/>
          </a:stretch>
        </p:blipFill>
        <p:spPr bwMode="auto">
          <a:xfrm>
            <a:off x="5441950" y="1676400"/>
            <a:ext cx="3455988" cy="3763963"/>
          </a:xfrm>
          <a:prstGeom prst="rect">
            <a:avLst/>
          </a:prstGeom>
          <a:noFill/>
          <a:ln w="9525">
            <a:solidFill>
              <a:schemeClr val="tx1"/>
            </a:solidFill>
            <a:miter lim="800000"/>
            <a:headEnd/>
            <a:tailEnd/>
          </a:ln>
        </p:spPr>
      </p:pic>
      <p:sp>
        <p:nvSpPr>
          <p:cNvPr id="21510" name="Text Box 6"/>
          <p:cNvSpPr txBox="1">
            <a:spLocks noChangeArrowheads="1"/>
          </p:cNvSpPr>
          <p:nvPr/>
        </p:nvSpPr>
        <p:spPr bwMode="auto">
          <a:xfrm>
            <a:off x="5867400" y="5043488"/>
            <a:ext cx="2667000" cy="366712"/>
          </a:xfrm>
          <a:prstGeom prst="rect">
            <a:avLst/>
          </a:prstGeom>
          <a:noFill/>
          <a:ln w="9525">
            <a:noFill/>
            <a:miter lim="800000"/>
            <a:headEnd/>
            <a:tailEnd/>
          </a:ln>
        </p:spPr>
        <p:txBody>
          <a:bodyPr>
            <a:spAutoFit/>
          </a:bodyPr>
          <a:lstStyle/>
          <a:p>
            <a:pPr>
              <a:spcBef>
                <a:spcPct val="50000"/>
              </a:spcBef>
            </a:pPr>
            <a:r>
              <a:rPr lang="en-US"/>
              <a:t>One MIS with Duplicate</a:t>
            </a:r>
          </a:p>
        </p:txBody>
      </p:sp>
      <p:sp>
        <p:nvSpPr>
          <p:cNvPr id="21511" name="Text Box 7"/>
          <p:cNvSpPr txBox="1">
            <a:spLocks noChangeArrowheads="1"/>
          </p:cNvSpPr>
          <p:nvPr/>
        </p:nvSpPr>
        <p:spPr bwMode="auto">
          <a:xfrm>
            <a:off x="381000" y="5638800"/>
            <a:ext cx="8458200" cy="1016000"/>
          </a:xfrm>
          <a:prstGeom prst="rect">
            <a:avLst/>
          </a:prstGeom>
          <a:solidFill>
            <a:srgbClr val="666633"/>
          </a:solidFill>
          <a:ln w="9525">
            <a:solidFill>
              <a:schemeClr val="folHlink"/>
            </a:solidFill>
            <a:miter lim="800000"/>
            <a:headEnd/>
            <a:tailEnd/>
          </a:ln>
        </p:spPr>
        <p:txBody>
          <a:bodyPr>
            <a:spAutoFit/>
          </a:bodyPr>
          <a:lstStyle/>
          <a:p>
            <a:pPr algn="ctr">
              <a:spcBef>
                <a:spcPct val="20000"/>
              </a:spcBef>
            </a:pPr>
            <a:r>
              <a:rPr lang="en-US" sz="2000">
                <a:solidFill>
                  <a:schemeClr val="bg1"/>
                </a:solidFill>
              </a:rPr>
              <a:t>Determines presence or absence of MC within each 1-acre sampling unit, within each strata, and within the site. Also, provides insight into nature and extent of MC.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Sampling Effort #2</a:t>
            </a:r>
          </a:p>
        </p:txBody>
      </p:sp>
      <p:sp>
        <p:nvSpPr>
          <p:cNvPr id="22531" name="Rectangle 3"/>
          <p:cNvSpPr>
            <a:spLocks noGrp="1" noChangeArrowheads="1"/>
          </p:cNvSpPr>
          <p:nvPr>
            <p:ph type="body" idx="1"/>
          </p:nvPr>
        </p:nvSpPr>
        <p:spPr/>
        <p:txBody>
          <a:bodyPr/>
          <a:lstStyle/>
          <a:p>
            <a:pPr marL="609600" indent="-609600" eaLnBrk="1" hangingPunct="1"/>
            <a:r>
              <a:rPr lang="en-US" dirty="0" smtClean="0"/>
              <a:t>A research effort to test sensitivity of sampling unit size on MI sampling results (MC concentrations)</a:t>
            </a:r>
          </a:p>
          <a:p>
            <a:pPr marL="609600" indent="-609600" eaLnBrk="1" hangingPunct="1"/>
            <a:r>
              <a:rPr lang="en-US" dirty="0" smtClean="0"/>
              <a:t>Two approaches (still a work in progress and likely to change):</a:t>
            </a:r>
          </a:p>
          <a:p>
            <a:pPr marL="990600" lvl="1" indent="-533400" eaLnBrk="1" hangingPunct="1">
              <a:buFontTx/>
              <a:buAutoNum type="arabicPeriod"/>
            </a:pPr>
            <a:r>
              <a:rPr lang="en-US" dirty="0" smtClean="0"/>
              <a:t>Sample 10-acre sampling units that include previously sampled 1-acre units.</a:t>
            </a:r>
          </a:p>
          <a:p>
            <a:pPr marL="990600" lvl="1" indent="-533400" eaLnBrk="1" hangingPunct="1">
              <a:buFontTx/>
              <a:buAutoNum type="arabicPeriod"/>
            </a:pPr>
            <a:r>
              <a:rPr lang="en-US" dirty="0" smtClean="0"/>
              <a:t>Create “virtual” 10-acre sampling units incorporating 10 previously sampled 1-acre units.</a:t>
            </a:r>
          </a:p>
        </p:txBody>
      </p:sp>
      <p:sp>
        <p:nvSpPr>
          <p:cNvPr id="4" name="Slide Number Placeholder 3"/>
          <p:cNvSpPr>
            <a:spLocks noGrp="1"/>
          </p:cNvSpPr>
          <p:nvPr>
            <p:ph type="sldNum" sz="quarter" idx="10"/>
          </p:nvPr>
        </p:nvSpPr>
        <p:spPr/>
        <p:txBody>
          <a:bodyPr/>
          <a:lstStyle/>
          <a:p>
            <a:pPr>
              <a:defRPr/>
            </a:pPr>
            <a:fld id="{C88E56FA-DC19-40FE-93C7-76BA4581B5C4}"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Sampling Effort #2:</a:t>
            </a:r>
            <a:br>
              <a:rPr lang="en-US" dirty="0" smtClean="0"/>
            </a:br>
            <a:r>
              <a:rPr lang="en-US" dirty="0" smtClean="0"/>
              <a:t>Approach 1</a:t>
            </a:r>
          </a:p>
        </p:txBody>
      </p:sp>
      <p:sp>
        <p:nvSpPr>
          <p:cNvPr id="23555" name="Content Placeholder 2"/>
          <p:cNvSpPr>
            <a:spLocks noGrp="1"/>
          </p:cNvSpPr>
          <p:nvPr>
            <p:ph idx="1"/>
          </p:nvPr>
        </p:nvSpPr>
        <p:spPr>
          <a:xfrm>
            <a:off x="76200" y="1600200"/>
            <a:ext cx="4114800" cy="4525963"/>
          </a:xfrm>
        </p:spPr>
        <p:txBody>
          <a:bodyPr>
            <a:normAutofit fontScale="77500" lnSpcReduction="20000"/>
          </a:bodyPr>
          <a:lstStyle/>
          <a:p>
            <a:pPr>
              <a:lnSpc>
                <a:spcPct val="120000"/>
              </a:lnSpc>
              <a:spcBef>
                <a:spcPts val="0"/>
              </a:spcBef>
              <a:defRPr/>
            </a:pPr>
            <a:r>
              <a:rPr lang="en-US" dirty="0" smtClean="0"/>
              <a:t>Create 10-acre sampling unit including previously sampled 1-acre units</a:t>
            </a:r>
          </a:p>
          <a:p>
            <a:pPr>
              <a:lnSpc>
                <a:spcPct val="120000"/>
              </a:lnSpc>
              <a:spcBef>
                <a:spcPts val="0"/>
              </a:spcBef>
              <a:defRPr/>
            </a:pPr>
            <a:r>
              <a:rPr lang="en-US" dirty="0" smtClean="0"/>
              <a:t>Sample 15, 10-acre units</a:t>
            </a:r>
          </a:p>
          <a:p>
            <a:pPr lvl="1">
              <a:lnSpc>
                <a:spcPct val="120000"/>
              </a:lnSpc>
              <a:spcBef>
                <a:spcPts val="0"/>
              </a:spcBef>
              <a:defRPr/>
            </a:pPr>
            <a:r>
              <a:rPr lang="en-US" dirty="0" smtClean="0"/>
              <a:t>5 in “low” areas</a:t>
            </a:r>
          </a:p>
          <a:p>
            <a:pPr lvl="1">
              <a:lnSpc>
                <a:spcPct val="120000"/>
              </a:lnSpc>
              <a:spcBef>
                <a:spcPts val="0"/>
              </a:spcBef>
              <a:defRPr/>
            </a:pPr>
            <a:r>
              <a:rPr lang="en-US" dirty="0" smtClean="0"/>
              <a:t>5 in “medium” areas</a:t>
            </a:r>
          </a:p>
          <a:p>
            <a:pPr lvl="1">
              <a:lnSpc>
                <a:spcPct val="120000"/>
              </a:lnSpc>
              <a:spcBef>
                <a:spcPts val="0"/>
              </a:spcBef>
              <a:defRPr/>
            </a:pPr>
            <a:r>
              <a:rPr lang="en-US" dirty="0" smtClean="0"/>
              <a:t>5 in “high” areas</a:t>
            </a:r>
          </a:p>
          <a:p>
            <a:pPr>
              <a:lnSpc>
                <a:spcPct val="120000"/>
              </a:lnSpc>
              <a:spcBef>
                <a:spcPts val="0"/>
              </a:spcBef>
              <a:defRPr/>
            </a:pPr>
            <a:r>
              <a:rPr lang="en-US" dirty="0" smtClean="0"/>
              <a:t>Take 10 increments per each 1-acre unit to make 100 increments per 10-acre sampling unit</a:t>
            </a:r>
          </a:p>
        </p:txBody>
      </p:sp>
      <p:sp>
        <p:nvSpPr>
          <p:cNvPr id="23556" name="Slide Number Placeholder 3"/>
          <p:cNvSpPr txBox="1">
            <a:spLocks noGrp="1"/>
          </p:cNvSpPr>
          <p:nvPr/>
        </p:nvSpPr>
        <p:spPr bwMode="auto">
          <a:xfrm>
            <a:off x="7024688" y="6588125"/>
            <a:ext cx="2133600" cy="476250"/>
          </a:xfrm>
          <a:prstGeom prst="rect">
            <a:avLst/>
          </a:prstGeom>
          <a:noFill/>
          <a:ln w="9525">
            <a:noFill/>
            <a:miter lim="800000"/>
            <a:headEnd/>
            <a:tailEnd/>
          </a:ln>
        </p:spPr>
        <p:txBody>
          <a:bodyPr/>
          <a:lstStyle/>
          <a:p>
            <a:pPr algn="r"/>
            <a:fld id="{6DDFEAA4-DB8E-4EDF-A0E7-EDE677E93F07}" type="slidenum">
              <a:rPr lang="en-US" sz="1000"/>
              <a:pPr algn="r"/>
              <a:t>19</a:t>
            </a:fld>
            <a:endParaRPr lang="en-US" sz="1000"/>
          </a:p>
        </p:txBody>
      </p:sp>
      <p:sp>
        <p:nvSpPr>
          <p:cNvPr id="23557" name="TextBox 42"/>
          <p:cNvSpPr txBox="1">
            <a:spLocks noChangeArrowheads="1"/>
          </p:cNvSpPr>
          <p:nvPr/>
        </p:nvSpPr>
        <p:spPr bwMode="auto">
          <a:xfrm>
            <a:off x="1028700" y="5768975"/>
            <a:ext cx="7429500" cy="923925"/>
          </a:xfrm>
          <a:prstGeom prst="rect">
            <a:avLst/>
          </a:prstGeom>
          <a:solidFill>
            <a:srgbClr val="666633"/>
          </a:solidFill>
          <a:ln w="9525">
            <a:solidFill>
              <a:srgbClr val="666633"/>
            </a:solidFill>
            <a:miter lim="800000"/>
            <a:headEnd/>
            <a:tailEnd/>
          </a:ln>
        </p:spPr>
        <p:txBody>
          <a:bodyPr>
            <a:spAutoFit/>
          </a:bodyPr>
          <a:lstStyle/>
          <a:p>
            <a:pPr algn="ctr"/>
            <a:r>
              <a:rPr lang="en-US">
                <a:solidFill>
                  <a:schemeClr val="bg1"/>
                </a:solidFill>
              </a:rPr>
              <a:t>Pros:  Allows us to draw conclusions about contiguous areas.</a:t>
            </a:r>
          </a:p>
          <a:p>
            <a:pPr algn="ctr"/>
            <a:r>
              <a:rPr lang="en-US">
                <a:solidFill>
                  <a:schemeClr val="bg1"/>
                </a:solidFill>
              </a:rPr>
              <a:t>Cons:  Introduces variability associated with sampling units previously not sampled. (Not purely a test of the effect of sample unit size.)</a:t>
            </a:r>
          </a:p>
        </p:txBody>
      </p:sp>
      <p:cxnSp>
        <p:nvCxnSpPr>
          <p:cNvPr id="31" name="Straight Connector 30"/>
          <p:cNvCxnSpPr>
            <a:endCxn id="21" idx="0"/>
          </p:cNvCxnSpPr>
          <p:nvPr/>
        </p:nvCxnSpPr>
        <p:spPr>
          <a:xfrm>
            <a:off x="6400800" y="2590800"/>
            <a:ext cx="1219200" cy="20574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181600" y="3124200"/>
            <a:ext cx="1295400" cy="23622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pic>
        <p:nvPicPr>
          <p:cNvPr id="23560" name="Picture 20"/>
          <p:cNvPicPr>
            <a:picLocks noChangeAspect="1" noChangeArrowheads="1"/>
          </p:cNvPicPr>
          <p:nvPr/>
        </p:nvPicPr>
        <p:blipFill>
          <a:blip r:embed="rId2" cstate="print"/>
          <a:srcRect/>
          <a:stretch>
            <a:fillRect/>
          </a:stretch>
        </p:blipFill>
        <p:spPr bwMode="auto">
          <a:xfrm>
            <a:off x="4191000" y="1662113"/>
            <a:ext cx="4876800" cy="3833812"/>
          </a:xfrm>
          <a:prstGeom prst="rect">
            <a:avLst/>
          </a:prstGeom>
          <a:noFill/>
          <a:ln w="9525">
            <a:solidFill>
              <a:schemeClr val="tx1"/>
            </a:solidFill>
            <a:miter lim="800000"/>
            <a:headEnd/>
            <a:tailEnd/>
          </a:ln>
        </p:spPr>
      </p:pic>
      <p:sp>
        <p:nvSpPr>
          <p:cNvPr id="21" name="Rectangle 20"/>
          <p:cNvSpPr/>
          <p:nvPr/>
        </p:nvSpPr>
        <p:spPr>
          <a:xfrm>
            <a:off x="6858000" y="4876800"/>
            <a:ext cx="533400" cy="228600"/>
          </a:xfrm>
          <a:prstGeom prst="rect">
            <a:avLst/>
          </a:pr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FF99"/>
                </a:solidFill>
              </a:ln>
            </a:endParaRPr>
          </a:p>
        </p:txBody>
      </p:sp>
      <p:sp>
        <p:nvSpPr>
          <p:cNvPr id="24" name="Rectangle 23"/>
          <p:cNvSpPr>
            <a:spLocks noChangeArrowheads="1"/>
          </p:cNvSpPr>
          <p:nvPr/>
        </p:nvSpPr>
        <p:spPr bwMode="auto">
          <a:xfrm>
            <a:off x="5791200" y="4800600"/>
            <a:ext cx="457200" cy="228600"/>
          </a:xfrm>
          <a:prstGeom prst="rect">
            <a:avLst/>
          </a:prstGeom>
          <a:noFill/>
          <a:ln w="31750" algn="ctr">
            <a:solidFill>
              <a:srgbClr val="FF5050"/>
            </a:solidFill>
            <a:miter lim="800000"/>
            <a:headEnd/>
            <a:tailEnd/>
          </a:ln>
        </p:spPr>
        <p:txBody>
          <a:bodyPr anchor="ctr"/>
          <a:lstStyle/>
          <a:p>
            <a:pPr algn="ctr">
              <a:defRPr/>
            </a:pPr>
            <a:endParaRPr lang="en-US">
              <a:ln>
                <a:solidFill>
                  <a:srgbClr val="FFFF99"/>
                </a:solidFill>
              </a:ln>
              <a:solidFill>
                <a:schemeClr val="lt1"/>
              </a:solidFill>
              <a:latin typeface="+mn-lt"/>
              <a:cs typeface="+mn-cs"/>
            </a:endParaRPr>
          </a:p>
        </p:txBody>
      </p:sp>
      <p:sp>
        <p:nvSpPr>
          <p:cNvPr id="25" name="Rectangle 24"/>
          <p:cNvSpPr>
            <a:spLocks noChangeArrowheads="1"/>
          </p:cNvSpPr>
          <p:nvPr/>
        </p:nvSpPr>
        <p:spPr bwMode="auto">
          <a:xfrm rot="5400000">
            <a:off x="7325519" y="2601119"/>
            <a:ext cx="512762" cy="228600"/>
          </a:xfrm>
          <a:prstGeom prst="rect">
            <a:avLst/>
          </a:prstGeom>
          <a:noFill/>
          <a:ln w="31750" algn="ctr">
            <a:solidFill>
              <a:srgbClr val="92D050"/>
            </a:solidFill>
            <a:miter lim="800000"/>
            <a:headEnd/>
            <a:tailEnd/>
          </a:ln>
        </p:spPr>
        <p:txBody>
          <a:bodyPr rot="10800000" vert="eaVert" anchor="ctr"/>
          <a:lstStyle/>
          <a:p>
            <a:pPr algn="ctr">
              <a:defRPr/>
            </a:pPr>
            <a:endParaRPr lang="en-US">
              <a:ln>
                <a:solidFill>
                  <a:srgbClr val="FFFF99"/>
                </a:solidFill>
              </a:ln>
              <a:solidFill>
                <a:schemeClr val="lt1"/>
              </a:solidFill>
              <a:latin typeface="+mn-lt"/>
              <a:cs typeface="+mn-cs"/>
            </a:endParaRPr>
          </a:p>
        </p:txBody>
      </p:sp>
      <p:pic>
        <p:nvPicPr>
          <p:cNvPr id="23575" name="Picture 23"/>
          <p:cNvPicPr>
            <a:picLocks noChangeAspect="1" noChangeArrowheads="1"/>
          </p:cNvPicPr>
          <p:nvPr/>
        </p:nvPicPr>
        <p:blipFill>
          <a:blip r:embed="rId3" cstate="print"/>
          <a:srcRect r="13043" b="40913"/>
          <a:stretch>
            <a:fillRect/>
          </a:stretch>
        </p:blipFill>
        <p:spPr bwMode="auto">
          <a:xfrm>
            <a:off x="4648200" y="2590800"/>
            <a:ext cx="2057400" cy="822325"/>
          </a:xfrm>
          <a:prstGeom prst="rect">
            <a:avLst/>
          </a:prstGeom>
          <a:noFill/>
          <a:ln w="28575">
            <a:solidFill>
              <a:srgbClr val="FFFF99"/>
            </a:solidFill>
            <a:miter lim="800000"/>
            <a:headEnd/>
            <a:tailEnd/>
          </a:ln>
        </p:spPr>
      </p:pic>
      <p:cxnSp>
        <p:nvCxnSpPr>
          <p:cNvPr id="2" name="Straight Connector 30"/>
          <p:cNvCxnSpPr>
            <a:endCxn id="21" idx="0"/>
          </p:cNvCxnSpPr>
          <p:nvPr/>
        </p:nvCxnSpPr>
        <p:spPr>
          <a:xfrm>
            <a:off x="6705600" y="2590800"/>
            <a:ext cx="685800" cy="22860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3" name="Straight Connector 32"/>
          <p:cNvCxnSpPr/>
          <p:nvPr/>
        </p:nvCxnSpPr>
        <p:spPr>
          <a:xfrm rot="16200000" flipH="1">
            <a:off x="4914900" y="3162300"/>
            <a:ext cx="1676400" cy="22098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US" smtClean="0"/>
              <a:t>Agenda</a:t>
            </a:r>
          </a:p>
        </p:txBody>
      </p:sp>
      <p:sp>
        <p:nvSpPr>
          <p:cNvPr id="6147" name="Content Placeholder 4"/>
          <p:cNvSpPr>
            <a:spLocks noGrp="1"/>
          </p:cNvSpPr>
          <p:nvPr>
            <p:ph idx="1"/>
          </p:nvPr>
        </p:nvSpPr>
        <p:spPr/>
        <p:txBody>
          <a:bodyPr/>
          <a:lstStyle/>
          <a:p>
            <a:pPr eaLnBrk="1" hangingPunct="1"/>
            <a:r>
              <a:rPr lang="en-US" smtClean="0"/>
              <a:t>Defining the Problem</a:t>
            </a:r>
          </a:p>
          <a:p>
            <a:pPr eaLnBrk="1" hangingPunct="1"/>
            <a:r>
              <a:rPr lang="en-US" smtClean="0"/>
              <a:t>Project Objectives</a:t>
            </a:r>
          </a:p>
          <a:p>
            <a:pPr eaLnBrk="1" hangingPunct="1"/>
            <a:r>
              <a:rPr lang="en-US" smtClean="0"/>
              <a:t>Project Goals</a:t>
            </a:r>
          </a:p>
          <a:p>
            <a:pPr eaLnBrk="1" hangingPunct="1"/>
            <a:r>
              <a:rPr lang="en-US" smtClean="0"/>
              <a:t>Where do we plan to sample?</a:t>
            </a:r>
          </a:p>
          <a:p>
            <a:pPr eaLnBrk="1" hangingPunct="1"/>
            <a:r>
              <a:rPr lang="en-US" smtClean="0"/>
              <a:t>How do we plan to sample?</a:t>
            </a:r>
          </a:p>
          <a:p>
            <a:pPr eaLnBrk="1" hangingPunct="1"/>
            <a:r>
              <a:rPr lang="en-US" smtClean="0"/>
              <a:t>Schedule &amp; Questions</a:t>
            </a:r>
          </a:p>
        </p:txBody>
      </p:sp>
      <p:sp>
        <p:nvSpPr>
          <p:cNvPr id="6148" name="Slide Number Placeholder 5"/>
          <p:cNvSpPr>
            <a:spLocks noGrp="1"/>
          </p:cNvSpPr>
          <p:nvPr>
            <p:ph type="sldNum" sz="quarter" idx="10"/>
          </p:nvPr>
        </p:nvSpPr>
        <p:spPr>
          <a:noFill/>
        </p:spPr>
        <p:txBody>
          <a:bodyPr/>
          <a:lstStyle/>
          <a:p>
            <a:fld id="{86DC9AD1-07B2-4E22-9FC5-3E1F879A72CD}" type="slidenum">
              <a:rPr lang="en-US" smtClean="0">
                <a:cs typeface="Arial" charset="0"/>
              </a:rPr>
              <a:pPr/>
              <a:t>2</a:t>
            </a:fld>
            <a:endParaRPr 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noAutofit/>
          </a:bodyPr>
          <a:lstStyle/>
          <a:p>
            <a:r>
              <a:rPr lang="en-US" dirty="0" smtClean="0"/>
              <a:t>Sampling Effort #2:</a:t>
            </a:r>
            <a:br>
              <a:rPr lang="en-US" dirty="0" smtClean="0"/>
            </a:br>
            <a:r>
              <a:rPr lang="en-US" dirty="0" smtClean="0"/>
              <a:t>Approach 2</a:t>
            </a:r>
          </a:p>
        </p:txBody>
      </p:sp>
      <p:sp>
        <p:nvSpPr>
          <p:cNvPr id="24579" name="Content Placeholder 2"/>
          <p:cNvSpPr>
            <a:spLocks noGrp="1"/>
          </p:cNvSpPr>
          <p:nvPr>
            <p:ph idx="1"/>
          </p:nvPr>
        </p:nvSpPr>
        <p:spPr>
          <a:xfrm>
            <a:off x="457200" y="1600200"/>
            <a:ext cx="4953000" cy="4525963"/>
          </a:xfrm>
        </p:spPr>
        <p:txBody>
          <a:bodyPr>
            <a:normAutofit fontScale="85000" lnSpcReduction="20000"/>
          </a:bodyPr>
          <a:lstStyle/>
          <a:p>
            <a:pPr>
              <a:lnSpc>
                <a:spcPct val="120000"/>
              </a:lnSpc>
              <a:spcBef>
                <a:spcPts val="0"/>
              </a:spcBef>
              <a:defRPr/>
            </a:pPr>
            <a:r>
              <a:rPr lang="en-US" dirty="0" smtClean="0"/>
              <a:t>Use previously studied</a:t>
            </a:r>
            <a:br>
              <a:rPr lang="en-US" dirty="0" smtClean="0"/>
            </a:br>
            <a:r>
              <a:rPr lang="en-US" dirty="0" smtClean="0"/>
              <a:t>1-acre sampling units</a:t>
            </a:r>
          </a:p>
          <a:p>
            <a:pPr>
              <a:lnSpc>
                <a:spcPct val="120000"/>
              </a:lnSpc>
              <a:spcBef>
                <a:spcPts val="0"/>
              </a:spcBef>
              <a:defRPr/>
            </a:pPr>
            <a:r>
              <a:rPr lang="en-US" dirty="0" smtClean="0"/>
              <a:t>Create 15, virtual 10-acre sampling units</a:t>
            </a:r>
          </a:p>
          <a:p>
            <a:pPr lvl="1">
              <a:lnSpc>
                <a:spcPct val="120000"/>
              </a:lnSpc>
              <a:spcBef>
                <a:spcPts val="0"/>
              </a:spcBef>
              <a:defRPr/>
            </a:pPr>
            <a:r>
              <a:rPr lang="en-US" dirty="0" smtClean="0"/>
              <a:t>5 in “low” areas</a:t>
            </a:r>
          </a:p>
          <a:p>
            <a:pPr lvl="1">
              <a:lnSpc>
                <a:spcPct val="120000"/>
              </a:lnSpc>
              <a:spcBef>
                <a:spcPts val="0"/>
              </a:spcBef>
              <a:defRPr/>
            </a:pPr>
            <a:r>
              <a:rPr lang="en-US" dirty="0" smtClean="0"/>
              <a:t>5 in “medium” areas</a:t>
            </a:r>
          </a:p>
          <a:p>
            <a:pPr lvl="1">
              <a:lnSpc>
                <a:spcPct val="120000"/>
              </a:lnSpc>
              <a:spcBef>
                <a:spcPts val="0"/>
              </a:spcBef>
              <a:defRPr/>
            </a:pPr>
            <a:r>
              <a:rPr lang="en-US" dirty="0" smtClean="0"/>
              <a:t>5 in “high” areas</a:t>
            </a:r>
          </a:p>
          <a:p>
            <a:pPr>
              <a:lnSpc>
                <a:spcPct val="120000"/>
              </a:lnSpc>
              <a:spcBef>
                <a:spcPts val="0"/>
              </a:spcBef>
              <a:defRPr/>
            </a:pPr>
            <a:r>
              <a:rPr lang="en-US" dirty="0" smtClean="0"/>
              <a:t>Take 10 increments per each 1-acre unit to make 100 increments per 10-acre sampling unit</a:t>
            </a:r>
          </a:p>
          <a:p>
            <a:pPr>
              <a:lnSpc>
                <a:spcPct val="120000"/>
              </a:lnSpc>
              <a:spcBef>
                <a:spcPts val="0"/>
              </a:spcBef>
              <a:defRPr/>
            </a:pPr>
            <a:endParaRPr lang="en-US" dirty="0" smtClean="0"/>
          </a:p>
          <a:p>
            <a:pPr>
              <a:lnSpc>
                <a:spcPct val="120000"/>
              </a:lnSpc>
              <a:spcBef>
                <a:spcPts val="0"/>
              </a:spcBef>
              <a:defRPr/>
            </a:pPr>
            <a:endParaRPr lang="en-US" dirty="0" smtClean="0"/>
          </a:p>
        </p:txBody>
      </p:sp>
      <p:sp>
        <p:nvSpPr>
          <p:cNvPr id="24580" name="Slide Number Placeholder 3"/>
          <p:cNvSpPr>
            <a:spLocks noGrp="1"/>
          </p:cNvSpPr>
          <p:nvPr>
            <p:ph type="sldNum" sz="quarter" idx="10"/>
          </p:nvPr>
        </p:nvSpPr>
        <p:spPr/>
        <p:txBody>
          <a:bodyPr/>
          <a:lstStyle/>
          <a:p>
            <a:pPr>
              <a:defRPr/>
            </a:pPr>
            <a:fld id="{F4FE333E-5ABB-4B3E-B010-38A5E8154657}" type="slidenum">
              <a:rPr lang="en-US" smtClean="0"/>
              <a:pPr>
                <a:defRPr/>
              </a:pPr>
              <a:t>20</a:t>
            </a:fld>
            <a:endParaRPr lang="en-US" smtClean="0"/>
          </a:p>
        </p:txBody>
      </p:sp>
      <p:sp>
        <p:nvSpPr>
          <p:cNvPr id="24581" name="TextBox 42"/>
          <p:cNvSpPr txBox="1">
            <a:spLocks noChangeArrowheads="1"/>
          </p:cNvSpPr>
          <p:nvPr/>
        </p:nvSpPr>
        <p:spPr bwMode="auto">
          <a:xfrm>
            <a:off x="1028700" y="6091238"/>
            <a:ext cx="7429500" cy="650875"/>
          </a:xfrm>
          <a:prstGeom prst="rect">
            <a:avLst/>
          </a:prstGeom>
          <a:solidFill>
            <a:srgbClr val="666633"/>
          </a:solidFill>
          <a:ln w="9525">
            <a:solidFill>
              <a:srgbClr val="666633"/>
            </a:solidFill>
            <a:miter lim="800000"/>
            <a:headEnd/>
            <a:tailEnd/>
          </a:ln>
        </p:spPr>
        <p:txBody>
          <a:bodyPr>
            <a:spAutoFit/>
          </a:bodyPr>
          <a:lstStyle/>
          <a:p>
            <a:pPr algn="ctr"/>
            <a:r>
              <a:rPr lang="en-US">
                <a:solidFill>
                  <a:schemeClr val="bg1"/>
                </a:solidFill>
              </a:rPr>
              <a:t>Pros:  Pure test of the effect of sample unit size on MIS results.</a:t>
            </a:r>
          </a:p>
          <a:p>
            <a:pPr algn="ctr"/>
            <a:r>
              <a:rPr lang="en-US">
                <a:solidFill>
                  <a:schemeClr val="bg1"/>
                </a:solidFill>
              </a:rPr>
              <a:t>Cons: Does not allow us to draw conclusions about contiguous areas.</a:t>
            </a:r>
          </a:p>
        </p:txBody>
      </p:sp>
      <p:pic>
        <p:nvPicPr>
          <p:cNvPr id="24582" name="Picture 30"/>
          <p:cNvPicPr>
            <a:picLocks noChangeAspect="1" noChangeArrowheads="1"/>
          </p:cNvPicPr>
          <p:nvPr/>
        </p:nvPicPr>
        <p:blipFill>
          <a:blip r:embed="rId2" cstate="print"/>
          <a:srcRect/>
          <a:stretch>
            <a:fillRect/>
          </a:stretch>
        </p:blipFill>
        <p:spPr bwMode="auto">
          <a:xfrm>
            <a:off x="5410200" y="2317750"/>
            <a:ext cx="3038475" cy="3362325"/>
          </a:xfrm>
          <a:prstGeom prst="rect">
            <a:avLst/>
          </a:prstGeom>
          <a:noFill/>
          <a:ln w="9525">
            <a:noFill/>
            <a:miter lim="800000"/>
            <a:headEnd/>
            <a:tailEnd/>
          </a:ln>
        </p:spPr>
      </p:pic>
      <p:sp>
        <p:nvSpPr>
          <p:cNvPr id="44" name="Rectangle 43"/>
          <p:cNvSpPr>
            <a:spLocks noChangeArrowheads="1"/>
          </p:cNvSpPr>
          <p:nvPr/>
        </p:nvSpPr>
        <p:spPr bwMode="auto">
          <a:xfrm>
            <a:off x="5638800" y="3962400"/>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45" name="Rectangle 44"/>
          <p:cNvSpPr>
            <a:spLocks noChangeArrowheads="1"/>
          </p:cNvSpPr>
          <p:nvPr/>
        </p:nvSpPr>
        <p:spPr bwMode="auto">
          <a:xfrm>
            <a:off x="5638800" y="4267200"/>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46" name="Rectangle 45"/>
          <p:cNvSpPr>
            <a:spLocks noChangeArrowheads="1"/>
          </p:cNvSpPr>
          <p:nvPr/>
        </p:nvSpPr>
        <p:spPr bwMode="auto">
          <a:xfrm>
            <a:off x="5457825" y="4508500"/>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47" name="Rectangle 46"/>
          <p:cNvSpPr>
            <a:spLocks noChangeArrowheads="1"/>
          </p:cNvSpPr>
          <p:nvPr/>
        </p:nvSpPr>
        <p:spPr bwMode="auto">
          <a:xfrm>
            <a:off x="6035675" y="4865688"/>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48" name="Rectangle 47"/>
          <p:cNvSpPr>
            <a:spLocks noChangeArrowheads="1"/>
          </p:cNvSpPr>
          <p:nvPr/>
        </p:nvSpPr>
        <p:spPr bwMode="auto">
          <a:xfrm>
            <a:off x="6384925" y="3714750"/>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49" name="Rectangle 48"/>
          <p:cNvSpPr>
            <a:spLocks noChangeArrowheads="1"/>
          </p:cNvSpPr>
          <p:nvPr/>
        </p:nvSpPr>
        <p:spPr bwMode="auto">
          <a:xfrm>
            <a:off x="7331075" y="4664075"/>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50" name="Rectangle 49"/>
          <p:cNvSpPr>
            <a:spLocks noChangeArrowheads="1"/>
          </p:cNvSpPr>
          <p:nvPr/>
        </p:nvSpPr>
        <p:spPr bwMode="auto">
          <a:xfrm>
            <a:off x="7727950" y="4648200"/>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51" name="Rectangle 50"/>
          <p:cNvSpPr>
            <a:spLocks noChangeArrowheads="1"/>
          </p:cNvSpPr>
          <p:nvPr/>
        </p:nvSpPr>
        <p:spPr bwMode="auto">
          <a:xfrm>
            <a:off x="8077200" y="5413375"/>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52" name="Rectangle 51"/>
          <p:cNvSpPr>
            <a:spLocks noChangeArrowheads="1"/>
          </p:cNvSpPr>
          <p:nvPr/>
        </p:nvSpPr>
        <p:spPr bwMode="auto">
          <a:xfrm>
            <a:off x="7896225" y="4094163"/>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
        <p:nvSpPr>
          <p:cNvPr id="53" name="Rectangle 52"/>
          <p:cNvSpPr>
            <a:spLocks noChangeArrowheads="1"/>
          </p:cNvSpPr>
          <p:nvPr/>
        </p:nvSpPr>
        <p:spPr bwMode="auto">
          <a:xfrm>
            <a:off x="7700963" y="2800350"/>
            <a:ext cx="228600" cy="228600"/>
          </a:xfrm>
          <a:prstGeom prst="rect">
            <a:avLst/>
          </a:prstGeom>
          <a:solidFill>
            <a:srgbClr val="AECF8D"/>
          </a:solidFill>
          <a:ln w="25400" algn="ctr">
            <a:solidFill>
              <a:schemeClr val="bg2"/>
            </a:solidFill>
            <a:miter lim="800000"/>
            <a:headEnd/>
            <a:tailEnd/>
          </a:ln>
        </p:spPr>
        <p:txBody>
          <a:bodyPr anchor="ctr"/>
          <a:lstStyle/>
          <a:p>
            <a:pPr algn="ctr">
              <a:defRPr/>
            </a:pPr>
            <a:endParaRPr lang="en-US">
              <a:ln>
                <a:solidFill>
                  <a:schemeClr val="tx1"/>
                </a:solidFill>
              </a:ln>
              <a:solidFill>
                <a:schemeClr val="l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4.44444E-6 L 0.00416 -0.33888 " pathEditMode="relative" rAng="0" ptsTypes="AA">
                                      <p:cBhvr>
                                        <p:cTn id="6" dur="1000" fill="hold"/>
                                        <p:tgtEl>
                                          <p:spTgt spid="44"/>
                                        </p:tgtEl>
                                        <p:attrNameLst>
                                          <p:attrName>ppt_x</p:attrName>
                                          <p:attrName>ppt_y</p:attrName>
                                        </p:attrNameLst>
                                      </p:cBhvr>
                                      <p:rCtr x="2" y="-169"/>
                                    </p:animMotion>
                                  </p:childTnLst>
                                </p:cTn>
                              </p:par>
                              <p:par>
                                <p:cTn id="7" presetID="64" presetClass="path" presetSubtype="0" accel="50000" decel="50000" fill="hold" grpId="0" nodeType="withEffect">
                                  <p:stCondLst>
                                    <p:cond delay="0"/>
                                  </p:stCondLst>
                                  <p:childTnLst>
                                    <p:animMotion origin="layout" path="M 3.33333E-6 1.11111E-6 L 0.00416 -0.35 " pathEditMode="relative" rAng="0" ptsTypes="AA">
                                      <p:cBhvr>
                                        <p:cTn id="8" dur="1000" fill="hold"/>
                                        <p:tgtEl>
                                          <p:spTgt spid="45"/>
                                        </p:tgtEl>
                                        <p:attrNameLst>
                                          <p:attrName>ppt_x</p:attrName>
                                          <p:attrName>ppt_y</p:attrName>
                                        </p:attrNameLst>
                                      </p:cBhvr>
                                      <p:rCtr x="2" y="-175"/>
                                    </p:animMotion>
                                  </p:childTnLst>
                                </p:cTn>
                              </p:par>
                              <p:par>
                                <p:cTn id="9" presetID="0" presetClass="path" presetSubtype="0" accel="50000" decel="50000" fill="hold" grpId="0" nodeType="withEffect">
                                  <p:stCondLst>
                                    <p:cond delay="0"/>
                                  </p:stCondLst>
                                  <p:childTnLst>
                                    <p:animMotion origin="layout" path="M 5E-6 -4.07407E-6 L 0.04896 -0.41851 " pathEditMode="relative" rAng="0" ptsTypes="AA">
                                      <p:cBhvr>
                                        <p:cTn id="10" dur="1000" fill="hold"/>
                                        <p:tgtEl>
                                          <p:spTgt spid="46"/>
                                        </p:tgtEl>
                                        <p:attrNameLst>
                                          <p:attrName>ppt_x</p:attrName>
                                          <p:attrName>ppt_y</p:attrName>
                                        </p:attrNameLst>
                                      </p:cBhvr>
                                      <p:rCtr x="24" y="-209"/>
                                    </p:animMotion>
                                  </p:childTnLst>
                                </p:cTn>
                              </p:par>
                              <p:par>
                                <p:cTn id="11" presetID="0" presetClass="path" presetSubtype="0" accel="50000" decel="50000" fill="hold" grpId="0" nodeType="withEffect">
                                  <p:stCondLst>
                                    <p:cond delay="0"/>
                                  </p:stCondLst>
                                  <p:childTnLst>
                                    <p:animMotion origin="layout" path="M 5.55556E-7 2.59259E-6 L -0.01424 -0.43727 " pathEditMode="relative" rAng="0" ptsTypes="AA">
                                      <p:cBhvr>
                                        <p:cTn id="12" dur="1000" fill="hold"/>
                                        <p:tgtEl>
                                          <p:spTgt spid="47"/>
                                        </p:tgtEl>
                                        <p:attrNameLst>
                                          <p:attrName>ppt_x</p:attrName>
                                          <p:attrName>ppt_y</p:attrName>
                                        </p:attrNameLst>
                                      </p:cBhvr>
                                      <p:rCtr x="-7" y="-219"/>
                                    </p:animMotion>
                                  </p:childTnLst>
                                </p:cTn>
                              </p:par>
                              <p:par>
                                <p:cTn id="13" presetID="0" presetClass="path" presetSubtype="0" accel="50000" decel="50000" fill="hold" grpId="0" nodeType="withEffect">
                                  <p:stCondLst>
                                    <p:cond delay="0"/>
                                  </p:stCondLst>
                                  <p:childTnLst>
                                    <p:animMotion origin="layout" path="M 0.00452 -0.01389 L -0.02882 -0.30277 " pathEditMode="relative" rAng="0" ptsTypes="AA">
                                      <p:cBhvr>
                                        <p:cTn id="14" dur="1000" fill="hold"/>
                                        <p:tgtEl>
                                          <p:spTgt spid="48"/>
                                        </p:tgtEl>
                                        <p:attrNameLst>
                                          <p:attrName>ppt_x</p:attrName>
                                          <p:attrName>ppt_y</p:attrName>
                                        </p:attrNameLst>
                                      </p:cBhvr>
                                      <p:rCtr x="-17" y="-144"/>
                                    </p:animMotion>
                                  </p:childTnLst>
                                </p:cTn>
                              </p:par>
                              <p:par>
                                <p:cTn id="15" presetID="0" presetClass="path" presetSubtype="0" accel="50000" decel="50000" fill="hold" grpId="0" nodeType="withEffect">
                                  <p:stCondLst>
                                    <p:cond delay="0"/>
                                  </p:stCondLst>
                                  <p:childTnLst>
                                    <p:animMotion origin="layout" path="M 2.5E-6 5.55112E-17 L -0.14636 -0.16944 " pathEditMode="relative" rAng="0" ptsTypes="AA">
                                      <p:cBhvr>
                                        <p:cTn id="16" dur="1000" fill="hold"/>
                                        <p:tgtEl>
                                          <p:spTgt spid="53"/>
                                        </p:tgtEl>
                                        <p:attrNameLst>
                                          <p:attrName>ppt_x</p:attrName>
                                          <p:attrName>ppt_y</p:attrName>
                                        </p:attrNameLst>
                                      </p:cBhvr>
                                      <p:rCtr x="-73" y="-85"/>
                                    </p:animMotion>
                                  </p:childTnLst>
                                </p:cTn>
                              </p:par>
                              <p:par>
                                <p:cTn id="17" presetID="0" presetClass="path" presetSubtype="0" accel="50000" decel="50000" fill="hold" grpId="0" nodeType="withEffect">
                                  <p:stCondLst>
                                    <p:cond delay="0"/>
                                  </p:stCondLst>
                                  <p:childTnLst>
                                    <p:animMotion origin="layout" path="M -1.66667E-6 2.59259E-6 L -0.19271 -0.32477 " pathEditMode="relative" rAng="0" ptsTypes="AA">
                                      <p:cBhvr>
                                        <p:cTn id="18" dur="1000" fill="hold"/>
                                        <p:tgtEl>
                                          <p:spTgt spid="52"/>
                                        </p:tgtEl>
                                        <p:attrNameLst>
                                          <p:attrName>ppt_x</p:attrName>
                                          <p:attrName>ppt_y</p:attrName>
                                        </p:attrNameLst>
                                      </p:cBhvr>
                                      <p:rCtr x="-96" y="-162"/>
                                    </p:animMotion>
                                  </p:childTnLst>
                                </p:cTn>
                              </p:par>
                              <p:par>
                                <p:cTn id="19" presetID="0" presetClass="path" presetSubtype="0" accel="50000" decel="50000" fill="hold" grpId="0" nodeType="withEffect">
                                  <p:stCondLst>
                                    <p:cond delay="0"/>
                                  </p:stCondLst>
                                  <p:childTnLst>
                                    <p:animMotion origin="layout" path="M 3.88889E-6 7.40741E-7 L -0.10591 -0.40787 " pathEditMode="relative" rAng="0" ptsTypes="AA">
                                      <p:cBhvr>
                                        <p:cTn id="20" dur="1000" fill="hold"/>
                                        <p:tgtEl>
                                          <p:spTgt spid="49"/>
                                        </p:tgtEl>
                                        <p:attrNameLst>
                                          <p:attrName>ppt_x</p:attrName>
                                          <p:attrName>ppt_y</p:attrName>
                                        </p:attrNameLst>
                                      </p:cBhvr>
                                      <p:rCtr x="-53" y="-204"/>
                                    </p:animMotion>
                                  </p:childTnLst>
                                </p:cTn>
                              </p:par>
                              <p:par>
                                <p:cTn id="21" presetID="0" presetClass="path" presetSubtype="0" accel="50000" decel="50000" fill="hold" grpId="0" nodeType="withEffect">
                                  <p:stCondLst>
                                    <p:cond delay="0"/>
                                  </p:stCondLst>
                                  <p:childTnLst>
                                    <p:animMotion origin="layout" path="M 1.11111E-6 -4.44444E-6 L -0.12431 -0.40555 " pathEditMode="fixed" rAng="0" ptsTypes="AA">
                                      <p:cBhvr>
                                        <p:cTn id="22" dur="1000" fill="hold"/>
                                        <p:tgtEl>
                                          <p:spTgt spid="50"/>
                                        </p:tgtEl>
                                        <p:attrNameLst>
                                          <p:attrName>ppt_x</p:attrName>
                                          <p:attrName>ppt_y</p:attrName>
                                        </p:attrNameLst>
                                      </p:cBhvr>
                                      <p:rCtr x="-62" y="-203"/>
                                    </p:animMotion>
                                  </p:childTnLst>
                                </p:cTn>
                              </p:par>
                              <p:par>
                                <p:cTn id="23" presetID="0" presetClass="path" presetSubtype="0" accel="50000" decel="50000" fill="hold" grpId="0" nodeType="withEffect">
                                  <p:stCondLst>
                                    <p:cond delay="0"/>
                                  </p:stCondLst>
                                  <p:childTnLst>
                                    <p:animMotion origin="layout" path="M -3.33333E-6 1.48148E-6 L -0.1625 -0.55046 " pathEditMode="relative" rAng="0" ptsTypes="AA">
                                      <p:cBhvr>
                                        <p:cTn id="24" dur="1000" fill="hold"/>
                                        <p:tgtEl>
                                          <p:spTgt spid="51"/>
                                        </p:tgtEl>
                                        <p:attrNameLst>
                                          <p:attrName>ppt_x</p:attrName>
                                          <p:attrName>ppt_y</p:attrName>
                                        </p:attrNameLst>
                                      </p:cBhvr>
                                      <p:rCtr x="-81" y="-2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Sampling Tools</a:t>
            </a:r>
          </a:p>
        </p:txBody>
      </p:sp>
      <p:sp>
        <p:nvSpPr>
          <p:cNvPr id="25603" name="Content Placeholder 2"/>
          <p:cNvSpPr>
            <a:spLocks noGrp="1"/>
          </p:cNvSpPr>
          <p:nvPr>
            <p:ph idx="1"/>
          </p:nvPr>
        </p:nvSpPr>
        <p:spPr>
          <a:xfrm>
            <a:off x="457200" y="1600200"/>
            <a:ext cx="4114800" cy="4525963"/>
          </a:xfrm>
        </p:spPr>
        <p:txBody>
          <a:bodyPr/>
          <a:lstStyle/>
          <a:p>
            <a:pPr eaLnBrk="1" hangingPunct="1"/>
            <a:r>
              <a:rPr lang="en-US" smtClean="0"/>
              <a:t>Sandy soil with lots of rock</a:t>
            </a:r>
          </a:p>
          <a:p>
            <a:pPr eaLnBrk="1" hangingPunct="1"/>
            <a:r>
              <a:rPr lang="en-US" smtClean="0"/>
              <a:t>Looking for tool ergonomically sound, standard size, &amp; fast</a:t>
            </a:r>
          </a:p>
          <a:p>
            <a:pPr eaLnBrk="1" hangingPunct="1"/>
            <a:r>
              <a:rPr lang="en-US" smtClean="0"/>
              <a:t>Testing tools tomorrow </a:t>
            </a:r>
            <a:br>
              <a:rPr lang="en-US" smtClean="0"/>
            </a:br>
            <a:r>
              <a:rPr lang="en-US" smtClean="0"/>
              <a:t>(21 Oct 2010)</a:t>
            </a:r>
          </a:p>
          <a:p>
            <a:pPr eaLnBrk="1" hangingPunct="1"/>
            <a:endParaRPr lang="en-US" smtClean="0"/>
          </a:p>
        </p:txBody>
      </p:sp>
      <p:sp>
        <p:nvSpPr>
          <p:cNvPr id="25604" name="Slide Number Placeholder 3"/>
          <p:cNvSpPr>
            <a:spLocks noGrp="1"/>
          </p:cNvSpPr>
          <p:nvPr>
            <p:ph type="sldNum" sz="quarter" idx="10"/>
          </p:nvPr>
        </p:nvSpPr>
        <p:spPr>
          <a:noFill/>
        </p:spPr>
        <p:txBody>
          <a:bodyPr/>
          <a:lstStyle/>
          <a:p>
            <a:fld id="{7CB1BFFC-9F72-4B9C-8A88-526D0360D4E4}" type="slidenum">
              <a:rPr lang="en-US" smtClean="0">
                <a:cs typeface="Arial" charset="0"/>
              </a:rPr>
              <a:pPr/>
              <a:t>21</a:t>
            </a:fld>
            <a:endParaRPr lang="en-US" smtClean="0">
              <a:cs typeface="Arial" charset="0"/>
            </a:endParaRPr>
          </a:p>
        </p:txBody>
      </p:sp>
      <p:pic>
        <p:nvPicPr>
          <p:cNvPr id="25605" name="Picture 3"/>
          <p:cNvPicPr>
            <a:picLocks noChangeAspect="1" noChangeArrowheads="1"/>
          </p:cNvPicPr>
          <p:nvPr/>
        </p:nvPicPr>
        <p:blipFill>
          <a:blip r:embed="rId2" cstate="print"/>
          <a:srcRect/>
          <a:stretch>
            <a:fillRect/>
          </a:stretch>
        </p:blipFill>
        <p:spPr bwMode="auto">
          <a:xfrm>
            <a:off x="4572000" y="1524000"/>
            <a:ext cx="2770188" cy="2082800"/>
          </a:xfrm>
          <a:prstGeom prst="rect">
            <a:avLst/>
          </a:prstGeom>
          <a:noFill/>
          <a:ln w="9525">
            <a:solidFill>
              <a:schemeClr val="tx1"/>
            </a:solidFill>
            <a:miter lim="800000"/>
            <a:headEnd/>
            <a:tailEnd/>
          </a:ln>
        </p:spPr>
      </p:pic>
      <p:pic>
        <p:nvPicPr>
          <p:cNvPr id="25606" name="Picture 4"/>
          <p:cNvPicPr>
            <a:picLocks noChangeAspect="1" noChangeArrowheads="1"/>
          </p:cNvPicPr>
          <p:nvPr/>
        </p:nvPicPr>
        <p:blipFill>
          <a:blip r:embed="rId3" cstate="print"/>
          <a:srcRect/>
          <a:stretch>
            <a:fillRect/>
          </a:stretch>
        </p:blipFill>
        <p:spPr bwMode="auto">
          <a:xfrm>
            <a:off x="6386513" y="2971800"/>
            <a:ext cx="2757487" cy="2068513"/>
          </a:xfrm>
          <a:prstGeom prst="rect">
            <a:avLst/>
          </a:prstGeom>
          <a:noFill/>
          <a:ln w="9525">
            <a:solidFill>
              <a:schemeClr val="tx1"/>
            </a:solidFill>
            <a:miter lim="800000"/>
            <a:headEnd/>
            <a:tailEnd/>
          </a:ln>
        </p:spPr>
      </p:pic>
      <p:pic>
        <p:nvPicPr>
          <p:cNvPr id="25607" name="Picture 6"/>
          <p:cNvPicPr>
            <a:picLocks noChangeAspect="1" noChangeArrowheads="1"/>
          </p:cNvPicPr>
          <p:nvPr/>
        </p:nvPicPr>
        <p:blipFill>
          <a:blip r:embed="rId4" cstate="print"/>
          <a:srcRect/>
          <a:stretch>
            <a:fillRect/>
          </a:stretch>
        </p:blipFill>
        <p:spPr bwMode="auto">
          <a:xfrm>
            <a:off x="4572000" y="3657600"/>
            <a:ext cx="2652713" cy="1712913"/>
          </a:xfrm>
          <a:prstGeom prst="rect">
            <a:avLst/>
          </a:prstGeom>
          <a:noFill/>
          <a:ln w="9525">
            <a:solidFill>
              <a:schemeClr val="tx1"/>
            </a:solidFill>
            <a:miter lim="800000"/>
            <a:headEnd/>
            <a:tailEnd/>
          </a:ln>
        </p:spPr>
      </p:pic>
      <p:pic>
        <p:nvPicPr>
          <p:cNvPr id="25608" name="Picture 6"/>
          <p:cNvPicPr>
            <a:picLocks noChangeAspect="1" noChangeArrowheads="1"/>
          </p:cNvPicPr>
          <p:nvPr/>
        </p:nvPicPr>
        <p:blipFill>
          <a:blip r:embed="rId5" cstate="print"/>
          <a:srcRect/>
          <a:stretch>
            <a:fillRect/>
          </a:stretch>
        </p:blipFill>
        <p:spPr bwMode="auto">
          <a:xfrm>
            <a:off x="6019800" y="5091113"/>
            <a:ext cx="2879725" cy="176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mtClean="0"/>
              <a:t>Laboratory Analysis</a:t>
            </a:r>
          </a:p>
        </p:txBody>
      </p:sp>
      <p:sp>
        <p:nvSpPr>
          <p:cNvPr id="1028" name="Content Placeholder 2"/>
          <p:cNvSpPr>
            <a:spLocks noGrp="1"/>
          </p:cNvSpPr>
          <p:nvPr>
            <p:ph idx="1"/>
          </p:nvPr>
        </p:nvSpPr>
        <p:spPr>
          <a:xfrm>
            <a:off x="457200" y="1600200"/>
            <a:ext cx="4114800" cy="4525963"/>
          </a:xfrm>
        </p:spPr>
        <p:txBody>
          <a:bodyPr/>
          <a:lstStyle/>
          <a:p>
            <a:pPr eaLnBrk="1" hangingPunct="1">
              <a:lnSpc>
                <a:spcPct val="90000"/>
              </a:lnSpc>
            </a:pPr>
            <a:r>
              <a:rPr lang="en-US" sz="3000" smtClean="0"/>
              <a:t>Sampling for presence/absence of energetics and metals</a:t>
            </a:r>
          </a:p>
          <a:p>
            <a:pPr lvl="1" eaLnBrk="1" hangingPunct="1">
              <a:lnSpc>
                <a:spcPct val="90000"/>
              </a:lnSpc>
            </a:pPr>
            <a:r>
              <a:rPr lang="en-US" sz="2600" smtClean="0"/>
              <a:t>EPA Method 8330B (explosives)</a:t>
            </a:r>
          </a:p>
          <a:p>
            <a:pPr lvl="1" eaLnBrk="1" hangingPunct="1">
              <a:lnSpc>
                <a:spcPct val="90000"/>
              </a:lnSpc>
            </a:pPr>
            <a:r>
              <a:rPr lang="en-US" sz="2600" smtClean="0"/>
              <a:t>EPA Method 6010B</a:t>
            </a:r>
            <a:br>
              <a:rPr lang="en-US" sz="2600" smtClean="0"/>
            </a:br>
            <a:r>
              <a:rPr lang="en-US" sz="2600" smtClean="0"/>
              <a:t>(metals)</a:t>
            </a:r>
          </a:p>
          <a:p>
            <a:pPr eaLnBrk="1" hangingPunct="1">
              <a:lnSpc>
                <a:spcPct val="90000"/>
              </a:lnSpc>
            </a:pPr>
            <a:r>
              <a:rPr lang="en-US" sz="3000" smtClean="0"/>
              <a:t>Using TX Accredited Laboratory</a:t>
            </a:r>
          </a:p>
          <a:p>
            <a:pPr eaLnBrk="1" hangingPunct="1">
              <a:lnSpc>
                <a:spcPct val="90000"/>
              </a:lnSpc>
            </a:pPr>
            <a:endParaRPr lang="en-US" sz="3000" smtClean="0"/>
          </a:p>
          <a:p>
            <a:pPr lvl="1" eaLnBrk="1" hangingPunct="1">
              <a:lnSpc>
                <a:spcPct val="90000"/>
              </a:lnSpc>
            </a:pPr>
            <a:endParaRPr lang="en-US" sz="2600" smtClean="0"/>
          </a:p>
          <a:p>
            <a:pPr eaLnBrk="1" hangingPunct="1">
              <a:lnSpc>
                <a:spcPct val="90000"/>
              </a:lnSpc>
            </a:pPr>
            <a:endParaRPr lang="en-US" sz="3000" smtClean="0"/>
          </a:p>
        </p:txBody>
      </p:sp>
      <p:sp>
        <p:nvSpPr>
          <p:cNvPr id="1029" name="Slide Number Placeholder 3"/>
          <p:cNvSpPr>
            <a:spLocks noGrp="1"/>
          </p:cNvSpPr>
          <p:nvPr>
            <p:ph type="sldNum" sz="quarter" idx="10"/>
          </p:nvPr>
        </p:nvSpPr>
        <p:spPr>
          <a:noFill/>
        </p:spPr>
        <p:txBody>
          <a:bodyPr/>
          <a:lstStyle/>
          <a:p>
            <a:fld id="{AA5E61B4-8636-40A7-B9EA-1054D8E3A17C}" type="slidenum">
              <a:rPr lang="en-US" smtClean="0">
                <a:cs typeface="Arial" charset="0"/>
              </a:rPr>
              <a:pPr/>
              <a:t>22</a:t>
            </a:fld>
            <a:endParaRPr lang="en-US" smtClean="0">
              <a:cs typeface="Arial" charset="0"/>
            </a:endParaRPr>
          </a:p>
        </p:txBody>
      </p:sp>
      <p:graphicFrame>
        <p:nvGraphicFramePr>
          <p:cNvPr id="1026" name="Object 3"/>
          <p:cNvGraphicFramePr>
            <a:graphicFrameLocks noChangeAspect="1"/>
          </p:cNvGraphicFramePr>
          <p:nvPr/>
        </p:nvGraphicFramePr>
        <p:xfrm>
          <a:off x="4572000" y="1652588"/>
          <a:ext cx="4525963" cy="5316537"/>
        </p:xfrm>
        <a:graphic>
          <a:graphicData uri="http://schemas.openxmlformats.org/presentationml/2006/ole">
            <p:oleObj spid="_x0000_s1026" name="Document" r:id="rId3" imgW="6109737" imgH="7178088" progId="Word.Document.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Data Screening</a:t>
            </a:r>
          </a:p>
        </p:txBody>
      </p:sp>
      <p:sp>
        <p:nvSpPr>
          <p:cNvPr id="26627" name="Content Placeholder 2"/>
          <p:cNvSpPr>
            <a:spLocks noGrp="1"/>
          </p:cNvSpPr>
          <p:nvPr>
            <p:ph idx="1"/>
          </p:nvPr>
        </p:nvSpPr>
        <p:spPr>
          <a:xfrm>
            <a:off x="457200" y="1646238"/>
            <a:ext cx="8229600" cy="4525962"/>
          </a:xfrm>
        </p:spPr>
        <p:txBody>
          <a:bodyPr>
            <a:noAutofit/>
          </a:bodyPr>
          <a:lstStyle/>
          <a:p>
            <a:pPr marL="0" indent="0">
              <a:spcBef>
                <a:spcPts val="600"/>
              </a:spcBef>
              <a:buFontTx/>
              <a:buNone/>
              <a:defRPr/>
            </a:pPr>
            <a:r>
              <a:rPr lang="en-US" sz="2000" dirty="0" smtClean="0"/>
              <a:t>To define nature and extent, analytical results will be screened against the most current (March 2010) Protective Concentration Levels (PCLs)</a:t>
            </a:r>
          </a:p>
          <a:p>
            <a:pPr>
              <a:spcBef>
                <a:spcPts val="600"/>
              </a:spcBef>
              <a:defRPr/>
            </a:pPr>
            <a:r>
              <a:rPr lang="en-US" sz="2000" dirty="0" smtClean="0"/>
              <a:t>Data initially screened against Tier 1 Residential PCLs for 30-acre source area (most conservative)</a:t>
            </a:r>
          </a:p>
          <a:p>
            <a:pPr>
              <a:spcBef>
                <a:spcPts val="600"/>
              </a:spcBef>
              <a:defRPr/>
            </a:pPr>
            <a:r>
              <a:rPr lang="en-US" sz="2000" dirty="0" smtClean="0"/>
              <a:t>Select PCLs in accordance with TRRP using the lower of the:</a:t>
            </a:r>
          </a:p>
          <a:p>
            <a:pPr lvl="1">
              <a:spcBef>
                <a:spcPts val="600"/>
              </a:spcBef>
              <a:defRPr/>
            </a:pPr>
            <a:r>
              <a:rPr lang="en-US" sz="1600" baseline="30000" dirty="0" err="1" smtClean="0"/>
              <a:t>Tot</a:t>
            </a:r>
            <a:r>
              <a:rPr lang="en-US" sz="1600" dirty="0" err="1" smtClean="0"/>
              <a:t>Soil</a:t>
            </a:r>
            <a:r>
              <a:rPr lang="en-US" sz="1600" baseline="-25000" dirty="0" err="1" smtClean="0"/>
              <a:t>Comb</a:t>
            </a:r>
            <a:r>
              <a:rPr lang="en-US" sz="1600" dirty="0" smtClean="0"/>
              <a:t> : Protective of the Total Soil Combined exposure pathway (includes direct contact with soils, ingestion of soils)</a:t>
            </a:r>
          </a:p>
          <a:p>
            <a:pPr lvl="1">
              <a:spcBef>
                <a:spcPts val="600"/>
              </a:spcBef>
              <a:defRPr/>
            </a:pPr>
            <a:r>
              <a:rPr lang="en-US" sz="1600" baseline="30000" dirty="0" err="1" smtClean="0"/>
              <a:t>GW</a:t>
            </a:r>
            <a:r>
              <a:rPr lang="en-US" sz="1600" dirty="0" err="1" smtClean="0"/>
              <a:t>Soil</a:t>
            </a:r>
            <a:r>
              <a:rPr lang="en-US" sz="1600" baseline="-25000" dirty="0" err="1" smtClean="0"/>
              <a:t>Ing</a:t>
            </a:r>
            <a:r>
              <a:rPr lang="en-US" sz="1600" baseline="-25000" dirty="0" smtClean="0"/>
              <a:t>: </a:t>
            </a:r>
            <a:r>
              <a:rPr lang="en-US" sz="1600" dirty="0" smtClean="0"/>
              <a:t>Protective of pathway for leaching of soil contaminants to groundwater (assumes a Class 1 or 2 groundwater) </a:t>
            </a:r>
          </a:p>
          <a:p>
            <a:pPr lvl="1">
              <a:spcBef>
                <a:spcPts val="600"/>
              </a:spcBef>
              <a:defRPr/>
            </a:pPr>
            <a:r>
              <a:rPr lang="en-US" sz="1600" baseline="30000" dirty="0" err="1" smtClean="0"/>
              <a:t>Air</a:t>
            </a:r>
            <a:r>
              <a:rPr lang="en-US" sz="1600" dirty="0" err="1" smtClean="0"/>
              <a:t>Soil</a:t>
            </a:r>
            <a:r>
              <a:rPr lang="en-US" sz="1600" baseline="-25000" dirty="0" err="1" smtClean="0"/>
              <a:t>Inh</a:t>
            </a:r>
            <a:r>
              <a:rPr lang="en-US" sz="1600" baseline="-25000" dirty="0" smtClean="0"/>
              <a:t>-v</a:t>
            </a:r>
            <a:r>
              <a:rPr lang="en-US" sz="1600" dirty="0" smtClean="0"/>
              <a:t>: Protective of the inhalation of contaminants in soil volatilizing into the air exposure pathway.</a:t>
            </a:r>
          </a:p>
          <a:p>
            <a:pPr lvl="1">
              <a:spcBef>
                <a:spcPts val="600"/>
              </a:spcBef>
              <a:defRPr/>
            </a:pPr>
            <a:r>
              <a:rPr lang="en-US" sz="1600" dirty="0" smtClean="0"/>
              <a:t>For metals, compare value to background. If background higher, use background in lieu of TRRP PCLs.</a:t>
            </a:r>
          </a:p>
          <a:p>
            <a:pPr>
              <a:spcBef>
                <a:spcPts val="600"/>
              </a:spcBef>
              <a:defRPr/>
            </a:pPr>
            <a:r>
              <a:rPr lang="en-US" sz="2000" dirty="0" smtClean="0"/>
              <a:t>Data, if detected concentrations exceed PCLs,  will be compared to ecological benchmarks</a:t>
            </a:r>
          </a:p>
        </p:txBody>
      </p:sp>
      <p:sp>
        <p:nvSpPr>
          <p:cNvPr id="26628" name="Slide Number Placeholder 3"/>
          <p:cNvSpPr>
            <a:spLocks noGrp="1"/>
          </p:cNvSpPr>
          <p:nvPr>
            <p:ph type="sldNum" sz="quarter" idx="10"/>
          </p:nvPr>
        </p:nvSpPr>
        <p:spPr/>
        <p:txBody>
          <a:bodyPr/>
          <a:lstStyle/>
          <a:p>
            <a:pPr>
              <a:defRPr/>
            </a:pPr>
            <a:fld id="{99AA9755-DE61-43DE-A232-2C5EE173CC91}" type="slidenum">
              <a:rPr lang="en-US" smtClean="0"/>
              <a:pPr>
                <a:defRPr/>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Data Screening:</a:t>
            </a:r>
            <a:br>
              <a:rPr lang="en-US" smtClean="0"/>
            </a:br>
            <a:r>
              <a:rPr lang="en-US" smtClean="0"/>
              <a:t> What does this mean?</a:t>
            </a:r>
          </a:p>
        </p:txBody>
      </p:sp>
      <p:sp>
        <p:nvSpPr>
          <p:cNvPr id="27651" name="Content Placeholder 10"/>
          <p:cNvSpPr>
            <a:spLocks noGrp="1"/>
          </p:cNvSpPr>
          <p:nvPr>
            <p:ph idx="1"/>
          </p:nvPr>
        </p:nvSpPr>
        <p:spPr/>
        <p:txBody>
          <a:bodyPr/>
          <a:lstStyle/>
          <a:p>
            <a:pPr eaLnBrk="1" hangingPunct="1">
              <a:lnSpc>
                <a:spcPct val="90000"/>
              </a:lnSpc>
            </a:pPr>
            <a:r>
              <a:rPr lang="en-US" sz="3000" smtClean="0"/>
              <a:t>We are going to compare our results two ways:</a:t>
            </a:r>
          </a:p>
          <a:p>
            <a:pPr lvl="1" eaLnBrk="1" hangingPunct="1">
              <a:lnSpc>
                <a:spcPct val="90000"/>
              </a:lnSpc>
            </a:pPr>
            <a:r>
              <a:rPr lang="en-US" sz="2600" smtClean="0"/>
              <a:t>Against TCEQ established levels (Protective Concentration Levels (PCLs)) including background for metals</a:t>
            </a:r>
          </a:p>
          <a:p>
            <a:pPr lvl="1" eaLnBrk="1" hangingPunct="1">
              <a:lnSpc>
                <a:spcPct val="90000"/>
              </a:lnSpc>
            </a:pPr>
            <a:r>
              <a:rPr lang="en-US" sz="2600" smtClean="0"/>
              <a:t>Ecological benchmarks if we have detections</a:t>
            </a:r>
          </a:p>
          <a:p>
            <a:pPr eaLnBrk="1" hangingPunct="1">
              <a:lnSpc>
                <a:spcPct val="90000"/>
              </a:lnSpc>
            </a:pPr>
            <a:r>
              <a:rPr lang="en-US" sz="3000" smtClean="0"/>
              <a:t>If sampling results for individual sampling units exceed PCLs and/or background, review historical information and evaluate magnitude of exceedance before drawing conclusions.</a:t>
            </a:r>
          </a:p>
        </p:txBody>
      </p:sp>
      <p:sp>
        <p:nvSpPr>
          <p:cNvPr id="27652" name="Slide Number Placeholder 3"/>
          <p:cNvSpPr>
            <a:spLocks noGrp="1"/>
          </p:cNvSpPr>
          <p:nvPr>
            <p:ph type="sldNum" sz="quarter" idx="10"/>
          </p:nvPr>
        </p:nvSpPr>
        <p:spPr>
          <a:noFill/>
        </p:spPr>
        <p:txBody>
          <a:bodyPr/>
          <a:lstStyle/>
          <a:p>
            <a:fld id="{7AE69825-75D1-4D0B-9623-FED2095DA6C1}" type="slidenum">
              <a:rPr lang="en-US" smtClean="0">
                <a:cs typeface="Arial" charset="0"/>
              </a:rPr>
              <a:pPr/>
              <a:t>24</a:t>
            </a:fld>
            <a:endParaRPr lang="en-US" smtClean="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4"/>
          <p:cNvSpPr>
            <a:spLocks noGrp="1"/>
          </p:cNvSpPr>
          <p:nvPr>
            <p:ph type="title"/>
          </p:nvPr>
        </p:nvSpPr>
        <p:spPr/>
        <p:txBody>
          <a:bodyPr/>
          <a:lstStyle/>
          <a:p>
            <a:pPr eaLnBrk="1" hangingPunct="1"/>
            <a:r>
              <a:rPr lang="en-US" smtClean="0"/>
              <a:t>TCEQ PCL Screening Levels</a:t>
            </a:r>
          </a:p>
        </p:txBody>
      </p:sp>
      <p:sp>
        <p:nvSpPr>
          <p:cNvPr id="2052" name="Slide Number Placeholder 3"/>
          <p:cNvSpPr>
            <a:spLocks noGrp="1"/>
          </p:cNvSpPr>
          <p:nvPr>
            <p:ph type="sldNum" sz="quarter" idx="10"/>
          </p:nvPr>
        </p:nvSpPr>
        <p:spPr>
          <a:noFill/>
        </p:spPr>
        <p:txBody>
          <a:bodyPr/>
          <a:lstStyle/>
          <a:p>
            <a:fld id="{AAF2AED7-0569-4C4B-9113-6A068D270989}" type="slidenum">
              <a:rPr lang="en-US" smtClean="0">
                <a:cs typeface="Arial" charset="0"/>
              </a:rPr>
              <a:pPr/>
              <a:t>25</a:t>
            </a:fld>
            <a:endParaRPr lang="en-US" smtClean="0">
              <a:cs typeface="Arial" charset="0"/>
            </a:endParaRPr>
          </a:p>
        </p:txBody>
      </p:sp>
      <p:graphicFrame>
        <p:nvGraphicFramePr>
          <p:cNvPr id="2050" name="Object 2"/>
          <p:cNvGraphicFramePr>
            <a:graphicFrameLocks noChangeAspect="1"/>
          </p:cNvGraphicFramePr>
          <p:nvPr/>
        </p:nvGraphicFramePr>
        <p:xfrm>
          <a:off x="681038" y="1076325"/>
          <a:ext cx="7781925" cy="5537200"/>
        </p:xfrm>
        <a:graphic>
          <a:graphicData uri="http://schemas.openxmlformats.org/presentationml/2006/ole">
            <p:oleObj spid="_x0000_s2050" name="Worksheet" r:id="rId3" imgW="9610779" imgH="6839015" progId="Excel.Shee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Schedule &amp; Way Ahead</a:t>
            </a:r>
          </a:p>
        </p:txBody>
      </p:sp>
      <p:sp>
        <p:nvSpPr>
          <p:cNvPr id="28675" name="Content Placeholder 3"/>
          <p:cNvSpPr>
            <a:spLocks noGrp="1"/>
          </p:cNvSpPr>
          <p:nvPr>
            <p:ph idx="1"/>
          </p:nvPr>
        </p:nvSpPr>
        <p:spPr/>
        <p:txBody>
          <a:bodyPr/>
          <a:lstStyle/>
          <a:p>
            <a:pPr eaLnBrk="1" hangingPunct="1"/>
            <a:r>
              <a:rPr lang="en-US" smtClean="0"/>
              <a:t>October – November 2010: Develop Work Plan and Quality Assurance Project Plan</a:t>
            </a:r>
          </a:p>
          <a:p>
            <a:pPr lvl="1" eaLnBrk="1" hangingPunct="1"/>
            <a:r>
              <a:rPr lang="en-US" smtClean="0"/>
              <a:t>Sampling Approach</a:t>
            </a:r>
          </a:p>
          <a:p>
            <a:pPr lvl="1" eaLnBrk="1" hangingPunct="1"/>
            <a:r>
              <a:rPr lang="en-US" smtClean="0"/>
              <a:t>Laboratory Standard Operating Procedures</a:t>
            </a:r>
          </a:p>
          <a:p>
            <a:pPr lvl="1" eaLnBrk="1" hangingPunct="1"/>
            <a:r>
              <a:rPr lang="en-US" smtClean="0"/>
              <a:t>Data Validation Procedures</a:t>
            </a:r>
          </a:p>
          <a:p>
            <a:pPr eaLnBrk="1" hangingPunct="1"/>
            <a:r>
              <a:rPr lang="en-US" smtClean="0"/>
              <a:t>February 2011: Soil Sampling</a:t>
            </a:r>
          </a:p>
          <a:p>
            <a:pPr eaLnBrk="1" hangingPunct="1"/>
            <a:r>
              <a:rPr lang="en-US" smtClean="0"/>
              <a:t>March – May 2011: Analytical testing and report writing</a:t>
            </a:r>
          </a:p>
        </p:txBody>
      </p:sp>
      <p:sp>
        <p:nvSpPr>
          <p:cNvPr id="28676" name="Slide Number Placeholder 2"/>
          <p:cNvSpPr>
            <a:spLocks noGrp="1"/>
          </p:cNvSpPr>
          <p:nvPr>
            <p:ph type="sldNum" sz="quarter" idx="10"/>
          </p:nvPr>
        </p:nvSpPr>
        <p:spPr>
          <a:noFill/>
        </p:spPr>
        <p:txBody>
          <a:bodyPr/>
          <a:lstStyle/>
          <a:p>
            <a:fld id="{CD608C92-0DC8-49B7-8C83-1569BBF3809A}" type="slidenum">
              <a:rPr lang="en-US" smtClean="0">
                <a:cs typeface="Arial" charset="0"/>
              </a:rPr>
              <a:pPr/>
              <a:t>26</a:t>
            </a:fld>
            <a:endParaRPr lang="en-US" smtClean="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35E6E2E4-C24B-45AD-B03F-E1E45CEF3798}" type="slidenum">
              <a:rPr lang="en-US" smtClean="0">
                <a:cs typeface="Arial" charset="0"/>
              </a:rPr>
              <a:pPr/>
              <a:t>27</a:t>
            </a:fld>
            <a:endParaRPr lang="en-US" smtClean="0">
              <a:cs typeface="Arial" charset="0"/>
            </a:endParaRPr>
          </a:p>
        </p:txBody>
      </p:sp>
      <p:sp>
        <p:nvSpPr>
          <p:cNvPr id="29699" name="TextBox 4"/>
          <p:cNvSpPr txBox="1">
            <a:spLocks noChangeArrowheads="1"/>
          </p:cNvSpPr>
          <p:nvPr/>
        </p:nvSpPr>
        <p:spPr bwMode="auto">
          <a:xfrm>
            <a:off x="1600200" y="3074988"/>
            <a:ext cx="5943600" cy="708025"/>
          </a:xfrm>
          <a:prstGeom prst="rect">
            <a:avLst/>
          </a:prstGeom>
          <a:noFill/>
          <a:ln w="9525">
            <a:noFill/>
            <a:miter lim="800000"/>
            <a:headEnd/>
            <a:tailEnd/>
          </a:ln>
        </p:spPr>
        <p:txBody>
          <a:bodyPr>
            <a:spAutoFit/>
          </a:bodyPr>
          <a:lstStyle/>
          <a:p>
            <a:pPr algn="ctr"/>
            <a:r>
              <a:rPr lang="en-US" sz="4000" b="1"/>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Defining the Problem</a:t>
            </a:r>
          </a:p>
        </p:txBody>
      </p:sp>
      <p:sp>
        <p:nvSpPr>
          <p:cNvPr id="7171" name="Content Placeholder 2"/>
          <p:cNvSpPr>
            <a:spLocks noGrp="1"/>
          </p:cNvSpPr>
          <p:nvPr>
            <p:ph idx="1"/>
          </p:nvPr>
        </p:nvSpPr>
        <p:spPr/>
        <p:txBody>
          <a:bodyPr>
            <a:normAutofit fontScale="92500" lnSpcReduction="10000"/>
          </a:bodyPr>
          <a:lstStyle/>
          <a:p>
            <a:pPr>
              <a:defRPr/>
            </a:pPr>
            <a:r>
              <a:rPr lang="en-US" dirty="0" smtClean="0"/>
              <a:t>Castner Range is a large site (7,007 acres)</a:t>
            </a:r>
          </a:p>
          <a:p>
            <a:pPr>
              <a:defRPr/>
            </a:pPr>
            <a:r>
              <a:rPr lang="en-US" dirty="0" smtClean="0"/>
              <a:t>Varied types of firing ranges and munitions types used from 1930s – 1960s</a:t>
            </a:r>
          </a:p>
          <a:p>
            <a:pPr>
              <a:defRPr/>
            </a:pPr>
            <a:r>
              <a:rPr lang="en-US" dirty="0" smtClean="0"/>
              <a:t>Heterogeneous distribution of munitions constituents (MC).</a:t>
            </a:r>
          </a:p>
          <a:p>
            <a:pPr>
              <a:defRPr/>
            </a:pPr>
            <a:r>
              <a:rPr lang="en-US" dirty="0" smtClean="0"/>
              <a:t>How to determine presence/absence of MC?</a:t>
            </a:r>
          </a:p>
          <a:p>
            <a:pPr>
              <a:defRPr/>
            </a:pPr>
            <a:r>
              <a:rPr lang="en-US" dirty="0" smtClean="0"/>
              <a:t>If presence of MC, how to determine nature and extent of contamination?</a:t>
            </a:r>
          </a:p>
          <a:p>
            <a:pPr>
              <a:defRPr/>
            </a:pPr>
            <a:r>
              <a:rPr lang="en-US" dirty="0" smtClean="0"/>
              <a:t>Unknown future land use</a:t>
            </a:r>
          </a:p>
        </p:txBody>
      </p:sp>
      <p:sp>
        <p:nvSpPr>
          <p:cNvPr id="7172" name="Slide Number Placeholder 3"/>
          <p:cNvSpPr>
            <a:spLocks noGrp="1"/>
          </p:cNvSpPr>
          <p:nvPr>
            <p:ph type="sldNum" sz="quarter" idx="10"/>
          </p:nvPr>
        </p:nvSpPr>
        <p:spPr/>
        <p:txBody>
          <a:bodyPr/>
          <a:lstStyle/>
          <a:p>
            <a:pPr>
              <a:defRPr/>
            </a:pPr>
            <a:fld id="{8457E957-3E6D-4BB4-BC5B-A572AAF21EEE}" type="slidenum">
              <a:rPr lang="en-US" smtClean="0"/>
              <a:pPr>
                <a:defRPr/>
              </a:pPr>
              <a:t>3</a:t>
            </a:fld>
            <a:endParaRPr lang="en-US" smtClean="0"/>
          </a:p>
        </p:txBody>
      </p:sp>
      <p:sp>
        <p:nvSpPr>
          <p:cNvPr id="7173" name="Text Box 5"/>
          <p:cNvSpPr txBox="1">
            <a:spLocks noChangeArrowheads="1"/>
          </p:cNvSpPr>
          <p:nvPr/>
        </p:nvSpPr>
        <p:spPr bwMode="auto">
          <a:xfrm>
            <a:off x="601663" y="6061075"/>
            <a:ext cx="7924800" cy="406400"/>
          </a:xfrm>
          <a:prstGeom prst="rect">
            <a:avLst/>
          </a:prstGeom>
          <a:solidFill>
            <a:srgbClr val="666633"/>
          </a:solidFill>
          <a:ln w="9525">
            <a:solidFill>
              <a:srgbClr val="666633"/>
            </a:solidFill>
            <a:miter lim="800000"/>
            <a:headEnd/>
            <a:tailEnd/>
          </a:ln>
        </p:spPr>
        <p:txBody>
          <a:bodyPr>
            <a:spAutoFit/>
          </a:bodyPr>
          <a:lstStyle/>
          <a:p>
            <a:pPr algn="ctr">
              <a:spcBef>
                <a:spcPct val="50000"/>
              </a:spcBef>
            </a:pPr>
            <a:r>
              <a:rPr lang="en-US" sz="2000" b="1">
                <a:solidFill>
                  <a:schemeClr val="bg1"/>
                </a:solidFill>
              </a:rPr>
              <a:t>Many MMRP Sites around the country have the same problems.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smtClean="0"/>
              <a:t>The Problem: </a:t>
            </a:r>
            <a:br>
              <a:rPr lang="en-US" smtClean="0"/>
            </a:br>
            <a:r>
              <a:rPr lang="en-US" smtClean="0"/>
              <a:t>Heterogeneous Chunks (Chips)</a:t>
            </a:r>
          </a:p>
        </p:txBody>
      </p:sp>
      <p:sp>
        <p:nvSpPr>
          <p:cNvPr id="8195" name="Rectangle 3"/>
          <p:cNvSpPr>
            <a:spLocks noGrp="1" noChangeArrowheads="1"/>
          </p:cNvSpPr>
          <p:nvPr>
            <p:ph type="body" idx="4294967295"/>
          </p:nvPr>
        </p:nvSpPr>
        <p:spPr>
          <a:xfrm>
            <a:off x="457200" y="1600200"/>
            <a:ext cx="5029200" cy="4525963"/>
          </a:xfrm>
        </p:spPr>
        <p:txBody>
          <a:bodyPr/>
          <a:lstStyle/>
          <a:p>
            <a:pPr eaLnBrk="1" hangingPunct="1"/>
            <a:r>
              <a:rPr lang="en-US" sz="2200" smtClean="0"/>
              <a:t>Heterogeneous:</a:t>
            </a:r>
          </a:p>
          <a:p>
            <a:pPr lvl="1" eaLnBrk="1" hangingPunct="1"/>
            <a:r>
              <a:rPr lang="en-US" sz="2000" smtClean="0"/>
              <a:t>Put 10 chips into a cookie recipe</a:t>
            </a:r>
          </a:p>
          <a:p>
            <a:pPr lvl="1" eaLnBrk="1" hangingPunct="1"/>
            <a:r>
              <a:rPr lang="en-US" sz="2000" smtClean="0"/>
              <a:t>Bake 100 cookies</a:t>
            </a:r>
          </a:p>
          <a:p>
            <a:pPr lvl="1" eaLnBrk="1" hangingPunct="1"/>
            <a:r>
              <a:rPr lang="en-US" sz="2000" smtClean="0"/>
              <a:t>Majority of cookies (samples) will have zero chips (underestimating chocolate concentration)</a:t>
            </a:r>
          </a:p>
          <a:p>
            <a:pPr eaLnBrk="1" hangingPunct="1"/>
            <a:r>
              <a:rPr lang="en-US" sz="2200" smtClean="0"/>
              <a:t>Homogeneous:</a:t>
            </a:r>
          </a:p>
          <a:p>
            <a:pPr lvl="1" eaLnBrk="1" hangingPunct="1"/>
            <a:r>
              <a:rPr lang="en-US" sz="2000" smtClean="0"/>
              <a:t>Try it again but, this time, grind and blend the dough until the chocolate is evenly distributed throughout</a:t>
            </a:r>
          </a:p>
          <a:p>
            <a:pPr lvl="1" eaLnBrk="1" hangingPunct="1"/>
            <a:r>
              <a:rPr lang="en-US" sz="2000" smtClean="0"/>
              <a:t>Every cookie (sample) will have a representative amount of chocolate (makes really bad cookies though)</a:t>
            </a:r>
          </a:p>
          <a:p>
            <a:pPr eaLnBrk="1" hangingPunct="1"/>
            <a:endParaRPr lang="en-US" sz="2200" smtClean="0"/>
          </a:p>
          <a:p>
            <a:pPr eaLnBrk="1" hangingPunct="1"/>
            <a:endParaRPr lang="en-US" sz="2200" smtClean="0"/>
          </a:p>
        </p:txBody>
      </p:sp>
      <p:pic>
        <p:nvPicPr>
          <p:cNvPr id="8196" name="Picture 7" descr="chocolate-chip-cookie-dough"/>
          <p:cNvPicPr>
            <a:picLocks noChangeAspect="1" noChangeArrowheads="1"/>
          </p:cNvPicPr>
          <p:nvPr/>
        </p:nvPicPr>
        <p:blipFill>
          <a:blip r:embed="rId2" cstate="print"/>
          <a:srcRect/>
          <a:stretch>
            <a:fillRect/>
          </a:stretch>
        </p:blipFill>
        <p:spPr bwMode="auto">
          <a:xfrm>
            <a:off x="5575300" y="3681413"/>
            <a:ext cx="3124200" cy="3038475"/>
          </a:xfrm>
          <a:prstGeom prst="rect">
            <a:avLst/>
          </a:prstGeom>
          <a:noFill/>
          <a:ln w="9525">
            <a:solidFill>
              <a:srgbClr val="000000"/>
            </a:solidFill>
            <a:miter lim="800000"/>
            <a:headEnd/>
            <a:tailEnd/>
          </a:ln>
        </p:spPr>
      </p:pic>
      <p:sp>
        <p:nvSpPr>
          <p:cNvPr id="8197" name="Slide Number Placeholder 9"/>
          <p:cNvSpPr txBox="1">
            <a:spLocks noGrp="1"/>
          </p:cNvSpPr>
          <p:nvPr/>
        </p:nvSpPr>
        <p:spPr bwMode="auto">
          <a:xfrm>
            <a:off x="6988175" y="6573838"/>
            <a:ext cx="2133600" cy="365125"/>
          </a:xfrm>
          <a:prstGeom prst="rect">
            <a:avLst/>
          </a:prstGeom>
          <a:noFill/>
          <a:ln w="9525">
            <a:noFill/>
            <a:miter lim="800000"/>
            <a:headEnd/>
            <a:tailEnd/>
          </a:ln>
        </p:spPr>
        <p:txBody>
          <a:bodyPr anchor="ctr"/>
          <a:lstStyle/>
          <a:p>
            <a:pPr algn="r"/>
            <a:fld id="{5AA1F271-43AF-4464-AB0E-6AE118FDB1B9}" type="slidenum">
              <a:rPr lang="en-US" sz="900"/>
              <a:pPr algn="r"/>
              <a:t>4</a:t>
            </a:fld>
            <a:endParaRPr lang="en-US" sz="900"/>
          </a:p>
        </p:txBody>
      </p:sp>
      <p:pic>
        <p:nvPicPr>
          <p:cNvPr id="8198" name="Picture 8" descr="http://webpages.shepherd.edu/ECOLLI02/chewy-chocolate-chip-cookies.jpg"/>
          <p:cNvPicPr>
            <a:picLocks noChangeAspect="1" noChangeArrowheads="1"/>
          </p:cNvPicPr>
          <p:nvPr/>
        </p:nvPicPr>
        <p:blipFill>
          <a:blip r:embed="rId3" cstate="print"/>
          <a:srcRect/>
          <a:stretch>
            <a:fillRect/>
          </a:stretch>
        </p:blipFill>
        <p:spPr bwMode="auto">
          <a:xfrm>
            <a:off x="5432425" y="1489075"/>
            <a:ext cx="3559175" cy="23510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Munitions </a:t>
            </a:r>
            <a:br>
              <a:rPr lang="en-US" smtClean="0"/>
            </a:br>
            <a:r>
              <a:rPr lang="en-US" smtClean="0"/>
              <a:t>Constituents (MC)</a:t>
            </a:r>
          </a:p>
        </p:txBody>
      </p:sp>
      <p:sp>
        <p:nvSpPr>
          <p:cNvPr id="162819" name="Rectangle 3"/>
          <p:cNvSpPr>
            <a:spLocks noGrp="1" noChangeArrowheads="1"/>
          </p:cNvSpPr>
          <p:nvPr>
            <p:ph idx="1"/>
          </p:nvPr>
        </p:nvSpPr>
        <p:spPr>
          <a:xfrm>
            <a:off x="457200" y="1600200"/>
            <a:ext cx="5181600" cy="4525963"/>
          </a:xfrm>
        </p:spPr>
        <p:txBody>
          <a:bodyPr>
            <a:normAutofit lnSpcReduction="10000"/>
          </a:bodyPr>
          <a:lstStyle/>
          <a:p>
            <a:pPr eaLnBrk="1" hangingPunct="1">
              <a:defRPr/>
            </a:pPr>
            <a:r>
              <a:rPr lang="en-US" dirty="0" smtClean="0"/>
              <a:t>Energetics (examples):</a:t>
            </a:r>
          </a:p>
          <a:p>
            <a:pPr lvl="1" eaLnBrk="1" hangingPunct="1">
              <a:defRPr/>
            </a:pPr>
            <a:r>
              <a:rPr lang="en-US" dirty="0" smtClean="0"/>
              <a:t>Nitramines (RDX)</a:t>
            </a:r>
          </a:p>
          <a:p>
            <a:pPr lvl="1" eaLnBrk="1" hangingPunct="1">
              <a:defRPr/>
            </a:pPr>
            <a:r>
              <a:rPr lang="en-US" dirty="0" smtClean="0"/>
              <a:t>Nitroaromatics (TNT)</a:t>
            </a:r>
          </a:p>
          <a:p>
            <a:pPr lvl="1" eaLnBrk="1" hangingPunct="1">
              <a:defRPr/>
            </a:pPr>
            <a:r>
              <a:rPr lang="en-US" dirty="0" smtClean="0"/>
              <a:t>Nitrate Esters (NG)</a:t>
            </a:r>
          </a:p>
          <a:p>
            <a:pPr eaLnBrk="1" hangingPunct="1">
              <a:defRPr/>
            </a:pPr>
            <a:r>
              <a:rPr lang="en-US" dirty="0" smtClean="0"/>
              <a:t>Metals (examples):</a:t>
            </a:r>
          </a:p>
          <a:p>
            <a:pPr lvl="1" eaLnBrk="1" hangingPunct="1">
              <a:defRPr/>
            </a:pPr>
            <a:r>
              <a:rPr lang="en-US" dirty="0" smtClean="0"/>
              <a:t>Lead</a:t>
            </a:r>
          </a:p>
          <a:p>
            <a:pPr lvl="1" eaLnBrk="1" hangingPunct="1">
              <a:defRPr/>
            </a:pPr>
            <a:r>
              <a:rPr lang="en-US" dirty="0" smtClean="0"/>
              <a:t>Antimony</a:t>
            </a:r>
          </a:p>
          <a:p>
            <a:pPr lvl="1" eaLnBrk="1" hangingPunct="1">
              <a:defRPr/>
            </a:pPr>
            <a:r>
              <a:rPr lang="en-US" dirty="0" smtClean="0"/>
              <a:t>Zinc</a:t>
            </a:r>
          </a:p>
          <a:p>
            <a:pPr lvl="1" eaLnBrk="1" hangingPunct="1">
              <a:defRPr/>
            </a:pPr>
            <a:r>
              <a:rPr lang="en-US" dirty="0" smtClean="0"/>
              <a:t>Copper</a:t>
            </a:r>
          </a:p>
        </p:txBody>
      </p:sp>
      <p:sp>
        <p:nvSpPr>
          <p:cNvPr id="9220" name="Slide Number Placeholder 10"/>
          <p:cNvSpPr>
            <a:spLocks noGrp="1"/>
          </p:cNvSpPr>
          <p:nvPr>
            <p:ph type="sldNum" sz="quarter" idx="10"/>
          </p:nvPr>
        </p:nvSpPr>
        <p:spPr>
          <a:noFill/>
        </p:spPr>
        <p:txBody>
          <a:bodyPr/>
          <a:lstStyle/>
          <a:p>
            <a:fld id="{C4DEF2CF-8058-4397-91D6-A4C8400D7D02}" type="slidenum">
              <a:rPr lang="en-US" smtClean="0">
                <a:cs typeface="Arial" charset="0"/>
              </a:rPr>
              <a:pPr/>
              <a:t>5</a:t>
            </a:fld>
            <a:endParaRPr lang="en-US" smtClean="0">
              <a:cs typeface="Arial" charset="0"/>
            </a:endParaRPr>
          </a:p>
        </p:txBody>
      </p:sp>
      <p:pic>
        <p:nvPicPr>
          <p:cNvPr id="9221" name="Picture 4"/>
          <p:cNvPicPr>
            <a:picLocks noChangeAspect="1" noChangeArrowheads="1"/>
          </p:cNvPicPr>
          <p:nvPr/>
        </p:nvPicPr>
        <p:blipFill>
          <a:blip r:embed="rId3" cstate="print"/>
          <a:srcRect/>
          <a:stretch>
            <a:fillRect/>
          </a:stretch>
        </p:blipFill>
        <p:spPr bwMode="auto">
          <a:xfrm>
            <a:off x="5943600" y="1524000"/>
            <a:ext cx="2959100" cy="2560638"/>
          </a:xfrm>
          <a:prstGeom prst="rect">
            <a:avLst/>
          </a:prstGeom>
          <a:noFill/>
          <a:ln w="9525">
            <a:solidFill>
              <a:schemeClr val="tx1"/>
            </a:solidFill>
            <a:miter lim="800000"/>
            <a:headEnd/>
            <a:tailEnd/>
          </a:ln>
        </p:spPr>
      </p:pic>
      <p:pic>
        <p:nvPicPr>
          <p:cNvPr id="9222" name="Picture 5"/>
          <p:cNvPicPr>
            <a:picLocks noChangeAspect="1" noChangeArrowheads="1"/>
          </p:cNvPicPr>
          <p:nvPr/>
        </p:nvPicPr>
        <p:blipFill>
          <a:blip r:embed="rId4" cstate="print"/>
          <a:srcRect/>
          <a:stretch>
            <a:fillRect/>
          </a:stretch>
        </p:blipFill>
        <p:spPr bwMode="auto">
          <a:xfrm>
            <a:off x="4876800" y="3124200"/>
            <a:ext cx="3389313" cy="2654300"/>
          </a:xfrm>
          <a:prstGeom prst="rect">
            <a:avLst/>
          </a:prstGeom>
          <a:noFill/>
          <a:ln w="9525">
            <a:solidFill>
              <a:schemeClr val="tx1"/>
            </a:solidFill>
            <a:miter lim="800000"/>
            <a:headEnd/>
            <a:tailEnd/>
          </a:ln>
        </p:spPr>
      </p:pic>
      <p:pic>
        <p:nvPicPr>
          <p:cNvPr id="9223" name="Picture 6"/>
          <p:cNvPicPr>
            <a:picLocks noChangeAspect="1" noChangeArrowheads="1"/>
          </p:cNvPicPr>
          <p:nvPr/>
        </p:nvPicPr>
        <p:blipFill>
          <a:blip r:embed="rId5" cstate="print"/>
          <a:srcRect/>
          <a:stretch>
            <a:fillRect/>
          </a:stretch>
        </p:blipFill>
        <p:spPr bwMode="auto">
          <a:xfrm>
            <a:off x="3200400" y="4721225"/>
            <a:ext cx="3554413" cy="2014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r="7779"/>
          <a:stretch>
            <a:fillRect/>
          </a:stretch>
        </p:blipFill>
        <p:spPr bwMode="auto">
          <a:xfrm>
            <a:off x="3724275" y="1697038"/>
            <a:ext cx="5419725" cy="5008562"/>
          </a:xfrm>
          <a:prstGeom prst="rect">
            <a:avLst/>
          </a:prstGeom>
          <a:noFill/>
          <a:ln w="9525">
            <a:noFill/>
            <a:miter lim="800000"/>
            <a:headEnd/>
            <a:tailEnd/>
          </a:ln>
        </p:spPr>
      </p:pic>
      <p:sp>
        <p:nvSpPr>
          <p:cNvPr id="10243" name="Rectangle 2"/>
          <p:cNvSpPr>
            <a:spLocks noGrp="1" noChangeArrowheads="1"/>
          </p:cNvSpPr>
          <p:nvPr>
            <p:ph type="title" idx="4294967295"/>
          </p:nvPr>
        </p:nvSpPr>
        <p:spPr/>
        <p:txBody>
          <a:bodyPr/>
          <a:lstStyle/>
          <a:p>
            <a:pPr eaLnBrk="1" hangingPunct="1"/>
            <a:r>
              <a:rPr lang="en-US" smtClean="0"/>
              <a:t>Heterogeneity of </a:t>
            </a:r>
            <a:br>
              <a:rPr lang="en-US" smtClean="0"/>
            </a:br>
            <a:r>
              <a:rPr lang="en-US" smtClean="0"/>
              <a:t>Explosives in Soils</a:t>
            </a:r>
          </a:p>
        </p:txBody>
      </p:sp>
      <p:sp>
        <p:nvSpPr>
          <p:cNvPr id="10244" name="Rectangle 3"/>
          <p:cNvSpPr>
            <a:spLocks noGrp="1" noChangeArrowheads="1"/>
          </p:cNvSpPr>
          <p:nvPr>
            <p:ph type="body" idx="4294967295"/>
          </p:nvPr>
        </p:nvSpPr>
        <p:spPr>
          <a:xfrm>
            <a:off x="400050" y="1600200"/>
            <a:ext cx="4724400" cy="4525963"/>
          </a:xfrm>
        </p:spPr>
        <p:txBody>
          <a:bodyPr/>
          <a:lstStyle/>
          <a:p>
            <a:pPr eaLnBrk="1" hangingPunct="1">
              <a:lnSpc>
                <a:spcPct val="110000"/>
              </a:lnSpc>
              <a:buFontTx/>
              <a:buNone/>
            </a:pPr>
            <a:r>
              <a:rPr lang="en-US" sz="2700" smtClean="0"/>
              <a:t>14 Samples from a 4 ft circle:</a:t>
            </a:r>
          </a:p>
          <a:p>
            <a:pPr eaLnBrk="1" hangingPunct="1">
              <a:lnSpc>
                <a:spcPct val="110000"/>
              </a:lnSpc>
            </a:pPr>
            <a:r>
              <a:rPr lang="en-US" sz="2700" smtClean="0"/>
              <a:t>Range from </a:t>
            </a:r>
            <a:br>
              <a:rPr lang="en-US" sz="2700" smtClean="0"/>
            </a:br>
            <a:r>
              <a:rPr lang="en-US" sz="2700" smtClean="0"/>
              <a:t>136 – 42,800 ug/kg</a:t>
            </a:r>
          </a:p>
          <a:p>
            <a:pPr eaLnBrk="1" hangingPunct="1">
              <a:lnSpc>
                <a:spcPct val="110000"/>
              </a:lnSpc>
            </a:pPr>
            <a:r>
              <a:rPr lang="en-US" sz="2700" smtClean="0"/>
              <a:t>Mean = 14,900 ug/kg</a:t>
            </a:r>
          </a:p>
          <a:p>
            <a:pPr eaLnBrk="1" hangingPunct="1">
              <a:lnSpc>
                <a:spcPct val="110000"/>
              </a:lnSpc>
            </a:pPr>
            <a:r>
              <a:rPr lang="en-US" sz="2700" smtClean="0"/>
              <a:t>Median = 1,220</a:t>
            </a:r>
          </a:p>
          <a:p>
            <a:pPr eaLnBrk="1" hangingPunct="1">
              <a:lnSpc>
                <a:spcPct val="110000"/>
              </a:lnSpc>
            </a:pPr>
            <a:r>
              <a:rPr lang="en-US" sz="2700" smtClean="0"/>
              <a:t>Relative Standard Deviation = 120%</a:t>
            </a:r>
          </a:p>
          <a:p>
            <a:pPr eaLnBrk="1" hangingPunct="1">
              <a:lnSpc>
                <a:spcPct val="110000"/>
              </a:lnSpc>
            </a:pPr>
            <a:r>
              <a:rPr lang="en-US" sz="2700" smtClean="0"/>
              <a:t>1.2% of area sampled </a:t>
            </a:r>
          </a:p>
        </p:txBody>
      </p:sp>
      <p:sp>
        <p:nvSpPr>
          <p:cNvPr id="10245" name="Slide Number Placeholder 8"/>
          <p:cNvSpPr txBox="1">
            <a:spLocks noGrp="1"/>
          </p:cNvSpPr>
          <p:nvPr/>
        </p:nvSpPr>
        <p:spPr bwMode="auto">
          <a:xfrm>
            <a:off x="6988175" y="6573838"/>
            <a:ext cx="2133600" cy="365125"/>
          </a:xfrm>
          <a:prstGeom prst="rect">
            <a:avLst/>
          </a:prstGeom>
          <a:noFill/>
          <a:ln w="9525">
            <a:noFill/>
            <a:miter lim="800000"/>
            <a:headEnd/>
            <a:tailEnd/>
          </a:ln>
        </p:spPr>
        <p:txBody>
          <a:bodyPr anchor="ctr"/>
          <a:lstStyle/>
          <a:p>
            <a:pPr algn="r"/>
            <a:fld id="{E283BE89-D176-4E6C-AF59-9F924126F16E}" type="slidenum">
              <a:rPr lang="en-US" sz="900"/>
              <a:pPr algn="r"/>
              <a:t>6</a:t>
            </a:fld>
            <a:endParaRPr lang="en-US" sz="9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Project Goals</a:t>
            </a:r>
          </a:p>
        </p:txBody>
      </p:sp>
      <p:sp>
        <p:nvSpPr>
          <p:cNvPr id="11267" name="Content Placeholder 2"/>
          <p:cNvSpPr>
            <a:spLocks noGrp="1"/>
          </p:cNvSpPr>
          <p:nvPr>
            <p:ph idx="1"/>
          </p:nvPr>
        </p:nvSpPr>
        <p:spPr/>
        <p:txBody>
          <a:bodyPr>
            <a:normAutofit fontScale="92500" lnSpcReduction="10000"/>
          </a:bodyPr>
          <a:lstStyle/>
          <a:p>
            <a:r>
              <a:rPr lang="en-US" dirty="0" smtClean="0"/>
              <a:t>Implement and test the effectiveness of the Army’s Incremental (MI) Sampling Protocol on the Closed Castner Firing Range, Fort Bliss, TX</a:t>
            </a:r>
          </a:p>
          <a:p>
            <a:r>
              <a:rPr lang="en-US" dirty="0" smtClean="0"/>
              <a:t>Gain regulatory acceptance of MI sampling approach and results </a:t>
            </a:r>
          </a:p>
          <a:p>
            <a:r>
              <a:rPr lang="en-US" dirty="0" smtClean="0"/>
              <a:t>Characterize MC at Castner Range (will not be 100%)</a:t>
            </a:r>
          </a:p>
          <a:p>
            <a:r>
              <a:rPr lang="en-US" dirty="0" smtClean="0"/>
              <a:t>Test some hypotheses about the MI sampling approach on Castner Range</a:t>
            </a:r>
          </a:p>
        </p:txBody>
      </p:sp>
      <p:sp>
        <p:nvSpPr>
          <p:cNvPr id="11268" name="Slide Number Placeholder 3"/>
          <p:cNvSpPr>
            <a:spLocks noGrp="1"/>
          </p:cNvSpPr>
          <p:nvPr>
            <p:ph type="sldNum" sz="quarter" idx="10"/>
          </p:nvPr>
        </p:nvSpPr>
        <p:spPr/>
        <p:txBody>
          <a:bodyPr/>
          <a:lstStyle/>
          <a:p>
            <a:pPr>
              <a:defRPr/>
            </a:pPr>
            <a:fld id="{A3A876B1-05F1-4B45-9257-842BCA19C6A9}" type="slidenum">
              <a:rPr lang="en-US" smtClean="0"/>
              <a:pPr>
                <a:defRPr/>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Study Objectives</a:t>
            </a:r>
          </a:p>
        </p:txBody>
      </p:sp>
      <p:sp>
        <p:nvSpPr>
          <p:cNvPr id="3" name="Content Placeholder 2"/>
          <p:cNvSpPr>
            <a:spLocks noGrp="1"/>
          </p:cNvSpPr>
          <p:nvPr>
            <p:ph idx="1"/>
          </p:nvPr>
        </p:nvSpPr>
        <p:spPr/>
        <p:txBody>
          <a:bodyPr>
            <a:normAutofit fontScale="77500" lnSpcReduction="20000"/>
          </a:bodyPr>
          <a:lstStyle/>
          <a:p>
            <a:pPr>
              <a:defRPr/>
            </a:pPr>
            <a:r>
              <a:rPr lang="en-US" dirty="0" smtClean="0"/>
              <a:t>Collect data in a manner that allows for use under Texas Commission on Environmental Quality (TCEQ) Texas Risk Reduction Program (TRRP) </a:t>
            </a:r>
          </a:p>
          <a:p>
            <a:pPr>
              <a:defRPr/>
            </a:pPr>
            <a:r>
              <a:rPr lang="en-US" dirty="0" smtClean="0"/>
              <a:t>Determine presence or absence of munitions constituents (MC) (</a:t>
            </a:r>
            <a:r>
              <a:rPr lang="en-US" dirty="0" err="1" smtClean="0"/>
              <a:t>energetics</a:t>
            </a:r>
            <a:r>
              <a:rPr lang="en-US" dirty="0" smtClean="0"/>
              <a:t> and metals)</a:t>
            </a:r>
          </a:p>
          <a:p>
            <a:pPr lvl="1">
              <a:defRPr/>
            </a:pPr>
            <a:r>
              <a:rPr lang="en-US" dirty="0" smtClean="0"/>
              <a:t>If presence of MC, then determine nature and extent through comparison to TRRP Protective Concentration Levels (PCLs)</a:t>
            </a:r>
          </a:p>
          <a:p>
            <a:pPr>
              <a:defRPr/>
            </a:pPr>
            <a:r>
              <a:rPr lang="en-US" dirty="0" smtClean="0"/>
              <a:t>TCEQ accept sampling results for use in future investigation and remediation efforts </a:t>
            </a:r>
          </a:p>
          <a:p>
            <a:pPr lvl="1">
              <a:defRPr/>
            </a:pPr>
            <a:r>
              <a:rPr lang="en-US" dirty="0" smtClean="0"/>
              <a:t>Using Texas Accredited Laboratory</a:t>
            </a:r>
          </a:p>
          <a:p>
            <a:pPr lvl="1">
              <a:defRPr/>
            </a:pPr>
            <a:r>
              <a:rPr lang="en-US" dirty="0" smtClean="0"/>
              <a:t>Validating Data in accordance with TCEQ TRRP guidance document,  TRRP-13 </a:t>
            </a:r>
            <a:r>
              <a:rPr lang="en-US" i="1" dirty="0" smtClean="0"/>
              <a:t>Review and Reporting of Chemicals of Concern (COC) Concentration Data</a:t>
            </a:r>
          </a:p>
        </p:txBody>
      </p:sp>
      <p:sp>
        <p:nvSpPr>
          <p:cNvPr id="12292" name="Slide Number Placeholder 3"/>
          <p:cNvSpPr>
            <a:spLocks noGrp="1"/>
          </p:cNvSpPr>
          <p:nvPr>
            <p:ph type="sldNum" sz="quarter" idx="10"/>
          </p:nvPr>
        </p:nvSpPr>
        <p:spPr/>
        <p:txBody>
          <a:bodyPr/>
          <a:lstStyle/>
          <a:p>
            <a:pPr>
              <a:defRPr/>
            </a:pPr>
            <a:fld id="{62D96C6E-C959-41F6-A286-6C573F6BE3DC}" type="slidenum">
              <a:rPr lang="en-US" smtClean="0"/>
              <a:pPr>
                <a:defRPr/>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Proposed Study Questions</a:t>
            </a:r>
          </a:p>
        </p:txBody>
      </p:sp>
      <p:sp>
        <p:nvSpPr>
          <p:cNvPr id="13315" name="Content Placeholder 2"/>
          <p:cNvSpPr>
            <a:spLocks noGrp="1"/>
          </p:cNvSpPr>
          <p:nvPr>
            <p:ph idx="1"/>
          </p:nvPr>
        </p:nvSpPr>
        <p:spPr/>
        <p:txBody>
          <a:bodyPr>
            <a:normAutofit fontScale="85000" lnSpcReduction="20000"/>
          </a:bodyPr>
          <a:lstStyle/>
          <a:p>
            <a:pPr marL="514350" indent="-514350">
              <a:lnSpc>
                <a:spcPct val="110000"/>
              </a:lnSpc>
              <a:buFontTx/>
              <a:buAutoNum type="arabicPeriod"/>
            </a:pPr>
            <a:r>
              <a:rPr lang="en-US" sz="2700" dirty="0" smtClean="0"/>
              <a:t>How to determine presence or absence of MC using a representative concentration approach? </a:t>
            </a:r>
          </a:p>
          <a:p>
            <a:pPr marL="514350" indent="-514350">
              <a:lnSpc>
                <a:spcPct val="110000"/>
              </a:lnSpc>
              <a:buFontTx/>
              <a:buAutoNum type="arabicPeriod"/>
            </a:pPr>
            <a:r>
              <a:rPr lang="en-US" sz="2700" dirty="0" smtClean="0"/>
              <a:t>Are MC present on Castner Range? If so, are they above regulatory concentrations? </a:t>
            </a:r>
          </a:p>
          <a:p>
            <a:pPr marL="514350" indent="-514350">
              <a:lnSpc>
                <a:spcPct val="110000"/>
              </a:lnSpc>
              <a:buFontTx/>
              <a:buAutoNum type="arabicPeriod"/>
            </a:pPr>
            <a:r>
              <a:rPr lang="en-US" sz="2700" dirty="0" smtClean="0"/>
              <a:t>What is the effect of sampling unit size on MI sampling results (MC concentrations)?</a:t>
            </a:r>
          </a:p>
          <a:p>
            <a:pPr marL="514350" indent="-514350">
              <a:lnSpc>
                <a:spcPct val="110000"/>
              </a:lnSpc>
              <a:buFontTx/>
              <a:buAutoNum type="arabicPeriod"/>
            </a:pPr>
            <a:r>
              <a:rPr lang="en-US" sz="2700" dirty="0" smtClean="0"/>
              <a:t>What is the correlation between Munitions and Explosives of Concern (MEC) and Munitions Debris (MD) density on MC concentrations? </a:t>
            </a:r>
          </a:p>
          <a:p>
            <a:pPr marL="514350" indent="-514350">
              <a:lnSpc>
                <a:spcPct val="110000"/>
              </a:lnSpc>
              <a:buFontTx/>
              <a:buAutoNum type="arabicPeriod"/>
            </a:pPr>
            <a:r>
              <a:rPr lang="en-US" sz="2700" dirty="0" smtClean="0"/>
              <a:t>What modifications to the Army MI Sampling Guidance would make implementation more effective and efficient in the context of an Military Munitions Response Program (MMRP) Remedial Investigation (RI)? </a:t>
            </a:r>
          </a:p>
        </p:txBody>
      </p:sp>
      <p:sp>
        <p:nvSpPr>
          <p:cNvPr id="13316" name="Slide Number Placeholder 3"/>
          <p:cNvSpPr>
            <a:spLocks noGrp="1"/>
          </p:cNvSpPr>
          <p:nvPr>
            <p:ph type="sldNum" sz="quarter" idx="10"/>
          </p:nvPr>
        </p:nvSpPr>
        <p:spPr/>
        <p:txBody>
          <a:bodyPr/>
          <a:lstStyle/>
          <a:p>
            <a:pPr>
              <a:defRPr/>
            </a:pPr>
            <a:fld id="{B11A1476-8CC5-4362-9E3C-C90112C03B6A}" type="slidenum">
              <a:rPr lang="en-US" smtClean="0"/>
              <a:pPr>
                <a:defRPr/>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A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WAA Template</Template>
  <TotalTime>1647</TotalTime>
  <Words>1601</Words>
  <Application>Microsoft Office PowerPoint</Application>
  <PresentationFormat>On-screen Show (4:3)</PresentationFormat>
  <Paragraphs>200</Paragraphs>
  <Slides>27</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WAA Template</vt:lpstr>
      <vt:lpstr>Document</vt:lpstr>
      <vt:lpstr>Worksheet</vt:lpstr>
      <vt:lpstr>Munitions Constituents Sampling Closed Castner Firing Range Fort Bliss, TX</vt:lpstr>
      <vt:lpstr>Agenda</vt:lpstr>
      <vt:lpstr>Defining the Problem</vt:lpstr>
      <vt:lpstr>The Problem:  Heterogeneous Chunks (Chips)</vt:lpstr>
      <vt:lpstr>Munitions  Constituents (MC)</vt:lpstr>
      <vt:lpstr>Heterogeneity of  Explosives in Soils</vt:lpstr>
      <vt:lpstr>Project Goals</vt:lpstr>
      <vt:lpstr>Study Objectives</vt:lpstr>
      <vt:lpstr>Proposed Study Questions</vt:lpstr>
      <vt:lpstr>Sampling Strategy</vt:lpstr>
      <vt:lpstr>Sampling Area</vt:lpstr>
      <vt:lpstr>Sampling Area Design</vt:lpstr>
      <vt:lpstr>Stratified Sampling Area</vt:lpstr>
      <vt:lpstr>Creating Sampling Units</vt:lpstr>
      <vt:lpstr>Sampling Units</vt:lpstr>
      <vt:lpstr>Stratified Sampling Units</vt:lpstr>
      <vt:lpstr>Sampling Effort #1</vt:lpstr>
      <vt:lpstr>Sampling Effort #2</vt:lpstr>
      <vt:lpstr>Sampling Effort #2: Approach 1</vt:lpstr>
      <vt:lpstr>Sampling Effort #2: Approach 2</vt:lpstr>
      <vt:lpstr>Sampling Tools</vt:lpstr>
      <vt:lpstr>Laboratory Analysis</vt:lpstr>
      <vt:lpstr>Data Screening</vt:lpstr>
      <vt:lpstr>Data Screening:  What does this mean?</vt:lpstr>
      <vt:lpstr>TCEQ PCL Screening Levels</vt:lpstr>
      <vt:lpstr>Schedule &amp; Way Ahead</vt:lpstr>
      <vt:lpstr>Slide 27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Munitions Constituents Sampling Closed Castner Firing Range Fort Bliss, TX</dc:title>
  <dc:creator>Victoria Kantsios</dc:creator>
  <cp:lastModifiedBy>Victoria Kantsios</cp:lastModifiedBy>
  <cp:revision>98</cp:revision>
  <dcterms:created xsi:type="dcterms:W3CDTF">2010-10-05T00:18:49Z</dcterms:created>
  <dcterms:modified xsi:type="dcterms:W3CDTF">2010-10-18T22:55:28Z</dcterms:modified>
</cp:coreProperties>
</file>