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handoutMasterIdLst>
    <p:handoutMasterId r:id="rId28"/>
  </p:handoutMasterIdLst>
  <p:sldIdLst>
    <p:sldId id="289" r:id="rId2"/>
    <p:sldId id="291" r:id="rId3"/>
    <p:sldId id="258" r:id="rId4"/>
    <p:sldId id="292" r:id="rId5"/>
    <p:sldId id="261" r:id="rId6"/>
    <p:sldId id="262" r:id="rId7"/>
    <p:sldId id="263" r:id="rId8"/>
    <p:sldId id="265" r:id="rId9"/>
    <p:sldId id="266" r:id="rId10"/>
    <p:sldId id="287" r:id="rId11"/>
    <p:sldId id="285" r:id="rId12"/>
    <p:sldId id="284" r:id="rId13"/>
    <p:sldId id="267" r:id="rId14"/>
    <p:sldId id="268" r:id="rId15"/>
    <p:sldId id="269" r:id="rId16"/>
    <p:sldId id="270" r:id="rId17"/>
    <p:sldId id="271" r:id="rId18"/>
    <p:sldId id="288" r:id="rId19"/>
    <p:sldId id="293" r:id="rId20"/>
    <p:sldId id="274" r:id="rId21"/>
    <p:sldId id="294" r:id="rId22"/>
    <p:sldId id="276" r:id="rId23"/>
    <p:sldId id="278" r:id="rId24"/>
    <p:sldId id="279" r:id="rId25"/>
    <p:sldId id="28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8" d="100"/>
          <a:sy n="98" d="100"/>
        </p:scale>
        <p:origin x="1482"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9317"/>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5010" y="0"/>
            <a:ext cx="2971800" cy="459317"/>
          </a:xfrm>
          <a:prstGeom prst="rect">
            <a:avLst/>
          </a:prstGeom>
        </p:spPr>
        <p:txBody>
          <a:bodyPr vert="horz" lIns="91440" tIns="45720" rIns="91440" bIns="45720" rtlCol="0"/>
          <a:lstStyle>
            <a:lvl1pPr algn="r">
              <a:defRPr sz="1200"/>
            </a:lvl1pPr>
          </a:lstStyle>
          <a:p>
            <a:fld id="{ED80828B-8105-48AF-9D3B-ED105A3DA6C5}" type="datetimeFigureOut">
              <a:rPr lang="en-US" smtClean="0"/>
              <a:t>7/18/2024</a:t>
            </a:fld>
            <a:endParaRPr lang="en-US" dirty="0"/>
          </a:p>
        </p:txBody>
      </p:sp>
      <p:sp>
        <p:nvSpPr>
          <p:cNvPr id="4" name="Footer Placeholder 3"/>
          <p:cNvSpPr>
            <a:spLocks noGrp="1"/>
          </p:cNvSpPr>
          <p:nvPr>
            <p:ph type="ftr" sz="quarter" idx="2"/>
          </p:nvPr>
        </p:nvSpPr>
        <p:spPr>
          <a:xfrm>
            <a:off x="0" y="8684685"/>
            <a:ext cx="2971800" cy="459316"/>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5010" y="8684685"/>
            <a:ext cx="2971800" cy="459316"/>
          </a:xfrm>
          <a:prstGeom prst="rect">
            <a:avLst/>
          </a:prstGeom>
        </p:spPr>
        <p:txBody>
          <a:bodyPr vert="horz" lIns="91440" tIns="45720" rIns="91440" bIns="45720" rtlCol="0" anchor="b"/>
          <a:lstStyle>
            <a:lvl1pPr algn="r">
              <a:defRPr sz="1200"/>
            </a:lvl1pPr>
          </a:lstStyle>
          <a:p>
            <a:fld id="{75845BD6-18FE-4449-823B-DC012A75D805}" type="slidenum">
              <a:rPr lang="en-US" smtClean="0"/>
              <a:t>‹#›</a:t>
            </a:fld>
            <a:endParaRPr lang="en-US" dirty="0"/>
          </a:p>
        </p:txBody>
      </p:sp>
    </p:spTree>
    <p:extLst>
      <p:ext uri="{BB962C8B-B14F-4D97-AF65-F5344CB8AC3E}">
        <p14:creationId xmlns:p14="http://schemas.microsoft.com/office/powerpoint/2010/main" val="13037655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1DFD17-64E5-47C7-974E-28F70234047F}" type="datetimeFigureOut">
              <a:rPr lang="en-US" smtClean="0"/>
              <a:t>7/18/2024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E3C998-EE28-48FE-8B12-B40E1C35E310}" type="slidenum">
              <a:rPr lang="en-US" smtClean="0"/>
              <a:t>‹#›</a:t>
            </a:fld>
            <a:endParaRPr lang="en-US"/>
          </a:p>
        </p:txBody>
      </p:sp>
    </p:spTree>
    <p:extLst>
      <p:ext uri="{BB962C8B-B14F-4D97-AF65-F5344CB8AC3E}">
        <p14:creationId xmlns:p14="http://schemas.microsoft.com/office/powerpoint/2010/main" val="14782406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F3FB5A-A293-486E-BB33-4EEA6A0B9FB2}" type="slidenum">
              <a:rPr lang="en-US" smtClean="0"/>
              <a:t>21</a:t>
            </a:fld>
            <a:endParaRPr lang="en-US"/>
          </a:p>
        </p:txBody>
      </p:sp>
    </p:spTree>
    <p:extLst>
      <p:ext uri="{BB962C8B-B14F-4D97-AF65-F5344CB8AC3E}">
        <p14:creationId xmlns:p14="http://schemas.microsoft.com/office/powerpoint/2010/main" val="4230804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1086612"/>
          </a:xfrm>
          <a:prstGeom prst="rect">
            <a:avLst/>
          </a:prstGeom>
          <a:blipFill>
            <a:blip r:embed="rId2" cstate="print"/>
            <a:stretch>
              <a:fillRect/>
            </a:stretch>
          </a:blipFill>
        </p:spPr>
        <p:txBody>
          <a:bodyPr wrap="square" lIns="0" tIns="0" rIns="0" bIns="0" rtlCol="0"/>
          <a:lstStyle/>
          <a:p>
            <a:endParaRPr dirty="0"/>
          </a:p>
        </p:txBody>
      </p:sp>
      <p:sp>
        <p:nvSpPr>
          <p:cNvPr id="17" name="bk object 17"/>
          <p:cNvSpPr/>
          <p:nvPr/>
        </p:nvSpPr>
        <p:spPr>
          <a:xfrm>
            <a:off x="8157971" y="109728"/>
            <a:ext cx="664464" cy="865632"/>
          </a:xfrm>
          <a:prstGeom prst="rect">
            <a:avLst/>
          </a:prstGeom>
          <a:blipFill>
            <a:blip r:embed="rId3" cstate="print"/>
            <a:stretch>
              <a:fillRect/>
            </a:stretch>
          </a:blipFill>
        </p:spPr>
        <p:txBody>
          <a:bodyPr wrap="square" lIns="0" tIns="0" rIns="0" bIns="0" rtlCol="0"/>
          <a:lstStyle/>
          <a:p>
            <a:endParaRPr dirty="0"/>
          </a:p>
        </p:txBody>
      </p:sp>
      <p:sp>
        <p:nvSpPr>
          <p:cNvPr id="18" name="bk object 18"/>
          <p:cNvSpPr/>
          <p:nvPr/>
        </p:nvSpPr>
        <p:spPr>
          <a:xfrm>
            <a:off x="152400" y="109728"/>
            <a:ext cx="664463" cy="865632"/>
          </a:xfrm>
          <a:prstGeom prst="rect">
            <a:avLst/>
          </a:prstGeom>
          <a:blipFill>
            <a:blip r:embed="rId3" cstate="print"/>
            <a:stretch>
              <a:fillRect/>
            </a:stretch>
          </a:blipFill>
        </p:spPr>
        <p:txBody>
          <a:bodyPr wrap="square" lIns="0" tIns="0" rIns="0" bIns="0" rtlCol="0"/>
          <a:lstStyle/>
          <a:p>
            <a:endParaRPr dirty="0"/>
          </a:p>
        </p:txBody>
      </p:sp>
      <p:sp>
        <p:nvSpPr>
          <p:cNvPr id="2" name="Holder 2"/>
          <p:cNvSpPr>
            <a:spLocks noGrp="1"/>
          </p:cNvSpPr>
          <p:nvPr>
            <p:ph type="title"/>
          </p:nvPr>
        </p:nvSpPr>
        <p:spPr/>
        <p:txBody>
          <a:bodyPr lIns="0" tIns="0" rIns="0" bIns="0"/>
          <a:lstStyle>
            <a:lvl1pPr>
              <a:defRPr sz="2800" b="0" i="0">
                <a:solidFill>
                  <a:schemeClr val="bg1"/>
                </a:solidFill>
                <a:latin typeface="Calibri"/>
                <a:cs typeface="Calibri"/>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Calibri"/>
                <a:cs typeface="Calibri"/>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dirty="0"/>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Calibri"/>
                <a:cs typeface="Calibri"/>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800" b="0" i="0">
                <a:solidFill>
                  <a:schemeClr val="bg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dirty="0"/>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7/18/2024</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1086612"/>
          </a:xfrm>
          <a:prstGeom prst="rect">
            <a:avLst/>
          </a:prstGeom>
          <a:blipFill>
            <a:blip r:embed="rId7" cstate="print"/>
            <a:stretch>
              <a:fillRect/>
            </a:stretch>
          </a:blipFill>
        </p:spPr>
        <p:txBody>
          <a:bodyPr wrap="square" lIns="0" tIns="0" rIns="0" bIns="0" rtlCol="0"/>
          <a:lstStyle/>
          <a:p>
            <a:endParaRPr dirty="0"/>
          </a:p>
        </p:txBody>
      </p:sp>
      <p:sp>
        <p:nvSpPr>
          <p:cNvPr id="2" name="Holder 2"/>
          <p:cNvSpPr>
            <a:spLocks noGrp="1"/>
          </p:cNvSpPr>
          <p:nvPr>
            <p:ph type="title"/>
          </p:nvPr>
        </p:nvSpPr>
        <p:spPr>
          <a:xfrm>
            <a:off x="2909950" y="304038"/>
            <a:ext cx="3324098" cy="457200"/>
          </a:xfrm>
          <a:prstGeom prst="rect">
            <a:avLst/>
          </a:prstGeom>
        </p:spPr>
        <p:txBody>
          <a:bodyPr wrap="square" lIns="0" tIns="0" rIns="0" bIns="0">
            <a:spAutoFit/>
          </a:bodyPr>
          <a:lstStyle>
            <a:lvl1pPr>
              <a:defRPr sz="2800" b="0" i="0">
                <a:solidFill>
                  <a:schemeClr val="bg1"/>
                </a:solidFill>
                <a:latin typeface="Calibri"/>
                <a:cs typeface="Calibri"/>
              </a:defRPr>
            </a:lvl1pPr>
          </a:lstStyle>
          <a:p>
            <a:endParaRPr/>
          </a:p>
        </p:txBody>
      </p:sp>
      <p:sp>
        <p:nvSpPr>
          <p:cNvPr id="3" name="Holder 3"/>
          <p:cNvSpPr>
            <a:spLocks noGrp="1"/>
          </p:cNvSpPr>
          <p:nvPr>
            <p:ph type="body" idx="1"/>
          </p:nvPr>
        </p:nvSpPr>
        <p:spPr>
          <a:xfrm>
            <a:off x="530402" y="1498346"/>
            <a:ext cx="8083194" cy="4181475"/>
          </a:xfrm>
          <a:prstGeom prst="rect">
            <a:avLst/>
          </a:prstGeom>
        </p:spPr>
        <p:txBody>
          <a:bodyPr wrap="square" lIns="0" tIns="0" rIns="0" bIns="0">
            <a:spAutoFit/>
          </a:bodyPr>
          <a:lstStyle>
            <a:lvl1pPr>
              <a:defRPr sz="1800" b="0" i="0">
                <a:solidFill>
                  <a:schemeClr val="tx1"/>
                </a:solidFill>
                <a:latin typeface="Calibri"/>
                <a:cs typeface="Calibri"/>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dirty="0"/>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7/18/2024</a:t>
            </a:fld>
            <a:endParaRPr lang="en-US" dirty="0"/>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hyperlink" Target="https://health.mil/Military-Health-Topics/Health-Readiness/Immunization-Healthcare/Vaccine-Recommendations/Vaccine-Recommendations-by-AOR"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militaryrx.express-scripts.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www.centcom.mil/Portals/6/MEDICAL/MOD17_Tab_A.pdf" TargetMode="External"/><Relationship Id="rId2" Type="http://schemas.openxmlformats.org/officeDocument/2006/relationships/hyperlink" Target="https://www.centcom.mil/Portals/6/MEDICAL/MOD17.pdf"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mailto:CENTCOM.MACDILL.CENTCOM-HQ.MBX.CCSG-WAIVER@MAIL.MI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hyperlink" Target="mailto:USARMY.SHAW.USARCENT.MBX.SURG-WAIVER@ARMY.MIL"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ricare.mil/dpp" TargetMode="External"/><Relationship Id="rId2" Type="http://schemas.openxmlformats.org/officeDocument/2006/relationships/hyperlink" Target="https://militaryrx.express-scripts.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342642" y="176698"/>
            <a:ext cx="4625085" cy="948978"/>
          </a:xfrm>
          <a:prstGeom prst="rect">
            <a:avLst/>
          </a:prstGeom>
        </p:spPr>
        <p:txBody>
          <a:bodyPr vert="horz" wrap="square" lIns="0" tIns="0" rIns="0" bIns="0" rtlCol="0">
            <a:spAutoFit/>
          </a:bodyPr>
          <a:lstStyle/>
          <a:p>
            <a:pPr algn="ctr">
              <a:lnSpc>
                <a:spcPct val="100000"/>
              </a:lnSpc>
            </a:pPr>
            <a:r>
              <a:rPr sz="2400" b="1" spc="-40" dirty="0">
                <a:solidFill>
                  <a:srgbClr val="FFFFFF"/>
                </a:solidFill>
                <a:latin typeface="Times New Roman" panose="02020603050405020304" pitchFamily="18" charset="0"/>
                <a:cs typeface="Arial Narrow"/>
              </a:rPr>
              <a:t>DEPARTMENT </a:t>
            </a:r>
            <a:r>
              <a:rPr sz="2400" b="1" dirty="0">
                <a:solidFill>
                  <a:srgbClr val="FFFFFF"/>
                </a:solidFill>
                <a:latin typeface="Times New Roman" panose="02020603050405020304" pitchFamily="18" charset="0"/>
                <a:cs typeface="Arial Narrow"/>
              </a:rPr>
              <a:t>OF </a:t>
            </a:r>
            <a:r>
              <a:rPr sz="2400" b="1" spc="-5" dirty="0">
                <a:solidFill>
                  <a:srgbClr val="FFFFFF"/>
                </a:solidFill>
                <a:latin typeface="Times New Roman" panose="02020603050405020304" pitchFamily="18" charset="0"/>
                <a:cs typeface="Arial Narrow"/>
              </a:rPr>
              <a:t>THE</a:t>
            </a:r>
            <a:r>
              <a:rPr sz="2400" b="1" spc="-409" dirty="0">
                <a:solidFill>
                  <a:srgbClr val="FFFFFF"/>
                </a:solidFill>
                <a:latin typeface="Times New Roman" panose="02020603050405020304" pitchFamily="18" charset="0"/>
                <a:cs typeface="Arial Narrow"/>
              </a:rPr>
              <a:t> </a:t>
            </a:r>
            <a:r>
              <a:rPr lang="en-US" sz="2400" b="1" spc="-409" dirty="0">
                <a:solidFill>
                  <a:srgbClr val="FFFFFF"/>
                </a:solidFill>
                <a:latin typeface="Times New Roman" panose="02020603050405020304" pitchFamily="18" charset="0"/>
                <a:cs typeface="Arial Narrow"/>
              </a:rPr>
              <a:t> </a:t>
            </a:r>
            <a:r>
              <a:rPr sz="2400" b="1" spc="-5" dirty="0">
                <a:solidFill>
                  <a:srgbClr val="FFFFFF"/>
                </a:solidFill>
                <a:latin typeface="Times New Roman" panose="02020603050405020304" pitchFamily="18" charset="0"/>
                <a:cs typeface="Arial Narrow"/>
              </a:rPr>
              <a:t>ARMY</a:t>
            </a:r>
            <a:endParaRPr sz="2400" dirty="0">
              <a:latin typeface="Times New Roman" panose="02020603050405020304" pitchFamily="18" charset="0"/>
              <a:cs typeface="Arial Narrow"/>
            </a:endParaRPr>
          </a:p>
          <a:p>
            <a:pPr marL="21590" algn="ctr">
              <a:lnSpc>
                <a:spcPct val="100000"/>
              </a:lnSpc>
              <a:spcBef>
                <a:spcPts val="105"/>
              </a:spcBef>
            </a:pPr>
            <a:r>
              <a:rPr lang="en-US" sz="1800" b="1" dirty="0">
                <a:solidFill>
                  <a:srgbClr val="FFFFFF"/>
                </a:solidFill>
                <a:latin typeface="Times New Roman" panose="02020603050405020304" pitchFamily="18" charset="0"/>
                <a:cs typeface="Arial Narrow"/>
              </a:rPr>
              <a:t>SRPC</a:t>
            </a:r>
            <a:endParaRPr sz="1800" dirty="0">
              <a:latin typeface="Times New Roman" panose="02020603050405020304" pitchFamily="18" charset="0"/>
              <a:cs typeface="Arial Narrow"/>
            </a:endParaRPr>
          </a:p>
          <a:p>
            <a:pPr marL="22860" algn="ctr">
              <a:lnSpc>
                <a:spcPct val="100000"/>
              </a:lnSpc>
              <a:spcBef>
                <a:spcPts val="90"/>
              </a:spcBef>
            </a:pPr>
            <a:r>
              <a:rPr sz="1800" b="1" spc="-10" dirty="0">
                <a:solidFill>
                  <a:srgbClr val="FFFFFF"/>
                </a:solidFill>
                <a:latin typeface="Times New Roman" panose="02020603050405020304" pitchFamily="18" charset="0"/>
                <a:cs typeface="Arial Narrow"/>
              </a:rPr>
              <a:t>FORT </a:t>
            </a:r>
            <a:r>
              <a:rPr sz="1800" b="1" spc="-15" dirty="0">
                <a:solidFill>
                  <a:srgbClr val="FFFFFF"/>
                </a:solidFill>
                <a:latin typeface="Times New Roman" panose="02020603050405020304" pitchFamily="18" charset="0"/>
                <a:cs typeface="Arial Narrow"/>
              </a:rPr>
              <a:t>BLISS, TEXAS</a:t>
            </a:r>
            <a:r>
              <a:rPr sz="1800" b="1" spc="-95" dirty="0">
                <a:solidFill>
                  <a:srgbClr val="FFFFFF"/>
                </a:solidFill>
                <a:latin typeface="Times New Roman" panose="02020603050405020304" pitchFamily="18" charset="0"/>
                <a:cs typeface="Arial Narrow"/>
              </a:rPr>
              <a:t> </a:t>
            </a:r>
            <a:r>
              <a:rPr sz="1800" b="1" spc="-20" dirty="0">
                <a:solidFill>
                  <a:srgbClr val="FFFFFF"/>
                </a:solidFill>
                <a:latin typeface="Times New Roman" panose="02020603050405020304" pitchFamily="18" charset="0"/>
                <a:cs typeface="Arial Narrow"/>
              </a:rPr>
              <a:t>79916</a:t>
            </a:r>
            <a:endParaRPr sz="1800" dirty="0">
              <a:latin typeface="Times New Roman" panose="02020603050405020304" pitchFamily="18" charset="0"/>
              <a:cs typeface="Arial Narrow"/>
            </a:endParaRPr>
          </a:p>
        </p:txBody>
      </p:sp>
      <p:sp>
        <p:nvSpPr>
          <p:cNvPr id="3" name="object 3"/>
          <p:cNvSpPr txBox="1"/>
          <p:nvPr/>
        </p:nvSpPr>
        <p:spPr>
          <a:xfrm>
            <a:off x="0" y="1817370"/>
            <a:ext cx="9144000" cy="2023631"/>
          </a:xfrm>
          <a:prstGeom prst="rect">
            <a:avLst/>
          </a:prstGeom>
        </p:spPr>
        <p:txBody>
          <a:bodyPr vert="horz" wrap="square" lIns="0" tIns="0" rIns="0" bIns="0" rtlCol="0">
            <a:spAutoFit/>
          </a:bodyPr>
          <a:lstStyle/>
          <a:p>
            <a:pPr algn="ctr">
              <a:lnSpc>
                <a:spcPct val="100000"/>
              </a:lnSpc>
            </a:pPr>
            <a:r>
              <a:rPr lang="en-US" sz="4400" b="1" spc="-340">
                <a:latin typeface="Times New Roman" panose="02020603050405020304" pitchFamily="18" charset="0"/>
                <a:cs typeface="Times New Roman" panose="02020603050405020304" pitchFamily="18" charset="0"/>
              </a:rPr>
              <a:t>Deploying Contractors</a:t>
            </a:r>
            <a:endParaRPr sz="4400" dirty="0">
              <a:latin typeface="Times New Roman" panose="02020603050405020304" pitchFamily="18" charset="0"/>
              <a:cs typeface="Times New Roman" panose="02020603050405020304" pitchFamily="18" charset="0"/>
            </a:endParaRPr>
          </a:p>
          <a:p>
            <a:pPr marL="1497330" marR="1398905" algn="ctr">
              <a:lnSpc>
                <a:spcPts val="3279"/>
              </a:lnSpc>
              <a:spcBef>
                <a:spcPts val="3910"/>
              </a:spcBef>
            </a:pPr>
            <a:r>
              <a:rPr lang="en-US" sz="2800" b="1" spc="-5" dirty="0">
                <a:latin typeface="Times New Roman"/>
                <a:cs typeface="Times New Roman"/>
              </a:rPr>
              <a:t>General Medical </a:t>
            </a:r>
            <a:r>
              <a:rPr sz="2800" b="1" spc="-5" dirty="0">
                <a:latin typeface="Times New Roman"/>
                <a:cs typeface="Times New Roman"/>
              </a:rPr>
              <a:t>Recommendations</a:t>
            </a:r>
            <a:r>
              <a:rPr sz="2800" b="1" spc="-100" dirty="0">
                <a:latin typeface="Times New Roman"/>
                <a:cs typeface="Times New Roman"/>
              </a:rPr>
              <a:t> </a:t>
            </a:r>
            <a:r>
              <a:rPr lang="en-US" sz="2800" b="1" spc="-100" dirty="0">
                <a:latin typeface="Times New Roman"/>
                <a:cs typeface="Times New Roman"/>
              </a:rPr>
              <a:t>and</a:t>
            </a:r>
            <a:r>
              <a:rPr sz="2800" b="1" spc="-5" dirty="0">
                <a:latin typeface="Times New Roman"/>
                <a:cs typeface="Times New Roman"/>
              </a:rPr>
              <a:t>  Preparations</a:t>
            </a:r>
            <a:endParaRPr sz="2800" dirty="0">
              <a:latin typeface="Times New Roman"/>
              <a:cs typeface="Times New Roman"/>
            </a:endParaRPr>
          </a:p>
        </p:txBody>
      </p:sp>
      <p:sp>
        <p:nvSpPr>
          <p:cNvPr id="4" name="object 4"/>
          <p:cNvSpPr txBox="1"/>
          <p:nvPr/>
        </p:nvSpPr>
        <p:spPr>
          <a:xfrm>
            <a:off x="3801586" y="5257800"/>
            <a:ext cx="1540828" cy="246221"/>
          </a:xfrm>
          <a:prstGeom prst="rect">
            <a:avLst/>
          </a:prstGeom>
        </p:spPr>
        <p:txBody>
          <a:bodyPr vert="horz" wrap="square" lIns="0" tIns="0" rIns="0" bIns="0" rtlCol="0">
            <a:spAutoFit/>
          </a:bodyPr>
          <a:lstStyle/>
          <a:p>
            <a:pPr marL="12700">
              <a:lnSpc>
                <a:spcPct val="100000"/>
              </a:lnSpc>
            </a:pPr>
            <a:r>
              <a:rPr sz="1600" b="1" spc="-5" dirty="0">
                <a:latin typeface="Times New Roman"/>
                <a:cs typeface="Times New Roman"/>
              </a:rPr>
              <a:t>As of</a:t>
            </a:r>
            <a:r>
              <a:rPr lang="en-US" sz="1600" b="1" spc="-5" dirty="0">
                <a:latin typeface="Times New Roman"/>
                <a:cs typeface="Times New Roman"/>
              </a:rPr>
              <a:t>:</a:t>
            </a:r>
            <a:r>
              <a:rPr sz="1600" b="1" spc="-5" dirty="0">
                <a:latin typeface="Times New Roman"/>
                <a:cs typeface="Times New Roman"/>
              </a:rPr>
              <a:t> </a:t>
            </a:r>
            <a:r>
              <a:rPr lang="en-US" sz="1600" b="1" spc="-5" dirty="0">
                <a:latin typeface="Times New Roman"/>
                <a:cs typeface="Times New Roman"/>
              </a:rPr>
              <a:t>MAY 2024</a:t>
            </a:r>
            <a:endParaRPr sz="1600" dirty="0">
              <a:latin typeface="Times New Roman"/>
              <a:cs typeface="Times New Roman"/>
            </a:endParaRPr>
          </a:p>
        </p:txBody>
      </p:sp>
      <p:sp>
        <p:nvSpPr>
          <p:cNvPr id="5" name="object 5"/>
          <p:cNvSpPr/>
          <p:nvPr/>
        </p:nvSpPr>
        <p:spPr>
          <a:xfrm>
            <a:off x="8157971" y="109728"/>
            <a:ext cx="664464" cy="865632"/>
          </a:xfrm>
          <a:prstGeom prst="rect">
            <a:avLst/>
          </a:prstGeom>
          <a:blipFill>
            <a:blip r:embed="rId2" cstate="print"/>
            <a:stretch>
              <a:fillRect/>
            </a:stretch>
          </a:blipFill>
        </p:spPr>
        <p:txBody>
          <a:bodyPr wrap="square" lIns="0" tIns="0" rIns="0" bIns="0" rtlCol="0"/>
          <a:lstStyle/>
          <a:p>
            <a:endParaRPr/>
          </a:p>
        </p:txBody>
      </p:sp>
      <p:sp>
        <p:nvSpPr>
          <p:cNvPr id="6" name="object 6"/>
          <p:cNvSpPr/>
          <p:nvPr/>
        </p:nvSpPr>
        <p:spPr>
          <a:xfrm>
            <a:off x="152400" y="109728"/>
            <a:ext cx="664463" cy="865632"/>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7261121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162799" cy="430887"/>
          </a:xfrm>
          <a:prstGeom prst="rect">
            <a:avLst/>
          </a:prstGeom>
        </p:spPr>
        <p:txBody>
          <a:bodyPr vert="horz" wrap="square" lIns="0" tIns="0" rIns="0" bIns="0" rtlCol="0">
            <a:spAutoFit/>
          </a:bodyPr>
          <a:lstStyle/>
          <a:p>
            <a:pPr marL="12700" algn="ctr">
              <a:lnSpc>
                <a:spcPct val="100000"/>
              </a:lnSpc>
            </a:pPr>
            <a:r>
              <a:rPr lang="en-US" spc="-10" dirty="0">
                <a:latin typeface="Times New Roman" panose="02020603050405020304" pitchFamily="18" charset="0"/>
                <a:cs typeface="Times New Roman" panose="02020603050405020304" pitchFamily="18" charset="0"/>
              </a:rPr>
              <a:t>Immunizations Screening Requirements</a:t>
            </a:r>
            <a:endParaRPr spc="-20" dirty="0">
              <a:latin typeface="Times New Roman" panose="02020603050405020304" pitchFamily="18" charset="0"/>
              <a:cs typeface="Times New Roman" panose="02020603050405020304" pitchFamily="18" charset="0"/>
            </a:endParaRPr>
          </a:p>
        </p:txBody>
      </p:sp>
      <p:sp>
        <p:nvSpPr>
          <p:cNvPr id="3" name="object 3"/>
          <p:cNvSpPr txBox="1"/>
          <p:nvPr/>
        </p:nvSpPr>
        <p:spPr>
          <a:xfrm>
            <a:off x="476199" y="1287779"/>
            <a:ext cx="8053070" cy="3772828"/>
          </a:xfrm>
          <a:prstGeom prst="rect">
            <a:avLst/>
          </a:prstGeom>
        </p:spPr>
        <p:txBody>
          <a:bodyPr vert="horz" wrap="square" lIns="0" tIns="0" rIns="0" bIns="0" rtlCol="0">
            <a:spAutoFit/>
          </a:bodyPr>
          <a:lstStyle/>
          <a:p>
            <a:pPr marL="356870" marR="1463675" indent="-34417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Review references </a:t>
            </a:r>
            <a:r>
              <a:rPr sz="1800" spc="-20" dirty="0">
                <a:latin typeface="Times New Roman" panose="02020603050405020304" pitchFamily="18" charset="0"/>
                <a:cs typeface="Times New Roman" panose="02020603050405020304" pitchFamily="18" charset="0"/>
              </a:rPr>
              <a:t>with </a:t>
            </a:r>
            <a:r>
              <a:rPr sz="1800" spc="-5" dirty="0">
                <a:latin typeface="Times New Roman" panose="02020603050405020304" pitchFamily="18" charset="0"/>
                <a:cs typeface="Times New Roman" panose="02020603050405020304" pitchFamily="18" charset="0"/>
              </a:rPr>
              <a:t>your Health </a:t>
            </a:r>
            <a:r>
              <a:rPr sz="1800" spc="-15" dirty="0">
                <a:latin typeface="Times New Roman" panose="02020603050405020304" pitchFamily="18" charset="0"/>
                <a:cs typeface="Times New Roman" panose="02020603050405020304" pitchFamily="18" charset="0"/>
              </a:rPr>
              <a:t>Care </a:t>
            </a:r>
            <a:r>
              <a:rPr sz="1800" spc="-10" dirty="0">
                <a:latin typeface="Times New Roman" panose="02020603050405020304" pitchFamily="18" charset="0"/>
                <a:cs typeface="Times New Roman" panose="02020603050405020304" pitchFamily="18" charset="0"/>
              </a:rPr>
              <a:t>Provider to </a:t>
            </a:r>
            <a:r>
              <a:rPr sz="1800" spc="-15" dirty="0">
                <a:latin typeface="Times New Roman" panose="02020603050405020304" pitchFamily="18" charset="0"/>
                <a:cs typeface="Times New Roman" panose="02020603050405020304" pitchFamily="18" charset="0"/>
              </a:rPr>
              <a:t>understand all</a:t>
            </a:r>
            <a:r>
              <a:rPr lang="en-US" sz="1800" spc="-1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requirements</a:t>
            </a:r>
            <a:endParaRPr sz="1800" dirty="0">
              <a:latin typeface="Times New Roman" panose="02020603050405020304" pitchFamily="18" charset="0"/>
              <a:cs typeface="Times New Roman" panose="02020603050405020304" pitchFamily="18" charset="0"/>
            </a:endParaRPr>
          </a:p>
          <a:p>
            <a:pPr>
              <a:lnSpc>
                <a:spcPct val="100000"/>
              </a:lnSpc>
              <a:spcBef>
                <a:spcPts val="50"/>
              </a:spcBef>
            </a:pPr>
            <a:endParaRPr sz="245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30" dirty="0">
                <a:latin typeface="Times New Roman" panose="02020603050405020304" pitchFamily="18" charset="0"/>
                <a:cs typeface="Times New Roman" panose="02020603050405020304" pitchFamily="18" charset="0"/>
              </a:rPr>
              <a:t>At </a:t>
            </a:r>
            <a:r>
              <a:rPr sz="1800" spc="-15" dirty="0">
                <a:latin typeface="Times New Roman" panose="02020603050405020304" pitchFamily="18" charset="0"/>
                <a:cs typeface="Times New Roman" panose="02020603050405020304" pitchFamily="18" charset="0"/>
              </a:rPr>
              <a:t>minimum, </a:t>
            </a:r>
            <a:r>
              <a:rPr sz="1800" spc="-5" dirty="0">
                <a:latin typeface="Times New Roman" panose="02020603050405020304" pitchFamily="18" charset="0"/>
                <a:cs typeface="Times New Roman" panose="02020603050405020304" pitchFamily="18" charset="0"/>
              </a:rPr>
              <a:t>the </a:t>
            </a:r>
            <a:r>
              <a:rPr sz="1800" spc="-20" dirty="0">
                <a:latin typeface="Times New Roman" panose="02020603050405020304" pitchFamily="18" charset="0"/>
                <a:cs typeface="Times New Roman" panose="02020603050405020304" pitchFamily="18" charset="0"/>
              </a:rPr>
              <a:t>first </a:t>
            </a:r>
            <a:r>
              <a:rPr sz="1800" spc="-10" dirty="0">
                <a:latin typeface="Times New Roman" panose="02020603050405020304" pitchFamily="18" charset="0"/>
                <a:cs typeface="Times New Roman" panose="02020603050405020304" pitchFamily="18" charset="0"/>
              </a:rPr>
              <a:t>vaccination in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series is </a:t>
            </a:r>
            <a:r>
              <a:rPr sz="1800" b="1" spc="-20" dirty="0">
                <a:latin typeface="Times New Roman" panose="02020603050405020304" pitchFamily="18" charset="0"/>
                <a:cs typeface="Times New Roman" panose="02020603050405020304" pitchFamily="18" charset="0"/>
              </a:rPr>
              <a:t>required </a:t>
            </a:r>
            <a:r>
              <a:rPr sz="1800" spc="-15" dirty="0">
                <a:latin typeface="Times New Roman" panose="02020603050405020304" pitchFamily="18" charset="0"/>
                <a:cs typeface="Times New Roman" panose="02020603050405020304" pitchFamily="18" charset="0"/>
              </a:rPr>
              <a:t>to </a:t>
            </a:r>
            <a:r>
              <a:rPr sz="1800" spc="-30" dirty="0">
                <a:latin typeface="Times New Roman" panose="02020603050405020304" pitchFamily="18" charset="0"/>
                <a:cs typeface="Times New Roman" panose="02020603050405020304" pitchFamily="18" charset="0"/>
              </a:rPr>
              <a:t>deploy,</a:t>
            </a:r>
            <a:r>
              <a:rPr sz="1800" spc="19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unless</a:t>
            </a:r>
            <a:endParaRPr sz="1800" dirty="0">
              <a:latin typeface="Times New Roman" panose="02020603050405020304" pitchFamily="18" charset="0"/>
              <a:cs typeface="Times New Roman" panose="02020603050405020304" pitchFamily="18" charset="0"/>
            </a:endParaRPr>
          </a:p>
          <a:p>
            <a:pPr marL="356870">
              <a:lnSpc>
                <a:spcPct val="100000"/>
              </a:lnSpc>
            </a:pPr>
            <a:r>
              <a:rPr sz="1800" spc="-5" dirty="0">
                <a:latin typeface="Times New Roman" panose="02020603050405020304" pitchFamily="18" charset="0"/>
                <a:cs typeface="Times New Roman" panose="02020603050405020304" pitchFamily="18" charset="0"/>
              </a:rPr>
              <a:t>medically </a:t>
            </a:r>
            <a:r>
              <a:rPr sz="1800" spc="5" dirty="0">
                <a:latin typeface="Times New Roman" panose="02020603050405020304" pitchFamily="18" charset="0"/>
                <a:cs typeface="Times New Roman" panose="02020603050405020304" pitchFamily="18" charset="0"/>
              </a:rPr>
              <a:t>or </a:t>
            </a:r>
            <a:r>
              <a:rPr sz="1800" spc="-10" dirty="0">
                <a:latin typeface="Times New Roman" panose="02020603050405020304" pitchFamily="18" charset="0"/>
                <a:cs typeface="Times New Roman" panose="02020603050405020304" pitchFamily="18" charset="0"/>
              </a:rPr>
              <a:t>administratively</a:t>
            </a:r>
            <a:r>
              <a:rPr sz="1800" spc="-8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contraindicated</a:t>
            </a:r>
            <a:endParaRPr sz="1800" dirty="0">
              <a:latin typeface="Times New Roman" panose="02020603050405020304" pitchFamily="18" charset="0"/>
              <a:cs typeface="Times New Roman" panose="02020603050405020304" pitchFamily="18" charset="0"/>
            </a:endParaRPr>
          </a:p>
          <a:p>
            <a:pPr>
              <a:lnSpc>
                <a:spcPct val="100000"/>
              </a:lnSpc>
            </a:pPr>
            <a:endParaRPr sz="1800" dirty="0">
              <a:latin typeface="Times New Roman" panose="02020603050405020304" pitchFamily="18" charset="0"/>
              <a:cs typeface="Times New Roman" panose="02020603050405020304" pitchFamily="18" charset="0"/>
            </a:endParaRPr>
          </a:p>
          <a:p>
            <a:pPr marL="356870" indent="-344170">
              <a:lnSpc>
                <a:spcPct val="100000"/>
              </a:lnSpc>
              <a:spcBef>
                <a:spcPts val="1285"/>
              </a:spcBef>
              <a:buFont typeface="Arial"/>
              <a:buChar char="•"/>
              <a:tabLst>
                <a:tab pos="356870" algn="l"/>
                <a:tab pos="357505" algn="l"/>
              </a:tabLst>
            </a:pPr>
            <a:r>
              <a:rPr sz="1800" spc="-30" dirty="0">
                <a:latin typeface="Times New Roman" panose="02020603050405020304" pitchFamily="18" charset="0"/>
                <a:cs typeface="Times New Roman" panose="02020603050405020304" pitchFamily="18" charset="0"/>
              </a:rPr>
              <a:t>Recommend </a:t>
            </a:r>
            <a:r>
              <a:rPr sz="1800" spc="-15" dirty="0">
                <a:latin typeface="Times New Roman" panose="02020603050405020304" pitchFamily="18" charset="0"/>
                <a:cs typeface="Times New Roman" panose="02020603050405020304" pitchFamily="18" charset="0"/>
              </a:rPr>
              <a:t>receiving </a:t>
            </a:r>
            <a:r>
              <a:rPr sz="1800" spc="-20" dirty="0">
                <a:latin typeface="Times New Roman" panose="02020603050405020304" pitchFamily="18" charset="0"/>
                <a:cs typeface="Times New Roman" panose="02020603050405020304" pitchFamily="18" charset="0"/>
              </a:rPr>
              <a:t>required </a:t>
            </a:r>
            <a:r>
              <a:rPr sz="1800" spc="-15" dirty="0">
                <a:latin typeface="Times New Roman" panose="02020603050405020304" pitchFamily="18" charset="0"/>
                <a:cs typeface="Times New Roman" panose="02020603050405020304" pitchFamily="18" charset="0"/>
              </a:rPr>
              <a:t>vaccinations </a:t>
            </a:r>
            <a:r>
              <a:rPr sz="1800" spc="-10" dirty="0">
                <a:latin typeface="Times New Roman" panose="02020603050405020304" pitchFamily="18" charset="0"/>
                <a:cs typeface="Times New Roman" panose="02020603050405020304" pitchFamily="18" charset="0"/>
              </a:rPr>
              <a:t>at </a:t>
            </a:r>
            <a:r>
              <a:rPr sz="1800" spc="-5" dirty="0">
                <a:latin typeface="Times New Roman" panose="02020603050405020304" pitchFamily="18" charset="0"/>
                <a:cs typeface="Times New Roman" panose="02020603050405020304" pitchFamily="18" charset="0"/>
              </a:rPr>
              <a:t>least 30 </a:t>
            </a:r>
            <a:r>
              <a:rPr sz="1800" spc="-15" dirty="0">
                <a:latin typeface="Times New Roman" panose="02020603050405020304" pitchFamily="18" charset="0"/>
                <a:cs typeface="Times New Roman" panose="02020603050405020304" pitchFamily="18" charset="0"/>
              </a:rPr>
              <a:t>days before </a:t>
            </a:r>
            <a:r>
              <a:rPr sz="1800" spc="-20" dirty="0">
                <a:latin typeface="Times New Roman" panose="02020603050405020304" pitchFamily="18" charset="0"/>
                <a:cs typeface="Times New Roman" panose="02020603050405020304" pitchFamily="18" charset="0"/>
              </a:rPr>
              <a:t>arrival </a:t>
            </a:r>
            <a:r>
              <a:rPr sz="1800" spc="-10" dirty="0">
                <a:latin typeface="Times New Roman" panose="02020603050405020304" pitchFamily="18" charset="0"/>
                <a:cs typeface="Times New Roman" panose="02020603050405020304" pitchFamily="18" charset="0"/>
              </a:rPr>
              <a:t>to</a:t>
            </a:r>
            <a:r>
              <a:rPr sz="1800" spc="75" dirty="0">
                <a:latin typeface="Times New Roman" panose="02020603050405020304" pitchFamily="18" charset="0"/>
                <a:cs typeface="Times New Roman" panose="02020603050405020304" pitchFamily="18" charset="0"/>
              </a:rPr>
              <a:t> </a:t>
            </a:r>
            <a:r>
              <a:rPr lang="en-US" sz="1800" spc="-45" dirty="0">
                <a:latin typeface="Times New Roman" panose="02020603050405020304" pitchFamily="18" charset="0"/>
                <a:cs typeface="Times New Roman" panose="02020603050405020304" pitchFamily="18" charset="0"/>
              </a:rPr>
              <a:t>SRPC</a:t>
            </a:r>
            <a:endParaRPr sz="1800" dirty="0">
              <a:latin typeface="Times New Roman" panose="02020603050405020304" pitchFamily="18" charset="0"/>
              <a:cs typeface="Times New Roman" panose="02020603050405020304" pitchFamily="18" charset="0"/>
            </a:endParaRPr>
          </a:p>
          <a:p>
            <a:pPr>
              <a:lnSpc>
                <a:spcPct val="100000"/>
              </a:lnSpc>
              <a:spcBef>
                <a:spcPts val="20"/>
              </a:spcBef>
              <a:buFont typeface="Arial"/>
              <a:buChar char="•"/>
            </a:pPr>
            <a:endParaRPr lang="en-US" sz="2900" dirty="0">
              <a:latin typeface="Times New Roman" panose="02020603050405020304" pitchFamily="18" charset="0"/>
              <a:cs typeface="Times New Roman" panose="02020603050405020304" pitchFamily="18" charset="0"/>
            </a:endParaRPr>
          </a:p>
          <a:p>
            <a:pPr marL="299085" indent="-286385">
              <a:lnSpc>
                <a:spcPct val="100000"/>
              </a:lnSpc>
              <a:buFont typeface="Arial"/>
              <a:buChar char="•"/>
              <a:tabLst>
                <a:tab pos="299085" algn="l"/>
                <a:tab pos="299720" algn="l"/>
              </a:tabLst>
            </a:pPr>
            <a:r>
              <a:rPr sz="1800" spc="-75" dirty="0">
                <a:latin typeface="Times New Roman" panose="02020603050405020304" pitchFamily="18" charset="0"/>
                <a:cs typeface="Times New Roman" panose="02020603050405020304" pitchFamily="18" charset="0"/>
              </a:rPr>
              <a:t>Your </a:t>
            </a:r>
            <a:r>
              <a:rPr sz="1800" spc="-50" dirty="0">
                <a:latin typeface="Times New Roman" panose="02020603050405020304" pitchFamily="18" charset="0"/>
                <a:cs typeface="Times New Roman" panose="02020603050405020304" pitchFamily="18" charset="0"/>
              </a:rPr>
              <a:t>Combatant </a:t>
            </a:r>
            <a:r>
              <a:rPr sz="1800" spc="-45" dirty="0">
                <a:latin typeface="Times New Roman" panose="02020603050405020304" pitchFamily="18" charset="0"/>
                <a:cs typeface="Times New Roman" panose="02020603050405020304" pitchFamily="18" charset="0"/>
              </a:rPr>
              <a:t>Command</a:t>
            </a:r>
            <a:r>
              <a:rPr lang="en-US" sz="1800" spc="-45" dirty="0">
                <a:latin typeface="Times New Roman" panose="02020603050405020304" pitchFamily="18" charset="0"/>
                <a:cs typeface="Times New Roman" panose="02020603050405020304" pitchFamily="18" charset="0"/>
              </a:rPr>
              <a:t> Immunization</a:t>
            </a:r>
            <a:r>
              <a:rPr sz="1800" spc="-45" dirty="0">
                <a:latin typeface="Times New Roman" panose="02020603050405020304" pitchFamily="18" charset="0"/>
                <a:cs typeface="Times New Roman" panose="02020603050405020304" pitchFamily="18" charset="0"/>
              </a:rPr>
              <a:t> </a:t>
            </a:r>
            <a:r>
              <a:rPr sz="1800" spc="-55" dirty="0">
                <a:latin typeface="Times New Roman" panose="02020603050405020304" pitchFamily="18" charset="0"/>
                <a:cs typeface="Times New Roman" panose="02020603050405020304" pitchFamily="18" charset="0"/>
              </a:rPr>
              <a:t>Requirements </a:t>
            </a:r>
            <a:r>
              <a:rPr sz="1800" spc="-40" dirty="0">
                <a:latin typeface="Times New Roman" panose="02020603050405020304" pitchFamily="18" charset="0"/>
                <a:cs typeface="Times New Roman" panose="02020603050405020304" pitchFamily="18" charset="0"/>
              </a:rPr>
              <a:t>can </a:t>
            </a:r>
            <a:r>
              <a:rPr sz="1800" spc="-25" dirty="0">
                <a:latin typeface="Times New Roman" panose="02020603050405020304" pitchFamily="18" charset="0"/>
                <a:cs typeface="Times New Roman" panose="02020603050405020304" pitchFamily="18" charset="0"/>
              </a:rPr>
              <a:t>be </a:t>
            </a:r>
            <a:r>
              <a:rPr sz="1800" spc="-50" dirty="0">
                <a:latin typeface="Times New Roman" panose="02020603050405020304" pitchFamily="18" charset="0"/>
                <a:cs typeface="Times New Roman" panose="02020603050405020304" pitchFamily="18" charset="0"/>
              </a:rPr>
              <a:t>found</a:t>
            </a:r>
            <a:r>
              <a:rPr sz="1800" spc="-190"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at:</a:t>
            </a:r>
            <a:r>
              <a:rPr lang="en-US" sz="1800" spc="-40" dirty="0">
                <a:latin typeface="Times New Roman" panose="02020603050405020304" pitchFamily="18" charset="0"/>
                <a:cs typeface="Times New Roman" panose="02020603050405020304" pitchFamily="18" charset="0"/>
              </a:rPr>
              <a:t> </a:t>
            </a:r>
            <a:r>
              <a:rPr lang="en-US" spc="-40" dirty="0">
                <a:latin typeface="Times New Roman" panose="02020603050405020304" pitchFamily="18" charset="0"/>
                <a:cs typeface="Times New Roman" panose="02020603050405020304" pitchFamily="18" charset="0"/>
                <a:hlinkClick r:id="rId2"/>
              </a:rPr>
              <a:t>https://health.mil/Military-Health-Topics/Health-Readiness/Immunization-Healthcare/Vaccine-Recommendations/Vaccine-Recommendations-by-AOR</a:t>
            </a:r>
            <a:endParaRPr lang="en-US" dirty="0">
              <a:latin typeface="Times New Roman" panose="02020603050405020304" pitchFamily="18" charset="0"/>
              <a:cs typeface="Times New Roman" panose="02020603050405020304" pitchFamily="18" charset="0"/>
            </a:endParaRPr>
          </a:p>
          <a:p>
            <a:pPr marL="299085" indent="-286385">
              <a:lnSpc>
                <a:spcPct val="100000"/>
              </a:lnSpc>
              <a:buFont typeface="Arial"/>
              <a:buChar char="•"/>
              <a:tabLst>
                <a:tab pos="299085" algn="l"/>
                <a:tab pos="299720" algn="l"/>
              </a:tabLst>
            </a:pPr>
            <a:endParaRPr lang="en-US" spc="-40" dirty="0">
              <a:cs typeface="Calibri"/>
            </a:endParaRPr>
          </a:p>
        </p:txBody>
      </p:sp>
    </p:spTree>
    <p:extLst>
      <p:ext uri="{BB962C8B-B14F-4D97-AF65-F5344CB8AC3E}">
        <p14:creationId xmlns:p14="http://schemas.microsoft.com/office/powerpoint/2010/main" val="958318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162800" cy="430887"/>
          </a:xfrm>
        </p:spPr>
        <p:txBody>
          <a:bodyPr/>
          <a:lstStyle/>
          <a:p>
            <a:pPr algn="ctr"/>
            <a:r>
              <a:rPr lang="en-US" spc="-10" dirty="0">
                <a:latin typeface="Times New Roman" panose="02020603050405020304" pitchFamily="18" charset="0"/>
                <a:cs typeface="Times New Roman" panose="02020603050405020304" pitchFamily="18" charset="0"/>
              </a:rPr>
              <a:t>Vision Screening Requirements</a:t>
            </a:r>
            <a:endParaRPr lang="en-US" dirty="0"/>
          </a:p>
        </p:txBody>
      </p:sp>
      <p:sp>
        <p:nvSpPr>
          <p:cNvPr id="3" name="Text Placeholder 2"/>
          <p:cNvSpPr>
            <a:spLocks noGrp="1"/>
          </p:cNvSpPr>
          <p:nvPr>
            <p:ph type="body" idx="1"/>
          </p:nvPr>
        </p:nvSpPr>
        <p:spPr>
          <a:xfrm>
            <a:off x="152400" y="1219200"/>
            <a:ext cx="8686800" cy="6506909"/>
          </a:xfrm>
        </p:spPr>
        <p:txBody>
          <a:bodyPr/>
          <a:lstStyle/>
          <a:p>
            <a:pPr marL="356870" marR="5080" indent="-344170">
              <a:lnSpc>
                <a:spcPct val="100000"/>
              </a:lnSpc>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Every NLC will be processed through vision section, even if they do not wear glasses.</a:t>
            </a: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Vision Prescription (valid for 24 months)</a:t>
            </a: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marR="5080" indent="-344170">
              <a:buFont typeface="Arial" panose="020B0604020202020204" pitchFamily="34" charset="0"/>
              <a:buChar char="•"/>
              <a:tabLst>
                <a:tab pos="356870" algn="l"/>
                <a:tab pos="357505" algn="l"/>
              </a:tabLst>
            </a:pPr>
            <a:r>
              <a:rPr lang="en-US" spc="-114" dirty="0">
                <a:latin typeface="Times New Roman" panose="02020603050405020304" pitchFamily="18" charset="0"/>
                <a:cs typeface="Times New Roman" panose="02020603050405020304" pitchFamily="18" charset="0"/>
              </a:rPr>
              <a:t>Two (2) </a:t>
            </a:r>
            <a:r>
              <a:rPr lang="en-US" spc="-15" dirty="0">
                <a:latin typeface="Times New Roman" panose="02020603050405020304" pitchFamily="18" charset="0"/>
                <a:cs typeface="Times New Roman" panose="02020603050405020304" pitchFamily="18" charset="0"/>
              </a:rPr>
              <a:t>pairs </a:t>
            </a:r>
            <a:r>
              <a:rPr lang="en-US" spc="-25" dirty="0">
                <a:latin typeface="Times New Roman" panose="02020603050405020304" pitchFamily="18" charset="0"/>
                <a:cs typeface="Times New Roman" panose="02020603050405020304" pitchFamily="18" charset="0"/>
              </a:rPr>
              <a:t>prescription</a:t>
            </a:r>
            <a:r>
              <a:rPr lang="en-US" spc="10" dirty="0">
                <a:latin typeface="Times New Roman" panose="02020603050405020304" pitchFamily="18" charset="0"/>
                <a:cs typeface="Times New Roman" panose="02020603050405020304" pitchFamily="18" charset="0"/>
              </a:rPr>
              <a:t> </a:t>
            </a:r>
            <a:r>
              <a:rPr lang="en-US" spc="-25" dirty="0">
                <a:latin typeface="Times New Roman" panose="02020603050405020304" pitchFamily="18" charset="0"/>
                <a:cs typeface="Times New Roman" panose="02020603050405020304" pitchFamily="18" charset="0"/>
              </a:rPr>
              <a:t>eyeglasses</a:t>
            </a:r>
          </a:p>
          <a:p>
            <a:pPr marL="356870" marR="5080" indent="-344170">
              <a:buFont typeface="Arial" panose="020B0604020202020204" pitchFamily="34" charset="0"/>
              <a:buChar char="•"/>
              <a:tabLst>
                <a:tab pos="356870" algn="l"/>
                <a:tab pos="357505" algn="l"/>
              </a:tabLst>
            </a:pPr>
            <a:endParaRPr lang="en-US" sz="1850" dirty="0">
              <a:latin typeface="Times New Roman" panose="02020603050405020304" pitchFamily="18" charset="0"/>
              <a:cs typeface="Times New Roman" panose="02020603050405020304" pitchFamily="18" charset="0"/>
            </a:endParaRPr>
          </a:p>
          <a:p>
            <a:pPr marL="356870" marR="5080" indent="-344170">
              <a:buFont typeface="Arial" panose="020B0604020202020204" pitchFamily="34" charset="0"/>
              <a:buChar char="•"/>
              <a:tabLst>
                <a:tab pos="356870" algn="l"/>
                <a:tab pos="357505" algn="l"/>
              </a:tabLst>
            </a:pPr>
            <a:r>
              <a:rPr lang="en-US" spc="-5" dirty="0">
                <a:latin typeface="Times New Roman" panose="02020603050405020304" pitchFamily="18" charset="0"/>
                <a:cs typeface="Times New Roman" panose="02020603050405020304" pitchFamily="18" charset="0"/>
              </a:rPr>
              <a:t>One (1) pair </a:t>
            </a:r>
            <a:r>
              <a:rPr lang="en-US" spc="-15" dirty="0">
                <a:latin typeface="Times New Roman" panose="02020603050405020304" pitchFamily="18" charset="0"/>
                <a:cs typeface="Times New Roman" panose="02020603050405020304" pitchFamily="18" charset="0"/>
              </a:rPr>
              <a:t>prescription protective </a:t>
            </a:r>
            <a:r>
              <a:rPr lang="en-US" dirty="0">
                <a:latin typeface="Times New Roman" panose="02020603050405020304" pitchFamily="18" charset="0"/>
                <a:cs typeface="Times New Roman" panose="02020603050405020304" pitchFamily="18" charset="0"/>
              </a:rPr>
              <a:t>mask</a:t>
            </a:r>
            <a:r>
              <a:rPr lang="en-US" spc="-13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inserts</a:t>
            </a:r>
          </a:p>
          <a:p>
            <a:pPr marL="356870" marR="5080" indent="-344170">
              <a:buFont typeface="Arial" panose="020B0604020202020204" pitchFamily="34" charset="0"/>
              <a:buChar char="•"/>
              <a:tabLst>
                <a:tab pos="356870" algn="l"/>
                <a:tab pos="357505" algn="l"/>
              </a:tabLst>
            </a:pPr>
            <a:endParaRPr lang="en-US" spc="-10" dirty="0">
              <a:latin typeface="Times New Roman" panose="02020603050405020304" pitchFamily="18" charset="0"/>
              <a:cs typeface="Times New Roman" panose="02020603050405020304" pitchFamily="18" charset="0"/>
            </a:endParaRPr>
          </a:p>
          <a:p>
            <a:pPr marL="356870" marR="5080" indent="-344170">
              <a:buFont typeface="Arial" panose="020B0604020202020204" pitchFamily="34" charset="0"/>
              <a:buChar char="•"/>
              <a:tabLst>
                <a:tab pos="356870" algn="l"/>
                <a:tab pos="357505" algn="l"/>
              </a:tabLst>
            </a:pPr>
            <a:r>
              <a:rPr lang="en-US" spc="-10" dirty="0">
                <a:latin typeface="Times New Roman" panose="02020603050405020304" pitchFamily="18" charset="0"/>
                <a:cs typeface="Times New Roman" panose="02020603050405020304" pitchFamily="18" charset="0"/>
              </a:rPr>
              <a:t>One pair (1) of inserts for ballistic eye protection</a:t>
            </a:r>
            <a:endParaRPr lang="en-US" dirty="0">
              <a:latin typeface="Times New Roman" panose="02020603050405020304" pitchFamily="18" charset="0"/>
              <a:cs typeface="Times New Roman" panose="02020603050405020304" pitchFamily="18" charset="0"/>
            </a:endParaRPr>
          </a:p>
          <a:p>
            <a:pPr marL="756285" lvl="1" indent="-286385">
              <a:buFont typeface="Wingdings" panose="05000000000000000000" pitchFamily="2" charset="2"/>
              <a:buChar char="ü"/>
              <a:tabLst>
                <a:tab pos="756920" algn="l"/>
              </a:tabLst>
            </a:pPr>
            <a:r>
              <a:rPr lang="en-US" spc="-10" dirty="0">
                <a:latin typeface="Times New Roman" panose="02020603050405020304" pitchFamily="18" charset="0"/>
                <a:cs typeface="Times New Roman" panose="02020603050405020304" pitchFamily="18" charset="0"/>
              </a:rPr>
              <a:t>Inserts </a:t>
            </a:r>
            <a:r>
              <a:rPr lang="en-US" spc="-20" dirty="0">
                <a:latin typeface="Times New Roman" panose="02020603050405020304" pitchFamily="18" charset="0"/>
                <a:cs typeface="Times New Roman" panose="02020603050405020304" pitchFamily="18" charset="0"/>
              </a:rPr>
              <a:t>from </a:t>
            </a:r>
            <a:r>
              <a:rPr lang="en-US" spc="-10" dirty="0">
                <a:latin typeface="Times New Roman" panose="02020603050405020304" pitchFamily="18" charset="0"/>
                <a:cs typeface="Times New Roman" panose="02020603050405020304" pitchFamily="18" charset="0"/>
              </a:rPr>
              <a:t>prior deployment </a:t>
            </a:r>
            <a:r>
              <a:rPr lang="en-US" spc="-25" dirty="0">
                <a:latin typeface="Times New Roman" panose="02020603050405020304" pitchFamily="18" charset="0"/>
                <a:cs typeface="Times New Roman" panose="02020603050405020304" pitchFamily="18" charset="0"/>
              </a:rPr>
              <a:t>are </a:t>
            </a:r>
            <a:r>
              <a:rPr lang="en-US" spc="-5" dirty="0">
                <a:latin typeface="Times New Roman" panose="02020603050405020304" pitchFamily="18" charset="0"/>
                <a:cs typeface="Times New Roman" panose="02020603050405020304" pitchFamily="18" charset="0"/>
              </a:rPr>
              <a:t>ok if </a:t>
            </a:r>
            <a:r>
              <a:rPr lang="en-US" spc="-15" dirty="0">
                <a:latin typeface="Times New Roman" panose="02020603050405020304" pitchFamily="18" charset="0"/>
                <a:cs typeface="Times New Roman" panose="02020603050405020304" pitchFamily="18" charset="0"/>
              </a:rPr>
              <a:t>prescription </a:t>
            </a:r>
            <a:r>
              <a:rPr lang="en-US" spc="-10" dirty="0">
                <a:latin typeface="Times New Roman" panose="02020603050405020304" pitchFamily="18" charset="0"/>
                <a:cs typeface="Times New Roman" panose="02020603050405020304" pitchFamily="18" charset="0"/>
              </a:rPr>
              <a:t>still </a:t>
            </a:r>
            <a:r>
              <a:rPr lang="en-US" spc="-5" dirty="0">
                <a:latin typeface="Times New Roman" panose="02020603050405020304" pitchFamily="18" charset="0"/>
                <a:cs typeface="Times New Roman" panose="02020603050405020304" pitchFamily="18" charset="0"/>
              </a:rPr>
              <a:t>valid; </a:t>
            </a:r>
            <a:r>
              <a:rPr lang="en-US" dirty="0">
                <a:latin typeface="Times New Roman" panose="02020603050405020304" pitchFamily="18" charset="0"/>
                <a:cs typeface="Times New Roman" panose="02020603050405020304" pitchFamily="18" charset="0"/>
              </a:rPr>
              <a:t>these </a:t>
            </a:r>
            <a:r>
              <a:rPr lang="en-US" spc="-15" dirty="0">
                <a:latin typeface="Times New Roman" panose="02020603050405020304" pitchFamily="18" charset="0"/>
                <a:cs typeface="Times New Roman" panose="02020603050405020304" pitchFamily="18" charset="0"/>
              </a:rPr>
              <a:t>will</a:t>
            </a:r>
            <a:r>
              <a:rPr lang="en-US" spc="-95"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be</a:t>
            </a:r>
          </a:p>
          <a:p>
            <a:pPr marL="756285">
              <a:spcBef>
                <a:spcPts val="600"/>
              </a:spcBef>
            </a:pPr>
            <a:r>
              <a:rPr lang="en-US" spc="-10" dirty="0">
                <a:latin typeface="Times New Roman" panose="02020603050405020304" pitchFamily="18" charset="0"/>
                <a:cs typeface="Times New Roman" panose="02020603050405020304" pitchFamily="18" charset="0"/>
              </a:rPr>
              <a:t>provided, </a:t>
            </a:r>
            <a:r>
              <a:rPr lang="en-US" spc="-5" dirty="0">
                <a:latin typeface="Times New Roman" panose="02020603050405020304" pitchFamily="18" charset="0"/>
                <a:cs typeface="Times New Roman" panose="02020603050405020304" pitchFamily="18" charset="0"/>
              </a:rPr>
              <a:t>if</a:t>
            </a:r>
            <a:r>
              <a:rPr lang="en-US" spc="-80"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needed</a:t>
            </a: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NO contact lenses are to be worn while deployed to an austere environment or during CRC process (to include SRPC processing)</a:t>
            </a: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lang="en-US" spc="-25" dirty="0">
                <a:latin typeface="Times New Roman" panose="02020603050405020304" pitchFamily="18" charset="0"/>
                <a:cs typeface="Times New Roman" panose="02020603050405020304" pitchFamily="18" charset="0"/>
              </a:rPr>
              <a:t>Eye </a:t>
            </a:r>
            <a:r>
              <a:rPr lang="en-US" spc="-5" dirty="0">
                <a:latin typeface="Times New Roman" panose="02020603050405020304" pitchFamily="18" charset="0"/>
                <a:cs typeface="Times New Roman" panose="02020603050405020304" pitchFamily="18" charset="0"/>
              </a:rPr>
              <a:t>surgery </a:t>
            </a:r>
            <a:r>
              <a:rPr lang="en-US"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must </a:t>
            </a:r>
            <a:r>
              <a:rPr lang="en-US" b="1" spc="-15" dirty="0">
                <a:solidFill>
                  <a:srgbClr val="FF0000"/>
                </a:solidFill>
                <a:latin typeface="Times New Roman" panose="02020603050405020304" pitchFamily="18" charset="0"/>
                <a:cs typeface="Times New Roman" panose="02020603050405020304" pitchFamily="18" charset="0"/>
              </a:rPr>
              <a:t>NOT </a:t>
            </a:r>
            <a:r>
              <a:rPr lang="en-US" spc="-5" dirty="0">
                <a:latin typeface="Times New Roman" panose="02020603050405020304" pitchFamily="18" charset="0"/>
                <a:cs typeface="Times New Roman" panose="02020603050405020304" pitchFamily="18" charset="0"/>
              </a:rPr>
              <a:t>be using </a:t>
            </a:r>
            <a:r>
              <a:rPr lang="en-US" spc="-15" dirty="0">
                <a:latin typeface="Times New Roman" panose="02020603050405020304" pitchFamily="18" charset="0"/>
                <a:cs typeface="Times New Roman" panose="02020603050405020304" pitchFamily="18" charset="0"/>
              </a:rPr>
              <a:t>steroid eye</a:t>
            </a:r>
            <a:r>
              <a:rPr lang="en-US" spc="6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drops</a:t>
            </a:r>
            <a:endParaRPr lang="en-US" dirty="0">
              <a:latin typeface="Times New Roman" panose="02020603050405020304" pitchFamily="18" charset="0"/>
              <a:cs typeface="Times New Roman" panose="02020603050405020304" pitchFamily="18" charset="0"/>
            </a:endParaRPr>
          </a:p>
          <a:p>
            <a:pPr marL="814070" lvl="1" indent="-344170">
              <a:buFont typeface="Wingdings" panose="05000000000000000000" pitchFamily="2" charset="2"/>
              <a:buChar char="ü"/>
              <a:tabLst>
                <a:tab pos="356870" algn="l"/>
                <a:tab pos="357505" algn="l"/>
              </a:tabLst>
            </a:pPr>
            <a:r>
              <a:rPr lang="en-US" spc="-15" dirty="0">
                <a:latin typeface="Times New Roman" panose="02020603050405020304" pitchFamily="18" charset="0"/>
                <a:cs typeface="Times New Roman" panose="02020603050405020304" pitchFamily="18" charset="0"/>
              </a:rPr>
              <a:t>Letter </a:t>
            </a:r>
            <a:r>
              <a:rPr lang="en-US" spc="-20" dirty="0">
                <a:latin typeface="Times New Roman" panose="02020603050405020304" pitchFamily="18" charset="0"/>
                <a:cs typeface="Times New Roman" panose="02020603050405020304" pitchFamily="18" charset="0"/>
              </a:rPr>
              <a:t>from </a:t>
            </a:r>
            <a:r>
              <a:rPr lang="en-US" spc="-15" dirty="0">
                <a:latin typeface="Times New Roman" panose="02020603050405020304" pitchFamily="18" charset="0"/>
                <a:cs typeface="Times New Roman" panose="02020603050405020304" pitchFamily="18" charset="0"/>
              </a:rPr>
              <a:t>eye </a:t>
            </a:r>
            <a:r>
              <a:rPr lang="en-US" spc="-10" dirty="0">
                <a:latin typeface="Times New Roman" panose="02020603050405020304" pitchFamily="18" charset="0"/>
                <a:cs typeface="Times New Roman" panose="02020603050405020304" pitchFamily="18" charset="0"/>
              </a:rPr>
              <a:t>doctor clearing you after </a:t>
            </a:r>
            <a:r>
              <a:rPr lang="en-US" u="heavy" spc="-20" dirty="0">
                <a:latin typeface="Times New Roman" panose="02020603050405020304" pitchFamily="18" charset="0"/>
                <a:cs typeface="Times New Roman" panose="02020603050405020304" pitchFamily="18" charset="0"/>
              </a:rPr>
              <a:t>PRK/LASIK</a:t>
            </a:r>
            <a:r>
              <a:rPr lang="en-US" spc="-20" dirty="0">
                <a:latin typeface="Times New Roman" panose="02020603050405020304" pitchFamily="18" charset="0"/>
                <a:cs typeface="Times New Roman" panose="02020603050405020304" pitchFamily="18" charset="0"/>
              </a:rPr>
              <a:t>,</a:t>
            </a:r>
            <a:r>
              <a:rPr lang="en-US" spc="-229"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if </a:t>
            </a:r>
            <a:r>
              <a:rPr lang="en-US" spc="-10" dirty="0">
                <a:latin typeface="Times New Roman" panose="02020603050405020304" pitchFamily="18" charset="0"/>
                <a:cs typeface="Times New Roman" panose="02020603050405020304" pitchFamily="18" charset="0"/>
              </a:rPr>
              <a:t>deploying within </a:t>
            </a:r>
            <a:r>
              <a:rPr lang="en-US" dirty="0">
                <a:latin typeface="Times New Roman" panose="02020603050405020304" pitchFamily="18" charset="0"/>
                <a:cs typeface="Times New Roman" panose="02020603050405020304" pitchFamily="18" charset="0"/>
              </a:rPr>
              <a:t>90 </a:t>
            </a:r>
            <a:r>
              <a:rPr lang="en-US" spc="-15" dirty="0">
                <a:latin typeface="Times New Roman" panose="02020603050405020304" pitchFamily="18" charset="0"/>
                <a:cs typeface="Times New Roman" panose="02020603050405020304" pitchFamily="18" charset="0"/>
              </a:rPr>
              <a:t>days </a:t>
            </a:r>
            <a:r>
              <a:rPr lang="en-US" spc="-5" dirty="0">
                <a:latin typeface="Times New Roman" panose="02020603050405020304" pitchFamily="18" charset="0"/>
                <a:cs typeface="Times New Roman" panose="02020603050405020304" pitchFamily="18" charset="0"/>
              </a:rPr>
              <a:t>of </a:t>
            </a:r>
            <a:r>
              <a:rPr lang="en-US" dirty="0">
                <a:latin typeface="Times New Roman" panose="02020603050405020304" pitchFamily="18" charset="0"/>
                <a:cs typeface="Times New Roman" panose="02020603050405020304" pitchFamily="18" charset="0"/>
              </a:rPr>
              <a:t>the</a:t>
            </a:r>
            <a:r>
              <a:rPr lang="en-US" spc="-90" dirty="0">
                <a:latin typeface="Times New Roman" panose="02020603050405020304" pitchFamily="18" charset="0"/>
                <a:cs typeface="Times New Roman" panose="02020603050405020304" pitchFamily="18" charset="0"/>
              </a:rPr>
              <a:t> </a:t>
            </a:r>
            <a:r>
              <a:rPr lang="en-US" spc="-15" dirty="0">
                <a:latin typeface="Times New Roman" panose="02020603050405020304" pitchFamily="18" charset="0"/>
                <a:cs typeface="Times New Roman" panose="02020603050405020304" pitchFamily="18" charset="0"/>
              </a:rPr>
              <a:t>surgery, must not need follow up</a:t>
            </a:r>
            <a:endParaRPr lang="en-US" dirty="0">
              <a:latin typeface="Times New Roman" panose="02020603050405020304" pitchFamily="18" charset="0"/>
              <a:cs typeface="Times New Roman" panose="02020603050405020304" pitchFamily="18" charset="0"/>
            </a:endParaRPr>
          </a:p>
          <a:p>
            <a:pPr marL="814069" marR="583565" lvl="1" indent="-344170">
              <a:lnSpc>
                <a:spcPct val="100000"/>
              </a:lnSpc>
              <a:spcBef>
                <a:spcPts val="409"/>
              </a:spcBef>
              <a:buFont typeface="Wingdings"/>
              <a:buChar char=""/>
              <a:tabLst>
                <a:tab pos="814069" algn="l"/>
                <a:tab pos="814705" algn="l"/>
              </a:tabLst>
            </a:pPr>
            <a:r>
              <a:rPr lang="en-US" spc="-15" dirty="0">
                <a:latin typeface="Times New Roman" panose="02020603050405020304" pitchFamily="18" charset="0"/>
                <a:cs typeface="Times New Roman" panose="02020603050405020304" pitchFamily="18" charset="0"/>
              </a:rPr>
              <a:t>Letter </a:t>
            </a:r>
            <a:r>
              <a:rPr lang="en-US" spc="-20" dirty="0">
                <a:latin typeface="Times New Roman" panose="02020603050405020304" pitchFamily="18" charset="0"/>
                <a:cs typeface="Times New Roman" panose="02020603050405020304" pitchFamily="18" charset="0"/>
              </a:rPr>
              <a:t>from </a:t>
            </a:r>
            <a:r>
              <a:rPr lang="en-US" spc="-15" dirty="0">
                <a:latin typeface="Times New Roman" panose="02020603050405020304" pitchFamily="18" charset="0"/>
                <a:cs typeface="Times New Roman" panose="02020603050405020304" pitchFamily="18" charset="0"/>
              </a:rPr>
              <a:t>eye </a:t>
            </a:r>
            <a:r>
              <a:rPr lang="en-US" spc="-10" dirty="0">
                <a:latin typeface="Times New Roman" panose="02020603050405020304" pitchFamily="18" charset="0"/>
                <a:cs typeface="Times New Roman" panose="02020603050405020304" pitchFamily="18" charset="0"/>
              </a:rPr>
              <a:t>doctor clearing you after </a:t>
            </a:r>
            <a:r>
              <a:rPr lang="en-US" u="heavy" spc="-10" dirty="0">
                <a:latin typeface="Times New Roman" panose="02020603050405020304" pitchFamily="18" charset="0"/>
                <a:cs typeface="Times New Roman" panose="02020603050405020304" pitchFamily="18" charset="0"/>
              </a:rPr>
              <a:t>LASIK </a:t>
            </a:r>
            <a:r>
              <a:rPr lang="en-US" spc="-25" dirty="0">
                <a:latin typeface="Times New Roman" panose="02020603050405020304" pitchFamily="18" charset="0"/>
                <a:cs typeface="Times New Roman" panose="02020603050405020304" pitchFamily="18" charset="0"/>
              </a:rPr>
              <a:t>surgery, </a:t>
            </a:r>
            <a:r>
              <a:rPr lang="en-US" dirty="0">
                <a:latin typeface="Times New Roman" panose="02020603050405020304" pitchFamily="18" charset="0"/>
                <a:cs typeface="Times New Roman" panose="02020603050405020304" pitchFamily="18" charset="0"/>
              </a:rPr>
              <a:t>if </a:t>
            </a:r>
            <a:r>
              <a:rPr lang="en-US" spc="-10" dirty="0">
                <a:latin typeface="Times New Roman" panose="02020603050405020304" pitchFamily="18" charset="0"/>
                <a:cs typeface="Times New Roman" panose="02020603050405020304" pitchFamily="18" charset="0"/>
              </a:rPr>
              <a:t>deploying </a:t>
            </a:r>
            <a:r>
              <a:rPr lang="en-US" spc="-20" dirty="0">
                <a:latin typeface="Times New Roman" panose="02020603050405020304" pitchFamily="18" charset="0"/>
                <a:cs typeface="Times New Roman" panose="02020603050405020304" pitchFamily="18" charset="0"/>
              </a:rPr>
              <a:t>within </a:t>
            </a:r>
            <a:r>
              <a:rPr lang="en-US" spc="-5" dirty="0">
                <a:latin typeface="Times New Roman" panose="02020603050405020304" pitchFamily="18" charset="0"/>
                <a:cs typeface="Times New Roman" panose="02020603050405020304" pitchFamily="18" charset="0"/>
              </a:rPr>
              <a:t>30 </a:t>
            </a:r>
            <a:r>
              <a:rPr lang="en-US" spc="-15" dirty="0">
                <a:latin typeface="Times New Roman" panose="02020603050405020304" pitchFamily="18" charset="0"/>
                <a:cs typeface="Times New Roman" panose="02020603050405020304" pitchFamily="18" charset="0"/>
              </a:rPr>
              <a:t>days </a:t>
            </a:r>
            <a:r>
              <a:rPr lang="en-US" spc="-5" dirty="0">
                <a:latin typeface="Times New Roman" panose="02020603050405020304" pitchFamily="18" charset="0"/>
                <a:cs typeface="Times New Roman" panose="02020603050405020304" pitchFamily="18" charset="0"/>
              </a:rPr>
              <a:t>of</a:t>
            </a:r>
            <a:r>
              <a:rPr lang="en-US" spc="-70" dirty="0">
                <a:latin typeface="Times New Roman" panose="02020603050405020304" pitchFamily="18" charset="0"/>
                <a:cs typeface="Times New Roman" panose="02020603050405020304" pitchFamily="18" charset="0"/>
              </a:rPr>
              <a:t> </a:t>
            </a:r>
            <a:r>
              <a:rPr lang="en-US" spc="-15" dirty="0">
                <a:latin typeface="Times New Roman" panose="02020603050405020304" pitchFamily="18" charset="0"/>
                <a:cs typeface="Times New Roman" panose="02020603050405020304" pitchFamily="18" charset="0"/>
              </a:rPr>
              <a:t>surgery, must not need follow up</a:t>
            </a:r>
            <a:endParaRPr lang="en-US"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pc="-65"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05205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162800" cy="861774"/>
          </a:xfrm>
        </p:spPr>
        <p:txBody>
          <a:bodyPr/>
          <a:lstStyle/>
          <a:p>
            <a:pPr algn="ctr"/>
            <a:r>
              <a:rPr lang="en-US" spc="-10" dirty="0">
                <a:latin typeface="Times New Roman" panose="02020603050405020304" pitchFamily="18" charset="0"/>
                <a:cs typeface="Times New Roman" panose="02020603050405020304" pitchFamily="18" charset="0"/>
              </a:rPr>
              <a:t>Documents </a:t>
            </a:r>
            <a:r>
              <a:rPr lang="en-US" spc="-15" dirty="0">
                <a:latin typeface="Times New Roman" panose="02020603050405020304" pitchFamily="18" charset="0"/>
                <a:cs typeface="Times New Roman" panose="02020603050405020304" pitchFamily="18" charset="0"/>
              </a:rPr>
              <a:t>to </a:t>
            </a:r>
            <a:r>
              <a:rPr lang="en-US" spc="-5" dirty="0">
                <a:latin typeface="Times New Roman" panose="02020603050405020304" pitchFamily="18" charset="0"/>
                <a:cs typeface="Times New Roman" panose="02020603050405020304" pitchFamily="18" charset="0"/>
              </a:rPr>
              <a:t>Bring </a:t>
            </a:r>
            <a:r>
              <a:rPr lang="en-US" spc="-15" dirty="0">
                <a:latin typeface="Times New Roman" panose="02020603050405020304" pitchFamily="18" charset="0"/>
                <a:cs typeface="Times New Roman" panose="02020603050405020304" pitchFamily="18" charset="0"/>
              </a:rPr>
              <a:t>to </a:t>
            </a:r>
            <a:r>
              <a:rPr lang="en-US" spc="-10" dirty="0">
                <a:latin typeface="Times New Roman" panose="02020603050405020304" pitchFamily="18" charset="0"/>
                <a:cs typeface="Times New Roman" panose="02020603050405020304" pitchFamily="18" charset="0"/>
              </a:rPr>
              <a:t>Medical</a:t>
            </a:r>
            <a:r>
              <a:rPr lang="en-US" spc="8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br>
              <a:rPr lang="en-US" spc="-5" dirty="0">
                <a:latin typeface="Times New Roman" panose="02020603050405020304" pitchFamily="18" charset="0"/>
                <a:cs typeface="Times New Roman" panose="02020603050405020304" pitchFamily="18" charset="0"/>
              </a:rPr>
            </a:br>
            <a:r>
              <a:rPr lang="en-US" spc="-5" dirty="0">
                <a:latin typeface="Times New Roman" panose="02020603050405020304" pitchFamily="18" charset="0"/>
                <a:cs typeface="Times New Roman" panose="02020603050405020304" pitchFamily="18" charset="0"/>
              </a:rPr>
              <a:t>(Audiology)</a:t>
            </a:r>
            <a:endParaRPr lang="en-US" dirty="0"/>
          </a:p>
        </p:txBody>
      </p:sp>
      <p:sp>
        <p:nvSpPr>
          <p:cNvPr id="3" name="Text Placeholder 2"/>
          <p:cNvSpPr>
            <a:spLocks noGrp="1"/>
          </p:cNvSpPr>
          <p:nvPr>
            <p:ph type="body" idx="1"/>
          </p:nvPr>
        </p:nvSpPr>
        <p:spPr>
          <a:xfrm>
            <a:off x="530402" y="1498346"/>
            <a:ext cx="8083194" cy="5816977"/>
          </a:xfrm>
        </p:spPr>
        <p:txBody>
          <a:bodyPr/>
          <a:lstStyle/>
          <a:p>
            <a:pPr marL="356870" marR="5080" indent="-344170">
              <a:lnSpc>
                <a:spcPct val="100000"/>
              </a:lnSpc>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Hearing Assessment/Audiology: </a:t>
            </a:r>
          </a:p>
          <a:p>
            <a:pPr marL="814070" marR="5080" lvl="1" indent="-344170">
              <a:buFont typeface="Wingdings" panose="05000000000000000000" pitchFamily="2" charset="2"/>
              <a:buChar char="ü"/>
              <a:tabLst>
                <a:tab pos="356870" algn="l"/>
                <a:tab pos="357505" algn="l"/>
              </a:tabLst>
            </a:pPr>
            <a:r>
              <a:rPr lang="en-US" spc="-65" dirty="0">
                <a:latin typeface="Times New Roman" panose="02020603050405020304" pitchFamily="18" charset="0"/>
                <a:cs typeface="Times New Roman" panose="02020603050405020304" pitchFamily="18" charset="0"/>
              </a:rPr>
              <a:t>DD Form 2215 - hearing exam completed and certified by an Audiologist within 90 days of SRPC processing and the following MUST be documented</a:t>
            </a:r>
          </a:p>
          <a:p>
            <a:pPr marL="1271270" marR="5080" lvl="2" indent="-344170">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Name, SSN, Credentials of the authorizing Audiologist (M.D/D.O), Audiologist’s NPI Number, and Audiologist’s signature</a:t>
            </a:r>
          </a:p>
          <a:p>
            <a:pPr marL="1271270" marR="5080" lvl="2" indent="-344170">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If performed by an audiology technician: needs CAOHC certification number</a:t>
            </a:r>
          </a:p>
          <a:p>
            <a:pPr marL="1271270" marR="5080" lvl="2" indent="-344170">
              <a:buFont typeface="Arial"/>
              <a:buChar char="•"/>
              <a:tabLst>
                <a:tab pos="356870" algn="l"/>
                <a:tab pos="357505" algn="l"/>
              </a:tabLst>
            </a:pPr>
            <a:r>
              <a:rPr lang="en-US" spc="-65" dirty="0">
                <a:latin typeface="Times New Roman" panose="02020603050405020304" pitchFamily="18" charset="0"/>
                <a:cs typeface="Times New Roman" panose="02020603050405020304" pitchFamily="18" charset="0"/>
              </a:rPr>
              <a:t>Audiometer make, model, serial number, and calibration date (within one year)</a:t>
            </a:r>
          </a:p>
          <a:p>
            <a:pPr marL="814070" marR="5080" lvl="1" indent="-344170">
              <a:buFont typeface="Wingdings" panose="05000000000000000000" pitchFamily="2" charset="2"/>
              <a:buChar char="ü"/>
              <a:tabLst>
                <a:tab pos="356870" algn="l"/>
                <a:tab pos="357505" algn="l"/>
              </a:tabLst>
            </a:pPr>
            <a:endParaRPr lang="en-US" dirty="0">
              <a:latin typeface="Times New Roman" panose="02020603050405020304" pitchFamily="18" charset="0"/>
              <a:cs typeface="Times New Roman" panose="02020603050405020304" pitchFamily="18" charset="0"/>
            </a:endParaRPr>
          </a:p>
          <a:p>
            <a:pPr marL="814070" marR="5080" lvl="1" indent="-344170">
              <a:buFont typeface="Wingdings" panose="05000000000000000000" pitchFamily="2" charset="2"/>
              <a:buChar char="ü"/>
              <a:tabLst>
                <a:tab pos="356870" algn="l"/>
                <a:tab pos="357505" algn="l"/>
              </a:tabLst>
            </a:pPr>
            <a:r>
              <a:rPr lang="en-US" dirty="0">
                <a:latin typeface="Times New Roman" panose="02020603050405020304" pitchFamily="18" charset="0"/>
                <a:cs typeface="Times New Roman" panose="02020603050405020304" pitchFamily="18" charset="0"/>
              </a:rPr>
              <a:t>Audiologist must perform diagnostic audiogram to include air, Bone, SRT, speech recognition, tympanometry, Sprint or hint screening if audiogram exceeds the following thresholds:</a:t>
            </a:r>
          </a:p>
          <a:p>
            <a:pPr marL="1271270" marR="5080" lvl="2" indent="-344170">
              <a:buFont typeface="Arial"/>
              <a:buChar char="•"/>
              <a:tabLst>
                <a:tab pos="356870" algn="l"/>
                <a:tab pos="357505" algn="l"/>
              </a:tabLst>
            </a:pPr>
            <a:r>
              <a:rPr lang="en-US" dirty="0">
                <a:latin typeface="Times New Roman" panose="02020603050405020304" pitchFamily="18" charset="0"/>
                <a:cs typeface="Times New Roman" panose="02020603050405020304" pitchFamily="18" charset="0"/>
              </a:rPr>
              <a:t>Audiometer average level for each ear 500, 1000, 2000Hz, not more than 30dB or not more than 30dB with no individual level greater than 35dB at these frequencies, and not more than 55dB at 4000Hz; or audiometer level 30dB at 500Hz, 25dB at 1000 and 2000Hz, and 25dB at 4000Hz in better ear.</a:t>
            </a:r>
          </a:p>
          <a:p>
            <a:pPr marL="469900" marR="5080" lvl="1">
              <a:tabLst>
                <a:tab pos="356870" algn="l"/>
                <a:tab pos="357505" algn="l"/>
              </a:tabLst>
            </a:pPr>
            <a:r>
              <a:rPr lang="en-US" b="1" dirty="0">
                <a:latin typeface="Times New Roman" panose="02020603050405020304" pitchFamily="18" charset="0"/>
                <a:cs typeface="Times New Roman" panose="02020603050405020304" pitchFamily="18" charset="0"/>
              </a:rPr>
              <a:t>All requirements listed are Mandatory to be considered a Valid Audiogram.</a:t>
            </a:r>
            <a:endParaRPr lang="en-US" spc="-65" dirty="0">
              <a:latin typeface="Times New Roman" panose="02020603050405020304" pitchFamily="18" charset="0"/>
              <a:cs typeface="Times New Roman" panose="02020603050405020304" pitchFamily="18" charset="0"/>
            </a:endParaRPr>
          </a:p>
          <a:p>
            <a:pPr marL="469900" marR="5080" lvl="1">
              <a:tabLst>
                <a:tab pos="356870" algn="l"/>
                <a:tab pos="357505" algn="l"/>
              </a:tabLst>
            </a:pPr>
            <a:endParaRPr lang="en-US" spc="-65" dirty="0">
              <a:latin typeface="Times New Roman" panose="02020603050405020304" pitchFamily="18" charset="0"/>
              <a:cs typeface="Times New Roman" panose="02020603050405020304" pitchFamily="18" charset="0"/>
            </a:endParaRPr>
          </a:p>
          <a:p>
            <a:pPr marL="298450" marR="5080" indent="-285750">
              <a:buFont typeface="Arial" panose="020B0604020202020204" pitchFamily="34" charset="0"/>
              <a:buChar char="•"/>
              <a:tabLst>
                <a:tab pos="356870" algn="l"/>
                <a:tab pos="357505" algn="l"/>
              </a:tabLst>
            </a:pPr>
            <a:r>
              <a:rPr lang="en-US" spc="-15" dirty="0">
                <a:latin typeface="Times New Roman" panose="02020603050405020304" pitchFamily="18" charset="0"/>
                <a:cs typeface="Times New Roman" panose="02020603050405020304" pitchFamily="18" charset="0"/>
              </a:rPr>
              <a:t>Hearing </a:t>
            </a:r>
            <a:r>
              <a:rPr lang="en-US" spc="-20" dirty="0">
                <a:latin typeface="Times New Roman" panose="02020603050405020304" pitchFamily="18" charset="0"/>
                <a:cs typeface="Times New Roman" panose="02020603050405020304" pitchFamily="18" charset="0"/>
              </a:rPr>
              <a:t>aids and </a:t>
            </a:r>
            <a:r>
              <a:rPr lang="en-US" spc="-5" dirty="0">
                <a:latin typeface="Times New Roman" panose="02020603050405020304" pitchFamily="18" charset="0"/>
                <a:cs typeface="Times New Roman" panose="02020603050405020304" pitchFamily="18" charset="0"/>
              </a:rPr>
              <a:t>six </a:t>
            </a:r>
            <a:r>
              <a:rPr lang="en-US" spc="-20" dirty="0">
                <a:latin typeface="Times New Roman" panose="02020603050405020304" pitchFamily="18" charset="0"/>
                <a:cs typeface="Times New Roman" panose="02020603050405020304" pitchFamily="18" charset="0"/>
              </a:rPr>
              <a:t>months </a:t>
            </a:r>
            <a:r>
              <a:rPr lang="en-US" spc="-15" dirty="0">
                <a:latin typeface="Times New Roman" panose="02020603050405020304" pitchFamily="18" charset="0"/>
                <a:cs typeface="Times New Roman" panose="02020603050405020304" pitchFamily="18" charset="0"/>
              </a:rPr>
              <a:t>supply of</a:t>
            </a:r>
            <a:r>
              <a:rPr lang="en-US" spc="-165" dirty="0">
                <a:latin typeface="Times New Roman" panose="02020603050405020304" pitchFamily="18" charset="0"/>
                <a:cs typeface="Times New Roman" panose="02020603050405020304" pitchFamily="18" charset="0"/>
              </a:rPr>
              <a:t> </a:t>
            </a:r>
            <a:r>
              <a:rPr lang="en-US" spc="-20" dirty="0">
                <a:latin typeface="Times New Roman" panose="02020603050405020304" pitchFamily="18" charset="0"/>
                <a:cs typeface="Times New Roman" panose="02020603050405020304" pitchFamily="18" charset="0"/>
              </a:rPr>
              <a:t>batteries</a:t>
            </a:r>
            <a:endParaRPr lang="en-US" dirty="0">
              <a:latin typeface="Times New Roman" panose="02020603050405020304" pitchFamily="18" charset="0"/>
              <a:cs typeface="Times New Roman" panose="02020603050405020304" pitchFamily="18" charset="0"/>
            </a:endParaRPr>
          </a:p>
          <a:p>
            <a:pPr marL="1271270" marR="5080" lvl="2" indent="-344170">
              <a:buFont typeface="Arial"/>
              <a:buChar char="•"/>
              <a:tabLst>
                <a:tab pos="356870" algn="l"/>
                <a:tab pos="357505" algn="l"/>
              </a:tabLst>
            </a:pP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7525391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152400"/>
            <a:ext cx="7162672"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a:t>
            </a:r>
            <a:endParaRPr spc="-10" dirty="0">
              <a:latin typeface="Times New Roman" panose="02020603050405020304" pitchFamily="18" charset="0"/>
              <a:cs typeface="Times New Roman" panose="02020603050405020304" pitchFamily="18" charset="0"/>
            </a:endParaRPr>
          </a:p>
          <a:p>
            <a:pPr marL="204470" algn="ctr">
              <a:lnSpc>
                <a:spcPct val="100000"/>
              </a:lnSpc>
            </a:pPr>
            <a:r>
              <a:rPr spc="-15" dirty="0">
                <a:latin typeface="Times New Roman" panose="02020603050405020304" pitchFamily="18" charset="0"/>
                <a:cs typeface="Times New Roman" panose="02020603050405020304" pitchFamily="18" charset="0"/>
              </a:rPr>
              <a:t>(Dental)</a:t>
            </a:r>
          </a:p>
        </p:txBody>
      </p:sp>
      <p:sp>
        <p:nvSpPr>
          <p:cNvPr id="3" name="object 3"/>
          <p:cNvSpPr txBox="1"/>
          <p:nvPr/>
        </p:nvSpPr>
        <p:spPr>
          <a:xfrm>
            <a:off x="539597" y="1707515"/>
            <a:ext cx="7935595" cy="4211409"/>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spc="-20" dirty="0">
                <a:latin typeface="Times New Roman" panose="02020603050405020304" pitchFamily="18" charset="0"/>
                <a:cs typeface="Times New Roman" panose="02020603050405020304" pitchFamily="18" charset="0"/>
              </a:rPr>
              <a:t>DD Form </a:t>
            </a:r>
            <a:r>
              <a:rPr sz="1800" spc="-15" dirty="0">
                <a:latin typeface="Times New Roman" panose="02020603050405020304" pitchFamily="18" charset="0"/>
                <a:cs typeface="Times New Roman" panose="02020603050405020304" pitchFamily="18" charset="0"/>
              </a:rPr>
              <a:t>2813 (</a:t>
            </a:r>
            <a:r>
              <a:rPr lang="en-US" spc="-25" dirty="0">
                <a:latin typeface="Times New Roman" panose="02020603050405020304" pitchFamily="18" charset="0"/>
                <a:cs typeface="Times New Roman" panose="02020603050405020304" pitchFamily="18" charset="0"/>
              </a:rPr>
              <a:t>DoD </a:t>
            </a:r>
            <a:r>
              <a:rPr lang="en-US" spc="-30" dirty="0">
                <a:latin typeface="Times New Roman" panose="02020603050405020304" pitchFamily="18" charset="0"/>
                <a:cs typeface="Times New Roman" panose="02020603050405020304" pitchFamily="18" charset="0"/>
              </a:rPr>
              <a:t>Active </a:t>
            </a:r>
            <a:r>
              <a:rPr lang="en-US" spc="-10" dirty="0">
                <a:latin typeface="Times New Roman" panose="02020603050405020304" pitchFamily="18" charset="0"/>
                <a:cs typeface="Times New Roman" panose="02020603050405020304" pitchFamily="18" charset="0"/>
              </a:rPr>
              <a:t>Duty/Reserve </a:t>
            </a:r>
            <a:r>
              <a:rPr lang="en-US" spc="-30" dirty="0">
                <a:latin typeface="Times New Roman" panose="02020603050405020304" pitchFamily="18" charset="0"/>
                <a:cs typeface="Times New Roman" panose="02020603050405020304" pitchFamily="18" charset="0"/>
              </a:rPr>
              <a:t>Forces </a:t>
            </a:r>
            <a:r>
              <a:rPr lang="en-US" spc="-10" dirty="0">
                <a:latin typeface="Times New Roman" panose="02020603050405020304" pitchFamily="18" charset="0"/>
                <a:cs typeface="Times New Roman" panose="02020603050405020304" pitchFamily="18" charset="0"/>
              </a:rPr>
              <a:t>Dental </a:t>
            </a:r>
            <a:r>
              <a:rPr lang="en-US" spc="-30" dirty="0">
                <a:latin typeface="Times New Roman" panose="02020603050405020304" pitchFamily="18" charset="0"/>
                <a:cs typeface="Times New Roman" panose="02020603050405020304" pitchFamily="18" charset="0"/>
              </a:rPr>
              <a:t>Examination</a:t>
            </a:r>
            <a:r>
              <a:rPr sz="1800" spc="-30" dirty="0">
                <a:latin typeface="Times New Roman" panose="02020603050405020304" pitchFamily="18" charset="0"/>
                <a:cs typeface="Times New Roman" panose="02020603050405020304" pitchFamily="18" charset="0"/>
              </a:rPr>
              <a:t>)</a:t>
            </a:r>
            <a:r>
              <a:rPr lang="en-US" sz="1800" spc="-30" dirty="0">
                <a:latin typeface="Times New Roman" panose="02020603050405020304" pitchFamily="18" charset="0"/>
                <a:cs typeface="Times New Roman" panose="02020603050405020304" pitchFamily="18" charset="0"/>
              </a:rPr>
              <a:t>: Valid for one year.</a:t>
            </a:r>
            <a:endParaRPr sz="1800" dirty="0">
              <a:latin typeface="Times New Roman" panose="02020603050405020304" pitchFamily="18" charset="0"/>
              <a:cs typeface="Times New Roman" panose="02020603050405020304" pitchFamily="18" charset="0"/>
            </a:endParaRPr>
          </a:p>
          <a:p>
            <a:pPr>
              <a:lnSpc>
                <a:spcPct val="100000"/>
              </a:lnSpc>
              <a:spcBef>
                <a:spcPts val="10"/>
              </a:spcBef>
              <a:buFont typeface="Arial"/>
              <a:buChar char="•"/>
            </a:pPr>
            <a:endParaRPr sz="165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25" dirty="0">
                <a:latin typeface="Times New Roman" panose="02020603050405020304" pitchFamily="18" charset="0"/>
                <a:cs typeface="Times New Roman" panose="02020603050405020304" pitchFamily="18" charset="0"/>
              </a:rPr>
              <a:t>Must</a:t>
            </a:r>
            <a:r>
              <a:rPr sz="1800" spc="-7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document:</a:t>
            </a:r>
            <a:endParaRPr sz="1800" dirty="0">
              <a:latin typeface="Times New Roman" panose="02020603050405020304" pitchFamily="18" charset="0"/>
              <a:cs typeface="Times New Roman" panose="02020603050405020304" pitchFamily="18" charset="0"/>
            </a:endParaRPr>
          </a:p>
          <a:p>
            <a:pPr>
              <a:lnSpc>
                <a:spcPct val="100000"/>
              </a:lnSpc>
              <a:spcBef>
                <a:spcPts val="55"/>
              </a:spcBef>
              <a:buFont typeface="Arial"/>
              <a:buChar char="•"/>
            </a:pPr>
            <a:endParaRPr sz="160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lang="en-US" sz="1800" spc="-15" dirty="0">
                <a:latin typeface="Times New Roman" panose="02020603050405020304" pitchFamily="18" charset="0"/>
                <a:cs typeface="Times New Roman" panose="02020603050405020304" pitchFamily="18" charset="0"/>
              </a:rPr>
              <a:t>Dental Classification (Class 1 or 2)</a:t>
            </a:r>
          </a:p>
          <a:p>
            <a:pPr marL="1213485" lvl="2" indent="-286385">
              <a:buFont typeface="Arial" panose="020B0604020202020204" pitchFamily="34" charset="0"/>
              <a:buChar char="•"/>
              <a:tabLst>
                <a:tab pos="756920" algn="l"/>
              </a:tabLst>
            </a:pPr>
            <a:r>
              <a:rPr lang="en-US" dirty="0">
                <a:latin typeface="Times New Roman" panose="02020603050405020304" pitchFamily="18" charset="0"/>
                <a:cs typeface="Times New Roman" panose="02020603050405020304" pitchFamily="18" charset="0"/>
              </a:rPr>
              <a:t>Class 3: are non-deployable, corrective dental action must be completed prior to arrival and a new DD Form 2813 indicating new dental class of 1 or 2. </a:t>
            </a:r>
            <a:endParaRPr dirty="0">
              <a:latin typeface="Times New Roman" panose="02020603050405020304" pitchFamily="18" charset="0"/>
              <a:cs typeface="Times New Roman" panose="02020603050405020304" pitchFamily="18" charset="0"/>
            </a:endParaRPr>
          </a:p>
          <a:p>
            <a:pPr lvl="1">
              <a:lnSpc>
                <a:spcPct val="100000"/>
              </a:lnSpc>
              <a:spcBef>
                <a:spcPts val="15"/>
              </a:spcBef>
              <a:buFont typeface="Wingdings"/>
              <a:buChar char=""/>
            </a:pPr>
            <a:endParaRPr sz="1550" dirty="0">
              <a:latin typeface="Times New Roman" panose="02020603050405020304" pitchFamily="18" charset="0"/>
              <a:cs typeface="Times New Roman" panose="02020603050405020304" pitchFamily="18" charset="0"/>
            </a:endParaRPr>
          </a:p>
          <a:p>
            <a:pPr marL="756285" lvl="1" indent="-286385">
              <a:lnSpc>
                <a:spcPct val="100000"/>
              </a:lnSpc>
              <a:spcBef>
                <a:spcPts val="5"/>
              </a:spcBef>
              <a:buFont typeface="Wingdings"/>
              <a:buChar char=""/>
              <a:tabLst>
                <a:tab pos="756920" algn="l"/>
              </a:tabLst>
            </a:pPr>
            <a:r>
              <a:rPr lang="en-US" sz="1800" spc="-15" dirty="0">
                <a:latin typeface="Times New Roman" panose="02020603050405020304" pitchFamily="18" charset="0"/>
                <a:cs typeface="Times New Roman" panose="02020603050405020304" pitchFamily="18" charset="0"/>
              </a:rPr>
              <a:t>Bitewing and </a:t>
            </a:r>
            <a:r>
              <a:rPr sz="1800" spc="-15" dirty="0">
                <a:latin typeface="Times New Roman" panose="02020603050405020304" pitchFamily="18" charset="0"/>
                <a:cs typeface="Times New Roman" panose="02020603050405020304" pitchFamily="18" charset="0"/>
              </a:rPr>
              <a:t>Pano</a:t>
            </a:r>
            <a:r>
              <a:rPr lang="en-US" sz="1800" spc="-15" dirty="0">
                <a:latin typeface="Times New Roman" panose="02020603050405020304" pitchFamily="18" charset="0"/>
                <a:cs typeface="Times New Roman" panose="02020603050405020304" pitchFamily="18" charset="0"/>
              </a:rPr>
              <a:t>ramic</a:t>
            </a:r>
            <a:r>
              <a:rPr sz="1800" spc="-15"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X‐ray</a:t>
            </a:r>
            <a:r>
              <a:rPr lang="en-US" sz="1800" spc="-40" dirty="0">
                <a:latin typeface="Times New Roman" panose="02020603050405020304" pitchFamily="18" charset="0"/>
                <a:cs typeface="Times New Roman" panose="02020603050405020304" pitchFamily="18" charset="0"/>
              </a:rPr>
              <a:t>s</a:t>
            </a:r>
            <a:r>
              <a:rPr sz="1800" spc="-40" dirty="0">
                <a:latin typeface="Times New Roman" panose="02020603050405020304" pitchFamily="18" charset="0"/>
                <a:cs typeface="Times New Roman" panose="02020603050405020304" pitchFamily="18" charset="0"/>
              </a:rPr>
              <a:t> </a:t>
            </a:r>
            <a:r>
              <a:rPr lang="en-US" sz="1800" spc="-40" dirty="0">
                <a:latin typeface="Times New Roman" panose="02020603050405020304" pitchFamily="18" charset="0"/>
                <a:cs typeface="Times New Roman" panose="02020603050405020304" pitchFamily="18" charset="0"/>
              </a:rPr>
              <a:t>required to be </a:t>
            </a:r>
            <a:r>
              <a:rPr lang="en-US" sz="1800" spc="-25" dirty="0">
                <a:latin typeface="Times New Roman" panose="02020603050405020304" pitchFamily="18" charset="0"/>
                <a:cs typeface="Times New Roman" panose="02020603050405020304" pitchFamily="18" charset="0"/>
              </a:rPr>
              <a:t>reviewed by dentist and block 6, item 5 marked “yes” and date that is either prior to or same day as the exam. </a:t>
            </a:r>
            <a:endParaRPr sz="1800" dirty="0">
              <a:latin typeface="Times New Roman" panose="02020603050405020304" pitchFamily="18" charset="0"/>
              <a:cs typeface="Times New Roman" panose="02020603050405020304" pitchFamily="18" charset="0"/>
            </a:endParaRPr>
          </a:p>
          <a:p>
            <a:pPr lvl="1">
              <a:lnSpc>
                <a:spcPct val="100000"/>
              </a:lnSpc>
              <a:spcBef>
                <a:spcPts val="55"/>
              </a:spcBef>
              <a:buFont typeface="Wingdings"/>
              <a:buChar char=""/>
            </a:pPr>
            <a:endParaRPr sz="160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sz="1800" spc="-30" dirty="0">
                <a:latin typeface="Times New Roman" panose="02020603050405020304" pitchFamily="18" charset="0"/>
                <a:cs typeface="Times New Roman" panose="02020603050405020304" pitchFamily="18" charset="0"/>
              </a:rPr>
              <a:t>Dentist’s</a:t>
            </a:r>
            <a:r>
              <a:rPr sz="1800" spc="-2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information:</a:t>
            </a:r>
            <a:endParaRPr sz="1800" dirty="0">
              <a:latin typeface="Times New Roman" panose="02020603050405020304" pitchFamily="18" charset="0"/>
              <a:cs typeface="Times New Roman" panose="02020603050405020304" pitchFamily="18" charset="0"/>
            </a:endParaRPr>
          </a:p>
          <a:p>
            <a:pPr marL="1155700" lvl="2" indent="-228600">
              <a:lnSpc>
                <a:spcPct val="100000"/>
              </a:lnSpc>
              <a:spcBef>
                <a:spcPts val="1150"/>
              </a:spcBef>
              <a:buFont typeface="Wingdings"/>
              <a:buChar char=""/>
              <a:tabLst>
                <a:tab pos="1156335" algn="l"/>
              </a:tabLst>
            </a:pPr>
            <a:r>
              <a:rPr sz="1800" spc="-20" dirty="0">
                <a:latin typeface="Times New Roman" panose="02020603050405020304" pitchFamily="18" charset="0"/>
                <a:cs typeface="Times New Roman" panose="02020603050405020304" pitchFamily="18" charset="0"/>
              </a:rPr>
              <a:t>Name, </a:t>
            </a:r>
            <a:r>
              <a:rPr sz="1800" spc="-25" dirty="0">
                <a:latin typeface="Times New Roman" panose="02020603050405020304" pitchFamily="18" charset="0"/>
                <a:cs typeface="Times New Roman" panose="02020603050405020304" pitchFamily="18" charset="0"/>
              </a:rPr>
              <a:t>State </a:t>
            </a:r>
            <a:r>
              <a:rPr sz="1800" spc="-10" dirty="0">
                <a:latin typeface="Times New Roman" panose="02020603050405020304" pitchFamily="18" charset="0"/>
                <a:cs typeface="Times New Roman" panose="02020603050405020304" pitchFamily="18" charset="0"/>
              </a:rPr>
              <a:t>Dental </a:t>
            </a:r>
            <a:r>
              <a:rPr sz="1800" spc="-5" dirty="0">
                <a:latin typeface="Times New Roman" panose="02020603050405020304" pitchFamily="18" charset="0"/>
                <a:cs typeface="Times New Roman" panose="02020603050405020304" pitchFamily="18" charset="0"/>
              </a:rPr>
              <a:t>license </a:t>
            </a:r>
            <a:r>
              <a:rPr sz="1800" spc="-60" dirty="0">
                <a:latin typeface="Times New Roman" panose="02020603050405020304" pitchFamily="18" charset="0"/>
                <a:cs typeface="Times New Roman" panose="02020603050405020304" pitchFamily="18" charset="0"/>
              </a:rPr>
              <a:t>number, </a:t>
            </a:r>
            <a:r>
              <a:rPr sz="1800" spc="-15" dirty="0">
                <a:latin typeface="Times New Roman" panose="02020603050405020304" pitchFamily="18" charset="0"/>
                <a:cs typeface="Times New Roman" panose="02020603050405020304" pitchFamily="18" charset="0"/>
              </a:rPr>
              <a:t>Office </a:t>
            </a:r>
            <a:r>
              <a:rPr sz="1800" spc="5" dirty="0">
                <a:latin typeface="Times New Roman" panose="02020603050405020304" pitchFamily="18" charset="0"/>
                <a:cs typeface="Times New Roman" panose="02020603050405020304" pitchFamily="18" charset="0"/>
              </a:rPr>
              <a:t>address, </a:t>
            </a:r>
            <a:r>
              <a:rPr sz="1800" spc="-15" dirty="0">
                <a:latin typeface="Times New Roman" panose="02020603050405020304" pitchFamily="18" charset="0"/>
                <a:cs typeface="Times New Roman" panose="02020603050405020304" pitchFamily="18" charset="0"/>
              </a:rPr>
              <a:t>Office </a:t>
            </a:r>
            <a:r>
              <a:rPr sz="1800" dirty="0">
                <a:latin typeface="Times New Roman" panose="02020603050405020304" pitchFamily="18" charset="0"/>
                <a:cs typeface="Times New Roman" panose="02020603050405020304" pitchFamily="18" charset="0"/>
              </a:rPr>
              <a:t>phone</a:t>
            </a:r>
            <a:r>
              <a:rPr sz="1800" spc="37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number</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519"/>
            <a:ext cx="7162800"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a:t>
            </a:r>
            <a:endParaRPr spc="-10" dirty="0">
              <a:latin typeface="Times New Roman" panose="02020603050405020304" pitchFamily="18" charset="0"/>
              <a:cs typeface="Times New Roman" panose="02020603050405020304" pitchFamily="18" charset="0"/>
            </a:endParaRPr>
          </a:p>
          <a:p>
            <a:pPr marL="356235" algn="ctr">
              <a:lnSpc>
                <a:spcPct val="100000"/>
              </a:lnSpc>
            </a:pPr>
            <a:r>
              <a:rPr spc="-15" dirty="0">
                <a:latin typeface="Times New Roman" panose="02020603050405020304" pitchFamily="18" charset="0"/>
                <a:cs typeface="Times New Roman" panose="02020603050405020304" pitchFamily="18" charset="0"/>
              </a:rPr>
              <a:t>(Dental)</a:t>
            </a:r>
          </a:p>
        </p:txBody>
      </p:sp>
      <p:sp>
        <p:nvSpPr>
          <p:cNvPr id="3" name="object 3"/>
          <p:cNvSpPr txBox="1"/>
          <p:nvPr/>
        </p:nvSpPr>
        <p:spPr>
          <a:xfrm>
            <a:off x="476199" y="1631315"/>
            <a:ext cx="7553325" cy="1915909"/>
          </a:xfrm>
          <a:prstGeom prst="rect">
            <a:avLst/>
          </a:prstGeom>
        </p:spPr>
        <p:txBody>
          <a:bodyPr vert="horz" wrap="square" lIns="0" tIns="0" rIns="0" bIns="0" rtlCol="0">
            <a:spAutoFit/>
          </a:bodyPr>
          <a:lstStyle/>
          <a:p>
            <a:pPr marL="347980" marR="30480" indent="-33528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Individuals with Orthodontic </a:t>
            </a:r>
            <a:r>
              <a:rPr sz="1800" spc="-20" dirty="0">
                <a:latin typeface="Times New Roman" panose="02020603050405020304" pitchFamily="18" charset="0"/>
                <a:cs typeface="Times New Roman" panose="02020603050405020304" pitchFamily="18" charset="0"/>
              </a:rPr>
              <a:t>appliances </a:t>
            </a:r>
            <a:r>
              <a:rPr sz="1800" spc="-15" dirty="0">
                <a:latin typeface="Times New Roman" panose="02020603050405020304" pitchFamily="18" charset="0"/>
                <a:cs typeface="Times New Roman" panose="02020603050405020304" pitchFamily="18" charset="0"/>
              </a:rPr>
              <a:t>are </a:t>
            </a:r>
            <a:r>
              <a:rPr sz="1800" spc="-20" dirty="0">
                <a:latin typeface="Times New Roman" panose="02020603050405020304" pitchFamily="18" charset="0"/>
                <a:cs typeface="Times New Roman" panose="02020603050405020304" pitchFamily="18" charset="0"/>
              </a:rPr>
              <a:t>non-deployable </a:t>
            </a:r>
            <a:r>
              <a:rPr sz="1800" spc="-15" dirty="0">
                <a:latin typeface="Times New Roman" panose="02020603050405020304" pitchFamily="18" charset="0"/>
                <a:cs typeface="Times New Roman" panose="02020603050405020304" pitchFamily="18" charset="0"/>
              </a:rPr>
              <a:t>without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waiver</a:t>
            </a:r>
            <a:r>
              <a:rPr sz="180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Bring </a:t>
            </a:r>
            <a:r>
              <a:rPr sz="1800" dirty="0">
                <a:latin typeface="Times New Roman" panose="02020603050405020304" pitchFamily="18" charset="0"/>
                <a:cs typeface="Times New Roman" panose="02020603050405020304" pitchFamily="18" charset="0"/>
              </a:rPr>
              <a:t>these</a:t>
            </a:r>
            <a:r>
              <a:rPr sz="1800" spc="-5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documents:</a:t>
            </a:r>
            <a:endParaRPr sz="1800" dirty="0">
              <a:latin typeface="Times New Roman" panose="02020603050405020304" pitchFamily="18" charset="0"/>
              <a:cs typeface="Times New Roman" panose="02020603050405020304" pitchFamily="18" charset="0"/>
            </a:endParaRPr>
          </a:p>
          <a:p>
            <a:pPr>
              <a:lnSpc>
                <a:spcPct val="100000"/>
              </a:lnSpc>
              <a:spcBef>
                <a:spcPts val="10"/>
              </a:spcBef>
              <a:buFont typeface="Arial"/>
              <a:buChar char="•"/>
            </a:pPr>
            <a:endParaRPr sz="165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lang="en-US" sz="1800" spc="-45" dirty="0">
                <a:latin typeface="Times New Roman" panose="02020603050405020304" pitchFamily="18" charset="0"/>
                <a:cs typeface="Times New Roman" panose="02020603050405020304" pitchFamily="18" charset="0"/>
              </a:rPr>
              <a:t>Approved </a:t>
            </a:r>
            <a:r>
              <a:rPr sz="1800" spc="-45" dirty="0">
                <a:latin typeface="Times New Roman" panose="02020603050405020304" pitchFamily="18" charset="0"/>
                <a:cs typeface="Times New Roman" panose="02020603050405020304" pitchFamily="18" charset="0"/>
              </a:rPr>
              <a:t>Waiver </a:t>
            </a:r>
            <a:r>
              <a:rPr sz="1800" spc="-10" dirty="0">
                <a:latin typeface="Times New Roman" panose="02020603050405020304" pitchFamily="18" charset="0"/>
                <a:cs typeface="Times New Roman" panose="02020603050405020304" pitchFamily="18" charset="0"/>
              </a:rPr>
              <a:t>response if </a:t>
            </a:r>
            <a:r>
              <a:rPr sz="1800" spc="-15" dirty="0">
                <a:latin typeface="Times New Roman" panose="02020603050405020304" pitchFamily="18" charset="0"/>
                <a:cs typeface="Times New Roman" panose="02020603050405020304" pitchFamily="18" charset="0"/>
              </a:rPr>
              <a:t>Orthodontic </a:t>
            </a:r>
            <a:r>
              <a:rPr sz="1800" spc="-5" dirty="0">
                <a:latin typeface="Times New Roman" panose="02020603050405020304" pitchFamily="18" charset="0"/>
                <a:cs typeface="Times New Roman" panose="02020603050405020304" pitchFamily="18" charset="0"/>
              </a:rPr>
              <a:t>appliances</a:t>
            </a:r>
            <a:r>
              <a:rPr sz="1800" spc="145"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worn</a:t>
            </a:r>
            <a:r>
              <a:rPr lang="en-US" sz="1800" spc="-35"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endParaRPr lang="en-US" sz="1800" spc="-6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sz="1800" spc="-60" dirty="0">
                <a:latin typeface="Times New Roman" panose="02020603050405020304" pitchFamily="18" charset="0"/>
                <a:cs typeface="Times New Roman" panose="02020603050405020304" pitchFamily="18" charset="0"/>
              </a:rPr>
              <a:t>Waiver </a:t>
            </a:r>
            <a:r>
              <a:rPr sz="1800" spc="-20" dirty="0">
                <a:latin typeface="Times New Roman" panose="02020603050405020304" pitchFamily="18" charset="0"/>
                <a:cs typeface="Times New Roman" panose="02020603050405020304" pitchFamily="18" charset="0"/>
              </a:rPr>
              <a:t>request </a:t>
            </a:r>
            <a:r>
              <a:rPr sz="1800" spc="-15" dirty="0">
                <a:latin typeface="Times New Roman" panose="02020603050405020304" pitchFamily="18" charset="0"/>
                <a:cs typeface="Times New Roman" panose="02020603050405020304" pitchFamily="18" charset="0"/>
              </a:rPr>
              <a:t>should</a:t>
            </a:r>
            <a:r>
              <a:rPr sz="1800" spc="6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include:</a:t>
            </a:r>
            <a:r>
              <a:rPr lang="en-US"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Letter </a:t>
            </a:r>
            <a:r>
              <a:rPr sz="1800" spc="-5" dirty="0">
                <a:latin typeface="Times New Roman" panose="02020603050405020304" pitchFamily="18" charset="0"/>
                <a:cs typeface="Times New Roman" panose="02020603050405020304" pitchFamily="18" charset="0"/>
              </a:rPr>
              <a:t>of </a:t>
            </a:r>
            <a:r>
              <a:rPr sz="1800" spc="-10" dirty="0">
                <a:latin typeface="Times New Roman" panose="02020603050405020304" pitchFamily="18" charset="0"/>
                <a:cs typeface="Times New Roman" panose="02020603050405020304" pitchFamily="18" charset="0"/>
              </a:rPr>
              <a:t>evaluation </a:t>
            </a:r>
            <a:r>
              <a:rPr sz="1800" spc="-25" dirty="0">
                <a:latin typeface="Times New Roman" panose="02020603050405020304" pitchFamily="18" charset="0"/>
                <a:cs typeface="Times New Roman" panose="02020603050405020304" pitchFamily="18" charset="0"/>
              </a:rPr>
              <a:t>from </a:t>
            </a:r>
            <a:r>
              <a:rPr sz="1800" spc="-10" dirty="0">
                <a:latin typeface="Times New Roman" panose="02020603050405020304" pitchFamily="18" charset="0"/>
                <a:cs typeface="Times New Roman" panose="02020603050405020304" pitchFamily="18" charset="0"/>
              </a:rPr>
              <a:t>Orthodontic </a:t>
            </a:r>
            <a:r>
              <a:rPr sz="1800" spc="-15" dirty="0">
                <a:latin typeface="Times New Roman" panose="02020603050405020304" pitchFamily="18" charset="0"/>
                <a:cs typeface="Times New Roman" panose="02020603050405020304" pitchFamily="18" charset="0"/>
              </a:rPr>
              <a:t>Provider stating </a:t>
            </a:r>
            <a:r>
              <a:rPr sz="1800" spc="-5" dirty="0">
                <a:latin typeface="Times New Roman" panose="02020603050405020304" pitchFamily="18" charset="0"/>
                <a:cs typeface="Times New Roman" panose="02020603050405020304" pitchFamily="18" charset="0"/>
              </a:rPr>
              <a:t>that </a:t>
            </a:r>
            <a:r>
              <a:rPr sz="1800" spc="-35" dirty="0">
                <a:latin typeface="Times New Roman" panose="02020603050405020304" pitchFamily="18" charset="0"/>
                <a:cs typeface="Times New Roman" panose="02020603050405020304" pitchFamily="18" charset="0"/>
              </a:rPr>
              <a:t>wires </a:t>
            </a:r>
            <a:r>
              <a:rPr sz="1800" spc="-20" dirty="0">
                <a:latin typeface="Times New Roman" panose="02020603050405020304" pitchFamily="18" charset="0"/>
                <a:cs typeface="Times New Roman" panose="02020603050405020304" pitchFamily="18" charset="0"/>
              </a:rPr>
              <a:t>with </a:t>
            </a:r>
            <a:r>
              <a:rPr sz="1800" spc="-15" dirty="0">
                <a:latin typeface="Times New Roman" panose="02020603050405020304" pitchFamily="18" charset="0"/>
                <a:cs typeface="Times New Roman" panose="02020603050405020304" pitchFamily="18" charset="0"/>
              </a:rPr>
              <a:t>neutral </a:t>
            </a:r>
            <a:r>
              <a:rPr sz="1800" spc="-30" dirty="0">
                <a:latin typeface="Times New Roman" panose="02020603050405020304" pitchFamily="18" charset="0"/>
                <a:cs typeface="Times New Roman" panose="02020603050405020304" pitchFamily="18" charset="0"/>
              </a:rPr>
              <a:t>force are </a:t>
            </a:r>
            <a:r>
              <a:rPr sz="1800" spc="-10" dirty="0">
                <a:latin typeface="Times New Roman" panose="02020603050405020304" pitchFamily="18" charset="0"/>
                <a:cs typeface="Times New Roman" panose="02020603050405020304" pitchFamily="18" charset="0"/>
              </a:rPr>
              <a:t>in </a:t>
            </a:r>
            <a:r>
              <a:rPr sz="1800" dirty="0">
                <a:latin typeface="Times New Roman" panose="02020603050405020304" pitchFamily="18" charset="0"/>
                <a:cs typeface="Times New Roman" panose="02020603050405020304" pitchFamily="18" charset="0"/>
              </a:rPr>
              <a:t>place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138"/>
            <a:ext cx="7162799"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Medical</a:t>
            </a:r>
            <a:r>
              <a:rPr spc="30"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a:t>
            </a:r>
            <a:br>
              <a:rPr lang="en-US" spc="-10" dirty="0">
                <a:latin typeface="Times New Roman" panose="02020603050405020304" pitchFamily="18" charset="0"/>
                <a:cs typeface="Times New Roman" panose="02020603050405020304" pitchFamily="18" charset="0"/>
              </a:rPr>
            </a:br>
            <a:r>
              <a:rPr spc="-20" dirty="0">
                <a:latin typeface="Times New Roman" panose="02020603050405020304" pitchFamily="18" charset="0"/>
                <a:cs typeface="Times New Roman" panose="02020603050405020304" pitchFamily="18" charset="0"/>
              </a:rPr>
              <a:t>(Physical</a:t>
            </a:r>
            <a:r>
              <a:rPr spc="-3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Exam)</a:t>
            </a:r>
          </a:p>
        </p:txBody>
      </p:sp>
      <p:sp>
        <p:nvSpPr>
          <p:cNvPr id="3" name="object 3"/>
          <p:cNvSpPr txBox="1"/>
          <p:nvPr/>
        </p:nvSpPr>
        <p:spPr>
          <a:xfrm>
            <a:off x="531063" y="1555054"/>
            <a:ext cx="7882255" cy="4969950"/>
          </a:xfrm>
          <a:prstGeom prst="rect">
            <a:avLst/>
          </a:prstGeom>
        </p:spPr>
        <p:txBody>
          <a:bodyPr vert="horz" wrap="square" lIns="0" tIns="0" rIns="0" bIns="0" rtlCol="0">
            <a:spAutoFit/>
          </a:bodyPr>
          <a:lstStyle/>
          <a:p>
            <a:pPr marL="356870" marR="227329" indent="-344170">
              <a:lnSpc>
                <a:spcPct val="127800"/>
              </a:lnSpc>
              <a:buFont typeface="Arial"/>
              <a:buChar char="•"/>
              <a:tabLst>
                <a:tab pos="356870" algn="l"/>
                <a:tab pos="357505" algn="l"/>
              </a:tabLst>
            </a:pPr>
            <a:r>
              <a:rPr sz="1800" b="1" spc="-5" dirty="0">
                <a:latin typeface="Times New Roman" panose="02020603050405020304" pitchFamily="18" charset="0"/>
                <a:cs typeface="Times New Roman" panose="02020603050405020304" pitchFamily="18" charset="0"/>
              </a:rPr>
              <a:t>Copy </a:t>
            </a:r>
            <a:r>
              <a:rPr sz="1800" b="1" dirty="0">
                <a:latin typeface="Times New Roman" panose="02020603050405020304" pitchFamily="18" charset="0"/>
                <a:cs typeface="Times New Roman" panose="02020603050405020304" pitchFamily="18" charset="0"/>
              </a:rPr>
              <a:t>of </a:t>
            </a:r>
            <a:r>
              <a:rPr sz="1800" b="1" spc="-10" dirty="0">
                <a:latin typeface="Times New Roman" panose="02020603050405020304" pitchFamily="18" charset="0"/>
                <a:cs typeface="Times New Roman" panose="02020603050405020304" pitchFamily="18" charset="0"/>
              </a:rPr>
              <a:t>physical examination </a:t>
            </a:r>
            <a:r>
              <a:rPr sz="1800" b="1" spc="-5" dirty="0">
                <a:latin typeface="Times New Roman" panose="02020603050405020304" pitchFamily="18" charset="0"/>
                <a:cs typeface="Times New Roman" panose="02020603050405020304" pitchFamily="18" charset="0"/>
              </a:rPr>
              <a:t>report</a:t>
            </a:r>
            <a:r>
              <a:rPr lang="en-US" sz="1800" b="1" spc="-5" dirty="0">
                <a:latin typeface="Times New Roman" panose="02020603050405020304" pitchFamily="18" charset="0"/>
                <a:cs typeface="Times New Roman" panose="02020603050405020304" pitchFamily="18" charset="0"/>
              </a:rPr>
              <a:t> –</a:t>
            </a:r>
            <a:r>
              <a:rPr lang="en-US" b="1" spc="-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Completed within 90 days of deployment due to being </a:t>
            </a:r>
            <a:r>
              <a:rPr sz="1800" spc="-10" dirty="0">
                <a:latin typeface="Times New Roman" panose="02020603050405020304" pitchFamily="18" charset="0"/>
                <a:cs typeface="Times New Roman" panose="02020603050405020304" pitchFamily="18" charset="0"/>
              </a:rPr>
              <a:t>valid </a:t>
            </a:r>
            <a:r>
              <a:rPr sz="1800" spc="-15" dirty="0">
                <a:latin typeface="Times New Roman" panose="02020603050405020304" pitchFamily="18" charset="0"/>
                <a:cs typeface="Times New Roman" panose="02020603050405020304" pitchFamily="18" charset="0"/>
              </a:rPr>
              <a:t>for </a:t>
            </a:r>
            <a:r>
              <a:rPr sz="1800" spc="-5" dirty="0">
                <a:latin typeface="Times New Roman" panose="02020603050405020304" pitchFamily="18" charset="0"/>
                <a:cs typeface="Times New Roman" panose="02020603050405020304" pitchFamily="18" charset="0"/>
              </a:rPr>
              <a:t>15 months </a:t>
            </a:r>
            <a:r>
              <a:rPr lang="en-US" spc="-10" dirty="0">
                <a:latin typeface="Times New Roman" panose="02020603050405020304" pitchFamily="18" charset="0"/>
                <a:cs typeface="Times New Roman" panose="02020603050405020304" pitchFamily="18" charset="0"/>
              </a:rPr>
              <a:t>(</a:t>
            </a:r>
            <a:r>
              <a:rPr sz="1800" spc="-10" dirty="0">
                <a:latin typeface="Times New Roman" panose="02020603050405020304" pitchFamily="18" charset="0"/>
                <a:cs typeface="Times New Roman" panose="02020603050405020304" pitchFamily="18" charset="0"/>
              </a:rPr>
              <a:t>allows </a:t>
            </a:r>
            <a:r>
              <a:rPr sz="1800" spc="-15" dirty="0">
                <a:latin typeface="Times New Roman" panose="02020603050405020304" pitchFamily="18" charset="0"/>
                <a:cs typeface="Times New Roman" panose="02020603050405020304" pitchFamily="18" charset="0"/>
              </a:rPr>
              <a:t>for </a:t>
            </a:r>
            <a:r>
              <a:rPr sz="1800" spc="-5" dirty="0">
                <a:latin typeface="Times New Roman" panose="02020603050405020304" pitchFamily="18" charset="0"/>
                <a:cs typeface="Times New Roman" panose="02020603050405020304" pitchFamily="18" charset="0"/>
              </a:rPr>
              <a:t>12 month </a:t>
            </a:r>
            <a:r>
              <a:rPr sz="1800" spc="-10" dirty="0">
                <a:latin typeface="Times New Roman" panose="02020603050405020304" pitchFamily="18" charset="0"/>
                <a:cs typeface="Times New Roman" panose="02020603050405020304" pitchFamily="18" charset="0"/>
              </a:rPr>
              <a:t>deployments </a:t>
            </a:r>
            <a:r>
              <a:rPr sz="1800" spc="-5" dirty="0">
                <a:latin typeface="Times New Roman" panose="02020603050405020304" pitchFamily="18" charset="0"/>
                <a:cs typeface="Times New Roman" panose="02020603050405020304" pitchFamily="18" charset="0"/>
              </a:rPr>
              <a:t>because </a:t>
            </a:r>
            <a:r>
              <a:rPr sz="1800" spc="-10" dirty="0">
                <a:latin typeface="Times New Roman" panose="02020603050405020304" pitchFamily="18" charset="0"/>
                <a:cs typeface="Times New Roman" panose="02020603050405020304" pitchFamily="18" charset="0"/>
              </a:rPr>
              <a:t>performing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physical </a:t>
            </a:r>
            <a:r>
              <a:rPr lang="en-US" spc="-10" dirty="0">
                <a:latin typeface="Times New Roman" panose="02020603050405020304" pitchFamily="18" charset="0"/>
                <a:cs typeface="Times New Roman" panose="02020603050405020304" pitchFamily="18" charset="0"/>
              </a:rPr>
              <a:t>in theater </a:t>
            </a:r>
            <a:r>
              <a:rPr sz="1800" spc="-15" dirty="0">
                <a:latin typeface="Times New Roman" panose="02020603050405020304" pitchFamily="18" charset="0"/>
                <a:cs typeface="Times New Roman" panose="02020603050405020304" pitchFamily="18" charset="0"/>
              </a:rPr>
              <a:t>may </a:t>
            </a:r>
            <a:r>
              <a:rPr sz="1800" spc="-5" dirty="0">
                <a:latin typeface="Times New Roman" panose="02020603050405020304" pitchFamily="18" charset="0"/>
                <a:cs typeface="Times New Roman" panose="02020603050405020304" pitchFamily="18" charset="0"/>
              </a:rPr>
              <a:t>not </a:t>
            </a:r>
            <a:r>
              <a:rPr sz="1800" dirty="0">
                <a:latin typeface="Times New Roman" panose="02020603050405020304" pitchFamily="18" charset="0"/>
                <a:cs typeface="Times New Roman" panose="02020603050405020304" pitchFamily="18" charset="0"/>
              </a:rPr>
              <a:t>be</a:t>
            </a:r>
            <a:r>
              <a:rPr sz="1800" spc="-204"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possible)</a:t>
            </a:r>
            <a:endParaRPr sz="1800" dirty="0">
              <a:latin typeface="Times New Roman" panose="02020603050405020304" pitchFamily="18" charset="0"/>
              <a:cs typeface="Times New Roman" panose="02020603050405020304" pitchFamily="18" charset="0"/>
            </a:endParaRPr>
          </a:p>
          <a:p>
            <a:pPr marL="378460" indent="-342900">
              <a:lnSpc>
                <a:spcPct val="100000"/>
              </a:lnSpc>
              <a:spcBef>
                <a:spcPts val="1405"/>
              </a:spcBef>
              <a:buFont typeface="Arial"/>
              <a:buChar char="•"/>
              <a:tabLst>
                <a:tab pos="378460" algn="l"/>
                <a:tab pos="379095" algn="l"/>
              </a:tabLst>
            </a:pPr>
            <a:r>
              <a:rPr lang="en-US" sz="1800" spc="-15" dirty="0">
                <a:latin typeface="Times New Roman" panose="02020603050405020304" pitchFamily="18" charset="0"/>
                <a:cs typeface="Times New Roman" panose="02020603050405020304" pitchFamily="18" charset="0"/>
              </a:rPr>
              <a:t>NLCs must use </a:t>
            </a:r>
            <a:r>
              <a:rPr sz="1800" b="1" spc="-20" dirty="0">
                <a:latin typeface="Times New Roman" panose="02020603050405020304" pitchFamily="18" charset="0"/>
                <a:cs typeface="Times New Roman" panose="02020603050405020304" pitchFamily="18" charset="0"/>
              </a:rPr>
              <a:t>DD </a:t>
            </a:r>
            <a:r>
              <a:rPr sz="1800" b="1" spc="-15" dirty="0">
                <a:latin typeface="Times New Roman" panose="02020603050405020304" pitchFamily="18" charset="0"/>
                <a:cs typeface="Times New Roman" panose="02020603050405020304" pitchFamily="18" charset="0"/>
              </a:rPr>
              <a:t>Forms </a:t>
            </a:r>
            <a:r>
              <a:rPr sz="1800" b="1" spc="-5" dirty="0">
                <a:latin typeface="Times New Roman" panose="02020603050405020304" pitchFamily="18" charset="0"/>
                <a:cs typeface="Times New Roman" panose="02020603050405020304" pitchFamily="18" charset="0"/>
              </a:rPr>
              <a:t>2808 </a:t>
            </a:r>
            <a:r>
              <a:rPr sz="1800" b="1" dirty="0">
                <a:latin typeface="Times New Roman" panose="02020603050405020304" pitchFamily="18" charset="0"/>
                <a:cs typeface="Times New Roman" panose="02020603050405020304" pitchFamily="18" charset="0"/>
              </a:rPr>
              <a:t>and</a:t>
            </a:r>
            <a:r>
              <a:rPr sz="1800" b="1" spc="-229" dirty="0">
                <a:latin typeface="Times New Roman" panose="02020603050405020304" pitchFamily="18" charset="0"/>
                <a:cs typeface="Times New Roman" panose="02020603050405020304" pitchFamily="18" charset="0"/>
              </a:rPr>
              <a:t> </a:t>
            </a:r>
            <a:r>
              <a:rPr sz="1800" b="1" spc="-5" dirty="0">
                <a:latin typeface="Times New Roman" panose="02020603050405020304" pitchFamily="18" charset="0"/>
                <a:cs typeface="Times New Roman" panose="02020603050405020304" pitchFamily="18" charset="0"/>
              </a:rPr>
              <a:t>2807-1</a:t>
            </a:r>
            <a:endParaRPr sz="1800" b="1" dirty="0">
              <a:latin typeface="Times New Roman" panose="02020603050405020304" pitchFamily="18" charset="0"/>
              <a:cs typeface="Times New Roman" panose="02020603050405020304" pitchFamily="18" charset="0"/>
            </a:endParaRPr>
          </a:p>
          <a:p>
            <a:pPr marL="378460" indent="-342900">
              <a:lnSpc>
                <a:spcPct val="100000"/>
              </a:lnSpc>
              <a:spcBef>
                <a:spcPts val="900"/>
              </a:spcBef>
              <a:buFont typeface="Arial"/>
              <a:buChar char="•"/>
              <a:tabLst>
                <a:tab pos="378460" algn="l"/>
                <a:tab pos="379095" algn="l"/>
              </a:tabLst>
            </a:pPr>
            <a:r>
              <a:rPr sz="1800" dirty="0">
                <a:latin typeface="Times New Roman" panose="02020603050405020304" pitchFamily="18" charset="0"/>
                <a:cs typeface="Times New Roman" panose="02020603050405020304" pitchFamily="18" charset="0"/>
              </a:rPr>
              <a:t>A </a:t>
            </a:r>
            <a:r>
              <a:rPr sz="1800" spc="-20" dirty="0">
                <a:latin typeface="Times New Roman" panose="02020603050405020304" pitchFamily="18" charset="0"/>
                <a:cs typeface="Times New Roman" panose="02020603050405020304" pitchFamily="18" charset="0"/>
              </a:rPr>
              <a:t>Periodic </a:t>
            </a:r>
            <a:r>
              <a:rPr sz="1800" spc="-5" dirty="0">
                <a:latin typeface="Times New Roman" panose="02020603050405020304" pitchFamily="18" charset="0"/>
                <a:cs typeface="Times New Roman" panose="02020603050405020304" pitchFamily="18" charset="0"/>
              </a:rPr>
              <a:t>Health Assessment </a:t>
            </a:r>
            <a:r>
              <a:rPr sz="1800" spc="-10" dirty="0">
                <a:latin typeface="Times New Roman" panose="02020603050405020304" pitchFamily="18" charset="0"/>
                <a:cs typeface="Times New Roman" panose="02020603050405020304" pitchFamily="18" charset="0"/>
              </a:rPr>
              <a:t>performed </a:t>
            </a:r>
            <a:r>
              <a:rPr sz="1800" dirty="0">
                <a:latin typeface="Times New Roman" panose="02020603050405020304" pitchFamily="18" charset="0"/>
                <a:cs typeface="Times New Roman" panose="02020603050405020304" pitchFamily="18" charset="0"/>
              </a:rPr>
              <a:t>as a </a:t>
            </a:r>
            <a:r>
              <a:rPr lang="en-US" sz="1800" dirty="0">
                <a:latin typeface="Times New Roman" panose="02020603050405020304" pitchFamily="18" charset="0"/>
                <a:cs typeface="Times New Roman" panose="02020603050405020304" pitchFamily="18" charset="0"/>
              </a:rPr>
              <a:t>s</a:t>
            </a:r>
            <a:r>
              <a:rPr sz="1800" spc="-10" dirty="0">
                <a:latin typeface="Times New Roman" panose="02020603050405020304" pitchFamily="18" charset="0"/>
                <a:cs typeface="Times New Roman" panose="02020603050405020304" pitchFamily="18" charset="0"/>
              </a:rPr>
              <a:t>ervice </a:t>
            </a:r>
            <a:r>
              <a:rPr lang="en-US" sz="1800" spc="-10" dirty="0">
                <a:latin typeface="Times New Roman" panose="02020603050405020304" pitchFamily="18" charset="0"/>
                <a:cs typeface="Times New Roman" panose="02020603050405020304" pitchFamily="18" charset="0"/>
              </a:rPr>
              <a:t>m</a:t>
            </a:r>
            <a:r>
              <a:rPr sz="1800" dirty="0">
                <a:latin typeface="Times New Roman" panose="02020603050405020304" pitchFamily="18" charset="0"/>
                <a:cs typeface="Times New Roman" panose="02020603050405020304" pitchFamily="18" charset="0"/>
              </a:rPr>
              <a:t>ember </a:t>
            </a:r>
            <a:r>
              <a:rPr sz="1800" spc="-5" dirty="0">
                <a:latin typeface="Times New Roman" panose="02020603050405020304" pitchFamily="18" charset="0"/>
                <a:cs typeface="Times New Roman" panose="02020603050405020304" pitchFamily="18" charset="0"/>
              </a:rPr>
              <a:t>or </a:t>
            </a:r>
            <a:r>
              <a:rPr sz="1800" spc="-40" dirty="0">
                <a:latin typeface="Times New Roman" panose="02020603050405020304" pitchFamily="18" charset="0"/>
                <a:cs typeface="Times New Roman" panose="02020603050405020304" pitchFamily="18" charset="0"/>
              </a:rPr>
              <a:t>FAA</a:t>
            </a:r>
            <a:r>
              <a:rPr sz="1800" spc="2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certificates</a:t>
            </a:r>
            <a:endParaRPr sz="1800" dirty="0">
              <a:latin typeface="Times New Roman" panose="02020603050405020304" pitchFamily="18" charset="0"/>
              <a:cs typeface="Times New Roman" panose="02020603050405020304" pitchFamily="18" charset="0"/>
            </a:endParaRPr>
          </a:p>
          <a:p>
            <a:pPr marL="378460">
              <a:lnSpc>
                <a:spcPct val="100000"/>
              </a:lnSpc>
              <a:spcBef>
                <a:spcPts val="600"/>
              </a:spcBef>
            </a:pPr>
            <a:r>
              <a:rPr sz="1800" b="1" spc="-30" dirty="0">
                <a:solidFill>
                  <a:srgbClr val="FF0000"/>
                </a:solidFill>
                <a:latin typeface="Times New Roman" panose="02020603050405020304" pitchFamily="18" charset="0"/>
                <a:cs typeface="Times New Roman" panose="02020603050405020304" pitchFamily="18" charset="0"/>
              </a:rPr>
              <a:t>ARE </a:t>
            </a:r>
            <a:r>
              <a:rPr sz="1800" b="1" spc="-15" dirty="0">
                <a:solidFill>
                  <a:srgbClr val="FF0000"/>
                </a:solidFill>
                <a:latin typeface="Times New Roman" panose="02020603050405020304" pitchFamily="18" charset="0"/>
                <a:cs typeface="Times New Roman" panose="02020603050405020304" pitchFamily="18" charset="0"/>
              </a:rPr>
              <a:t>NOT</a:t>
            </a:r>
            <a:r>
              <a:rPr sz="1800" b="1" spc="-1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acceptable</a:t>
            </a:r>
            <a:r>
              <a:rPr sz="1800" spc="-2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substitutes</a:t>
            </a:r>
            <a:endParaRPr sz="1800" dirty="0">
              <a:latin typeface="Times New Roman" panose="02020603050405020304" pitchFamily="18" charset="0"/>
              <a:cs typeface="Times New Roman" panose="02020603050405020304" pitchFamily="18" charset="0"/>
            </a:endParaRPr>
          </a:p>
          <a:p>
            <a:pPr marL="356870" indent="-344170">
              <a:lnSpc>
                <a:spcPct val="100000"/>
              </a:lnSpc>
              <a:spcBef>
                <a:spcPts val="995"/>
              </a:spcBef>
              <a:buFont typeface="Arial"/>
              <a:buChar char="•"/>
              <a:tabLst>
                <a:tab pos="356870" algn="l"/>
                <a:tab pos="357505" algn="l"/>
              </a:tabLst>
            </a:pPr>
            <a:r>
              <a:rPr sz="1800" spc="-20" dirty="0">
                <a:latin typeface="Times New Roman" panose="02020603050405020304" pitchFamily="18" charset="0"/>
                <a:cs typeface="Times New Roman" panose="02020603050405020304" pitchFamily="18" charset="0"/>
              </a:rPr>
              <a:t>Physical </a:t>
            </a:r>
            <a:r>
              <a:rPr sz="1800" spc="-15" dirty="0">
                <a:latin typeface="Times New Roman" panose="02020603050405020304" pitchFamily="18" charset="0"/>
                <a:cs typeface="Times New Roman" panose="02020603050405020304" pitchFamily="18" charset="0"/>
              </a:rPr>
              <a:t>examination results </a:t>
            </a:r>
            <a:r>
              <a:rPr sz="1800" spc="-5" dirty="0">
                <a:latin typeface="Times New Roman" panose="02020603050405020304" pitchFamily="18" charset="0"/>
                <a:cs typeface="Times New Roman" panose="02020603050405020304" pitchFamily="18" charset="0"/>
              </a:rPr>
              <a:t>must</a:t>
            </a:r>
            <a:r>
              <a:rPr sz="1800" spc="-17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reflect:</a:t>
            </a:r>
            <a:endParaRPr sz="1800" dirty="0">
              <a:latin typeface="Times New Roman" panose="02020603050405020304" pitchFamily="18" charset="0"/>
              <a:cs typeface="Times New Roman" panose="02020603050405020304" pitchFamily="18" charset="0"/>
            </a:endParaRPr>
          </a:p>
          <a:p>
            <a:pPr marL="756285" marR="535305" lvl="1" indent="-286385">
              <a:lnSpc>
                <a:spcPct val="100000"/>
              </a:lnSpc>
              <a:spcBef>
                <a:spcPts val="405"/>
              </a:spcBef>
              <a:buFont typeface="Wingdings"/>
              <a:buChar char=""/>
              <a:tabLst>
                <a:tab pos="756920" algn="l"/>
              </a:tabLst>
            </a:pPr>
            <a:r>
              <a:rPr sz="1800" spc="-5" dirty="0">
                <a:latin typeface="Times New Roman" panose="02020603050405020304" pitchFamily="18" charset="0"/>
                <a:cs typeface="Times New Roman" panose="02020603050405020304" pitchFamily="18" charset="0"/>
              </a:rPr>
              <a:t>The </a:t>
            </a:r>
            <a:r>
              <a:rPr sz="1800" spc="-10" dirty="0">
                <a:latin typeface="Times New Roman" panose="02020603050405020304" pitchFamily="18" charset="0"/>
                <a:cs typeface="Times New Roman" panose="02020603050405020304" pitchFamily="18" charset="0"/>
              </a:rPr>
              <a:t>Deployer </a:t>
            </a:r>
            <a:r>
              <a:rPr sz="1800" spc="-5" dirty="0">
                <a:latin typeface="Times New Roman" panose="02020603050405020304" pitchFamily="18" charset="0"/>
                <a:cs typeface="Times New Roman" panose="02020603050405020304" pitchFamily="18" charset="0"/>
              </a:rPr>
              <a:t>is </a:t>
            </a:r>
            <a:r>
              <a:rPr sz="1800" spc="-15" dirty="0">
                <a:latin typeface="Times New Roman" panose="02020603050405020304" pitchFamily="18" charset="0"/>
                <a:cs typeface="Times New Roman" panose="02020603050405020304" pitchFamily="18" charset="0"/>
              </a:rPr>
              <a:t>psychologically </a:t>
            </a:r>
            <a:r>
              <a:rPr sz="1800" dirty="0">
                <a:latin typeface="Times New Roman" panose="02020603050405020304" pitchFamily="18" charset="0"/>
                <a:cs typeface="Times New Roman" panose="02020603050405020304" pitchFamily="18" charset="0"/>
              </a:rPr>
              <a:t>and </a:t>
            </a:r>
            <a:r>
              <a:rPr sz="1800" spc="-10" dirty="0">
                <a:latin typeface="Times New Roman" panose="02020603050405020304" pitchFamily="18" charset="0"/>
                <a:cs typeface="Times New Roman" panose="02020603050405020304" pitchFamily="18" charset="0"/>
              </a:rPr>
              <a:t>physically </a:t>
            </a:r>
            <a:r>
              <a:rPr sz="1800" spc="-5" dirty="0">
                <a:latin typeface="Times New Roman" panose="02020603050405020304" pitchFamily="18" charset="0"/>
                <a:cs typeface="Times New Roman" panose="02020603050405020304" pitchFamily="18" charset="0"/>
              </a:rPr>
              <a:t>fit </a:t>
            </a:r>
            <a:r>
              <a:rPr sz="1800" spc="-15" dirty="0">
                <a:latin typeface="Times New Roman" panose="02020603050405020304" pitchFamily="18" charset="0"/>
                <a:cs typeface="Times New Roman" panose="02020603050405020304" pitchFamily="18" charset="0"/>
              </a:rPr>
              <a:t>for </a:t>
            </a:r>
            <a:r>
              <a:rPr sz="1800" spc="-20" dirty="0">
                <a:latin typeface="Times New Roman" panose="02020603050405020304" pitchFamily="18" charset="0"/>
                <a:cs typeface="Times New Roman" panose="02020603050405020304" pitchFamily="18" charset="0"/>
              </a:rPr>
              <a:t>working </a:t>
            </a:r>
            <a:r>
              <a:rPr sz="1800" spc="-5" dirty="0">
                <a:latin typeface="Times New Roman" panose="02020603050405020304" pitchFamily="18" charset="0"/>
                <a:cs typeface="Times New Roman" panose="02020603050405020304" pitchFamily="18" charset="0"/>
              </a:rPr>
              <a:t>in </a:t>
            </a:r>
            <a:r>
              <a:rPr sz="1800" dirty="0">
                <a:latin typeface="Times New Roman" panose="02020603050405020304" pitchFamily="18" charset="0"/>
                <a:cs typeface="Times New Roman" panose="02020603050405020304" pitchFamily="18" charset="0"/>
              </a:rPr>
              <a:t>an  </a:t>
            </a:r>
            <a:r>
              <a:rPr sz="1800" spc="-20" dirty="0">
                <a:latin typeface="Times New Roman" panose="02020603050405020304" pitchFamily="18" charset="0"/>
                <a:cs typeface="Times New Roman" panose="02020603050405020304" pitchFamily="18" charset="0"/>
              </a:rPr>
              <a:t>austere </a:t>
            </a:r>
            <a:r>
              <a:rPr sz="1800" spc="-15" dirty="0">
                <a:latin typeface="Times New Roman" panose="02020603050405020304" pitchFamily="18" charset="0"/>
                <a:cs typeface="Times New Roman" panose="02020603050405020304" pitchFamily="18" charset="0"/>
              </a:rPr>
              <a:t>environment </a:t>
            </a:r>
            <a:r>
              <a:rPr sz="1800" dirty="0">
                <a:latin typeface="Times New Roman" panose="02020603050405020304" pitchFamily="18" charset="0"/>
                <a:cs typeface="Times New Roman" panose="02020603050405020304" pitchFamily="18" charset="0"/>
              </a:rPr>
              <a:t>and </a:t>
            </a:r>
            <a:r>
              <a:rPr sz="1800" spc="-15" dirty="0">
                <a:latin typeface="Times New Roman" panose="02020603050405020304" pitchFamily="18" charset="0"/>
                <a:cs typeface="Times New Roman" panose="02020603050405020304" pitchFamily="18" charset="0"/>
              </a:rPr>
              <a:t>capable </a:t>
            </a:r>
            <a:r>
              <a:rPr sz="1800" spc="-5" dirty="0">
                <a:latin typeface="Times New Roman" panose="02020603050405020304" pitchFamily="18" charset="0"/>
                <a:cs typeface="Times New Roman" panose="02020603050405020304" pitchFamily="18" charset="0"/>
              </a:rPr>
              <a:t>of </a:t>
            </a:r>
            <a:r>
              <a:rPr sz="1800" spc="-15" dirty="0">
                <a:latin typeface="Times New Roman" panose="02020603050405020304" pitchFamily="18" charset="0"/>
                <a:cs typeface="Times New Roman" panose="02020603050405020304" pitchFamily="18" charset="0"/>
              </a:rPr>
              <a:t>wearing </a:t>
            </a:r>
            <a:r>
              <a:rPr sz="1800" spc="-5" dirty="0">
                <a:latin typeface="Times New Roman" panose="02020603050405020304" pitchFamily="18" charset="0"/>
                <a:cs typeface="Times New Roman" panose="02020603050405020304" pitchFamily="18" charset="0"/>
              </a:rPr>
              <a:t>respiratory, </a:t>
            </a:r>
            <a:r>
              <a:rPr sz="1800" spc="-10" dirty="0">
                <a:latin typeface="Times New Roman" panose="02020603050405020304" pitchFamily="18" charset="0"/>
                <a:cs typeface="Times New Roman" panose="02020603050405020304" pitchFamily="18" charset="0"/>
              </a:rPr>
              <a:t>chemical, </a:t>
            </a:r>
            <a:r>
              <a:rPr sz="1800" dirty="0">
                <a:latin typeface="Times New Roman" panose="02020603050405020304" pitchFamily="18" charset="0"/>
                <a:cs typeface="Times New Roman" panose="02020603050405020304" pitchFamily="18" charset="0"/>
              </a:rPr>
              <a:t>and  </a:t>
            </a:r>
            <a:r>
              <a:rPr sz="1800" spc="-10" dirty="0">
                <a:latin typeface="Times New Roman" panose="02020603050405020304" pitchFamily="18" charset="0"/>
                <a:cs typeface="Times New Roman" panose="02020603050405020304" pitchFamily="18" charset="0"/>
              </a:rPr>
              <a:t>biological </a:t>
            </a:r>
            <a:r>
              <a:rPr sz="1800" spc="-15" dirty="0">
                <a:latin typeface="Times New Roman" panose="02020603050405020304" pitchFamily="18" charset="0"/>
                <a:cs typeface="Times New Roman" panose="02020603050405020304" pitchFamily="18" charset="0"/>
              </a:rPr>
              <a:t>protective</a:t>
            </a:r>
            <a:r>
              <a:rPr sz="1800" spc="-9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equipment</a:t>
            </a:r>
            <a:endParaRPr sz="1800" dirty="0">
              <a:latin typeface="Times New Roman" panose="02020603050405020304" pitchFamily="18" charset="0"/>
              <a:cs typeface="Times New Roman" panose="02020603050405020304" pitchFamily="18" charset="0"/>
            </a:endParaRPr>
          </a:p>
          <a:p>
            <a:pPr marL="756285" marR="535305" lvl="1" indent="-286385">
              <a:lnSpc>
                <a:spcPct val="100000"/>
              </a:lnSpc>
              <a:spcBef>
                <a:spcPts val="405"/>
              </a:spcBef>
              <a:buFont typeface="Wingdings"/>
              <a:buChar char=""/>
              <a:tabLst>
                <a:tab pos="756920" algn="l"/>
              </a:tabLst>
            </a:pPr>
            <a:r>
              <a:rPr lang="en-US" spc="-5" dirty="0">
                <a:latin typeface="Times New Roman" panose="02020603050405020304" pitchFamily="18" charset="0"/>
                <a:cs typeface="Times New Roman" panose="02020603050405020304" pitchFamily="18" charset="0"/>
              </a:rPr>
              <a:t>ECG/EKG (everyone 40 years of age and older): within the past five years</a:t>
            </a:r>
            <a:endParaRPr lang="en-US" dirty="0">
              <a:latin typeface="Times New Roman" panose="02020603050405020304" pitchFamily="18" charset="0"/>
              <a:cs typeface="Times New Roman" panose="02020603050405020304" pitchFamily="18" charset="0"/>
            </a:endParaRPr>
          </a:p>
          <a:p>
            <a:pPr marL="756285" lvl="1" indent="-286385">
              <a:lnSpc>
                <a:spcPct val="100000"/>
              </a:lnSpc>
              <a:spcBef>
                <a:spcPts val="990"/>
              </a:spcBef>
              <a:buFont typeface="Wingdings"/>
              <a:buChar char=""/>
              <a:tabLst>
                <a:tab pos="756920" algn="l"/>
              </a:tabLst>
            </a:pPr>
            <a:r>
              <a:rPr lang="en-US" spc="-15" dirty="0">
                <a:latin typeface="Times New Roman" panose="02020603050405020304" pitchFamily="18" charset="0"/>
                <a:cs typeface="Times New Roman" panose="02020603050405020304" pitchFamily="18" charset="0"/>
              </a:rPr>
              <a:t>Results </a:t>
            </a:r>
            <a:r>
              <a:rPr lang="en-US" spc="-5" dirty="0">
                <a:latin typeface="Times New Roman" panose="02020603050405020304" pitchFamily="18" charset="0"/>
                <a:cs typeface="Times New Roman" panose="02020603050405020304" pitchFamily="18" charset="0"/>
              </a:rPr>
              <a:t>of </a:t>
            </a:r>
            <a:r>
              <a:rPr lang="en-US" spc="-15" dirty="0">
                <a:latin typeface="Times New Roman" panose="02020603050405020304" pitchFamily="18" charset="0"/>
                <a:cs typeface="Times New Roman" panose="02020603050405020304" pitchFamily="18" charset="0"/>
              </a:rPr>
              <a:t>Framingham </a:t>
            </a:r>
            <a:r>
              <a:rPr lang="en-US" spc="-10" dirty="0">
                <a:latin typeface="Times New Roman" panose="02020603050405020304" pitchFamily="18" charset="0"/>
                <a:cs typeface="Times New Roman" panose="02020603050405020304" pitchFamily="18" charset="0"/>
              </a:rPr>
              <a:t>Calculation</a:t>
            </a:r>
            <a:r>
              <a:rPr lang="en-US" spc="-150"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if:</a:t>
            </a:r>
            <a:endParaRPr lang="en-US" dirty="0">
              <a:latin typeface="Times New Roman" panose="02020603050405020304" pitchFamily="18" charset="0"/>
              <a:cs typeface="Times New Roman" panose="02020603050405020304" pitchFamily="18" charset="0"/>
            </a:endParaRPr>
          </a:p>
          <a:p>
            <a:pPr marL="1155700" lvl="2" indent="-228600">
              <a:lnSpc>
                <a:spcPct val="100000"/>
              </a:lnSpc>
              <a:spcBef>
                <a:spcPts val="990"/>
              </a:spcBef>
              <a:buFont typeface="Wingdings"/>
              <a:buChar char=""/>
              <a:tabLst>
                <a:tab pos="1156335" algn="l"/>
              </a:tabLst>
            </a:pPr>
            <a:r>
              <a:rPr lang="en-US" spc="-5" dirty="0">
                <a:latin typeface="Times New Roman" panose="02020603050405020304" pitchFamily="18" charset="0"/>
                <a:cs typeface="Times New Roman" panose="02020603050405020304" pitchFamily="18" charset="0"/>
              </a:rPr>
              <a:t>40 </a:t>
            </a:r>
            <a:r>
              <a:rPr lang="en-US" spc="-20" dirty="0">
                <a:latin typeface="Times New Roman" panose="02020603050405020304" pitchFamily="18" charset="0"/>
                <a:cs typeface="Times New Roman" panose="02020603050405020304" pitchFamily="18" charset="0"/>
              </a:rPr>
              <a:t>years </a:t>
            </a:r>
            <a:r>
              <a:rPr lang="en-US" spc="-5" dirty="0">
                <a:latin typeface="Times New Roman" panose="02020603050405020304" pitchFamily="18" charset="0"/>
                <a:cs typeface="Times New Roman" panose="02020603050405020304" pitchFamily="18" charset="0"/>
              </a:rPr>
              <a:t>old and older and/</a:t>
            </a:r>
            <a:r>
              <a:rPr lang="en-US" spc="45" dirty="0">
                <a:latin typeface="Times New Roman" panose="02020603050405020304" pitchFamily="18" charset="0"/>
                <a:cs typeface="Times New Roman" panose="02020603050405020304" pitchFamily="18" charset="0"/>
              </a:rPr>
              <a:t>or if </a:t>
            </a:r>
            <a:r>
              <a:rPr lang="en-US" spc="-15" dirty="0">
                <a:latin typeface="Times New Roman" panose="02020603050405020304" pitchFamily="18" charset="0"/>
                <a:cs typeface="Times New Roman" panose="02020603050405020304" pitchFamily="18" charset="0"/>
              </a:rPr>
              <a:t>treated for </a:t>
            </a:r>
            <a:r>
              <a:rPr lang="en-US" spc="-10" dirty="0">
                <a:latin typeface="Times New Roman" panose="02020603050405020304" pitchFamily="18" charset="0"/>
                <a:cs typeface="Times New Roman" panose="02020603050405020304" pitchFamily="18" charset="0"/>
              </a:rPr>
              <a:t>Diabetes </a:t>
            </a:r>
            <a:r>
              <a:rPr lang="en-US" spc="-5" dirty="0">
                <a:latin typeface="Times New Roman" panose="02020603050405020304" pitchFamily="18" charset="0"/>
                <a:cs typeface="Times New Roman" panose="02020603050405020304" pitchFamily="18" charset="0"/>
              </a:rPr>
              <a:t>Mellitus </a:t>
            </a:r>
            <a:r>
              <a:rPr lang="en-US" spc="-25" dirty="0">
                <a:latin typeface="Times New Roman" panose="02020603050405020304" pitchFamily="18" charset="0"/>
                <a:cs typeface="Times New Roman" panose="02020603050405020304" pitchFamily="18" charset="0"/>
              </a:rPr>
              <a:t>Type</a:t>
            </a:r>
            <a:r>
              <a:rPr lang="en-US" spc="-215"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138"/>
            <a:ext cx="7239000" cy="884555"/>
          </a:xfrm>
          <a:prstGeom prst="rect">
            <a:avLst/>
          </a:prstGeom>
        </p:spPr>
        <p:txBody>
          <a:bodyPr vert="horz" wrap="square" lIns="0" tIns="0" rIns="0" bIns="0" rtlCol="0">
            <a:spAutoFit/>
          </a:bodyPr>
          <a:lstStyle/>
          <a:p>
            <a:pPr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SRP</a:t>
            </a:r>
          </a:p>
          <a:p>
            <a:pPr marL="50165" algn="ctr">
              <a:lnSpc>
                <a:spcPct val="100000"/>
              </a:lnSpc>
            </a:pPr>
            <a:r>
              <a:rPr spc="-20" dirty="0">
                <a:latin typeface="Times New Roman" panose="02020603050405020304" pitchFamily="18" charset="0"/>
                <a:cs typeface="Times New Roman" panose="02020603050405020304" pitchFamily="18" charset="0"/>
              </a:rPr>
              <a:t>(Physical</a:t>
            </a:r>
            <a:r>
              <a:rPr spc="-3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Exam)</a:t>
            </a:r>
          </a:p>
        </p:txBody>
      </p:sp>
      <p:sp>
        <p:nvSpPr>
          <p:cNvPr id="3" name="object 3"/>
          <p:cNvSpPr txBox="1"/>
          <p:nvPr/>
        </p:nvSpPr>
        <p:spPr>
          <a:xfrm>
            <a:off x="476199" y="1478534"/>
            <a:ext cx="7868284" cy="2321148"/>
          </a:xfrm>
          <a:prstGeom prst="rect">
            <a:avLst/>
          </a:prstGeom>
        </p:spPr>
        <p:txBody>
          <a:bodyPr vert="horz" wrap="square" lIns="0" tIns="0" rIns="0" bIns="0" rtlCol="0">
            <a:spAutoFit/>
          </a:bodyPr>
          <a:lstStyle/>
          <a:p>
            <a:pPr marL="299085" indent="-286385">
              <a:lnSpc>
                <a:spcPct val="100000"/>
              </a:lnSpc>
              <a:buFont typeface="Arial"/>
              <a:buChar char="•"/>
              <a:tabLst>
                <a:tab pos="356870" algn="l"/>
                <a:tab pos="357505" algn="l"/>
              </a:tabLst>
            </a:pPr>
            <a:r>
              <a:rPr sz="1800" dirty="0">
                <a:latin typeface="Times New Roman" panose="02020603050405020304" pitchFamily="18" charset="0"/>
                <a:cs typeface="Times New Roman" panose="02020603050405020304" pitchFamily="18" charset="0"/>
              </a:rPr>
              <a:t>If </a:t>
            </a:r>
            <a:r>
              <a:rPr sz="1800" spc="-15" dirty="0">
                <a:latin typeface="Times New Roman" panose="02020603050405020304" pitchFamily="18" charset="0"/>
                <a:cs typeface="Times New Roman" panose="02020603050405020304" pitchFamily="18" charset="0"/>
              </a:rPr>
              <a:t>Framingham </a:t>
            </a:r>
            <a:r>
              <a:rPr sz="1800" spc="-10" dirty="0">
                <a:latin typeface="Times New Roman" panose="02020603050405020304" pitchFamily="18" charset="0"/>
                <a:cs typeface="Times New Roman" panose="02020603050405020304" pitchFamily="18" charset="0"/>
              </a:rPr>
              <a:t>Calculation </a:t>
            </a:r>
            <a:r>
              <a:rPr sz="1800" spc="-5" dirty="0">
                <a:latin typeface="Times New Roman" panose="02020603050405020304" pitchFamily="18" charset="0"/>
                <a:cs typeface="Times New Roman" panose="02020603050405020304" pitchFamily="18" charset="0"/>
              </a:rPr>
              <a:t>is </a:t>
            </a:r>
            <a:r>
              <a:rPr sz="1800" dirty="0">
                <a:latin typeface="Times New Roman" panose="02020603050405020304" pitchFamily="18" charset="0"/>
                <a:cs typeface="Times New Roman" panose="02020603050405020304" pitchFamily="18" charset="0"/>
              </a:rPr>
              <a:t>&gt; 15% </a:t>
            </a:r>
            <a:r>
              <a:rPr sz="1800" spc="-15" dirty="0">
                <a:latin typeface="Times New Roman" panose="02020603050405020304" pitchFamily="18" charset="0"/>
                <a:cs typeface="Times New Roman" panose="02020603050405020304" pitchFamily="18" charset="0"/>
              </a:rPr>
              <a:t>for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Deployer </a:t>
            </a:r>
            <a:r>
              <a:rPr sz="1800" spc="-15" dirty="0">
                <a:latin typeface="Times New Roman" panose="02020603050405020304" pitchFamily="18" charset="0"/>
                <a:cs typeface="Times New Roman" panose="02020603050405020304" pitchFamily="18" charset="0"/>
              </a:rPr>
              <a:t>who </a:t>
            </a:r>
            <a:r>
              <a:rPr sz="1800" spc="-5" dirty="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older than</a:t>
            </a:r>
            <a:r>
              <a:rPr sz="180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40 </a:t>
            </a:r>
            <a:r>
              <a:rPr sz="1800" spc="-20" dirty="0">
                <a:latin typeface="Times New Roman" panose="02020603050405020304" pitchFamily="18" charset="0"/>
                <a:cs typeface="Times New Roman" panose="02020603050405020304" pitchFamily="18" charset="0"/>
              </a:rPr>
              <a:t>years </a:t>
            </a:r>
            <a:r>
              <a:rPr sz="1800" spc="-5" dirty="0">
                <a:latin typeface="Times New Roman" panose="02020603050405020304" pitchFamily="18" charset="0"/>
                <a:cs typeface="Times New Roman" panose="02020603050405020304" pitchFamily="18" charset="0"/>
              </a:rPr>
              <a:t>old </a:t>
            </a:r>
            <a:r>
              <a:rPr sz="1800" spc="-10" dirty="0">
                <a:latin typeface="Times New Roman" panose="02020603050405020304" pitchFamily="18" charset="0"/>
                <a:cs typeface="Times New Roman" panose="02020603050405020304" pitchFamily="18" charset="0"/>
              </a:rPr>
              <a:t>and/or</a:t>
            </a:r>
            <a:r>
              <a:rPr sz="1800" spc="-15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is</a:t>
            </a:r>
            <a:r>
              <a:rPr lang="en-US"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treated </a:t>
            </a:r>
            <a:r>
              <a:rPr sz="1800" spc="-15" dirty="0">
                <a:latin typeface="Times New Roman" panose="02020603050405020304" pitchFamily="18" charset="0"/>
                <a:cs typeface="Times New Roman" panose="02020603050405020304" pitchFamily="18" charset="0"/>
              </a:rPr>
              <a:t>for Diabetes</a:t>
            </a:r>
            <a:r>
              <a:rPr lang="en-US" sz="1800" spc="-15" dirty="0">
                <a:latin typeface="Times New Roman" panose="02020603050405020304" pitchFamily="18" charset="0"/>
                <a:cs typeface="Times New Roman" panose="02020603050405020304" pitchFamily="18" charset="0"/>
              </a:rPr>
              <a:t> Mellitus type 2</a:t>
            </a:r>
            <a:r>
              <a:rPr sz="1800" spc="-15" dirty="0">
                <a:latin typeface="Times New Roman" panose="02020603050405020304" pitchFamily="18" charset="0"/>
                <a:cs typeface="Times New Roman" panose="02020603050405020304" pitchFamily="18" charset="0"/>
              </a:rPr>
              <a:t>,</a:t>
            </a:r>
            <a:r>
              <a:rPr sz="1800" spc="-2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bring:</a:t>
            </a:r>
            <a:endParaRPr sz="1800" dirty="0">
              <a:latin typeface="Times New Roman" panose="02020603050405020304" pitchFamily="18" charset="0"/>
              <a:cs typeface="Times New Roman" panose="02020603050405020304" pitchFamily="18" charset="0"/>
            </a:endParaRPr>
          </a:p>
          <a:p>
            <a:pPr>
              <a:lnSpc>
                <a:spcPct val="100000"/>
              </a:lnSpc>
              <a:spcBef>
                <a:spcPts val="30"/>
              </a:spcBef>
            </a:pPr>
            <a:endParaRPr sz="1450" dirty="0">
              <a:latin typeface="Times New Roman" panose="02020603050405020304" pitchFamily="18" charset="0"/>
              <a:cs typeface="Times New Roman" panose="02020603050405020304" pitchFamily="18" charset="0"/>
            </a:endParaRPr>
          </a:p>
          <a:p>
            <a:pPr marL="756285" lvl="1" indent="-286385">
              <a:lnSpc>
                <a:spcPct val="100000"/>
              </a:lnSpc>
              <a:buFont typeface="Wingdings"/>
              <a:buChar char=""/>
              <a:tabLst>
                <a:tab pos="756920" algn="l"/>
              </a:tabLst>
            </a:pPr>
            <a:r>
              <a:rPr sz="1800" spc="-15" dirty="0">
                <a:latin typeface="Times New Roman" panose="02020603050405020304" pitchFamily="18" charset="0"/>
                <a:cs typeface="Times New Roman" panose="02020603050405020304" pitchFamily="18" charset="0"/>
              </a:rPr>
              <a:t>Results </a:t>
            </a:r>
            <a:r>
              <a:rPr sz="1800" spc="-5" dirty="0">
                <a:latin typeface="Times New Roman" panose="02020603050405020304" pitchFamily="18" charset="0"/>
                <a:cs typeface="Times New Roman" panose="02020603050405020304" pitchFamily="18" charset="0"/>
              </a:rPr>
              <a:t>of </a:t>
            </a:r>
            <a:r>
              <a:rPr sz="1800" spc="-15" dirty="0">
                <a:latin typeface="Times New Roman" panose="02020603050405020304" pitchFamily="18" charset="0"/>
                <a:cs typeface="Times New Roman" panose="02020603050405020304" pitchFamily="18" charset="0"/>
              </a:rPr>
              <a:t>cardiology </a:t>
            </a:r>
            <a:r>
              <a:rPr sz="1800" spc="-10" dirty="0">
                <a:latin typeface="Times New Roman" panose="02020603050405020304" pitchFamily="18" charset="0"/>
                <a:cs typeface="Times New Roman" panose="02020603050405020304" pitchFamily="18" charset="0"/>
              </a:rPr>
              <a:t>evaluation with</a:t>
            </a:r>
            <a:r>
              <a:rPr lang="en-US" sz="1800" spc="-10" dirty="0">
                <a:latin typeface="Times New Roman" panose="02020603050405020304" pitchFamily="18" charset="0"/>
                <a:cs typeface="Times New Roman" panose="02020603050405020304" pitchFamily="18" charset="0"/>
              </a:rPr>
              <a:t> a completed </a:t>
            </a:r>
            <a:r>
              <a:rPr lang="en-US" spc="-10" dirty="0">
                <a:latin typeface="Times New Roman" panose="02020603050405020304" pitchFamily="18" charset="0"/>
                <a:cs typeface="Times New Roman" panose="02020603050405020304" pitchFamily="18" charset="0"/>
              </a:rPr>
              <a:t>Stress Echocardiogram or Nuclear Stress Test.</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1689"/>
              </a:spcBef>
              <a:buFont typeface="Wingdings"/>
              <a:buChar char=""/>
              <a:tabLst>
                <a:tab pos="756920" algn="l"/>
              </a:tabLst>
            </a:pPr>
            <a:r>
              <a:rPr sz="1800" spc="-20" dirty="0">
                <a:latin typeface="Times New Roman" panose="02020603050405020304" pitchFamily="18" charset="0"/>
                <a:cs typeface="Times New Roman" panose="02020603050405020304" pitchFamily="18" charset="0"/>
              </a:rPr>
              <a:t>PCM </a:t>
            </a:r>
            <a:r>
              <a:rPr sz="1800" spc="-5" dirty="0">
                <a:latin typeface="Times New Roman" panose="02020603050405020304" pitchFamily="18" charset="0"/>
                <a:cs typeface="Times New Roman" panose="02020603050405020304" pitchFamily="18" charset="0"/>
              </a:rPr>
              <a:t>or </a:t>
            </a:r>
            <a:r>
              <a:rPr sz="1800" spc="-15" dirty="0">
                <a:latin typeface="Times New Roman" panose="02020603050405020304" pitchFamily="18" charset="0"/>
                <a:cs typeface="Times New Roman" panose="02020603050405020304" pitchFamily="18" charset="0"/>
              </a:rPr>
              <a:t>Cardiologist recommendations </a:t>
            </a:r>
            <a:r>
              <a:rPr sz="1800" spc="-10" dirty="0">
                <a:latin typeface="Times New Roman" panose="02020603050405020304" pitchFamily="18" charset="0"/>
                <a:cs typeface="Times New Roman" panose="02020603050405020304" pitchFamily="18" charset="0"/>
              </a:rPr>
              <a:t>to</a:t>
            </a:r>
            <a:r>
              <a:rPr sz="1800" spc="-5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deploy</a:t>
            </a:r>
            <a:endParaRPr lang="en-US" sz="1800" spc="-10" dirty="0">
              <a:latin typeface="Times New Roman" panose="02020603050405020304" pitchFamily="18" charset="0"/>
              <a:cs typeface="Times New Roman" panose="02020603050405020304" pitchFamily="18" charset="0"/>
            </a:endParaRPr>
          </a:p>
          <a:p>
            <a:pPr marL="756285" lvl="1" indent="-286385">
              <a:lnSpc>
                <a:spcPct val="100000"/>
              </a:lnSpc>
              <a:spcBef>
                <a:spcPts val="1689"/>
              </a:spcBef>
              <a:buFont typeface="Wingdings"/>
              <a:buChar char=""/>
              <a:tabLst>
                <a:tab pos="756920" algn="l"/>
              </a:tabLst>
            </a:pPr>
            <a:r>
              <a:rPr lang="en-US" spc="-10" dirty="0">
                <a:latin typeface="Times New Roman" panose="02020603050405020304" pitchFamily="18" charset="0"/>
                <a:cs typeface="Times New Roman" panose="02020603050405020304" pitchFamily="18" charset="0"/>
              </a:rPr>
              <a:t>Requires a Waiver</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0" y="88138"/>
            <a:ext cx="7086600" cy="861774"/>
          </a:xfrm>
          <a:prstGeom prst="rect">
            <a:avLst/>
          </a:prstGeom>
        </p:spPr>
        <p:txBody>
          <a:bodyPr vert="horz" wrap="square" lIns="0" tIns="0" rIns="0" bIns="0" rtlCol="0">
            <a:spAutoFit/>
          </a:bodyPr>
          <a:lstStyle/>
          <a:p>
            <a:pPr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6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endParaRPr spc="-5" dirty="0">
              <a:latin typeface="Times New Roman" panose="02020603050405020304" pitchFamily="18" charset="0"/>
              <a:cs typeface="Times New Roman" panose="02020603050405020304" pitchFamily="18" charset="0"/>
            </a:endParaRPr>
          </a:p>
          <a:p>
            <a:pPr marL="125095" algn="ctr">
              <a:lnSpc>
                <a:spcPct val="100000"/>
              </a:lnSpc>
            </a:pPr>
            <a:r>
              <a:rPr spc="-20" dirty="0">
                <a:latin typeface="Times New Roman" panose="02020603050405020304" pitchFamily="18" charset="0"/>
                <a:cs typeface="Times New Roman" panose="02020603050405020304" pitchFamily="18" charset="0"/>
              </a:rPr>
              <a:t>(Physical</a:t>
            </a:r>
            <a:r>
              <a:rPr spc="-3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Exam</a:t>
            </a:r>
            <a:r>
              <a:rPr lang="en-US" spc="-15" dirty="0">
                <a:latin typeface="Times New Roman" panose="02020603050405020304" pitchFamily="18" charset="0"/>
                <a:cs typeface="Times New Roman" panose="02020603050405020304" pitchFamily="18" charset="0"/>
              </a:rPr>
              <a:t>: Lab Requirements</a:t>
            </a:r>
            <a:r>
              <a:rPr spc="-15" dirty="0">
                <a:latin typeface="Times New Roman" panose="02020603050405020304" pitchFamily="18" charset="0"/>
                <a:cs typeface="Times New Roman" panose="02020603050405020304" pitchFamily="18" charset="0"/>
              </a:rPr>
              <a:t>)</a:t>
            </a:r>
          </a:p>
        </p:txBody>
      </p:sp>
      <p:sp>
        <p:nvSpPr>
          <p:cNvPr id="3" name="object 3"/>
          <p:cNvSpPr txBox="1"/>
          <p:nvPr/>
        </p:nvSpPr>
        <p:spPr>
          <a:xfrm>
            <a:off x="455777" y="1402334"/>
            <a:ext cx="7859395" cy="5483552"/>
          </a:xfrm>
          <a:prstGeom prst="rect">
            <a:avLst/>
          </a:prstGeom>
        </p:spPr>
        <p:txBody>
          <a:bodyPr vert="horz" wrap="square" lIns="0" tIns="0" rIns="0" bIns="0" rtlCol="0">
            <a:spAutoFit/>
          </a:bodyPr>
          <a:lstStyle/>
          <a:p>
            <a:pPr marL="368935" indent="-344170">
              <a:lnSpc>
                <a:spcPct val="100000"/>
              </a:lnSpc>
              <a:buFont typeface="Arial"/>
              <a:buChar char="•"/>
              <a:tabLst>
                <a:tab pos="368935" algn="l"/>
                <a:tab pos="369570" algn="l"/>
              </a:tabLst>
            </a:pPr>
            <a:r>
              <a:rPr sz="1800" spc="-25" dirty="0">
                <a:latin typeface="Times New Roman" panose="02020603050405020304" pitchFamily="18" charset="0"/>
                <a:cs typeface="Times New Roman" panose="02020603050405020304" pitchFamily="18" charset="0"/>
              </a:rPr>
              <a:t>Lab</a:t>
            </a:r>
            <a:r>
              <a:rPr sz="1800" spc="-65"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test</a:t>
            </a:r>
            <a:r>
              <a:rPr sz="1800" spc="-70"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requirements</a:t>
            </a:r>
            <a:r>
              <a:rPr sz="1800" spc="-65"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(must</a:t>
            </a:r>
            <a:r>
              <a:rPr sz="1800" spc="-60"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have</a:t>
            </a:r>
            <a:r>
              <a:rPr sz="1800" spc="-85"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results</a:t>
            </a:r>
            <a:r>
              <a:rPr sz="1800" spc="-55" dirty="0">
                <a:latin typeface="Times New Roman" panose="02020603050405020304" pitchFamily="18" charset="0"/>
                <a:cs typeface="Times New Roman" panose="02020603050405020304" pitchFamily="18" charset="0"/>
              </a:rPr>
              <a:t> </a:t>
            </a:r>
            <a:r>
              <a:rPr sz="1800" u="heavy" spc="-35" dirty="0">
                <a:latin typeface="Times New Roman" panose="02020603050405020304" pitchFamily="18" charset="0"/>
                <a:cs typeface="Times New Roman" panose="02020603050405020304" pitchFamily="18" charset="0"/>
              </a:rPr>
              <a:t>from</a:t>
            </a:r>
            <a:r>
              <a:rPr lang="en-US" sz="1800" u="heavy" spc="-35" dirty="0">
                <a:latin typeface="Times New Roman" panose="02020603050405020304" pitchFamily="18" charset="0"/>
                <a:cs typeface="Times New Roman" panose="02020603050405020304" pitchFamily="18" charset="0"/>
              </a:rPr>
              <a:t> the</a:t>
            </a:r>
            <a:r>
              <a:rPr sz="1800" u="heavy" spc="-75" dirty="0">
                <a:latin typeface="Times New Roman" panose="02020603050405020304" pitchFamily="18" charset="0"/>
                <a:cs typeface="Times New Roman" panose="02020603050405020304" pitchFamily="18" charset="0"/>
              </a:rPr>
              <a:t> </a:t>
            </a:r>
            <a:r>
              <a:rPr sz="1800" u="heavy" spc="-30" dirty="0">
                <a:latin typeface="Times New Roman" panose="02020603050405020304" pitchFamily="18" charset="0"/>
                <a:cs typeface="Times New Roman" panose="02020603050405020304" pitchFamily="18" charset="0"/>
              </a:rPr>
              <a:t>lab</a:t>
            </a:r>
            <a:r>
              <a:rPr sz="1800" spc="-30" dirty="0">
                <a:latin typeface="Times New Roman" panose="02020603050405020304" pitchFamily="18" charset="0"/>
                <a:cs typeface="Times New Roman" panose="02020603050405020304" pitchFamily="18" charset="0"/>
              </a:rPr>
              <a:t>,</a:t>
            </a:r>
            <a:r>
              <a:rPr sz="1800" spc="-6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not</a:t>
            </a:r>
            <a:r>
              <a:rPr sz="1800" spc="-70" dirty="0">
                <a:latin typeface="Times New Roman" panose="02020603050405020304" pitchFamily="18" charset="0"/>
                <a:cs typeface="Times New Roman" panose="02020603050405020304" pitchFamily="18" charset="0"/>
              </a:rPr>
              <a:t> </a:t>
            </a:r>
            <a:r>
              <a:rPr sz="1800" spc="-45" dirty="0">
                <a:latin typeface="Times New Roman" panose="02020603050405020304" pitchFamily="18" charset="0"/>
                <a:cs typeface="Times New Roman" panose="02020603050405020304" pitchFamily="18" charset="0"/>
              </a:rPr>
              <a:t>written</a:t>
            </a:r>
            <a:r>
              <a:rPr sz="1800" spc="-5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on</a:t>
            </a:r>
            <a:r>
              <a:rPr sz="1800" spc="-65" dirty="0">
                <a:latin typeface="Times New Roman" panose="02020603050405020304" pitchFamily="18" charset="0"/>
                <a:cs typeface="Times New Roman" panose="02020603050405020304" pitchFamily="18" charset="0"/>
              </a:rPr>
              <a:t> </a:t>
            </a:r>
            <a:r>
              <a:rPr sz="1800" spc="-45" dirty="0">
                <a:latin typeface="Times New Roman" panose="02020603050405020304" pitchFamily="18" charset="0"/>
                <a:cs typeface="Times New Roman" panose="02020603050405020304" pitchFamily="18" charset="0"/>
              </a:rPr>
              <a:t>physical</a:t>
            </a:r>
            <a:r>
              <a:rPr sz="1800" spc="-70" dirty="0">
                <a:latin typeface="Times New Roman" panose="02020603050405020304" pitchFamily="18" charset="0"/>
                <a:cs typeface="Times New Roman" panose="02020603050405020304" pitchFamily="18" charset="0"/>
              </a:rPr>
              <a:t> </a:t>
            </a:r>
            <a:r>
              <a:rPr sz="1800" spc="-40" dirty="0">
                <a:latin typeface="Times New Roman" panose="02020603050405020304" pitchFamily="18" charset="0"/>
                <a:cs typeface="Times New Roman" panose="02020603050405020304" pitchFamily="18" charset="0"/>
              </a:rPr>
              <a:t>exam)</a:t>
            </a:r>
            <a:endParaRPr sz="1800" dirty="0">
              <a:latin typeface="Times New Roman" panose="02020603050405020304" pitchFamily="18" charset="0"/>
              <a:cs typeface="Times New Roman" panose="02020603050405020304" pitchFamily="18" charset="0"/>
            </a:endParaRPr>
          </a:p>
          <a:p>
            <a:pPr>
              <a:lnSpc>
                <a:spcPct val="100000"/>
              </a:lnSpc>
              <a:spcBef>
                <a:spcPts val="35"/>
              </a:spcBef>
              <a:buFont typeface="Arial"/>
              <a:buChar char="•"/>
            </a:pPr>
            <a:endParaRPr sz="1850" dirty="0">
              <a:latin typeface="Times New Roman" panose="02020603050405020304" pitchFamily="18" charset="0"/>
              <a:cs typeface="Times New Roman" panose="02020603050405020304" pitchFamily="18" charset="0"/>
            </a:endParaRPr>
          </a:p>
          <a:p>
            <a:pPr marL="826135" lvl="1" indent="-344170">
              <a:lnSpc>
                <a:spcPct val="100000"/>
              </a:lnSpc>
              <a:buFont typeface="Wingdings"/>
              <a:buChar char=""/>
              <a:tabLst>
                <a:tab pos="826135" algn="l"/>
                <a:tab pos="826769" algn="l"/>
              </a:tabLst>
            </a:pPr>
            <a:r>
              <a:rPr sz="1800" spc="-25" dirty="0">
                <a:latin typeface="Times New Roman" panose="02020603050405020304" pitchFamily="18" charset="0"/>
                <a:cs typeface="Times New Roman" panose="02020603050405020304" pitchFamily="18" charset="0"/>
              </a:rPr>
              <a:t>Blood </a:t>
            </a:r>
            <a:r>
              <a:rPr sz="1800" spc="-15" dirty="0">
                <a:latin typeface="Times New Roman" panose="02020603050405020304" pitchFamily="18" charset="0"/>
                <a:cs typeface="Times New Roman" panose="02020603050405020304" pitchFamily="18" charset="0"/>
              </a:rPr>
              <a:t>type </a:t>
            </a:r>
            <a:r>
              <a:rPr sz="1800" spc="-20" dirty="0">
                <a:latin typeface="Times New Roman" panose="02020603050405020304" pitchFamily="18" charset="0"/>
                <a:cs typeface="Times New Roman" panose="02020603050405020304" pitchFamily="18" charset="0"/>
              </a:rPr>
              <a:t>and </a:t>
            </a:r>
            <a:r>
              <a:rPr sz="1800" spc="-25" dirty="0">
                <a:latin typeface="Times New Roman" panose="02020603050405020304" pitchFamily="18" charset="0"/>
                <a:cs typeface="Times New Roman" panose="02020603050405020304" pitchFamily="18" charset="0"/>
              </a:rPr>
              <a:t>RH factor </a:t>
            </a:r>
            <a:r>
              <a:rPr sz="1800" spc="-20" dirty="0">
                <a:latin typeface="Times New Roman" panose="02020603050405020304" pitchFamily="18" charset="0"/>
                <a:cs typeface="Times New Roman" panose="02020603050405020304" pitchFamily="18" charset="0"/>
              </a:rPr>
              <a:t>lab</a:t>
            </a:r>
            <a:r>
              <a:rPr sz="1800" spc="-95" dirty="0">
                <a:latin typeface="Times New Roman" panose="02020603050405020304" pitchFamily="18" charset="0"/>
                <a:cs typeface="Times New Roman" panose="02020603050405020304" pitchFamily="18" charset="0"/>
              </a:rPr>
              <a:t> </a:t>
            </a:r>
            <a:r>
              <a:rPr sz="1800" spc="-30" dirty="0">
                <a:latin typeface="Times New Roman" panose="02020603050405020304" pitchFamily="18" charset="0"/>
                <a:cs typeface="Times New Roman" panose="02020603050405020304" pitchFamily="18" charset="0"/>
              </a:rPr>
              <a:t>results</a:t>
            </a:r>
            <a:r>
              <a:rPr lang="en-US" sz="1800" spc="-30" dirty="0">
                <a:latin typeface="Times New Roman" panose="02020603050405020304" pitchFamily="18" charset="0"/>
                <a:cs typeface="Times New Roman" panose="02020603050405020304" pitchFamily="18" charset="0"/>
              </a:rPr>
              <a:t>: One time draw</a:t>
            </a:r>
          </a:p>
          <a:p>
            <a:pPr marL="826135" lvl="1" indent="-344170">
              <a:lnSpc>
                <a:spcPct val="100000"/>
              </a:lnSpc>
              <a:buFont typeface="Wingdings"/>
              <a:buChar char=""/>
              <a:tabLst>
                <a:tab pos="826135" algn="l"/>
                <a:tab pos="826769" algn="l"/>
              </a:tabLst>
            </a:pPr>
            <a:endParaRPr lang="en-US" spc="-30" dirty="0">
              <a:latin typeface="Times New Roman" panose="02020603050405020304" pitchFamily="18" charset="0"/>
              <a:cs typeface="Times New Roman" panose="02020603050405020304" pitchFamily="18" charset="0"/>
            </a:endParaRPr>
          </a:p>
          <a:p>
            <a:pPr marL="826135" lvl="1" indent="-344170">
              <a:lnSpc>
                <a:spcPct val="100000"/>
              </a:lnSpc>
              <a:buFont typeface="Wingdings"/>
              <a:buChar char=""/>
              <a:tabLst>
                <a:tab pos="826135" algn="l"/>
                <a:tab pos="826769" algn="l"/>
              </a:tabLst>
            </a:pPr>
            <a:r>
              <a:rPr lang="en-US" sz="1800" spc="-30" dirty="0">
                <a:latin typeface="Times New Roman" panose="02020603050405020304" pitchFamily="18" charset="0"/>
                <a:cs typeface="Times New Roman" panose="02020603050405020304" pitchFamily="18" charset="0"/>
              </a:rPr>
              <a:t>HIV test: Within 120 days of deployment date</a:t>
            </a:r>
          </a:p>
          <a:p>
            <a:pPr marL="826135" lvl="1" indent="-344170">
              <a:lnSpc>
                <a:spcPct val="100000"/>
              </a:lnSpc>
              <a:buFont typeface="Wingdings"/>
              <a:buChar char=""/>
              <a:tabLst>
                <a:tab pos="826135" algn="l"/>
                <a:tab pos="826769" algn="l"/>
              </a:tabLst>
            </a:pPr>
            <a:endParaRPr lang="en-US" spc="-30" dirty="0">
              <a:latin typeface="Times New Roman" panose="02020603050405020304" pitchFamily="18" charset="0"/>
              <a:cs typeface="Times New Roman" panose="02020603050405020304" pitchFamily="18" charset="0"/>
            </a:endParaRPr>
          </a:p>
          <a:p>
            <a:pPr marL="826135" lvl="1" indent="-344170">
              <a:buFont typeface="Wingdings"/>
              <a:buChar char=""/>
              <a:tabLst>
                <a:tab pos="826135" algn="l"/>
                <a:tab pos="826769" algn="l"/>
              </a:tabLst>
            </a:pPr>
            <a:r>
              <a:rPr lang="en-US" spc="-5" dirty="0">
                <a:latin typeface="Times New Roman" panose="02020603050405020304" pitchFamily="18" charset="0"/>
                <a:cs typeface="Times New Roman" panose="02020603050405020304" pitchFamily="18" charset="0"/>
              </a:rPr>
              <a:t>Sickle Cell screen: One time draw</a:t>
            </a:r>
            <a:endParaRPr sz="1800" dirty="0">
              <a:latin typeface="Times New Roman" panose="02020603050405020304" pitchFamily="18" charset="0"/>
              <a:cs typeface="Times New Roman" panose="02020603050405020304" pitchFamily="18" charset="0"/>
            </a:endParaRPr>
          </a:p>
          <a:p>
            <a:pPr lvl="1">
              <a:lnSpc>
                <a:spcPct val="100000"/>
              </a:lnSpc>
              <a:spcBef>
                <a:spcPts val="10"/>
              </a:spcBef>
              <a:buFont typeface="Wingdings"/>
              <a:buChar char=""/>
            </a:pPr>
            <a:endParaRPr lang="en-US" sz="1650" dirty="0">
              <a:latin typeface="Times New Roman" panose="02020603050405020304" pitchFamily="18" charset="0"/>
              <a:cs typeface="Times New Roman" panose="02020603050405020304" pitchFamily="18" charset="0"/>
            </a:endParaRPr>
          </a:p>
          <a:p>
            <a:pPr marL="826135" lvl="1" indent="-344170">
              <a:lnSpc>
                <a:spcPct val="100000"/>
              </a:lnSpc>
              <a:buFont typeface="Wingdings"/>
              <a:buChar char=""/>
              <a:tabLst>
                <a:tab pos="826135" algn="l"/>
                <a:tab pos="826769" algn="l"/>
              </a:tabLst>
            </a:pPr>
            <a:r>
              <a:rPr sz="1800" spc="-25" dirty="0">
                <a:latin typeface="Times New Roman" panose="02020603050405020304" pitchFamily="18" charset="0"/>
                <a:cs typeface="Times New Roman" panose="02020603050405020304" pitchFamily="18" charset="0"/>
              </a:rPr>
              <a:t>G6PD </a:t>
            </a:r>
            <a:r>
              <a:rPr sz="1800" spc="-45" dirty="0">
                <a:latin typeface="Times New Roman" panose="02020603050405020304" pitchFamily="18" charset="0"/>
                <a:cs typeface="Times New Roman" panose="02020603050405020304" pitchFamily="18" charset="0"/>
              </a:rPr>
              <a:t>lab</a:t>
            </a:r>
            <a:r>
              <a:rPr sz="1800" spc="-20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results</a:t>
            </a:r>
            <a:r>
              <a:rPr lang="en-US" sz="1800" spc="-25" dirty="0">
                <a:latin typeface="Times New Roman" panose="02020603050405020304" pitchFamily="18" charset="0"/>
                <a:cs typeface="Times New Roman" panose="02020603050405020304" pitchFamily="18" charset="0"/>
              </a:rPr>
              <a:t>: One time draw</a:t>
            </a:r>
          </a:p>
          <a:p>
            <a:pPr marL="826135" lvl="1" indent="-344170">
              <a:lnSpc>
                <a:spcPct val="100000"/>
              </a:lnSpc>
              <a:buFont typeface="Wingdings"/>
              <a:buChar char=""/>
              <a:tabLst>
                <a:tab pos="826135" algn="l"/>
                <a:tab pos="826769" algn="l"/>
              </a:tabLst>
            </a:pPr>
            <a:endParaRPr lang="en-US" spc="-25" dirty="0">
              <a:latin typeface="Times New Roman" panose="02020603050405020304" pitchFamily="18" charset="0"/>
              <a:cs typeface="Times New Roman" panose="02020603050405020304" pitchFamily="18" charset="0"/>
            </a:endParaRPr>
          </a:p>
          <a:p>
            <a:pPr marL="826135" lvl="1" indent="-344170">
              <a:lnSpc>
                <a:spcPct val="100000"/>
              </a:lnSpc>
              <a:buFont typeface="Wingdings"/>
              <a:buChar char=""/>
              <a:tabLst>
                <a:tab pos="826135" algn="l"/>
                <a:tab pos="826769" algn="l"/>
              </a:tabLst>
            </a:pPr>
            <a:r>
              <a:rPr lang="en-US" sz="1800" spc="-25" dirty="0">
                <a:latin typeface="Times New Roman" panose="02020603050405020304" pitchFamily="18" charset="0"/>
                <a:cs typeface="Times New Roman" panose="02020603050405020304" pitchFamily="18" charset="0"/>
              </a:rPr>
              <a:t>TB skin test/PPD: see slide 8</a:t>
            </a:r>
          </a:p>
          <a:p>
            <a:pPr marL="826135" lvl="1" indent="-344170">
              <a:lnSpc>
                <a:spcPct val="100000"/>
              </a:lnSpc>
              <a:buFont typeface="Wingdings"/>
              <a:buChar char=""/>
              <a:tabLst>
                <a:tab pos="826135" algn="l"/>
                <a:tab pos="826769" algn="l"/>
              </a:tabLst>
            </a:pPr>
            <a:endParaRPr sz="1650" dirty="0">
              <a:latin typeface="Times New Roman" panose="02020603050405020304" pitchFamily="18" charset="0"/>
              <a:cs typeface="Times New Roman" panose="02020603050405020304" pitchFamily="18" charset="0"/>
            </a:endParaRPr>
          </a:p>
          <a:p>
            <a:pPr marL="826135" lvl="1" indent="-344170">
              <a:lnSpc>
                <a:spcPct val="100000"/>
              </a:lnSpc>
              <a:buFont typeface="Wingdings"/>
              <a:buChar char=""/>
              <a:tabLst>
                <a:tab pos="826135" algn="l"/>
                <a:tab pos="826769" algn="l"/>
              </a:tabLst>
            </a:pPr>
            <a:r>
              <a:rPr sz="1800" spc="-5" dirty="0">
                <a:latin typeface="Times New Roman" panose="02020603050405020304" pitchFamily="18" charset="0"/>
                <a:cs typeface="Times New Roman" panose="02020603050405020304" pitchFamily="18" charset="0"/>
              </a:rPr>
              <a:t>Lipid panel </a:t>
            </a:r>
            <a:r>
              <a:rPr sz="1800" spc="-10" dirty="0">
                <a:latin typeface="Times New Roman" panose="02020603050405020304" pitchFamily="18" charset="0"/>
                <a:cs typeface="Times New Roman" panose="02020603050405020304" pitchFamily="18" charset="0"/>
              </a:rPr>
              <a:t>results required </a:t>
            </a:r>
            <a:r>
              <a:rPr sz="1800" spc="-5" dirty="0">
                <a:latin typeface="Times New Roman" panose="02020603050405020304" pitchFamily="18" charset="0"/>
                <a:cs typeface="Times New Roman" panose="02020603050405020304" pitchFamily="18" charset="0"/>
              </a:rPr>
              <a:t>if </a:t>
            </a:r>
            <a:r>
              <a:rPr lang="en-US" spc="-5" dirty="0">
                <a:latin typeface="Times New Roman" panose="02020603050405020304" pitchFamily="18" charset="0"/>
                <a:cs typeface="Times New Roman" panose="02020603050405020304" pitchFamily="18" charset="0"/>
              </a:rPr>
              <a:t>40</a:t>
            </a:r>
            <a:r>
              <a:rPr sz="180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years </a:t>
            </a:r>
            <a:r>
              <a:rPr sz="1800" spc="-5" dirty="0">
                <a:latin typeface="Times New Roman" panose="02020603050405020304" pitchFamily="18" charset="0"/>
                <a:cs typeface="Times New Roman" panose="02020603050405020304" pitchFamily="18" charset="0"/>
              </a:rPr>
              <a:t>or</a:t>
            </a:r>
            <a:r>
              <a:rPr sz="1800" spc="12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older</a:t>
            </a:r>
            <a:r>
              <a:rPr lang="en-US" sz="1800" spc="-5" dirty="0">
                <a:latin typeface="Times New Roman" panose="02020603050405020304" pitchFamily="18" charset="0"/>
                <a:cs typeface="Times New Roman" panose="02020603050405020304" pitchFamily="18" charset="0"/>
              </a:rPr>
              <a:t>: Within five years (ensure results meet CENTCOM standard)</a:t>
            </a:r>
            <a:endParaRPr sz="1800" dirty="0">
              <a:latin typeface="Times New Roman" panose="02020603050405020304" pitchFamily="18" charset="0"/>
              <a:cs typeface="Times New Roman" panose="02020603050405020304" pitchFamily="18" charset="0"/>
            </a:endParaRPr>
          </a:p>
          <a:p>
            <a:pPr lvl="1">
              <a:lnSpc>
                <a:spcPct val="100000"/>
              </a:lnSpc>
              <a:spcBef>
                <a:spcPts val="55"/>
              </a:spcBef>
              <a:buFont typeface="Wingdings"/>
              <a:buChar char=""/>
            </a:pPr>
            <a:endParaRPr sz="1600" dirty="0">
              <a:latin typeface="Times New Roman" panose="02020603050405020304" pitchFamily="18" charset="0"/>
              <a:cs typeface="Times New Roman" panose="02020603050405020304" pitchFamily="18" charset="0"/>
            </a:endParaRPr>
          </a:p>
          <a:p>
            <a:pPr marL="826135" marR="5080" lvl="1" indent="-344170">
              <a:lnSpc>
                <a:spcPct val="100000"/>
              </a:lnSpc>
              <a:buFont typeface="Wingdings"/>
              <a:buChar char=""/>
              <a:tabLst>
                <a:tab pos="826135" algn="l"/>
                <a:tab pos="826769" algn="l"/>
              </a:tabLst>
            </a:pPr>
            <a:r>
              <a:rPr sz="1800" spc="-5" dirty="0">
                <a:latin typeface="Times New Roman" panose="02020603050405020304" pitchFamily="18" charset="0"/>
                <a:cs typeface="Times New Roman" panose="02020603050405020304" pitchFamily="18" charset="0"/>
              </a:rPr>
              <a:t>Hemoglobin </a:t>
            </a:r>
            <a:r>
              <a:rPr sz="1800" dirty="0">
                <a:latin typeface="Times New Roman" panose="02020603050405020304" pitchFamily="18" charset="0"/>
                <a:cs typeface="Times New Roman" panose="02020603050405020304" pitchFamily="18" charset="0"/>
              </a:rPr>
              <a:t>A1</a:t>
            </a:r>
            <a:r>
              <a:rPr lang="en-US" sz="1800" dirty="0">
                <a:latin typeface="Times New Roman" panose="02020603050405020304" pitchFamily="18" charset="0"/>
                <a:cs typeface="Times New Roman" panose="02020603050405020304" pitchFamily="18" charset="0"/>
              </a:rPr>
              <a:t>C</a:t>
            </a:r>
            <a:r>
              <a:rPr sz="180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(within </a:t>
            </a:r>
            <a:r>
              <a:rPr sz="1800" dirty="0">
                <a:latin typeface="Times New Roman" panose="02020603050405020304" pitchFamily="18" charset="0"/>
                <a:cs typeface="Times New Roman" panose="02020603050405020304" pitchFamily="18" charset="0"/>
              </a:rPr>
              <a:t>90 </a:t>
            </a:r>
            <a:r>
              <a:rPr sz="1800" spc="-15" dirty="0">
                <a:latin typeface="Times New Roman" panose="02020603050405020304" pitchFamily="18" charset="0"/>
                <a:cs typeface="Times New Roman" panose="02020603050405020304" pitchFamily="18" charset="0"/>
              </a:rPr>
              <a:t>days) </a:t>
            </a:r>
            <a:r>
              <a:rPr sz="1800" spc="-5" dirty="0">
                <a:latin typeface="Times New Roman" panose="02020603050405020304" pitchFamily="18" charset="0"/>
                <a:cs typeface="Times New Roman" panose="02020603050405020304" pitchFamily="18" charset="0"/>
              </a:rPr>
              <a:t>if </a:t>
            </a:r>
            <a:r>
              <a:rPr sz="1800" spc="-10" dirty="0">
                <a:latin typeface="Times New Roman" panose="02020603050405020304" pitchFamily="18" charset="0"/>
                <a:cs typeface="Times New Roman" panose="02020603050405020304" pitchFamily="18" charset="0"/>
              </a:rPr>
              <a:t>you have Diabetes</a:t>
            </a:r>
            <a:r>
              <a:rPr lang="en-US" sz="1800" spc="-10" dirty="0">
                <a:latin typeface="Times New Roman" panose="02020603050405020304" pitchFamily="18" charset="0"/>
                <a:cs typeface="Times New Roman" panose="02020603050405020304" pitchFamily="18" charset="0"/>
              </a:rPr>
              <a:t> Mellitus</a:t>
            </a:r>
            <a:r>
              <a:rPr sz="1800" spc="-10"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or if </a:t>
            </a:r>
            <a:r>
              <a:rPr sz="1800" spc="-10" dirty="0">
                <a:latin typeface="Times New Roman" panose="02020603050405020304" pitchFamily="18" charset="0"/>
                <a:cs typeface="Times New Roman" panose="02020603050405020304" pitchFamily="18" charset="0"/>
              </a:rPr>
              <a:t>you </a:t>
            </a:r>
            <a:r>
              <a:rPr sz="1800" spc="-25" dirty="0">
                <a:latin typeface="Times New Roman" panose="02020603050405020304" pitchFamily="18" charset="0"/>
                <a:cs typeface="Times New Roman" panose="02020603050405020304" pitchFamily="18" charset="0"/>
              </a:rPr>
              <a:t>take </a:t>
            </a:r>
            <a:r>
              <a:rPr lang="en-US" sz="1800" spc="-25" dirty="0">
                <a:latin typeface="Times New Roman" panose="02020603050405020304" pitchFamily="18" charset="0"/>
                <a:cs typeface="Times New Roman" panose="02020603050405020304" pitchFamily="18" charset="0"/>
              </a:rPr>
              <a:t>a </a:t>
            </a:r>
            <a:r>
              <a:rPr sz="1800" dirty="0">
                <a:latin typeface="Times New Roman" panose="02020603050405020304" pitchFamily="18" charset="0"/>
                <a:cs typeface="Times New Roman" panose="02020603050405020304" pitchFamily="18" charset="0"/>
              </a:rPr>
              <a:t>med</a:t>
            </a:r>
            <a:r>
              <a:rPr lang="en-US" sz="1800" dirty="0">
                <a:latin typeface="Times New Roman" panose="02020603050405020304" pitchFamily="18" charset="0"/>
                <a:cs typeface="Times New Roman" panose="02020603050405020304" pitchFamily="18" charset="0"/>
              </a:rPr>
              <a:t>icine</a:t>
            </a:r>
            <a:r>
              <a:rP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typically </a:t>
            </a:r>
            <a:r>
              <a:rPr sz="1800" dirty="0">
                <a:latin typeface="Times New Roman" panose="02020603050405020304" pitchFamily="18" charset="0"/>
                <a:cs typeface="Times New Roman" panose="02020603050405020304" pitchFamily="18" charset="0"/>
              </a:rPr>
              <a:t>used </a:t>
            </a:r>
            <a:r>
              <a:rPr sz="1800" spc="-15" dirty="0">
                <a:latin typeface="Times New Roman" panose="02020603050405020304" pitchFamily="18" charset="0"/>
                <a:cs typeface="Times New Roman" panose="02020603050405020304" pitchFamily="18" charset="0"/>
              </a:rPr>
              <a:t>for </a:t>
            </a:r>
            <a:r>
              <a:rPr sz="1800" spc="-10" dirty="0">
                <a:latin typeface="Times New Roman" panose="02020603050405020304" pitchFamily="18" charset="0"/>
                <a:cs typeface="Times New Roman" panose="02020603050405020304" pitchFamily="18" charset="0"/>
              </a:rPr>
              <a:t>Diabetes</a:t>
            </a:r>
            <a:r>
              <a:rPr sz="1800" spc="-5" dirty="0">
                <a:latin typeface="Times New Roman" panose="02020603050405020304" pitchFamily="18" charset="0"/>
                <a:cs typeface="Times New Roman" panose="02020603050405020304" pitchFamily="18" charset="0"/>
              </a:rPr>
              <a:t> Mellitus</a:t>
            </a:r>
            <a:endParaRPr lang="en-US" sz="1800" spc="-5" dirty="0">
              <a:latin typeface="Times New Roman" panose="02020603050405020304" pitchFamily="18" charset="0"/>
              <a:cs typeface="Times New Roman" panose="02020603050405020304" pitchFamily="18" charset="0"/>
            </a:endParaRPr>
          </a:p>
          <a:p>
            <a:pPr marL="826135" marR="5080" lvl="1" indent="-344170">
              <a:lnSpc>
                <a:spcPct val="100000"/>
              </a:lnSpc>
              <a:buFont typeface="Wingdings"/>
              <a:buChar char=""/>
              <a:tabLst>
                <a:tab pos="826135" algn="l"/>
                <a:tab pos="826769" algn="l"/>
              </a:tabLst>
            </a:pPr>
            <a:endParaRPr lang="en-US" spc="-5" dirty="0">
              <a:latin typeface="Times New Roman" panose="02020603050405020304" pitchFamily="18" charset="0"/>
              <a:cs typeface="Times New Roman" panose="02020603050405020304" pitchFamily="18" charset="0"/>
            </a:endParaRPr>
          </a:p>
          <a:p>
            <a:pPr marL="481965" marR="5080" lvl="1">
              <a:tabLst>
                <a:tab pos="826135" algn="l"/>
                <a:tab pos="826769" algn="l"/>
              </a:tabLst>
            </a:pPr>
            <a:endParaRPr sz="1800" dirty="0">
              <a:latin typeface="Times New Roman" panose="02020603050405020304" pitchFamily="18" charset="0"/>
              <a:cs typeface="Times New Roman" panose="02020603050405020304" pitchFamily="18" charset="0"/>
            </a:endParaRPr>
          </a:p>
          <a:p>
            <a:pPr marL="481965" marR="172085" lvl="1">
              <a:lnSpc>
                <a:spcPct val="100000"/>
              </a:lnSpc>
              <a:tabLst>
                <a:tab pos="826135" algn="l"/>
                <a:tab pos="826769" algn="l"/>
              </a:tabLst>
            </a:pPr>
            <a:endParaRPr lang="en-US" spc="-15"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8699" y="152400"/>
            <a:ext cx="7086600" cy="861774"/>
          </a:xfrm>
        </p:spPr>
        <p:txBody>
          <a:bodyPr/>
          <a:lstStyle/>
          <a:p>
            <a:pPr algn="ctr">
              <a:lnSpc>
                <a:spcPct val="100000"/>
              </a:lnSpc>
            </a:pPr>
            <a:r>
              <a:rPr lang="en-US" spc="-10" dirty="0">
                <a:latin typeface="Times New Roman" panose="02020603050405020304" pitchFamily="18" charset="0"/>
                <a:cs typeface="Times New Roman" panose="02020603050405020304" pitchFamily="18" charset="0"/>
              </a:rPr>
              <a:t>Documents </a:t>
            </a:r>
            <a:r>
              <a:rPr lang="en-US" spc="-15" dirty="0">
                <a:latin typeface="Times New Roman" panose="02020603050405020304" pitchFamily="18" charset="0"/>
                <a:cs typeface="Times New Roman" panose="02020603050405020304" pitchFamily="18" charset="0"/>
              </a:rPr>
              <a:t>to </a:t>
            </a:r>
            <a:r>
              <a:rPr lang="en-US" spc="-5" dirty="0">
                <a:latin typeface="Times New Roman" panose="02020603050405020304" pitchFamily="18" charset="0"/>
                <a:cs typeface="Times New Roman" panose="02020603050405020304" pitchFamily="18" charset="0"/>
              </a:rPr>
              <a:t>Bring </a:t>
            </a:r>
            <a:r>
              <a:rPr lang="en-US" spc="-15" dirty="0">
                <a:latin typeface="Times New Roman" panose="02020603050405020304" pitchFamily="18" charset="0"/>
                <a:cs typeface="Times New Roman" panose="02020603050405020304" pitchFamily="18" charset="0"/>
              </a:rPr>
              <a:t>to </a:t>
            </a:r>
            <a:r>
              <a:rPr lang="en-US" spc="-10" dirty="0">
                <a:latin typeface="Times New Roman" panose="02020603050405020304" pitchFamily="18" charset="0"/>
                <a:cs typeface="Times New Roman" panose="02020603050405020304" pitchFamily="18" charset="0"/>
              </a:rPr>
              <a:t>Medical</a:t>
            </a:r>
            <a:r>
              <a:rPr lang="en-US" spc="6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br>
              <a:rPr lang="en-US" spc="-5" dirty="0">
                <a:latin typeface="Times New Roman" panose="02020603050405020304" pitchFamily="18" charset="0"/>
                <a:cs typeface="Times New Roman" panose="02020603050405020304" pitchFamily="18" charset="0"/>
              </a:rPr>
            </a:br>
            <a:r>
              <a:rPr lang="en-US" spc="-20" dirty="0">
                <a:latin typeface="Times New Roman" panose="02020603050405020304" pitchFamily="18" charset="0"/>
                <a:cs typeface="Times New Roman" panose="02020603050405020304" pitchFamily="18" charset="0"/>
              </a:rPr>
              <a:t>(Physical</a:t>
            </a:r>
            <a:r>
              <a:rPr lang="en-US" spc="-35" dirty="0">
                <a:latin typeface="Times New Roman" panose="02020603050405020304" pitchFamily="18" charset="0"/>
                <a:cs typeface="Times New Roman" panose="02020603050405020304" pitchFamily="18" charset="0"/>
              </a:rPr>
              <a:t> </a:t>
            </a:r>
            <a:r>
              <a:rPr lang="en-US" spc="-15" dirty="0">
                <a:latin typeface="Times New Roman" panose="02020603050405020304" pitchFamily="18" charset="0"/>
                <a:cs typeface="Times New Roman" panose="02020603050405020304" pitchFamily="18" charset="0"/>
              </a:rPr>
              <a:t>Exam: Lab Requirements)</a:t>
            </a:r>
            <a:endParaRPr lang="en-US" dirty="0"/>
          </a:p>
        </p:txBody>
      </p:sp>
      <p:sp>
        <p:nvSpPr>
          <p:cNvPr id="3" name="Text Placeholder 2"/>
          <p:cNvSpPr>
            <a:spLocks noGrp="1"/>
          </p:cNvSpPr>
          <p:nvPr>
            <p:ph type="body" idx="1"/>
          </p:nvPr>
        </p:nvSpPr>
        <p:spPr>
          <a:xfrm>
            <a:off x="530402" y="1498346"/>
            <a:ext cx="8083194" cy="2777683"/>
          </a:xfrm>
        </p:spPr>
        <p:txBody>
          <a:bodyPr/>
          <a:lstStyle/>
          <a:p>
            <a:pPr marL="826135" marR="172085" lvl="1" indent="-344170">
              <a:lnSpc>
                <a:spcPct val="100000"/>
              </a:lnSpc>
              <a:buFont typeface="Arial" panose="020B0604020202020204" pitchFamily="34" charset="0"/>
              <a:buChar char="•"/>
              <a:tabLst>
                <a:tab pos="826135" algn="l"/>
                <a:tab pos="826769" algn="l"/>
              </a:tabLst>
            </a:pPr>
            <a:r>
              <a:rPr lang="en-US" spc="-10" dirty="0">
                <a:latin typeface="Times New Roman" panose="02020603050405020304" pitchFamily="18" charset="0"/>
                <a:cs typeface="Times New Roman" panose="02020603050405020304" pitchFamily="18" charset="0"/>
              </a:rPr>
              <a:t>Provide negative pregnancy test results within 30 days of departure to theater*</a:t>
            </a:r>
          </a:p>
          <a:p>
            <a:pPr marL="1283335" marR="172085" lvl="2" indent="-344170">
              <a:buFont typeface="Wingdings"/>
              <a:buChar char=""/>
              <a:tabLst>
                <a:tab pos="826135" algn="l"/>
                <a:tab pos="826769" algn="l"/>
              </a:tabLst>
            </a:pPr>
            <a:endParaRPr lang="en-US" spc="-10" dirty="0">
              <a:latin typeface="Times New Roman" panose="02020603050405020304" pitchFamily="18" charset="0"/>
              <a:cs typeface="Times New Roman" panose="02020603050405020304" pitchFamily="18" charset="0"/>
            </a:endParaRPr>
          </a:p>
          <a:p>
            <a:pPr marL="1283335" marR="172085" lvl="2" indent="-344170">
              <a:buFont typeface="Wingdings"/>
              <a:buChar char=""/>
              <a:tabLst>
                <a:tab pos="826135" algn="l"/>
                <a:tab pos="826769" algn="l"/>
              </a:tabLst>
            </a:pPr>
            <a:r>
              <a:rPr lang="en-US" spc="-10" dirty="0">
                <a:latin typeface="Times New Roman" panose="02020603050405020304" pitchFamily="18" charset="0"/>
                <a:cs typeface="Times New Roman" panose="02020603050405020304" pitchFamily="18" charset="0"/>
              </a:rPr>
              <a:t>If during </a:t>
            </a:r>
            <a:r>
              <a:rPr lang="en-US" spc="-25" dirty="0">
                <a:latin typeface="Times New Roman" panose="02020603050405020304" pitchFamily="18" charset="0"/>
                <a:cs typeface="Times New Roman" panose="02020603050405020304" pitchFamily="18" charset="0"/>
              </a:rPr>
              <a:t>Medical </a:t>
            </a:r>
            <a:r>
              <a:rPr lang="en-US" spc="-40" dirty="0">
                <a:latin typeface="Times New Roman" panose="02020603050405020304" pitchFamily="18" charset="0"/>
                <a:cs typeface="Times New Roman" panose="02020603050405020304" pitchFamily="18" charset="0"/>
              </a:rPr>
              <a:t>SRPC a vaccination is required, </a:t>
            </a:r>
            <a:r>
              <a:rPr lang="en-US" spc="-20" dirty="0">
                <a:latin typeface="Times New Roman" panose="02020603050405020304" pitchFamily="18" charset="0"/>
                <a:cs typeface="Times New Roman" panose="02020603050405020304" pitchFamily="18" charset="0"/>
              </a:rPr>
              <a:t>females must </a:t>
            </a:r>
            <a:r>
              <a:rPr lang="en-US" spc="-30" dirty="0">
                <a:latin typeface="Times New Roman" panose="02020603050405020304" pitchFamily="18" charset="0"/>
                <a:cs typeface="Times New Roman" panose="02020603050405020304" pitchFamily="18" charset="0"/>
              </a:rPr>
              <a:t>have a </a:t>
            </a:r>
            <a:r>
              <a:rPr lang="en-US" spc="-20" dirty="0">
                <a:latin typeface="Times New Roman" panose="02020603050405020304" pitchFamily="18" charset="0"/>
                <a:cs typeface="Times New Roman" panose="02020603050405020304" pitchFamily="18" charset="0"/>
              </a:rPr>
              <a:t>blood pregnancy test drawn prior </a:t>
            </a:r>
            <a:r>
              <a:rPr lang="en-US" spc="-10" dirty="0">
                <a:latin typeface="Times New Roman" panose="02020603050405020304" pitchFamily="18" charset="0"/>
                <a:cs typeface="Times New Roman" panose="02020603050405020304" pitchFamily="18" charset="0"/>
              </a:rPr>
              <a:t>to</a:t>
            </a:r>
            <a:r>
              <a:rPr lang="en-US" spc="-195" dirty="0">
                <a:latin typeface="Times New Roman" panose="02020603050405020304" pitchFamily="18" charset="0"/>
                <a:cs typeface="Times New Roman" panose="02020603050405020304" pitchFamily="18" charset="0"/>
              </a:rPr>
              <a:t> </a:t>
            </a:r>
            <a:r>
              <a:rPr lang="en-US" spc="-25" dirty="0">
                <a:latin typeface="Times New Roman" panose="02020603050405020304" pitchFamily="18" charset="0"/>
                <a:cs typeface="Times New Roman" panose="02020603050405020304" pitchFamily="18" charset="0"/>
              </a:rPr>
              <a:t>receiving the </a:t>
            </a:r>
            <a:r>
              <a:rPr lang="en-US" spc="-20" dirty="0">
                <a:latin typeface="Times New Roman" panose="02020603050405020304" pitchFamily="18" charset="0"/>
                <a:cs typeface="Times New Roman" panose="02020603050405020304" pitchFamily="18" charset="0"/>
              </a:rPr>
              <a:t>vaccination (done at SRPC lab)*</a:t>
            </a:r>
          </a:p>
          <a:p>
            <a:pPr marL="939165" marR="172085" lvl="2">
              <a:tabLst>
                <a:tab pos="826135" algn="l"/>
                <a:tab pos="826769" algn="l"/>
              </a:tabLst>
            </a:pPr>
            <a:endParaRPr lang="en-US" spc="-20" dirty="0">
              <a:latin typeface="Times New Roman" panose="02020603050405020304" pitchFamily="18" charset="0"/>
              <a:cs typeface="Times New Roman" panose="02020603050405020304" pitchFamily="18" charset="0"/>
            </a:endParaRPr>
          </a:p>
          <a:p>
            <a:pPr marL="939165" marR="172085" lvl="2">
              <a:tabLst>
                <a:tab pos="826135" algn="l"/>
                <a:tab pos="826769" algn="l"/>
              </a:tabLst>
            </a:pPr>
            <a:endParaRPr lang="en-US" spc="-20" dirty="0">
              <a:latin typeface="Times New Roman" panose="02020603050405020304" pitchFamily="18" charset="0"/>
              <a:cs typeface="Times New Roman" panose="02020603050405020304" pitchFamily="18" charset="0"/>
            </a:endParaRPr>
          </a:p>
          <a:p>
            <a:pPr marL="939165" marR="172085" lvl="2" algn="l">
              <a:tabLst>
                <a:tab pos="826135" algn="l"/>
                <a:tab pos="826769" algn="l"/>
              </a:tabLst>
            </a:pPr>
            <a:r>
              <a:rPr lang="en-US" spc="-20" dirty="0">
                <a:latin typeface="Times New Roman" panose="02020603050405020304" pitchFamily="18" charset="0"/>
                <a:cs typeface="Times New Roman" panose="02020603050405020304" pitchFamily="18" charset="0"/>
              </a:rPr>
              <a:t>* Exemptions to pregnancy testing are the </a:t>
            </a:r>
            <a:r>
              <a:rPr lang="en-US" spc="-35" dirty="0">
                <a:latin typeface="Times New Roman" panose="02020603050405020304" pitchFamily="18" charset="0"/>
                <a:cs typeface="Times New Roman" panose="02020603050405020304" pitchFamily="18" charset="0"/>
              </a:rPr>
              <a:t>following (with documentation): </a:t>
            </a:r>
            <a:endParaRPr lang="en-US" sz="1850" dirty="0">
              <a:latin typeface="Times New Roman" panose="02020603050405020304" pitchFamily="18" charset="0"/>
              <a:cs typeface="Times New Roman" panose="02020603050405020304" pitchFamily="18" charset="0"/>
            </a:endParaRPr>
          </a:p>
          <a:p>
            <a:pPr marL="1670050" lvl="3" indent="-285750">
              <a:buFont typeface="Arial" panose="020B0604020202020204" pitchFamily="34" charset="0"/>
              <a:buChar char="•"/>
              <a:tabLst>
                <a:tab pos="756920" algn="l"/>
              </a:tabLst>
            </a:pPr>
            <a:r>
              <a:rPr lang="en-US" spc="-20" dirty="0">
                <a:latin typeface="Times New Roman" panose="02020603050405020304" pitchFamily="18" charset="0"/>
                <a:cs typeface="Times New Roman" panose="02020603050405020304" pitchFamily="18" charset="0"/>
              </a:rPr>
              <a:t>Bilateral </a:t>
            </a:r>
            <a:r>
              <a:rPr lang="en-US" dirty="0">
                <a:latin typeface="Times New Roman" panose="02020603050405020304" pitchFamily="18" charset="0"/>
                <a:cs typeface="Times New Roman" panose="02020603050405020304" pitchFamily="18" charset="0"/>
              </a:rPr>
              <a:t>tubal</a:t>
            </a:r>
            <a:r>
              <a:rPr lang="en-US" spc="-9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ligation, </a:t>
            </a:r>
            <a:r>
              <a:rPr lang="en-US" spc="-25" dirty="0">
                <a:latin typeface="Times New Roman" panose="02020603050405020304" pitchFamily="18" charset="0"/>
                <a:cs typeface="Times New Roman" panose="02020603050405020304" pitchFamily="18" charset="0"/>
              </a:rPr>
              <a:t>Hysterectomy, or are </a:t>
            </a:r>
            <a:r>
              <a:rPr lang="en-US" spc="-20" dirty="0">
                <a:latin typeface="Times New Roman" panose="02020603050405020304" pitchFamily="18" charset="0"/>
                <a:cs typeface="Times New Roman" panose="02020603050405020304" pitchFamily="18" charset="0"/>
              </a:rPr>
              <a:t>Post-</a:t>
            </a:r>
            <a:r>
              <a:rPr lang="en-US" spc="-10" dirty="0">
                <a:latin typeface="Times New Roman" panose="02020603050405020304" pitchFamily="18" charset="0"/>
                <a:cs typeface="Times New Roman" panose="02020603050405020304" pitchFamily="18" charset="0"/>
              </a:rPr>
              <a:t>menopausal</a:t>
            </a:r>
            <a:endParaRPr lang="en-US"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258281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88138"/>
            <a:ext cx="7239000" cy="884555"/>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What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2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a:t>
            </a:r>
            <a:endParaRPr spc="-10" dirty="0">
              <a:latin typeface="Times New Roman" panose="02020603050405020304" pitchFamily="18" charset="0"/>
              <a:cs typeface="Times New Roman" panose="02020603050405020304" pitchFamily="18" charset="0"/>
            </a:endParaRPr>
          </a:p>
          <a:p>
            <a:pPr marL="297815" algn="ctr">
              <a:lnSpc>
                <a:spcPct val="100000"/>
              </a:lnSpc>
            </a:pPr>
            <a:r>
              <a:rPr spc="-10" dirty="0">
                <a:latin typeface="Times New Roman" panose="02020603050405020304" pitchFamily="18" charset="0"/>
                <a:cs typeface="Times New Roman" panose="02020603050405020304" pitchFamily="18" charset="0"/>
              </a:rPr>
              <a:t>(Med</a:t>
            </a:r>
            <a:r>
              <a:rPr lang="en-US" spc="-10" dirty="0">
                <a:latin typeface="Times New Roman" panose="02020603050405020304" pitchFamily="18" charset="0"/>
                <a:cs typeface="Times New Roman" panose="02020603050405020304" pitchFamily="18" charset="0"/>
              </a:rPr>
              <a:t>ication</a:t>
            </a:r>
            <a:r>
              <a:rPr spc="-10" dirty="0">
                <a:latin typeface="Times New Roman" panose="02020603050405020304" pitchFamily="18" charset="0"/>
                <a:cs typeface="Times New Roman" panose="02020603050405020304" pitchFamily="18" charset="0"/>
              </a:rPr>
              <a:t>s)</a:t>
            </a:r>
          </a:p>
        </p:txBody>
      </p:sp>
      <p:sp>
        <p:nvSpPr>
          <p:cNvPr id="3" name="object 3"/>
          <p:cNvSpPr txBox="1"/>
          <p:nvPr/>
        </p:nvSpPr>
        <p:spPr>
          <a:xfrm>
            <a:off x="476199" y="1513585"/>
            <a:ext cx="7877175" cy="4791055"/>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spc="-20" dirty="0">
                <a:latin typeface="Times New Roman" panose="02020603050405020304" pitchFamily="18" charset="0"/>
                <a:cs typeface="Times New Roman" panose="02020603050405020304" pitchFamily="18" charset="0"/>
              </a:rPr>
              <a:t>Chronic/daily use </a:t>
            </a:r>
            <a:r>
              <a:rPr sz="1800" spc="-25" dirty="0">
                <a:latin typeface="Times New Roman" panose="02020603050405020304" pitchFamily="18" charset="0"/>
                <a:cs typeface="Times New Roman" panose="02020603050405020304" pitchFamily="18" charset="0"/>
              </a:rPr>
              <a:t>medications </a:t>
            </a:r>
            <a:r>
              <a:rPr sz="180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Bring 180 </a:t>
            </a:r>
            <a:r>
              <a:rPr sz="1800" spc="-30" dirty="0">
                <a:latin typeface="Times New Roman" panose="02020603050405020304" pitchFamily="18" charset="0"/>
                <a:cs typeface="Times New Roman" panose="02020603050405020304" pitchFamily="18" charset="0"/>
              </a:rPr>
              <a:t>days </a:t>
            </a:r>
            <a:r>
              <a:rPr sz="1800" spc="-20" dirty="0">
                <a:latin typeface="Times New Roman" panose="02020603050405020304" pitchFamily="18" charset="0"/>
                <a:cs typeface="Times New Roman" panose="02020603050405020304" pitchFamily="18" charset="0"/>
              </a:rPr>
              <a:t>supply </a:t>
            </a:r>
            <a:r>
              <a:rPr sz="1800" spc="-15" dirty="0">
                <a:latin typeface="Times New Roman" panose="02020603050405020304" pitchFamily="18" charset="0"/>
                <a:cs typeface="Times New Roman" panose="02020603050405020304" pitchFamily="18" charset="0"/>
              </a:rPr>
              <a:t>or an amount </a:t>
            </a:r>
            <a:r>
              <a:rPr sz="1800" spc="-20" dirty="0">
                <a:latin typeface="Times New Roman" panose="02020603050405020304" pitchFamily="18" charset="0"/>
                <a:cs typeface="Times New Roman" panose="02020603050405020304" pitchFamily="18" charset="0"/>
              </a:rPr>
              <a:t>sufficient</a:t>
            </a:r>
            <a:r>
              <a:rPr sz="1800" spc="-6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to</a:t>
            </a:r>
            <a:endParaRPr sz="1800" dirty="0">
              <a:latin typeface="Times New Roman" panose="02020603050405020304" pitchFamily="18" charset="0"/>
              <a:cs typeface="Times New Roman" panose="02020603050405020304" pitchFamily="18" charset="0"/>
            </a:endParaRPr>
          </a:p>
          <a:p>
            <a:pPr marL="356870">
              <a:lnSpc>
                <a:spcPct val="100000"/>
              </a:lnSpc>
              <a:spcBef>
                <a:spcPts val="459"/>
              </a:spcBef>
            </a:pPr>
            <a:r>
              <a:rPr sz="1800" spc="-25" dirty="0">
                <a:latin typeface="Times New Roman" panose="02020603050405020304" pitchFamily="18" charset="0"/>
                <a:cs typeface="Times New Roman" panose="02020603050405020304" pitchFamily="18" charset="0"/>
              </a:rPr>
              <a:t>cover </a:t>
            </a:r>
            <a:r>
              <a:rPr sz="1800" dirty="0">
                <a:latin typeface="Times New Roman" panose="02020603050405020304" pitchFamily="18" charset="0"/>
                <a:cs typeface="Times New Roman" panose="02020603050405020304" pitchFamily="18" charset="0"/>
              </a:rPr>
              <a:t>the </a:t>
            </a:r>
            <a:r>
              <a:rPr sz="1800" spc="-15" dirty="0">
                <a:latin typeface="Times New Roman" panose="02020603050405020304" pitchFamily="18" charset="0"/>
                <a:cs typeface="Times New Roman" panose="02020603050405020304" pitchFamily="18" charset="0"/>
              </a:rPr>
              <a:t>entire </a:t>
            </a:r>
            <a:r>
              <a:rPr sz="1800" spc="-20" dirty="0">
                <a:latin typeface="Times New Roman" panose="02020603050405020304" pitchFamily="18" charset="0"/>
                <a:cs typeface="Times New Roman" panose="02020603050405020304" pitchFamily="18" charset="0"/>
              </a:rPr>
              <a:t>deployment </a:t>
            </a:r>
            <a:r>
              <a:rPr sz="1800" spc="-5" dirty="0">
                <a:latin typeface="Times New Roman" panose="02020603050405020304" pitchFamily="18" charset="0"/>
                <a:cs typeface="Times New Roman" panose="02020603050405020304" pitchFamily="18" charset="0"/>
              </a:rPr>
              <a:t>if </a:t>
            </a:r>
            <a:r>
              <a:rPr sz="1800" dirty="0">
                <a:latin typeface="Times New Roman" panose="02020603050405020304" pitchFamily="18" charset="0"/>
                <a:cs typeface="Times New Roman" panose="02020603050405020304" pitchFamily="18" charset="0"/>
              </a:rPr>
              <a:t>&lt; </a:t>
            </a:r>
            <a:r>
              <a:rPr sz="1800" spc="-20" dirty="0">
                <a:latin typeface="Times New Roman" panose="02020603050405020304" pitchFamily="18" charset="0"/>
                <a:cs typeface="Times New Roman" panose="02020603050405020304" pitchFamily="18" charset="0"/>
              </a:rPr>
              <a:t>180</a:t>
            </a:r>
            <a:r>
              <a:rPr sz="1800" spc="-254" dirty="0">
                <a:latin typeface="Times New Roman" panose="02020603050405020304" pitchFamily="18" charset="0"/>
                <a:cs typeface="Times New Roman" panose="02020603050405020304" pitchFamily="18" charset="0"/>
              </a:rPr>
              <a:t> </a:t>
            </a:r>
            <a:r>
              <a:rPr sz="1800" spc="-35" dirty="0">
                <a:latin typeface="Times New Roman" panose="02020603050405020304" pitchFamily="18" charset="0"/>
                <a:cs typeface="Times New Roman" panose="02020603050405020304" pitchFamily="18" charset="0"/>
              </a:rPr>
              <a:t>days</a:t>
            </a:r>
            <a:r>
              <a:rPr lang="en-US" sz="1800" spc="-35" dirty="0">
                <a:latin typeface="Times New Roman" panose="02020603050405020304" pitchFamily="18" charset="0"/>
                <a:cs typeface="Times New Roman" panose="02020603050405020304" pitchFamily="18" charset="0"/>
              </a:rPr>
              <a:t> </a:t>
            </a:r>
          </a:p>
          <a:p>
            <a:pPr marL="642620" indent="-285750">
              <a:lnSpc>
                <a:spcPct val="100000"/>
              </a:lnSpc>
              <a:spcBef>
                <a:spcPts val="459"/>
              </a:spcBef>
              <a:buFont typeface="Wingdings" panose="05000000000000000000" pitchFamily="2" charset="2"/>
              <a:buChar char="ü"/>
            </a:pPr>
            <a:r>
              <a:rPr lang="en-US" spc="-35" dirty="0">
                <a:latin typeface="Times New Roman" panose="02020603050405020304" pitchFamily="18" charset="0"/>
                <a:cs typeface="Times New Roman" panose="02020603050405020304" pitchFamily="18" charset="0"/>
              </a:rPr>
              <a:t>	Certain medications require a Waiver; refer to the CENTCOM formulary for restricted medications and those that do require a waiver. </a:t>
            </a:r>
          </a:p>
          <a:p>
            <a:pPr marL="1099820" lvl="1" indent="-285750">
              <a:spcBef>
                <a:spcPts val="459"/>
              </a:spcBef>
              <a:buFont typeface="Wingdings" panose="05000000000000000000" pitchFamily="2" charset="2"/>
              <a:buChar char="Ø"/>
            </a:pPr>
            <a:r>
              <a:rPr lang="en-US" spc="-35" dirty="0">
                <a:latin typeface="Times New Roman" panose="02020603050405020304" pitchFamily="18" charset="0"/>
                <a:cs typeface="Times New Roman" panose="02020603050405020304" pitchFamily="18" charset="0"/>
                <a:hlinkClick r:id="rId2"/>
              </a:rPr>
              <a:t>https://militaryrx.express-scripts.com/</a:t>
            </a:r>
            <a:r>
              <a:rPr lang="en-US" spc="-35" dirty="0">
                <a:latin typeface="Times New Roman" panose="02020603050405020304" pitchFamily="18" charset="0"/>
                <a:cs typeface="Times New Roman" panose="02020603050405020304" pitchFamily="18" charset="0"/>
              </a:rPr>
              <a:t> (The CNS Psychotropic List Sheet states which medications require waivers and which are non-deployable)</a:t>
            </a:r>
          </a:p>
          <a:p>
            <a:pPr marL="1099820" lvl="1" indent="-285750">
              <a:spcBef>
                <a:spcPts val="459"/>
              </a:spcBef>
              <a:buFont typeface="Wingdings" panose="05000000000000000000" pitchFamily="2" charset="2"/>
              <a:buChar char="Ø"/>
            </a:pPr>
            <a:r>
              <a:rPr lang="en-US" sz="1800" spc="-35" dirty="0">
                <a:latin typeface="Times New Roman" panose="02020603050405020304" pitchFamily="18" charset="0"/>
                <a:cs typeface="Times New Roman" panose="02020603050405020304" pitchFamily="18" charset="0"/>
              </a:rPr>
              <a:t>All COCOMS follow CENTCOM Formulary </a:t>
            </a:r>
          </a:p>
          <a:p>
            <a:pPr marL="642620" indent="-285750">
              <a:spcBef>
                <a:spcPts val="459"/>
              </a:spcBef>
              <a:buFont typeface="Wingdings" panose="05000000000000000000" pitchFamily="2" charset="2"/>
              <a:buChar char="ü"/>
            </a:pPr>
            <a:r>
              <a:rPr spc="-20" dirty="0">
                <a:latin typeface="Times New Roman" panose="02020603050405020304" pitchFamily="18" charset="0"/>
                <a:cs typeface="Times New Roman" panose="02020603050405020304" pitchFamily="18" charset="0"/>
              </a:rPr>
              <a:t>Come prepared. Please </a:t>
            </a:r>
            <a:r>
              <a:rPr spc="-15" dirty="0">
                <a:latin typeface="Times New Roman" panose="02020603050405020304" pitchFamily="18" charset="0"/>
                <a:cs typeface="Times New Roman" panose="02020603050405020304" pitchFamily="18" charset="0"/>
              </a:rPr>
              <a:t>do </a:t>
            </a:r>
            <a:r>
              <a:rPr spc="-10" dirty="0">
                <a:latin typeface="Times New Roman" panose="02020603050405020304" pitchFamily="18" charset="0"/>
                <a:cs typeface="Times New Roman" panose="02020603050405020304" pitchFamily="18" charset="0"/>
              </a:rPr>
              <a:t>not </a:t>
            </a:r>
            <a:r>
              <a:rPr spc="-20" dirty="0">
                <a:latin typeface="Times New Roman" panose="02020603050405020304" pitchFamily="18" charset="0"/>
                <a:cs typeface="Times New Roman" panose="02020603050405020304" pitchFamily="18" charset="0"/>
              </a:rPr>
              <a:t>expect </a:t>
            </a:r>
            <a:r>
              <a:rPr spc="-10" dirty="0">
                <a:latin typeface="Times New Roman" panose="02020603050405020304" pitchFamily="18" charset="0"/>
                <a:cs typeface="Times New Roman" panose="02020603050405020304" pitchFamily="18" charset="0"/>
              </a:rPr>
              <a:t>to </a:t>
            </a:r>
            <a:r>
              <a:rPr spc="-15" dirty="0">
                <a:latin typeface="Times New Roman" panose="02020603050405020304" pitchFamily="18" charset="0"/>
                <a:cs typeface="Times New Roman" panose="02020603050405020304" pitchFamily="18" charset="0"/>
              </a:rPr>
              <a:t>get </a:t>
            </a:r>
            <a:r>
              <a:rPr spc="-20" dirty="0">
                <a:latin typeface="Times New Roman" panose="02020603050405020304" pitchFamily="18" charset="0"/>
                <a:cs typeface="Times New Roman" panose="02020603050405020304" pitchFamily="18" charset="0"/>
              </a:rPr>
              <a:t>your deployment </a:t>
            </a:r>
            <a:r>
              <a:rPr spc="-10" dirty="0">
                <a:latin typeface="Times New Roman" panose="02020603050405020304" pitchFamily="18" charset="0"/>
                <a:cs typeface="Times New Roman" panose="02020603050405020304" pitchFamily="18" charset="0"/>
              </a:rPr>
              <a:t>supply </a:t>
            </a:r>
            <a:r>
              <a:rPr spc="-15" dirty="0">
                <a:latin typeface="Times New Roman" panose="02020603050405020304" pitchFamily="18" charset="0"/>
                <a:cs typeface="Times New Roman" panose="02020603050405020304" pitchFamily="18" charset="0"/>
              </a:rPr>
              <a:t>of </a:t>
            </a:r>
            <a:r>
              <a:rPr spc="-20" dirty="0">
                <a:latin typeface="Times New Roman" panose="02020603050405020304" pitchFamily="18" charset="0"/>
                <a:cs typeface="Times New Roman" panose="02020603050405020304" pitchFamily="18" charset="0"/>
              </a:rPr>
              <a:t>daily  medications at </a:t>
            </a:r>
            <a:r>
              <a:rPr lang="en-US" spc="-20" dirty="0">
                <a:latin typeface="Times New Roman" panose="02020603050405020304" pitchFamily="18" charset="0"/>
                <a:cs typeface="Times New Roman" panose="02020603050405020304" pitchFamily="18" charset="0"/>
              </a:rPr>
              <a:t>a </a:t>
            </a:r>
            <a:r>
              <a:rPr spc="-10" dirty="0">
                <a:latin typeface="Times New Roman" panose="02020603050405020304" pitchFamily="18" charset="0"/>
                <a:cs typeface="Times New Roman" panose="02020603050405020304" pitchFamily="18" charset="0"/>
              </a:rPr>
              <a:t>Fort </a:t>
            </a:r>
            <a:r>
              <a:rPr spc="-25" dirty="0">
                <a:latin typeface="Times New Roman" panose="02020603050405020304" pitchFamily="18" charset="0"/>
                <a:cs typeface="Times New Roman" panose="02020603050405020304" pitchFamily="18" charset="0"/>
              </a:rPr>
              <a:t>Bliss </a:t>
            </a:r>
            <a:r>
              <a:rPr spc="-15" dirty="0">
                <a:latin typeface="Times New Roman" panose="02020603050405020304" pitchFamily="18" charset="0"/>
                <a:cs typeface="Times New Roman" panose="02020603050405020304" pitchFamily="18" charset="0"/>
              </a:rPr>
              <a:t>Military </a:t>
            </a:r>
            <a:r>
              <a:rPr spc="-40" dirty="0">
                <a:latin typeface="Times New Roman" panose="02020603050405020304" pitchFamily="18" charset="0"/>
                <a:cs typeface="Times New Roman" panose="02020603050405020304" pitchFamily="18" charset="0"/>
              </a:rPr>
              <a:t>Treatment </a:t>
            </a:r>
            <a:r>
              <a:rPr spc="-10" dirty="0">
                <a:latin typeface="Times New Roman" panose="02020603050405020304" pitchFamily="18" charset="0"/>
                <a:cs typeface="Times New Roman" panose="02020603050405020304" pitchFamily="18" charset="0"/>
              </a:rPr>
              <a:t>Facility. </a:t>
            </a:r>
            <a:endParaRPr dirty="0">
              <a:latin typeface="Times New Roman" panose="02020603050405020304" pitchFamily="18" charset="0"/>
              <a:cs typeface="Times New Roman" panose="02020603050405020304" pitchFamily="18" charset="0"/>
            </a:endParaRPr>
          </a:p>
          <a:p>
            <a:pPr>
              <a:lnSpc>
                <a:spcPct val="100000"/>
              </a:lnSpc>
              <a:spcBef>
                <a:spcPts val="40"/>
              </a:spcBef>
              <a:buFont typeface="Arial"/>
              <a:buChar char="•"/>
            </a:pPr>
            <a:endParaRPr sz="20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Malaria </a:t>
            </a:r>
            <a:r>
              <a:rPr lang="en-US" sz="1800" spc="-30" dirty="0">
                <a:latin typeface="Times New Roman" panose="02020603050405020304" pitchFamily="18" charset="0"/>
                <a:cs typeface="Times New Roman" panose="02020603050405020304" pitchFamily="18" charset="0"/>
              </a:rPr>
              <a:t>prevention</a:t>
            </a:r>
            <a:r>
              <a:rPr sz="1800" spc="-114"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medications</a:t>
            </a:r>
            <a:r>
              <a:rPr lang="en-US" sz="1800" spc="-2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will </a:t>
            </a:r>
            <a:r>
              <a:rPr sz="1800" spc="-5" dirty="0">
                <a:latin typeface="Times New Roman" panose="02020603050405020304" pitchFamily="18" charset="0"/>
                <a:cs typeface="Times New Roman" panose="02020603050405020304" pitchFamily="18" charset="0"/>
              </a:rPr>
              <a:t>be </a:t>
            </a:r>
            <a:r>
              <a:rPr sz="1800" spc="-10" dirty="0">
                <a:latin typeface="Times New Roman" panose="02020603050405020304" pitchFamily="18" charset="0"/>
                <a:cs typeface="Times New Roman" panose="02020603050405020304" pitchFamily="18" charset="0"/>
              </a:rPr>
              <a:t>provided to you at </a:t>
            </a:r>
            <a:r>
              <a:rPr sz="1800" dirty="0">
                <a:latin typeface="Times New Roman" panose="02020603050405020304" pitchFamily="18" charset="0"/>
                <a:cs typeface="Times New Roman" panose="02020603050405020304" pitchFamily="18" charset="0"/>
              </a:rPr>
              <a:t>the </a:t>
            </a:r>
            <a:r>
              <a:rPr lang="en-US" sz="1800" spc="-35" dirty="0">
                <a:latin typeface="Times New Roman" panose="02020603050405020304" pitchFamily="18" charset="0"/>
                <a:cs typeface="Times New Roman" panose="02020603050405020304" pitchFamily="18" charset="0"/>
              </a:rPr>
              <a:t>SRPC</a:t>
            </a:r>
            <a:r>
              <a:rPr sz="1800" spc="-3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site </a:t>
            </a:r>
            <a:r>
              <a:rPr sz="1800" spc="-15" dirty="0">
                <a:latin typeface="Times New Roman" panose="02020603050405020304" pitchFamily="18" charset="0"/>
                <a:cs typeface="Times New Roman" panose="02020603050405020304" pitchFamily="18" charset="0"/>
              </a:rPr>
              <a:t>with</a:t>
            </a:r>
            <a:r>
              <a:rPr sz="1800" spc="-9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instructions</a:t>
            </a:r>
            <a:r>
              <a:rPr lang="en-US" sz="1800" spc="-10" dirty="0">
                <a:latin typeface="Times New Roman" panose="02020603050405020304" pitchFamily="18" charset="0"/>
                <a:cs typeface="Times New Roman" panose="02020603050405020304" pitchFamily="18" charset="0"/>
              </a:rPr>
              <a:t>, if required per theater of operations.</a:t>
            </a:r>
          </a:p>
          <a:p>
            <a:pPr marL="12700">
              <a:lnSpc>
                <a:spcPct val="100000"/>
              </a:lnSpc>
              <a:tabLst>
                <a:tab pos="356870" algn="l"/>
                <a:tab pos="357505" algn="l"/>
              </a:tabLst>
            </a:pPr>
            <a:endParaRPr sz="1850" dirty="0">
              <a:latin typeface="Times New Roman" panose="02020603050405020304" pitchFamily="18" charset="0"/>
              <a:cs typeface="Times New Roman" panose="02020603050405020304" pitchFamily="18" charset="0"/>
            </a:endParaRPr>
          </a:p>
          <a:p>
            <a:pPr marL="299085" indent="-286385">
              <a:buFont typeface="Arial" panose="020B0604020202020204" pitchFamily="34" charset="0"/>
              <a:buChar char="•"/>
              <a:tabLst>
                <a:tab pos="756920" algn="l"/>
              </a:tabLst>
            </a:pPr>
            <a:r>
              <a:rPr spc="-15" dirty="0">
                <a:latin typeface="Times New Roman" panose="02020603050405020304" pitchFamily="18" charset="0"/>
                <a:cs typeface="Times New Roman" panose="02020603050405020304" pitchFamily="18" charset="0"/>
              </a:rPr>
              <a:t>Inform </a:t>
            </a:r>
            <a:r>
              <a:rPr dirty="0">
                <a:latin typeface="Times New Roman" panose="02020603050405020304" pitchFamily="18" charset="0"/>
                <a:cs typeface="Times New Roman" panose="02020603050405020304" pitchFamily="18" charset="0"/>
              </a:rPr>
              <a:t>the </a:t>
            </a:r>
            <a:r>
              <a:rPr lang="en-US" spc="-35" dirty="0">
                <a:latin typeface="Times New Roman" panose="02020603050405020304" pitchFamily="18" charset="0"/>
                <a:cs typeface="Times New Roman" panose="02020603050405020304" pitchFamily="18" charset="0"/>
              </a:rPr>
              <a:t>SRPC</a:t>
            </a:r>
            <a:r>
              <a:rPr spc="-35"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provider </a:t>
            </a:r>
            <a:r>
              <a:rPr spc="-5" dirty="0">
                <a:latin typeface="Times New Roman" panose="02020603050405020304" pitchFamily="18" charset="0"/>
                <a:cs typeface="Times New Roman" panose="02020603050405020304" pitchFamily="18" charset="0"/>
              </a:rPr>
              <a:t>if </a:t>
            </a:r>
            <a:r>
              <a:rPr spc="-10" dirty="0">
                <a:latin typeface="Times New Roman" panose="02020603050405020304" pitchFamily="18" charset="0"/>
                <a:cs typeface="Times New Roman" panose="02020603050405020304" pitchFamily="18" charset="0"/>
              </a:rPr>
              <a:t>you have </a:t>
            </a:r>
            <a:r>
              <a:rPr spc="-15" dirty="0">
                <a:latin typeface="Times New Roman" panose="02020603050405020304" pitchFamily="18" charset="0"/>
                <a:cs typeface="Times New Roman" panose="02020603050405020304" pitchFamily="18" charset="0"/>
              </a:rPr>
              <a:t>any </a:t>
            </a:r>
            <a:r>
              <a:rPr spc="-10" dirty="0">
                <a:latin typeface="Times New Roman" panose="02020603050405020304" pitchFamily="18" charset="0"/>
                <a:cs typeface="Times New Roman" panose="02020603050405020304" pitchFamily="18" charset="0"/>
              </a:rPr>
              <a:t>medication</a:t>
            </a:r>
            <a:r>
              <a:rPr spc="-9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allergies</a:t>
            </a:r>
            <a:endParaRPr lang="en-US" dirty="0">
              <a:latin typeface="Times New Roman" panose="02020603050405020304" pitchFamily="18" charset="0"/>
              <a:cs typeface="Times New Roman" panose="02020603050405020304" pitchFamily="18" charset="0"/>
            </a:endParaRPr>
          </a:p>
          <a:p>
            <a:pPr marL="756285" lvl="1" indent="-286385">
              <a:buFont typeface="Wingdings" panose="05000000000000000000" pitchFamily="2" charset="2"/>
              <a:buChar char="ü"/>
              <a:tabLst>
                <a:tab pos="756920" algn="l"/>
              </a:tabLst>
            </a:pPr>
            <a:r>
              <a:rPr spc="-15" dirty="0">
                <a:latin typeface="Times New Roman" panose="02020603050405020304" pitchFamily="18" charset="0"/>
                <a:cs typeface="Times New Roman" panose="02020603050405020304" pitchFamily="18" charset="0"/>
              </a:rPr>
              <a:t>Allergy warning </a:t>
            </a:r>
            <a:r>
              <a:rPr spc="-10" dirty="0">
                <a:latin typeface="Times New Roman" panose="02020603050405020304" pitchFamily="18" charset="0"/>
                <a:cs typeface="Times New Roman" panose="02020603050405020304" pitchFamily="18" charset="0"/>
              </a:rPr>
              <a:t>tags </a:t>
            </a:r>
            <a:r>
              <a:rPr spc="-25" dirty="0">
                <a:latin typeface="Times New Roman" panose="02020603050405020304" pitchFamily="18" charset="0"/>
                <a:cs typeface="Times New Roman" panose="02020603050405020304" pitchFamily="18" charset="0"/>
              </a:rPr>
              <a:t>(Red </a:t>
            </a:r>
            <a:r>
              <a:rPr spc="-15" dirty="0">
                <a:latin typeface="Times New Roman" panose="02020603050405020304" pitchFamily="18" charset="0"/>
                <a:cs typeface="Times New Roman" panose="02020603050405020304" pitchFamily="18" charset="0"/>
              </a:rPr>
              <a:t>ID/Dog </a:t>
            </a:r>
            <a:r>
              <a:rPr spc="-40" dirty="0">
                <a:latin typeface="Times New Roman" panose="02020603050405020304" pitchFamily="18" charset="0"/>
                <a:cs typeface="Times New Roman" panose="02020603050405020304" pitchFamily="18" charset="0"/>
              </a:rPr>
              <a:t>Tags </a:t>
            </a:r>
            <a:r>
              <a:rPr spc="-5" dirty="0">
                <a:latin typeface="Times New Roman" panose="02020603050405020304" pitchFamily="18" charset="0"/>
                <a:cs typeface="Times New Roman" panose="02020603050405020304" pitchFamily="18" charset="0"/>
              </a:rPr>
              <a:t>with </a:t>
            </a:r>
            <a:r>
              <a:rPr spc="-15" dirty="0">
                <a:latin typeface="Times New Roman" panose="02020603050405020304" pitchFamily="18" charset="0"/>
                <a:cs typeface="Times New Roman" panose="02020603050405020304" pitchFamily="18" charset="0"/>
              </a:rPr>
              <a:t>allergen listed). </a:t>
            </a:r>
            <a:r>
              <a:rPr spc="-5" dirty="0">
                <a:latin typeface="Times New Roman" panose="02020603050405020304" pitchFamily="18" charset="0"/>
                <a:cs typeface="Times New Roman" panose="02020603050405020304" pitchFamily="18" charset="0"/>
              </a:rPr>
              <a:t>These </a:t>
            </a:r>
            <a:r>
              <a:rPr spc="-10" dirty="0">
                <a:latin typeface="Times New Roman" panose="02020603050405020304" pitchFamily="18" charset="0"/>
                <a:cs typeface="Times New Roman" panose="02020603050405020304" pitchFamily="18" charset="0"/>
              </a:rPr>
              <a:t>can </a:t>
            </a:r>
            <a:r>
              <a:rPr dirty="0">
                <a:latin typeface="Times New Roman" panose="02020603050405020304" pitchFamily="18" charset="0"/>
                <a:cs typeface="Times New Roman" panose="02020603050405020304" pitchFamily="18" charset="0"/>
              </a:rPr>
              <a:t>be  </a:t>
            </a:r>
            <a:r>
              <a:rPr spc="-15" dirty="0">
                <a:latin typeface="Times New Roman" panose="02020603050405020304" pitchFamily="18" charset="0"/>
                <a:cs typeface="Times New Roman" panose="02020603050405020304" pitchFamily="18" charset="0"/>
              </a:rPr>
              <a:t>provided </a:t>
            </a:r>
            <a:r>
              <a:rPr spc="-10" dirty="0">
                <a:latin typeface="Times New Roman" panose="02020603050405020304" pitchFamily="18" charset="0"/>
                <a:cs typeface="Times New Roman" panose="02020603050405020304" pitchFamily="18" charset="0"/>
              </a:rPr>
              <a:t>at </a:t>
            </a:r>
            <a:r>
              <a:rPr lang="en-US" spc="-20" dirty="0">
                <a:latin typeface="Times New Roman" panose="02020603050405020304" pitchFamily="18" charset="0"/>
                <a:cs typeface="Times New Roman" panose="02020603050405020304" pitchFamily="18" charset="0"/>
              </a:rPr>
              <a:t>SRPC</a:t>
            </a:r>
            <a:r>
              <a:rPr spc="-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if</a:t>
            </a:r>
            <a:r>
              <a:rPr spc="-2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needed</a:t>
            </a:r>
            <a:r>
              <a:rPr lang="en-US" spc="-10"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5039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975866" y="304038"/>
            <a:ext cx="4938395" cy="430887"/>
          </a:xfrm>
          <a:prstGeom prst="rect">
            <a:avLst/>
          </a:prstGeom>
        </p:spPr>
        <p:txBody>
          <a:bodyPr vert="horz" wrap="square" lIns="0" tIns="0" rIns="0" bIns="0" rtlCol="0">
            <a:spAutoFit/>
          </a:bodyPr>
          <a:lstStyle/>
          <a:p>
            <a:pPr marL="12700">
              <a:lnSpc>
                <a:spcPct val="100000"/>
              </a:lnSpc>
            </a:pPr>
            <a:r>
              <a:rPr spc="-25" dirty="0">
                <a:latin typeface="Times New Roman" panose="02020603050405020304" pitchFamily="18" charset="0"/>
              </a:rPr>
              <a:t>References for </a:t>
            </a:r>
            <a:r>
              <a:rPr spc="-10" dirty="0">
                <a:latin typeface="Times New Roman" panose="02020603050405020304" pitchFamily="18" charset="0"/>
              </a:rPr>
              <a:t>Medical</a:t>
            </a:r>
            <a:r>
              <a:rPr spc="65" dirty="0">
                <a:latin typeface="Times New Roman" panose="02020603050405020304" pitchFamily="18" charset="0"/>
              </a:rPr>
              <a:t> </a:t>
            </a:r>
            <a:r>
              <a:rPr spc="-15" dirty="0">
                <a:latin typeface="Times New Roman" panose="02020603050405020304" pitchFamily="18" charset="0"/>
              </a:rPr>
              <a:t>Processing</a:t>
            </a:r>
          </a:p>
        </p:txBody>
      </p:sp>
      <p:sp>
        <p:nvSpPr>
          <p:cNvPr id="3" name="object 3"/>
          <p:cNvSpPr txBox="1"/>
          <p:nvPr/>
        </p:nvSpPr>
        <p:spPr>
          <a:xfrm>
            <a:off x="388696" y="1250950"/>
            <a:ext cx="8450504" cy="5516895"/>
          </a:xfrm>
          <a:prstGeom prst="rect">
            <a:avLst/>
          </a:prstGeom>
        </p:spPr>
        <p:txBody>
          <a:bodyPr vert="horz" wrap="square" lIns="0" tIns="0" rIns="0" bIns="0" rtlCol="0">
            <a:spAutoFit/>
          </a:bodyPr>
          <a:lstStyle/>
          <a:p>
            <a:pPr marL="298450" marR="1784985" indent="-285750">
              <a:spcBef>
                <a:spcPts val="730"/>
              </a:spcBef>
              <a:buFont typeface="Arial" panose="020B0604020202020204" pitchFamily="34" charset="0"/>
              <a:buChar char="•"/>
              <a:tabLst>
                <a:tab pos="356870" algn="l"/>
                <a:tab pos="357505" algn="l"/>
              </a:tabLst>
            </a:pPr>
            <a:r>
              <a:rPr lang="en-US" spc="-15" dirty="0">
                <a:latin typeface="Times New Roman" panose="02020603050405020304" pitchFamily="18" charset="0"/>
                <a:cs typeface="Calibri"/>
              </a:rPr>
              <a:t>Standards of Medical Fitness – AR 40-501</a:t>
            </a:r>
            <a:endParaRPr lang="en-US" dirty="0">
              <a:latin typeface="Times New Roman" panose="02020603050405020304" pitchFamily="18" charset="0"/>
              <a:cs typeface="Calibri"/>
            </a:endParaRPr>
          </a:p>
          <a:p>
            <a:pPr marL="298450" marR="1784985" indent="-285750">
              <a:spcBef>
                <a:spcPts val="730"/>
              </a:spcBef>
              <a:buFont typeface="Arial" panose="020B0604020202020204" pitchFamily="34" charset="0"/>
              <a:buChar char="•"/>
              <a:tabLst>
                <a:tab pos="356870" algn="l"/>
                <a:tab pos="357505" algn="l"/>
              </a:tabLst>
            </a:pPr>
            <a:endParaRPr lang="en-US" sz="1800" spc="-10" dirty="0">
              <a:latin typeface="Times New Roman" panose="02020603050405020304" pitchFamily="18" charset="0"/>
              <a:cs typeface="Calibri"/>
            </a:endParaRPr>
          </a:p>
          <a:p>
            <a:pPr marL="298450" marR="1784985" indent="-285750">
              <a:spcBef>
                <a:spcPts val="730"/>
              </a:spcBef>
              <a:buFont typeface="Arial" panose="020B0604020202020204" pitchFamily="34" charset="0"/>
              <a:buChar char="•"/>
              <a:tabLst>
                <a:tab pos="356870" algn="l"/>
                <a:tab pos="357505" algn="l"/>
              </a:tabLst>
            </a:pPr>
            <a:r>
              <a:rPr sz="1800" spc="-10" dirty="0">
                <a:latin typeface="Times New Roman" panose="02020603050405020304" pitchFamily="18" charset="0"/>
                <a:cs typeface="Calibri"/>
              </a:rPr>
              <a:t>DD </a:t>
            </a:r>
            <a:r>
              <a:rPr sz="1800" dirty="0">
                <a:latin typeface="Times New Roman" panose="02020603050405020304" pitchFamily="18" charset="0"/>
                <a:cs typeface="Calibri"/>
              </a:rPr>
              <a:t>2795 </a:t>
            </a:r>
            <a:r>
              <a:rPr sz="1800" spc="-15" dirty="0">
                <a:latin typeface="Times New Roman" panose="02020603050405020304" pitchFamily="18" charset="0"/>
                <a:cs typeface="Calibri"/>
              </a:rPr>
              <a:t>Pre </a:t>
            </a:r>
            <a:r>
              <a:rPr sz="1800" spc="-5" dirty="0">
                <a:latin typeface="Times New Roman" panose="02020603050405020304" pitchFamily="18" charset="0"/>
                <a:cs typeface="Calibri"/>
              </a:rPr>
              <a:t>Deployment Health Assessment should </a:t>
            </a:r>
            <a:r>
              <a:rPr sz="1800" spc="5" dirty="0">
                <a:latin typeface="Times New Roman" panose="02020603050405020304" pitchFamily="18" charset="0"/>
                <a:cs typeface="Calibri"/>
              </a:rPr>
              <a:t>be </a:t>
            </a:r>
            <a:r>
              <a:rPr sz="1800" spc="-10" dirty="0">
                <a:latin typeface="Times New Roman" panose="02020603050405020304" pitchFamily="18" charset="0"/>
                <a:cs typeface="Calibri"/>
              </a:rPr>
              <a:t>completed </a:t>
            </a:r>
            <a:r>
              <a:rPr sz="1800" spc="-5" dirty="0">
                <a:latin typeface="Times New Roman" panose="02020603050405020304" pitchFamily="18" charset="0"/>
                <a:cs typeface="Calibri"/>
              </a:rPr>
              <a:t>by the deploy</a:t>
            </a:r>
            <a:r>
              <a:rPr lang="en-US" sz="1800" spc="-5" dirty="0">
                <a:latin typeface="Times New Roman" panose="02020603050405020304" pitchFamily="18" charset="0"/>
                <a:cs typeface="Calibri"/>
              </a:rPr>
              <a:t>ing individual</a:t>
            </a:r>
            <a:r>
              <a:rPr sz="1800" spc="-5" dirty="0">
                <a:latin typeface="Times New Roman" panose="02020603050405020304" pitchFamily="18" charset="0"/>
                <a:cs typeface="Calibri"/>
              </a:rPr>
              <a:t> </a:t>
            </a:r>
            <a:r>
              <a:rPr sz="1800" spc="-20" dirty="0">
                <a:latin typeface="Times New Roman" panose="02020603050405020304" pitchFamily="18" charset="0"/>
                <a:cs typeface="Calibri"/>
              </a:rPr>
              <a:t>within</a:t>
            </a:r>
            <a:r>
              <a:rPr lang="en-US" sz="1800" spc="-20" dirty="0">
                <a:latin typeface="Times New Roman" panose="02020603050405020304" pitchFamily="18" charset="0"/>
                <a:cs typeface="Calibri"/>
              </a:rPr>
              <a:t> 9</a:t>
            </a:r>
            <a:r>
              <a:rPr lang="en-US" spc="-5" dirty="0">
                <a:latin typeface="Times New Roman" panose="02020603050405020304" pitchFamily="18" charset="0"/>
                <a:cs typeface="Calibri"/>
              </a:rPr>
              <a:t>0</a:t>
            </a:r>
            <a:r>
              <a:rPr sz="1800" spc="-5" dirty="0">
                <a:latin typeface="Times New Roman" panose="02020603050405020304" pitchFamily="18" charset="0"/>
                <a:cs typeface="Calibri"/>
              </a:rPr>
              <a:t> </a:t>
            </a:r>
            <a:r>
              <a:rPr sz="1800" spc="-10" dirty="0">
                <a:latin typeface="Times New Roman" panose="02020603050405020304" pitchFamily="18" charset="0"/>
                <a:cs typeface="Calibri"/>
              </a:rPr>
              <a:t>days </a:t>
            </a:r>
            <a:r>
              <a:rPr sz="1800" spc="-5" dirty="0">
                <a:latin typeface="Times New Roman" panose="02020603050405020304" pitchFamily="18" charset="0"/>
                <a:cs typeface="Calibri"/>
              </a:rPr>
              <a:t>of </a:t>
            </a:r>
            <a:r>
              <a:rPr sz="1800" spc="-15" dirty="0">
                <a:latin typeface="Times New Roman" panose="02020603050405020304" pitchFamily="18" charset="0"/>
                <a:cs typeface="Calibri"/>
              </a:rPr>
              <a:t>arrival </a:t>
            </a:r>
            <a:r>
              <a:rPr sz="1800" spc="-10" dirty="0">
                <a:latin typeface="Times New Roman" panose="02020603050405020304" pitchFamily="18" charset="0"/>
                <a:cs typeface="Calibri"/>
              </a:rPr>
              <a:t>at </a:t>
            </a:r>
            <a:r>
              <a:rPr sz="1800" spc="-30" dirty="0">
                <a:latin typeface="Times New Roman" panose="02020603050405020304" pitchFamily="18" charset="0"/>
                <a:cs typeface="Calibri"/>
              </a:rPr>
              <a:t>CRC, </a:t>
            </a:r>
            <a:r>
              <a:rPr sz="1800" spc="-15" dirty="0">
                <a:latin typeface="Times New Roman" panose="02020603050405020304" pitchFamily="18" charset="0"/>
                <a:cs typeface="Calibri"/>
              </a:rPr>
              <a:t>Fort</a:t>
            </a:r>
            <a:r>
              <a:rPr sz="1800" spc="185" dirty="0">
                <a:latin typeface="Times New Roman" panose="02020603050405020304" pitchFamily="18" charset="0"/>
                <a:cs typeface="Calibri"/>
              </a:rPr>
              <a:t> </a:t>
            </a:r>
            <a:r>
              <a:rPr sz="1800" spc="-10" dirty="0">
                <a:latin typeface="Times New Roman" panose="02020603050405020304" pitchFamily="18" charset="0"/>
                <a:cs typeface="Calibri"/>
              </a:rPr>
              <a:t>Bliss</a:t>
            </a:r>
            <a:r>
              <a:rPr lang="en-US" sz="1800" spc="-10" dirty="0">
                <a:latin typeface="Times New Roman" panose="02020603050405020304" pitchFamily="18" charset="0"/>
                <a:cs typeface="Calibri"/>
              </a:rPr>
              <a:t> (</a:t>
            </a:r>
            <a:r>
              <a:rPr sz="1800" spc="-5" dirty="0">
                <a:latin typeface="Times New Roman" panose="02020603050405020304" pitchFamily="18" charset="0"/>
                <a:cs typeface="Calibri"/>
              </a:rPr>
              <a:t>This </a:t>
            </a:r>
            <a:r>
              <a:rPr sz="1800" spc="-25" dirty="0">
                <a:latin typeface="Times New Roman" panose="02020603050405020304" pitchFamily="18" charset="0"/>
                <a:cs typeface="Calibri"/>
              </a:rPr>
              <a:t>will </a:t>
            </a:r>
            <a:r>
              <a:rPr sz="1800" dirty="0">
                <a:latin typeface="Times New Roman" panose="02020603050405020304" pitchFamily="18" charset="0"/>
                <a:cs typeface="Calibri"/>
              </a:rPr>
              <a:t>be </a:t>
            </a:r>
            <a:r>
              <a:rPr sz="1800" spc="-15" dirty="0">
                <a:latin typeface="Times New Roman" panose="02020603050405020304" pitchFamily="18" charset="0"/>
                <a:cs typeface="Calibri"/>
              </a:rPr>
              <a:t>validated </a:t>
            </a:r>
            <a:r>
              <a:rPr sz="1800" dirty="0">
                <a:latin typeface="Times New Roman" panose="02020603050405020304" pitchFamily="18" charset="0"/>
                <a:cs typeface="Calibri"/>
              </a:rPr>
              <a:t>and signed </a:t>
            </a:r>
            <a:r>
              <a:rPr sz="1800" spc="-10" dirty="0">
                <a:latin typeface="Times New Roman" panose="02020603050405020304" pitchFamily="18" charset="0"/>
                <a:cs typeface="Calibri"/>
              </a:rPr>
              <a:t>by </a:t>
            </a:r>
            <a:r>
              <a:rPr sz="1800" dirty="0">
                <a:latin typeface="Times New Roman" panose="02020603050405020304" pitchFamily="18" charset="0"/>
                <a:cs typeface="Calibri"/>
              </a:rPr>
              <a:t>a </a:t>
            </a:r>
            <a:r>
              <a:rPr sz="1800" spc="-10" dirty="0">
                <a:latin typeface="Times New Roman" panose="02020603050405020304" pitchFamily="18" charset="0"/>
                <a:cs typeface="Calibri"/>
              </a:rPr>
              <a:t>Provider at</a:t>
            </a:r>
            <a:r>
              <a:rPr sz="1800" spc="170" dirty="0">
                <a:latin typeface="Times New Roman" panose="02020603050405020304" pitchFamily="18" charset="0"/>
                <a:cs typeface="Calibri"/>
              </a:rPr>
              <a:t> </a:t>
            </a:r>
            <a:r>
              <a:rPr lang="en-US" sz="1800" spc="-45" dirty="0">
                <a:latin typeface="Times New Roman" panose="02020603050405020304" pitchFamily="18" charset="0"/>
                <a:cs typeface="Calibri"/>
              </a:rPr>
              <a:t>SRPC)</a:t>
            </a:r>
          </a:p>
          <a:p>
            <a:pPr marL="298450" marR="1784985" indent="-285750">
              <a:spcBef>
                <a:spcPts val="730"/>
              </a:spcBef>
              <a:buFont typeface="Arial" panose="020B0604020202020204" pitchFamily="34" charset="0"/>
              <a:buChar char="•"/>
              <a:tabLst>
                <a:tab pos="356870" algn="l"/>
                <a:tab pos="357505" algn="l"/>
              </a:tabLst>
            </a:pPr>
            <a:endParaRPr lang="en-US" sz="1800" spc="-45" dirty="0">
              <a:latin typeface="Times New Roman" panose="02020603050405020304" pitchFamily="18" charset="0"/>
              <a:cs typeface="Calibri"/>
            </a:endParaRPr>
          </a:p>
          <a:p>
            <a:pPr marL="298450" marR="1784985" indent="-285750">
              <a:spcBef>
                <a:spcPts val="730"/>
              </a:spcBef>
              <a:buFont typeface="Arial" panose="020B0604020202020204" pitchFamily="34" charset="0"/>
              <a:buChar char="•"/>
              <a:tabLst>
                <a:tab pos="356870" algn="l"/>
                <a:tab pos="357505" algn="l"/>
              </a:tabLst>
            </a:pPr>
            <a:r>
              <a:rPr lang="en-US" u="sng" dirty="0">
                <a:latin typeface="Times New Roman" panose="02020603050405020304" pitchFamily="18" charset="0"/>
                <a:cs typeface="Calibri"/>
              </a:rPr>
              <a:t>Department of Defense Instruction (</a:t>
            </a:r>
            <a:r>
              <a:rPr lang="en-US" u="sng" dirty="0" err="1">
                <a:latin typeface="Times New Roman" panose="02020603050405020304" pitchFamily="18" charset="0"/>
                <a:cs typeface="Calibri"/>
              </a:rPr>
              <a:t>DoDI</a:t>
            </a:r>
            <a:r>
              <a:rPr lang="en-US" u="sng" dirty="0">
                <a:latin typeface="Times New Roman" panose="02020603050405020304" pitchFamily="18" charset="0"/>
                <a:cs typeface="Calibri"/>
              </a:rPr>
              <a:t>) 3020.41, Enclosure 3: Guidance for Contractor Medical and Dental Fitness</a:t>
            </a:r>
          </a:p>
          <a:p>
            <a:pPr marL="298450" marR="1784985" indent="-285750">
              <a:spcBef>
                <a:spcPts val="730"/>
              </a:spcBef>
              <a:buFont typeface="Arial" panose="020B0604020202020204" pitchFamily="34" charset="0"/>
              <a:buChar char="•"/>
              <a:tabLst>
                <a:tab pos="356870" algn="l"/>
                <a:tab pos="357505" algn="l"/>
              </a:tabLst>
            </a:pPr>
            <a:endParaRPr lang="en-US" sz="1800" spc="-45" dirty="0">
              <a:latin typeface="Times New Roman" panose="02020603050405020304" pitchFamily="18" charset="0"/>
              <a:cs typeface="Calibri"/>
            </a:endParaRPr>
          </a:p>
          <a:p>
            <a:pPr marL="12700" marR="1784985">
              <a:spcBef>
                <a:spcPts val="730"/>
              </a:spcBef>
              <a:tabLst>
                <a:tab pos="356870" algn="l"/>
                <a:tab pos="357505" algn="l"/>
              </a:tabLst>
            </a:pPr>
            <a:endParaRPr lang="en-US" u="sng" dirty="0">
              <a:latin typeface="Times New Roman" panose="02020603050405020304" pitchFamily="18" charset="0"/>
              <a:cs typeface="Times New Roman"/>
            </a:endParaRPr>
          </a:p>
          <a:p>
            <a:pPr marL="298450" marR="1784985" indent="-285750">
              <a:lnSpc>
                <a:spcPct val="100000"/>
              </a:lnSpc>
              <a:spcBef>
                <a:spcPts val="730"/>
              </a:spcBef>
              <a:buFont typeface="Arial" panose="020B0604020202020204" pitchFamily="34" charset="0"/>
              <a:buChar char="•"/>
              <a:tabLst>
                <a:tab pos="356870" algn="l"/>
                <a:tab pos="357505" algn="l"/>
              </a:tabLst>
            </a:pPr>
            <a:r>
              <a:rPr lang="en-US" u="sng" dirty="0">
                <a:latin typeface="Times New Roman" panose="02020603050405020304" pitchFamily="18" charset="0"/>
                <a:cs typeface="Times New Roman"/>
              </a:rPr>
              <a:t>If going to CENTCOM</a:t>
            </a:r>
            <a:r>
              <a:rPr lang="en-US" dirty="0">
                <a:latin typeface="Times New Roman" panose="02020603050405020304" pitchFamily="18" charset="0"/>
                <a:cs typeface="Times New Roman"/>
              </a:rPr>
              <a:t>: Mod 17: </a:t>
            </a:r>
            <a:r>
              <a:rPr lang="en-US" spc="-5" dirty="0">
                <a:latin typeface="Times New Roman" panose="02020603050405020304" pitchFamily="18" charset="0"/>
                <a:cs typeface="Times New Roman"/>
              </a:rPr>
              <a:t>Individual </a:t>
            </a:r>
            <a:r>
              <a:rPr lang="en-US" dirty="0">
                <a:latin typeface="Times New Roman" panose="02020603050405020304" pitchFamily="18" charset="0"/>
                <a:cs typeface="Times New Roman"/>
              </a:rPr>
              <a:t>Protection and </a:t>
            </a:r>
            <a:r>
              <a:rPr lang="en-US" spc="-5" dirty="0">
                <a:latin typeface="Times New Roman" panose="02020603050405020304" pitchFamily="18" charset="0"/>
                <a:cs typeface="Times New Roman"/>
              </a:rPr>
              <a:t>Individual/Unit Deployment  </a:t>
            </a:r>
            <a:r>
              <a:rPr lang="en-US" spc="-15" dirty="0">
                <a:latin typeface="Times New Roman" panose="02020603050405020304" pitchFamily="18" charset="0"/>
                <a:cs typeface="Times New Roman"/>
              </a:rPr>
              <a:t>Policy:  </a:t>
            </a:r>
            <a:r>
              <a:rPr lang="en-US" spc="-15" dirty="0">
                <a:latin typeface="Times New Roman" panose="02020603050405020304" pitchFamily="18" charset="0"/>
                <a:cs typeface="Times New Roman"/>
                <a:hlinkClick r:id="rId2"/>
              </a:rPr>
              <a:t>https://www.centcom.mil/Portals/6/MEDICAL/MOD17.pdf</a:t>
            </a:r>
            <a:endParaRPr lang="en-US" spc="-15" dirty="0">
              <a:latin typeface="Times New Roman" panose="02020603050405020304" pitchFamily="18" charset="0"/>
              <a:cs typeface="Times New Roman"/>
            </a:endParaRPr>
          </a:p>
          <a:p>
            <a:pPr marL="298450" marR="1784985" indent="-285750">
              <a:lnSpc>
                <a:spcPct val="100000"/>
              </a:lnSpc>
              <a:spcBef>
                <a:spcPts val="730"/>
              </a:spcBef>
              <a:buFont typeface="Arial" panose="020B0604020202020204" pitchFamily="34" charset="0"/>
              <a:buChar char="•"/>
              <a:tabLst>
                <a:tab pos="356870" algn="l"/>
                <a:tab pos="357505" algn="l"/>
              </a:tabLst>
            </a:pPr>
            <a:r>
              <a:rPr lang="en-US" spc="-10" dirty="0">
                <a:latin typeface="Times New Roman" panose="02020603050405020304" pitchFamily="18" charset="0"/>
                <a:cs typeface="Times New Roman"/>
              </a:rPr>
              <a:t>PPG- </a:t>
            </a:r>
            <a:r>
              <a:rPr lang="en-US" spc="-50" dirty="0">
                <a:latin typeface="Times New Roman" panose="02020603050405020304" pitchFamily="18" charset="0"/>
                <a:cs typeface="Times New Roman"/>
              </a:rPr>
              <a:t>Tab </a:t>
            </a:r>
            <a:r>
              <a:rPr lang="en-US" dirty="0">
                <a:latin typeface="Times New Roman" panose="02020603050405020304" pitchFamily="18" charset="0"/>
                <a:cs typeface="Times New Roman"/>
              </a:rPr>
              <a:t>A: Amplification of the Minimal Standards of  Fitness for Deployment: </a:t>
            </a:r>
            <a:r>
              <a:rPr lang="en-US" dirty="0">
                <a:latin typeface="Times New Roman" panose="02020603050405020304" pitchFamily="18" charset="0"/>
                <a:cs typeface="Times New Roman"/>
                <a:hlinkClick r:id="rId3"/>
              </a:rPr>
              <a:t>https://www.centcom.mil/Portals/6/MEDICAL/MOD17_Tab_A.pdf</a:t>
            </a:r>
            <a:endParaRPr lang="en-US" dirty="0">
              <a:latin typeface="Times New Roman" panose="02020603050405020304" pitchFamily="18" charset="0"/>
              <a:cs typeface="Times New Roman"/>
            </a:endParaRPr>
          </a:p>
          <a:p>
            <a:pPr marL="298450" marR="1784985" indent="-285750">
              <a:lnSpc>
                <a:spcPct val="100000"/>
              </a:lnSpc>
              <a:spcBef>
                <a:spcPts val="730"/>
              </a:spcBef>
              <a:buFont typeface="Arial" panose="020B0604020202020204" pitchFamily="34" charset="0"/>
              <a:buChar char="•"/>
              <a:tabLst>
                <a:tab pos="356870" algn="l"/>
                <a:tab pos="357505" algn="l"/>
              </a:tabLst>
            </a:pPr>
            <a:endParaRPr sz="1800" dirty="0">
              <a:latin typeface="Times New Roman" panose="02020603050405020304" pitchFamily="18" charset="0"/>
              <a:cs typeface="Calibri"/>
            </a:endParaRPr>
          </a:p>
        </p:txBody>
      </p:sp>
    </p:spTree>
    <p:extLst>
      <p:ext uri="{BB962C8B-B14F-4D97-AF65-F5344CB8AC3E}">
        <p14:creationId xmlns:p14="http://schemas.microsoft.com/office/powerpoint/2010/main" val="19946103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086600" cy="430887"/>
          </a:xfrm>
          <a:prstGeom prst="rect">
            <a:avLst/>
          </a:prstGeom>
        </p:spPr>
        <p:txBody>
          <a:bodyPr vert="horz" wrap="square" lIns="0" tIns="0" rIns="0" bIns="0" rtlCol="0">
            <a:spAutoFit/>
          </a:bodyPr>
          <a:lstStyle/>
          <a:p>
            <a:pPr marL="12700" algn="ctr">
              <a:lnSpc>
                <a:spcPct val="100000"/>
              </a:lnSpc>
            </a:pPr>
            <a:r>
              <a:rPr spc="-105" dirty="0">
                <a:latin typeface="Times New Roman" panose="02020603050405020304" pitchFamily="18" charset="0"/>
                <a:cs typeface="Times New Roman" panose="02020603050405020304" pitchFamily="18" charset="0"/>
              </a:rPr>
              <a:t>W</a:t>
            </a:r>
            <a:r>
              <a:rPr spc="-5" dirty="0">
                <a:latin typeface="Times New Roman" panose="02020603050405020304" pitchFamily="18" charset="0"/>
                <a:cs typeface="Times New Roman" panose="02020603050405020304" pitchFamily="18" charset="0"/>
              </a:rPr>
              <a:t>ai</a:t>
            </a:r>
            <a:r>
              <a:rPr spc="-35" dirty="0">
                <a:latin typeface="Times New Roman" panose="02020603050405020304" pitchFamily="18" charset="0"/>
                <a:cs typeface="Times New Roman" panose="02020603050405020304" pitchFamily="18" charset="0"/>
              </a:rPr>
              <a:t>v</a:t>
            </a:r>
            <a:r>
              <a:rPr spc="-5" dirty="0">
                <a:latin typeface="Times New Roman" panose="02020603050405020304" pitchFamily="18" charset="0"/>
                <a:cs typeface="Times New Roman" panose="02020603050405020304" pitchFamily="18" charset="0"/>
              </a:rPr>
              <a:t>e</a:t>
            </a:r>
            <a:r>
              <a:rPr spc="-60" dirty="0">
                <a:latin typeface="Times New Roman" panose="02020603050405020304" pitchFamily="18" charset="0"/>
                <a:cs typeface="Times New Roman" panose="02020603050405020304" pitchFamily="18" charset="0"/>
              </a:rPr>
              <a:t>r</a:t>
            </a:r>
            <a:r>
              <a:rPr spc="-5" dirty="0">
                <a:latin typeface="Times New Roman" panose="02020603050405020304" pitchFamily="18" charset="0"/>
                <a:cs typeface="Times New Roman" panose="02020603050405020304" pitchFamily="18" charset="0"/>
              </a:rPr>
              <a:t>s</a:t>
            </a:r>
          </a:p>
        </p:txBody>
      </p:sp>
      <p:sp>
        <p:nvSpPr>
          <p:cNvPr id="3" name="object 3"/>
          <p:cNvSpPr txBox="1"/>
          <p:nvPr/>
        </p:nvSpPr>
        <p:spPr>
          <a:xfrm>
            <a:off x="476199" y="1554734"/>
            <a:ext cx="7872730" cy="2846933"/>
          </a:xfrm>
          <a:prstGeom prst="rect">
            <a:avLst/>
          </a:prstGeom>
        </p:spPr>
        <p:txBody>
          <a:bodyPr vert="horz" wrap="square" lIns="0" tIns="0" rIns="0" bIns="0" rtlCol="0">
            <a:spAutoFit/>
          </a:bodyPr>
          <a:lstStyle/>
          <a:p>
            <a:pPr marL="356870" marR="175895" indent="-344170">
              <a:lnSpc>
                <a:spcPct val="100000"/>
              </a:lnSpc>
              <a:buFont typeface="Arial"/>
              <a:buChar char="•"/>
              <a:tabLst>
                <a:tab pos="356870" algn="l"/>
                <a:tab pos="357505" algn="l"/>
              </a:tabLst>
            </a:pPr>
            <a:r>
              <a:rPr sz="1800" dirty="0">
                <a:latin typeface="Times New Roman" panose="02020603050405020304" pitchFamily="18" charset="0"/>
                <a:cs typeface="Times New Roman" panose="02020603050405020304" pitchFamily="18" charset="0"/>
              </a:rPr>
              <a:t>If </a:t>
            </a:r>
            <a:r>
              <a:rPr sz="1800" spc="-25" dirty="0">
                <a:latin typeface="Times New Roman" panose="02020603050405020304" pitchFamily="18" charset="0"/>
                <a:cs typeface="Times New Roman" panose="02020603050405020304" pitchFamily="18" charset="0"/>
              </a:rPr>
              <a:t>you </a:t>
            </a:r>
            <a:r>
              <a:rPr sz="1800" spc="-5" dirty="0">
                <a:latin typeface="Times New Roman" panose="02020603050405020304" pitchFamily="18" charset="0"/>
                <a:cs typeface="Times New Roman" panose="02020603050405020304" pitchFamily="18" charset="0"/>
              </a:rPr>
              <a:t>need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waiver to </a:t>
            </a:r>
            <a:r>
              <a:rPr sz="1800" spc="5" dirty="0">
                <a:latin typeface="Times New Roman" panose="02020603050405020304" pitchFamily="18" charset="0"/>
                <a:cs typeface="Times New Roman" panose="02020603050405020304" pitchFamily="18" charset="0"/>
              </a:rPr>
              <a:t>deploy, </a:t>
            </a:r>
            <a:r>
              <a:rPr lang="en-US" sz="1800" spc="-35" dirty="0">
                <a:latin typeface="Times New Roman" panose="02020603050405020304" pitchFamily="18" charset="0"/>
                <a:cs typeface="Times New Roman" panose="02020603050405020304" pitchFamily="18" charset="0"/>
              </a:rPr>
              <a:t>you must come with the APPROVED waiver completed</a:t>
            </a:r>
            <a:r>
              <a:rPr sz="1800" dirty="0">
                <a:latin typeface="Times New Roman" panose="02020603050405020304" pitchFamily="18" charset="0"/>
                <a:cs typeface="Times New Roman" panose="02020603050405020304" pitchFamily="18" charset="0"/>
              </a:rPr>
              <a:t>. </a:t>
            </a:r>
            <a:r>
              <a:rPr lang="en-US" sz="1800" dirty="0">
                <a:latin typeface="Times New Roman" panose="02020603050405020304" pitchFamily="18" charset="0"/>
                <a:cs typeface="Times New Roman" panose="02020603050405020304" pitchFamily="18" charset="0"/>
              </a:rPr>
              <a:t>Waiver </a:t>
            </a:r>
            <a:r>
              <a:rPr sz="1800" dirty="0">
                <a:latin typeface="Times New Roman" panose="02020603050405020304" pitchFamily="18" charset="0"/>
                <a:cs typeface="Times New Roman" panose="02020603050405020304" pitchFamily="18" charset="0"/>
              </a:rPr>
              <a:t>must </a:t>
            </a:r>
            <a:r>
              <a:rPr sz="1800" spc="5" dirty="0">
                <a:latin typeface="Times New Roman" panose="02020603050405020304" pitchFamily="18" charset="0"/>
                <a:cs typeface="Times New Roman" panose="02020603050405020304" pitchFamily="18" charset="0"/>
              </a:rPr>
              <a:t>be </a:t>
            </a:r>
            <a:r>
              <a:rPr sz="1800" dirty="0">
                <a:latin typeface="Times New Roman" panose="02020603050405020304" pitchFamily="18" charset="0"/>
                <a:cs typeface="Times New Roman" panose="02020603050405020304" pitchFamily="18" charset="0"/>
              </a:rPr>
              <a:t>presented </a:t>
            </a:r>
            <a:r>
              <a:rPr lang="en-US" spc="-15" dirty="0">
                <a:latin typeface="Times New Roman" panose="02020603050405020304" pitchFamily="18" charset="0"/>
                <a:cs typeface="Times New Roman" panose="02020603050405020304" pitchFamily="18" charset="0"/>
              </a:rPr>
              <a:t>to </a:t>
            </a:r>
            <a:r>
              <a:rPr sz="1800" spc="-15" dirty="0">
                <a:latin typeface="Times New Roman" panose="02020603050405020304" pitchFamily="18" charset="0"/>
                <a:cs typeface="Times New Roman" panose="02020603050405020304" pitchFamily="18" charset="0"/>
              </a:rPr>
              <a:t>the</a:t>
            </a:r>
            <a:r>
              <a:rPr lang="en-US" sz="1800" spc="-15" dirty="0">
                <a:latin typeface="Times New Roman" panose="02020603050405020304" pitchFamily="18" charset="0"/>
                <a:cs typeface="Times New Roman" panose="02020603050405020304" pitchFamily="18" charset="0"/>
              </a:rPr>
              <a:t> </a:t>
            </a:r>
            <a:r>
              <a:rPr lang="en-US" sz="1800" spc="-25" dirty="0">
                <a:latin typeface="Times New Roman" panose="02020603050405020304" pitchFamily="18" charset="0"/>
                <a:cs typeface="Times New Roman" panose="02020603050405020304" pitchFamily="18" charset="0"/>
              </a:rPr>
              <a:t>SRPC Providers</a:t>
            </a:r>
            <a:r>
              <a:rPr sz="1800" spc="-2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(See PPG</a:t>
            </a:r>
            <a:r>
              <a:rPr lang="en-US" sz="1800" spc="-20" dirty="0">
                <a:latin typeface="Times New Roman" panose="02020603050405020304" pitchFamily="18" charset="0"/>
                <a:cs typeface="Times New Roman" panose="02020603050405020304" pitchFamily="18" charset="0"/>
              </a:rPr>
              <a:t>,</a:t>
            </a:r>
            <a:r>
              <a:rPr lang="en-US" sz="1800" spc="-15" dirty="0">
                <a:latin typeface="Times New Roman" panose="02020603050405020304" pitchFamily="18" charset="0"/>
                <a:cs typeface="Times New Roman" panose="02020603050405020304" pitchFamily="18" charset="0"/>
              </a:rPr>
              <a:t> MOD 17 Tab A, and the CENTCOM formulary</a:t>
            </a:r>
            <a:r>
              <a:rPr sz="1800" spc="-1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for</a:t>
            </a:r>
            <a:r>
              <a:rPr sz="1800" spc="-8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details)</a:t>
            </a:r>
            <a:r>
              <a:rPr lang="en-US" sz="1800" spc="-20" dirty="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p>
            <a:pPr>
              <a:lnSpc>
                <a:spcPct val="100000"/>
              </a:lnSpc>
              <a:spcBef>
                <a:spcPts val="15"/>
              </a:spcBef>
              <a:buFont typeface="Arial"/>
              <a:buChar char="•"/>
            </a:pPr>
            <a:endParaRPr sz="2300" dirty="0">
              <a:latin typeface="Times New Roman" panose="02020603050405020304" pitchFamily="18" charset="0"/>
              <a:cs typeface="Times New Roman" panose="02020603050405020304" pitchFamily="18" charset="0"/>
            </a:endParaRPr>
          </a:p>
          <a:p>
            <a:pPr marL="356870" marR="5080" indent="-344170">
              <a:lnSpc>
                <a:spcPct val="100000"/>
              </a:lnSpc>
              <a:spcBef>
                <a:spcPts val="5"/>
              </a:spcBef>
              <a:buFont typeface="Arial"/>
              <a:buChar char="•"/>
              <a:tabLst>
                <a:tab pos="356870" algn="l"/>
                <a:tab pos="357505" algn="l"/>
              </a:tabLst>
            </a:pPr>
            <a:r>
              <a:rPr sz="1800" b="1" spc="-5" dirty="0">
                <a:latin typeface="Times New Roman" panose="02020603050405020304" pitchFamily="18" charset="0"/>
                <a:cs typeface="Times New Roman" panose="02020603050405020304" pitchFamily="18" charset="0"/>
              </a:rPr>
              <a:t>If </a:t>
            </a:r>
            <a:r>
              <a:rPr sz="1800" b="1" dirty="0">
                <a:latin typeface="Times New Roman" panose="02020603050405020304" pitchFamily="18" charset="0"/>
                <a:cs typeface="Times New Roman" panose="02020603050405020304" pitchFamily="18" charset="0"/>
              </a:rPr>
              <a:t>a </a:t>
            </a:r>
            <a:r>
              <a:rPr lang="en-US" sz="1800" b="1" dirty="0">
                <a:latin typeface="Times New Roman" panose="02020603050405020304" pitchFamily="18" charset="0"/>
                <a:cs typeface="Times New Roman" panose="02020603050405020304" pitchFamily="18" charset="0"/>
              </a:rPr>
              <a:t>condition is found during Medical SRPC process that requires a waiver, the NLC will be sent hom</a:t>
            </a:r>
            <a:r>
              <a:rPr lang="en-US" b="1" dirty="0">
                <a:latin typeface="Times New Roman" panose="02020603050405020304" pitchFamily="18" charset="0"/>
                <a:cs typeface="Times New Roman" panose="02020603050405020304" pitchFamily="18" charset="0"/>
              </a:rPr>
              <a:t>e to complete the waiver process with contracting agency.</a:t>
            </a:r>
            <a:r>
              <a:rPr sz="1800" spc="-10" dirty="0">
                <a:latin typeface="Times New Roman" panose="02020603050405020304" pitchFamily="18" charset="0"/>
                <a:cs typeface="Times New Roman" panose="02020603050405020304" pitchFamily="18" charset="0"/>
              </a:rPr>
              <a:t> </a:t>
            </a:r>
            <a:endParaRPr lang="en-US" sz="1800" spc="-10" dirty="0">
              <a:latin typeface="Times New Roman" panose="02020603050405020304" pitchFamily="18" charset="0"/>
              <a:cs typeface="Times New Roman" panose="02020603050405020304" pitchFamily="18" charset="0"/>
            </a:endParaRPr>
          </a:p>
          <a:p>
            <a:pPr marL="356870" marR="5080" indent="-344170">
              <a:lnSpc>
                <a:spcPct val="100000"/>
              </a:lnSpc>
              <a:spcBef>
                <a:spcPts val="5"/>
              </a:spcBef>
              <a:buFont typeface="Arial"/>
              <a:buChar char="•"/>
              <a:tabLst>
                <a:tab pos="356870" algn="l"/>
                <a:tab pos="357505" algn="l"/>
              </a:tabLst>
            </a:pPr>
            <a:endParaRPr lang="en-US" u="heavy" spc="-10" dirty="0">
              <a:latin typeface="Times New Roman" panose="02020603050405020304" pitchFamily="18" charset="0"/>
              <a:cs typeface="Times New Roman" panose="02020603050405020304" pitchFamily="18" charset="0"/>
            </a:endParaRPr>
          </a:p>
          <a:p>
            <a:pPr marL="356870" marR="5080" indent="-344170">
              <a:lnSpc>
                <a:spcPct val="100000"/>
              </a:lnSpc>
              <a:spcBef>
                <a:spcPts val="5"/>
              </a:spcBef>
              <a:buFont typeface="Arial"/>
              <a:buChar char="•"/>
              <a:tabLst>
                <a:tab pos="356870" algn="l"/>
                <a:tab pos="357505" algn="l"/>
              </a:tabLst>
            </a:pPr>
            <a:r>
              <a:rPr sz="1800" u="heavy" dirty="0">
                <a:latin typeface="Times New Roman" panose="02020603050405020304" pitchFamily="18" charset="0"/>
                <a:cs typeface="Times New Roman" panose="02020603050405020304" pitchFamily="18" charset="0"/>
              </a:rPr>
              <a:t>Bottom </a:t>
            </a:r>
            <a:r>
              <a:rPr sz="1800" u="heavy" spc="5" dirty="0">
                <a:latin typeface="Times New Roman" panose="02020603050405020304" pitchFamily="18" charset="0"/>
                <a:cs typeface="Times New Roman" panose="02020603050405020304" pitchFamily="18" charset="0"/>
              </a:rPr>
              <a:t>line</a:t>
            </a:r>
            <a:r>
              <a:rPr sz="1800" spc="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Have </a:t>
            </a:r>
            <a:r>
              <a:rPr sz="1800" spc="-20" dirty="0">
                <a:latin typeface="Times New Roman" panose="02020603050405020304" pitchFamily="18" charset="0"/>
                <a:cs typeface="Times New Roman" panose="02020603050405020304" pitchFamily="18" charset="0"/>
              </a:rPr>
              <a:t>all your </a:t>
            </a:r>
            <a:r>
              <a:rPr sz="1800" spc="-30" dirty="0">
                <a:latin typeface="Times New Roman" panose="02020603050405020304" pitchFamily="18" charset="0"/>
                <a:cs typeface="Times New Roman" panose="02020603050405020304" pitchFamily="18" charset="0"/>
              </a:rPr>
              <a:t>information </a:t>
            </a:r>
            <a:r>
              <a:rPr sz="1800" spc="-10" dirty="0">
                <a:latin typeface="Times New Roman" panose="02020603050405020304" pitchFamily="18" charset="0"/>
                <a:cs typeface="Times New Roman" panose="02020603050405020304" pitchFamily="18" charset="0"/>
              </a:rPr>
              <a:t>and </a:t>
            </a:r>
            <a:r>
              <a:rPr sz="1800" spc="-15" dirty="0">
                <a:latin typeface="Times New Roman" panose="02020603050405020304" pitchFamily="18" charset="0"/>
                <a:cs typeface="Times New Roman" panose="02020603050405020304" pitchFamily="18" charset="0"/>
              </a:rPr>
              <a:t>documents ready </a:t>
            </a:r>
            <a:r>
              <a:rPr sz="1800" spc="-10" dirty="0">
                <a:latin typeface="Times New Roman" panose="02020603050405020304" pitchFamily="18" charset="0"/>
                <a:cs typeface="Times New Roman" panose="02020603050405020304" pitchFamily="18" charset="0"/>
              </a:rPr>
              <a:t>to </a:t>
            </a:r>
            <a:r>
              <a:rPr sz="1800" spc="-20" dirty="0">
                <a:latin typeface="Times New Roman" panose="02020603050405020304" pitchFamily="18" charset="0"/>
                <a:cs typeface="Times New Roman" panose="02020603050405020304" pitchFamily="18" charset="0"/>
              </a:rPr>
              <a:t>ensure </a:t>
            </a:r>
            <a:r>
              <a:rPr sz="1800" dirty="0">
                <a:latin typeface="Times New Roman" panose="02020603050405020304" pitchFamily="18" charset="0"/>
                <a:cs typeface="Times New Roman" panose="02020603050405020304" pitchFamily="18" charset="0"/>
              </a:rPr>
              <a:t>an </a:t>
            </a:r>
            <a:r>
              <a:rPr sz="1800" spc="-20" dirty="0">
                <a:latin typeface="Times New Roman" panose="02020603050405020304" pitchFamily="18" charset="0"/>
                <a:cs typeface="Times New Roman" panose="02020603050405020304" pitchFamily="18" charset="0"/>
              </a:rPr>
              <a:t>easy</a:t>
            </a:r>
            <a:r>
              <a:rPr sz="1800" spc="12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process.</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38200" y="304038"/>
            <a:ext cx="7315199" cy="430887"/>
          </a:xfrm>
          <a:prstGeom prst="rect">
            <a:avLst/>
          </a:prstGeom>
        </p:spPr>
        <p:txBody>
          <a:bodyPr vert="horz" wrap="square" lIns="0" tIns="0" rIns="0" bIns="0" rtlCol="0">
            <a:spAutoFit/>
          </a:bodyPr>
          <a:lstStyle/>
          <a:p>
            <a:pPr marL="12700" algn="ctr">
              <a:lnSpc>
                <a:spcPct val="100000"/>
              </a:lnSpc>
            </a:pPr>
            <a:r>
              <a:rPr spc="-105" dirty="0">
                <a:latin typeface="Times New Roman" panose="02020603050405020304" pitchFamily="18" charset="0"/>
                <a:cs typeface="Times New Roman" panose="02020603050405020304" pitchFamily="18" charset="0"/>
              </a:rPr>
              <a:t>W</a:t>
            </a:r>
            <a:r>
              <a:rPr spc="-5" dirty="0">
                <a:latin typeface="Times New Roman" panose="02020603050405020304" pitchFamily="18" charset="0"/>
                <a:cs typeface="Times New Roman" panose="02020603050405020304" pitchFamily="18" charset="0"/>
              </a:rPr>
              <a:t>ai</a:t>
            </a:r>
            <a:r>
              <a:rPr spc="-35" dirty="0">
                <a:latin typeface="Times New Roman" panose="02020603050405020304" pitchFamily="18" charset="0"/>
                <a:cs typeface="Times New Roman" panose="02020603050405020304" pitchFamily="18" charset="0"/>
              </a:rPr>
              <a:t>v</a:t>
            </a:r>
            <a:r>
              <a:rPr spc="-5" dirty="0">
                <a:latin typeface="Times New Roman" panose="02020603050405020304" pitchFamily="18" charset="0"/>
                <a:cs typeface="Times New Roman" panose="02020603050405020304" pitchFamily="18" charset="0"/>
              </a:rPr>
              <a:t>e</a:t>
            </a:r>
            <a:r>
              <a:rPr spc="-60" dirty="0">
                <a:latin typeface="Times New Roman" panose="02020603050405020304" pitchFamily="18" charset="0"/>
                <a:cs typeface="Times New Roman" panose="02020603050405020304" pitchFamily="18" charset="0"/>
              </a:rPr>
              <a:t>r</a:t>
            </a:r>
            <a:r>
              <a:rPr spc="-5" dirty="0">
                <a:latin typeface="Times New Roman" panose="02020603050405020304" pitchFamily="18" charset="0"/>
                <a:cs typeface="Times New Roman" panose="02020603050405020304" pitchFamily="18" charset="0"/>
              </a:rPr>
              <a:t>s</a:t>
            </a:r>
          </a:p>
        </p:txBody>
      </p:sp>
      <p:sp>
        <p:nvSpPr>
          <p:cNvPr id="3" name="object 3"/>
          <p:cNvSpPr txBox="1"/>
          <p:nvPr/>
        </p:nvSpPr>
        <p:spPr>
          <a:xfrm>
            <a:off x="476199" y="1631315"/>
            <a:ext cx="8210601" cy="3508653"/>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lang="en-US" dirty="0">
                <a:latin typeface="Times New Roman" panose="02020603050405020304" pitchFamily="18" charset="0"/>
                <a:cs typeface="Times New Roman" panose="02020603050405020304" pitchFamily="18" charset="0"/>
              </a:rPr>
              <a:t>When </a:t>
            </a:r>
            <a:r>
              <a:rPr sz="1800" spc="-5" dirty="0">
                <a:latin typeface="Times New Roman" panose="02020603050405020304" pitchFamily="18" charset="0"/>
                <a:cs typeface="Times New Roman" panose="02020603050405020304" pitchFamily="18" charset="0"/>
              </a:rPr>
              <a:t>assigned </a:t>
            </a:r>
            <a:r>
              <a:rPr sz="1800" spc="-10" dirty="0">
                <a:latin typeface="Times New Roman" panose="02020603050405020304" pitchFamily="18" charset="0"/>
                <a:cs typeface="Times New Roman" panose="02020603050405020304" pitchFamily="18" charset="0"/>
              </a:rPr>
              <a:t>to </a:t>
            </a:r>
            <a:r>
              <a:rPr sz="1800" spc="-15" dirty="0">
                <a:latin typeface="Times New Roman" panose="02020603050405020304" pitchFamily="18" charset="0"/>
                <a:cs typeface="Times New Roman" panose="02020603050405020304" pitchFamily="18" charset="0"/>
              </a:rPr>
              <a:t>CENTCOM, </a:t>
            </a:r>
            <a:r>
              <a:rPr sz="1800" spc="-10" dirty="0">
                <a:latin typeface="Times New Roman" panose="02020603050405020304" pitchFamily="18" charset="0"/>
                <a:cs typeface="Times New Roman" panose="02020603050405020304" pitchFamily="18" charset="0"/>
              </a:rPr>
              <a:t>the </a:t>
            </a:r>
            <a:r>
              <a:rPr sz="1800" spc="-40" dirty="0">
                <a:latin typeface="Times New Roman" panose="02020603050405020304" pitchFamily="18" charset="0"/>
                <a:cs typeface="Times New Roman" panose="02020603050405020304" pitchFamily="18" charset="0"/>
              </a:rPr>
              <a:t>CENTCOM </a:t>
            </a:r>
            <a:r>
              <a:rPr sz="1800" spc="-25" dirty="0">
                <a:latin typeface="Times New Roman" panose="02020603050405020304" pitchFamily="18" charset="0"/>
                <a:cs typeface="Times New Roman" panose="02020603050405020304" pitchFamily="18" charset="0"/>
              </a:rPr>
              <a:t>Surgeon </a:t>
            </a:r>
            <a:r>
              <a:rPr sz="1800" spc="-10" dirty="0">
                <a:latin typeface="Times New Roman" panose="02020603050405020304" pitchFamily="18" charset="0"/>
                <a:cs typeface="Times New Roman" panose="02020603050405020304" pitchFamily="18" charset="0"/>
              </a:rPr>
              <a:t>is </a:t>
            </a:r>
            <a:r>
              <a:rPr sz="1800" dirty="0">
                <a:latin typeface="Times New Roman" panose="02020603050405020304" pitchFamily="18" charset="0"/>
                <a:cs typeface="Times New Roman" panose="02020603050405020304" pitchFamily="18" charset="0"/>
              </a:rPr>
              <a:t>the </a:t>
            </a:r>
            <a:r>
              <a:rPr sz="1800" spc="-25" dirty="0">
                <a:latin typeface="Times New Roman" panose="02020603050405020304" pitchFamily="18" charset="0"/>
                <a:cs typeface="Times New Roman" panose="02020603050405020304" pitchFamily="18" charset="0"/>
              </a:rPr>
              <a:t>Approving </a:t>
            </a:r>
            <a:r>
              <a:rPr sz="1800" spc="-10" dirty="0">
                <a:latin typeface="Times New Roman" panose="02020603050405020304" pitchFamily="18" charset="0"/>
                <a:cs typeface="Times New Roman" panose="02020603050405020304" pitchFamily="18" charset="0"/>
              </a:rPr>
              <a:t>Authority</a:t>
            </a:r>
            <a:r>
              <a:rPr lang="en-US" spc="190" dirty="0">
                <a:latin typeface="Times New Roman" panose="02020603050405020304" pitchFamily="18" charset="0"/>
                <a:cs typeface="Times New Roman" panose="02020603050405020304" pitchFamily="18" charset="0"/>
              </a:rPr>
              <a:t> </a:t>
            </a:r>
            <a:r>
              <a:rPr sz="1800" spc="-85" dirty="0">
                <a:latin typeface="Times New Roman" panose="02020603050405020304" pitchFamily="18" charset="0"/>
                <a:cs typeface="Times New Roman" panose="02020603050405020304" pitchFamily="18" charset="0"/>
              </a:rPr>
              <a:t>for</a:t>
            </a:r>
            <a:r>
              <a:rPr lang="en-US" sz="1800" spc="-85" dirty="0">
                <a:latin typeface="Times New Roman" panose="02020603050405020304" pitchFamily="18" charset="0"/>
                <a:cs typeface="Times New Roman" panose="02020603050405020304" pitchFamily="18" charset="0"/>
              </a:rPr>
              <a:t> all medical and behavioral health conditions</a:t>
            </a:r>
            <a:r>
              <a:rPr sz="1800" spc="-85" dirty="0">
                <a:latin typeface="Times New Roman" panose="02020603050405020304" pitchFamily="18" charset="0"/>
                <a:cs typeface="Times New Roman" panose="02020603050405020304" pitchFamily="18" charset="0"/>
              </a:rPr>
              <a:t>:</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894"/>
              </a:spcBef>
              <a:buFont typeface="Wingdings"/>
              <a:buChar char=""/>
              <a:tabLst>
                <a:tab pos="756920" algn="l"/>
              </a:tabLst>
            </a:pPr>
            <a:r>
              <a:rPr sz="1800" spc="-10" dirty="0">
                <a:latin typeface="Times New Roman" panose="02020603050405020304" pitchFamily="18" charset="0"/>
                <a:cs typeface="Times New Roman" panose="02020603050405020304" pitchFamily="18" charset="0"/>
              </a:rPr>
              <a:t>Send </a:t>
            </a:r>
            <a:r>
              <a:rPr sz="1800" spc="-15" dirty="0">
                <a:latin typeface="Times New Roman" panose="02020603050405020304" pitchFamily="18" charset="0"/>
                <a:cs typeface="Times New Roman" panose="02020603050405020304" pitchFamily="18" charset="0"/>
              </a:rPr>
              <a:t>requests </a:t>
            </a:r>
            <a:r>
              <a:rPr sz="1800" spc="-10" dirty="0">
                <a:latin typeface="Times New Roman" panose="02020603050405020304" pitchFamily="18" charset="0"/>
                <a:cs typeface="Times New Roman" panose="02020603050405020304" pitchFamily="18" charset="0"/>
              </a:rPr>
              <a:t>to:</a:t>
            </a:r>
            <a:r>
              <a:rPr lang="en-US" spc="120" dirty="0">
                <a:latin typeface="Times New Roman" panose="02020603050405020304" pitchFamily="18" charset="0"/>
                <a:cs typeface="Times New Roman" panose="02020603050405020304" pitchFamily="18" charset="0"/>
              </a:rPr>
              <a:t> </a:t>
            </a:r>
            <a:r>
              <a:rPr lang="en-US" dirty="0">
                <a:hlinkClick r:id="rId3"/>
              </a:rPr>
              <a:t>CENTCOM.MACDILL.CENTCOM-HQ.MBX.CCSG-WAIVER@MAIL.MIL</a:t>
            </a:r>
            <a:endParaRPr lang="en-US" dirty="0"/>
          </a:p>
          <a:p>
            <a:pPr marL="756285" lvl="1" indent="-286385">
              <a:lnSpc>
                <a:spcPct val="100000"/>
              </a:lnSpc>
              <a:spcBef>
                <a:spcPts val="894"/>
              </a:spcBef>
              <a:buFont typeface="Wingdings"/>
              <a:buChar char=""/>
              <a:tabLst>
                <a:tab pos="756920" algn="l"/>
              </a:tabLst>
            </a:pPr>
            <a:r>
              <a:rPr sz="1800" dirty="0">
                <a:latin typeface="Times New Roman" panose="02020603050405020304" pitchFamily="18" charset="0"/>
                <a:cs typeface="Times New Roman" panose="02020603050405020304" pitchFamily="18" charset="0"/>
              </a:rPr>
              <a:t>If </a:t>
            </a:r>
            <a:r>
              <a:rPr sz="1800" spc="-20" dirty="0">
                <a:latin typeface="Times New Roman" panose="02020603050405020304" pitchFamily="18" charset="0"/>
                <a:cs typeface="Times New Roman" panose="02020603050405020304" pitchFamily="18" charset="0"/>
              </a:rPr>
              <a:t>assigned </a:t>
            </a:r>
            <a:r>
              <a:rPr sz="1800" spc="-10" dirty="0">
                <a:latin typeface="Times New Roman" panose="02020603050405020304" pitchFamily="18" charset="0"/>
                <a:cs typeface="Times New Roman" panose="02020603050405020304" pitchFamily="18" charset="0"/>
              </a:rPr>
              <a:t>to </a:t>
            </a:r>
            <a:r>
              <a:rPr sz="1800" spc="-25" dirty="0">
                <a:latin typeface="Times New Roman" panose="02020603050405020304" pitchFamily="18" charset="0"/>
                <a:cs typeface="Times New Roman" panose="02020603050405020304" pitchFamily="18" charset="0"/>
              </a:rPr>
              <a:t>ARCENT, </a:t>
            </a:r>
            <a:r>
              <a:rPr sz="1800" spc="-15" dirty="0">
                <a:latin typeface="Times New Roman" panose="02020603050405020304" pitchFamily="18" charset="0"/>
                <a:cs typeface="Times New Roman" panose="02020603050405020304" pitchFamily="18" charset="0"/>
              </a:rPr>
              <a:t>send </a:t>
            </a:r>
            <a:r>
              <a:rPr sz="1800" spc="-25" dirty="0">
                <a:latin typeface="Times New Roman" panose="02020603050405020304" pitchFamily="18" charset="0"/>
                <a:cs typeface="Times New Roman" panose="02020603050405020304" pitchFamily="18" charset="0"/>
              </a:rPr>
              <a:t>requests </a:t>
            </a:r>
            <a:r>
              <a:rPr sz="1800" spc="-10" dirty="0">
                <a:latin typeface="Times New Roman" panose="02020603050405020304" pitchFamily="18" charset="0"/>
                <a:cs typeface="Times New Roman" panose="02020603050405020304" pitchFamily="18" charset="0"/>
              </a:rPr>
              <a:t>to:</a:t>
            </a:r>
            <a:r>
              <a:rPr sz="1800" spc="-140" dirty="0">
                <a:latin typeface="Times New Roman" panose="02020603050405020304" pitchFamily="18" charset="0"/>
                <a:cs typeface="Times New Roman" panose="02020603050405020304" pitchFamily="18" charset="0"/>
              </a:rPr>
              <a:t> </a:t>
            </a:r>
            <a:r>
              <a:rPr lang="en-US" dirty="0">
                <a:hlinkClick r:id="rId4"/>
              </a:rPr>
              <a:t>USARMY.SHAW.USARCENT.MBX.SURG-WAIVER@ARMY.MIL</a:t>
            </a:r>
            <a:endParaRPr lang="en-US" dirty="0"/>
          </a:p>
          <a:p>
            <a:pPr marL="756285" lvl="1" indent="-286385">
              <a:lnSpc>
                <a:spcPct val="100000"/>
              </a:lnSpc>
              <a:spcBef>
                <a:spcPts val="894"/>
              </a:spcBef>
              <a:buFont typeface="Wingdings"/>
              <a:buChar char=""/>
              <a:tabLst>
                <a:tab pos="756920" algn="l"/>
              </a:tabLst>
            </a:pPr>
            <a:r>
              <a:rPr lang="en-US" spc="-15" dirty="0">
                <a:latin typeface="Times New Roman" panose="02020603050405020304" pitchFamily="18" charset="0"/>
                <a:cs typeface="Times New Roman" panose="02020603050405020304" pitchFamily="18" charset="0"/>
              </a:rPr>
              <a:t>The </a:t>
            </a:r>
            <a:r>
              <a:rPr lang="en-US" spc="-40" dirty="0">
                <a:latin typeface="Times New Roman" panose="02020603050405020304" pitchFamily="18" charset="0"/>
                <a:cs typeface="Times New Roman" panose="02020603050405020304" pitchFamily="18" charset="0"/>
              </a:rPr>
              <a:t>SOCCENT </a:t>
            </a:r>
            <a:r>
              <a:rPr lang="en-US" spc="-20" dirty="0">
                <a:latin typeface="Times New Roman" panose="02020603050405020304" pitchFamily="18" charset="0"/>
                <a:cs typeface="Times New Roman" panose="02020603050405020304" pitchFamily="18" charset="0"/>
              </a:rPr>
              <a:t>Surgeon </a:t>
            </a:r>
            <a:r>
              <a:rPr lang="en-US" spc="-10" dirty="0">
                <a:latin typeface="Times New Roman" panose="02020603050405020304" pitchFamily="18" charset="0"/>
                <a:cs typeface="Times New Roman" panose="02020603050405020304" pitchFamily="18" charset="0"/>
              </a:rPr>
              <a:t>is </a:t>
            </a:r>
            <a:r>
              <a:rPr lang="en-US" dirty="0">
                <a:latin typeface="Times New Roman" panose="02020603050405020304" pitchFamily="18" charset="0"/>
                <a:cs typeface="Times New Roman" panose="02020603050405020304" pitchFamily="18" charset="0"/>
              </a:rPr>
              <a:t>the </a:t>
            </a:r>
            <a:r>
              <a:rPr lang="en-US" spc="-20" dirty="0">
                <a:latin typeface="Times New Roman" panose="02020603050405020304" pitchFamily="18" charset="0"/>
                <a:cs typeface="Times New Roman" panose="02020603050405020304" pitchFamily="18" charset="0"/>
              </a:rPr>
              <a:t>approving </a:t>
            </a:r>
            <a:r>
              <a:rPr lang="en-US" spc="-5" dirty="0">
                <a:latin typeface="Times New Roman" panose="02020603050405020304" pitchFamily="18" charset="0"/>
                <a:cs typeface="Times New Roman" panose="02020603050405020304" pitchFamily="18" charset="0"/>
              </a:rPr>
              <a:t>authority </a:t>
            </a:r>
            <a:r>
              <a:rPr lang="en-US" spc="-15" dirty="0">
                <a:latin typeface="Times New Roman" panose="02020603050405020304" pitchFamily="18" charset="0"/>
                <a:cs typeface="Times New Roman" panose="02020603050405020304" pitchFamily="18" charset="0"/>
              </a:rPr>
              <a:t>for </a:t>
            </a:r>
            <a:r>
              <a:rPr lang="en-US" spc="-20" dirty="0">
                <a:latin typeface="Times New Roman" panose="02020603050405020304" pitchFamily="18" charset="0"/>
                <a:cs typeface="Times New Roman" panose="02020603050405020304" pitchFamily="18" charset="0"/>
              </a:rPr>
              <a:t>all Special Operations Personnel.</a:t>
            </a:r>
          </a:p>
          <a:p>
            <a:pPr lvl="1" indent="-457200">
              <a:spcBef>
                <a:spcPts val="894"/>
              </a:spcBef>
              <a:buFont typeface="Arial" panose="020B0604020202020204" pitchFamily="34" charset="0"/>
              <a:buChar char="•"/>
              <a:tabLst>
                <a:tab pos="457200" algn="l"/>
              </a:tabLst>
            </a:pPr>
            <a:r>
              <a:rPr lang="en-US" spc="-15" dirty="0">
                <a:latin typeface="Times New Roman" panose="02020603050405020304" pitchFamily="18" charset="0"/>
                <a:cs typeface="Times New Roman" panose="02020603050405020304" pitchFamily="18" charset="0"/>
              </a:rPr>
              <a:t>The other </a:t>
            </a:r>
            <a:r>
              <a:rPr lang="en-US" spc="-20" dirty="0">
                <a:latin typeface="Times New Roman" panose="02020603050405020304" pitchFamily="18" charset="0"/>
                <a:cs typeface="Times New Roman" panose="02020603050405020304" pitchFamily="18" charset="0"/>
              </a:rPr>
              <a:t>Component </a:t>
            </a:r>
            <a:r>
              <a:rPr lang="en-US" spc="-10" dirty="0">
                <a:latin typeface="Times New Roman" panose="02020603050405020304" pitchFamily="18" charset="0"/>
                <a:cs typeface="Times New Roman" panose="02020603050405020304" pitchFamily="18" charset="0"/>
              </a:rPr>
              <a:t>Surgeons are the </a:t>
            </a:r>
            <a:r>
              <a:rPr lang="en-US" spc="-20" dirty="0">
                <a:latin typeface="Times New Roman" panose="02020603050405020304" pitchFamily="18" charset="0"/>
                <a:cs typeface="Times New Roman" panose="02020603050405020304" pitchFamily="18" charset="0"/>
              </a:rPr>
              <a:t>delegated </a:t>
            </a:r>
            <a:r>
              <a:rPr lang="en-US" spc="-25" dirty="0">
                <a:latin typeface="Times New Roman" panose="02020603050405020304" pitchFamily="18" charset="0"/>
                <a:cs typeface="Times New Roman" panose="02020603050405020304" pitchFamily="18" charset="0"/>
              </a:rPr>
              <a:t>Approving </a:t>
            </a:r>
            <a:r>
              <a:rPr lang="en-US" spc="-10" dirty="0">
                <a:latin typeface="Times New Roman" panose="02020603050405020304" pitchFamily="18" charset="0"/>
                <a:cs typeface="Times New Roman" panose="02020603050405020304" pitchFamily="18" charset="0"/>
              </a:rPr>
              <a:t>Authority </a:t>
            </a:r>
            <a:r>
              <a:rPr lang="en-US" spc="-15" dirty="0">
                <a:latin typeface="Times New Roman" panose="02020603050405020304" pitchFamily="18" charset="0"/>
                <a:cs typeface="Times New Roman" panose="02020603050405020304" pitchFamily="18" charset="0"/>
              </a:rPr>
              <a:t>for </a:t>
            </a:r>
            <a:r>
              <a:rPr lang="en-US" spc="-20" dirty="0">
                <a:latin typeface="Times New Roman" panose="02020603050405020304" pitchFamily="18" charset="0"/>
                <a:cs typeface="Times New Roman" panose="02020603050405020304" pitchFamily="18" charset="0"/>
              </a:rPr>
              <a:t>all </a:t>
            </a:r>
            <a:r>
              <a:rPr lang="en-US" spc="-25" dirty="0">
                <a:latin typeface="Times New Roman" panose="02020603050405020304" pitchFamily="18" charset="0"/>
                <a:cs typeface="Times New Roman" panose="02020603050405020304" pitchFamily="18" charset="0"/>
              </a:rPr>
              <a:t>medical conditions </a:t>
            </a:r>
            <a:r>
              <a:rPr lang="en-US" spc="-20" dirty="0">
                <a:latin typeface="Times New Roman" panose="02020603050405020304" pitchFamily="18" charset="0"/>
                <a:cs typeface="Times New Roman" panose="02020603050405020304" pitchFamily="18" charset="0"/>
              </a:rPr>
              <a:t>in their respective AORs (AFRICOM, EUCOM, NORTHCOM, PACOM/USFK, and SOUTHCOM).</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07706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1628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Common Documents </a:t>
            </a:r>
            <a:r>
              <a:rPr spc="-15" dirty="0">
                <a:latin typeface="Times New Roman" panose="02020603050405020304" pitchFamily="18" charset="0"/>
                <a:cs typeface="Times New Roman" panose="02020603050405020304" pitchFamily="18" charset="0"/>
              </a:rPr>
              <a:t>Required </a:t>
            </a:r>
            <a:r>
              <a:rPr spc="-25" dirty="0">
                <a:latin typeface="Times New Roman" panose="02020603050405020304" pitchFamily="18" charset="0"/>
                <a:cs typeface="Times New Roman" panose="02020603050405020304" pitchFamily="18" charset="0"/>
              </a:rPr>
              <a:t>for</a:t>
            </a:r>
            <a:r>
              <a:rPr spc="50" dirty="0">
                <a:latin typeface="Times New Roman" panose="02020603050405020304" pitchFamily="18" charset="0"/>
                <a:cs typeface="Times New Roman" panose="02020603050405020304" pitchFamily="18" charset="0"/>
              </a:rPr>
              <a:t> </a:t>
            </a:r>
            <a:r>
              <a:rPr spc="-30" dirty="0">
                <a:latin typeface="Times New Roman" panose="02020603050405020304" pitchFamily="18" charset="0"/>
                <a:cs typeface="Times New Roman" panose="02020603050405020304" pitchFamily="18" charset="0"/>
              </a:rPr>
              <a:t>Waivers</a:t>
            </a:r>
          </a:p>
        </p:txBody>
      </p:sp>
      <p:sp>
        <p:nvSpPr>
          <p:cNvPr id="3" name="object 3"/>
          <p:cNvSpPr txBox="1"/>
          <p:nvPr/>
        </p:nvSpPr>
        <p:spPr>
          <a:xfrm>
            <a:off x="533400" y="1219200"/>
            <a:ext cx="7614920" cy="4308872"/>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lang="en-US" sz="1400" b="1" spc="-20" dirty="0">
                <a:latin typeface="Times New Roman" panose="02020603050405020304" pitchFamily="18" charset="0"/>
                <a:cs typeface="Times New Roman" panose="02020603050405020304" pitchFamily="18" charset="0"/>
              </a:rPr>
              <a:t>BMI over 35</a:t>
            </a:r>
          </a:p>
          <a:p>
            <a:pPr marL="814070" lvl="1" indent="-344170">
              <a:buFont typeface="Wingdings" panose="05000000000000000000" pitchFamily="2" charset="2"/>
              <a:buChar char="ü"/>
              <a:tabLst>
                <a:tab pos="356870" algn="l"/>
                <a:tab pos="357505" algn="l"/>
              </a:tabLst>
            </a:pPr>
            <a:r>
              <a:rPr lang="en-US" sz="1400" spc="-20" dirty="0">
                <a:latin typeface="Times New Roman" panose="02020603050405020304" pitchFamily="18" charset="0"/>
                <a:cs typeface="Times New Roman" panose="02020603050405020304" pitchFamily="18" charset="0"/>
              </a:rPr>
              <a:t>DA Form 5500</a:t>
            </a:r>
            <a:endParaRPr lang="en-US" sz="1400" b="1" spc="-2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Diabetes</a:t>
            </a:r>
            <a:r>
              <a:rPr lang="en-US" sz="1400" b="1" spc="-20" dirty="0">
                <a:latin typeface="Times New Roman" panose="02020603050405020304" pitchFamily="18" charset="0"/>
                <a:cs typeface="Times New Roman" panose="02020603050405020304" pitchFamily="18" charset="0"/>
              </a:rPr>
              <a:t> Mellitus</a:t>
            </a:r>
            <a:endParaRPr sz="140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400" spc="-15" dirty="0">
                <a:latin typeface="Times New Roman" panose="02020603050405020304" pitchFamily="18" charset="0"/>
                <a:cs typeface="Times New Roman" panose="02020603050405020304" pitchFamily="18" charset="0"/>
              </a:rPr>
              <a:t>HgbA1</a:t>
            </a:r>
            <a:r>
              <a:rPr lang="en-US" sz="1400" spc="-15" dirty="0">
                <a:latin typeface="Times New Roman" panose="02020603050405020304" pitchFamily="18" charset="0"/>
                <a:cs typeface="Times New Roman" panose="02020603050405020304" pitchFamily="18" charset="0"/>
              </a:rPr>
              <a:t>C</a:t>
            </a:r>
            <a:r>
              <a:rPr sz="1400" spc="-15" dirty="0">
                <a:latin typeface="Times New Roman" panose="02020603050405020304" pitchFamily="18" charset="0"/>
                <a:cs typeface="Times New Roman" panose="02020603050405020304" pitchFamily="18" charset="0"/>
              </a:rPr>
              <a:t> within past 90 </a:t>
            </a:r>
            <a:r>
              <a:rPr sz="1400" spc="-25" dirty="0">
                <a:latin typeface="Times New Roman" panose="02020603050405020304" pitchFamily="18" charset="0"/>
                <a:cs typeface="Times New Roman" panose="02020603050405020304" pitchFamily="18" charset="0"/>
              </a:rPr>
              <a:t>days,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ALL</a:t>
            </a:r>
            <a:r>
              <a:rPr lang="en-US" sz="1400" spc="-15"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medications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15" dirty="0">
                <a:latin typeface="Times New Roman" panose="02020603050405020304" pitchFamily="18" charset="0"/>
                <a:cs typeface="Times New Roman" panose="02020603050405020304" pitchFamily="18" charset="0"/>
              </a:rPr>
              <a:t>Sleep</a:t>
            </a:r>
            <a:r>
              <a:rPr sz="1400" b="1" spc="-110"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Apnea</a:t>
            </a:r>
            <a:endParaRPr sz="1400" dirty="0">
              <a:latin typeface="Times New Roman" panose="02020603050405020304" pitchFamily="18" charset="0"/>
              <a:cs typeface="Times New Roman" panose="02020603050405020304" pitchFamily="18" charset="0"/>
            </a:endParaRPr>
          </a:p>
          <a:p>
            <a:pPr marL="814069" marR="803275" lvl="1" indent="-344170">
              <a:lnSpc>
                <a:spcPct val="100000"/>
              </a:lnSpc>
              <a:buFont typeface="Wingdings"/>
              <a:buChar char=""/>
              <a:tabLst>
                <a:tab pos="814069" algn="l"/>
                <a:tab pos="814705" algn="l"/>
              </a:tabLst>
            </a:pPr>
            <a:r>
              <a:rPr sz="1400" spc="-15" dirty="0">
                <a:latin typeface="Times New Roman" panose="02020603050405020304" pitchFamily="18" charset="0"/>
                <a:cs typeface="Times New Roman" panose="02020603050405020304" pitchFamily="18" charset="0"/>
              </a:rPr>
              <a:t>ORIGINAL sleep study </a:t>
            </a:r>
            <a:r>
              <a:rPr sz="1400" spc="-20" dirty="0">
                <a:latin typeface="Times New Roman" panose="02020603050405020304" pitchFamily="18" charset="0"/>
                <a:cs typeface="Times New Roman" panose="02020603050405020304" pitchFamily="18" charset="0"/>
              </a:rPr>
              <a:t>documenting </a:t>
            </a:r>
            <a:r>
              <a:rPr sz="1400" spc="-25" dirty="0">
                <a:latin typeface="Times New Roman" panose="02020603050405020304" pitchFamily="18" charset="0"/>
                <a:cs typeface="Times New Roman" panose="02020603050405020304" pitchFamily="18" charset="0"/>
              </a:rPr>
              <a:t>untreated </a:t>
            </a:r>
            <a:r>
              <a:rPr sz="1400" spc="-30" dirty="0">
                <a:latin typeface="Times New Roman" panose="02020603050405020304" pitchFamily="18" charset="0"/>
                <a:cs typeface="Times New Roman" panose="02020603050405020304" pitchFamily="18" charset="0"/>
              </a:rPr>
              <a:t>severity, </a:t>
            </a:r>
            <a:r>
              <a:rPr sz="1400" spc="-20" dirty="0">
                <a:latin typeface="Times New Roman" panose="02020603050405020304" pitchFamily="18" charset="0"/>
                <a:cs typeface="Times New Roman" panose="02020603050405020304" pitchFamily="18" charset="0"/>
              </a:rPr>
              <a:t>30-day compliance</a:t>
            </a:r>
            <a:r>
              <a:rPr lang="en-US" sz="1400" spc="-20"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download</a:t>
            </a:r>
            <a:r>
              <a:rPr lang="en-US" sz="1400" spc="-20"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within past 30 </a:t>
            </a:r>
            <a:r>
              <a:rPr sz="1400" spc="-25" dirty="0">
                <a:latin typeface="Times New Roman" panose="02020603050405020304" pitchFamily="18" charset="0"/>
                <a:cs typeface="Times New Roman" panose="02020603050405020304" pitchFamily="18" charset="0"/>
              </a:rPr>
              <a:t>days,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ALL</a:t>
            </a:r>
            <a:r>
              <a:rPr sz="1400" spc="-195"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medications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Framingham </a:t>
            </a:r>
            <a:r>
              <a:rPr sz="1400" b="1" spc="-5" dirty="0">
                <a:latin typeface="Times New Roman" panose="02020603050405020304" pitchFamily="18" charset="0"/>
                <a:cs typeface="Times New Roman" panose="02020603050405020304" pitchFamily="18" charset="0"/>
              </a:rPr>
              <a:t>&gt;</a:t>
            </a:r>
            <a:r>
              <a:rPr sz="1400" b="1" spc="-105"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15%</a:t>
            </a:r>
            <a:endParaRPr sz="1400" dirty="0">
              <a:latin typeface="Times New Roman" panose="02020603050405020304" pitchFamily="18" charset="0"/>
              <a:cs typeface="Times New Roman" panose="02020603050405020304" pitchFamily="18" charset="0"/>
            </a:endParaRPr>
          </a:p>
          <a:p>
            <a:pPr marL="814069" marR="61594"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Cardiac evaluation </a:t>
            </a:r>
            <a:r>
              <a:rPr sz="1400" spc="-15" dirty="0">
                <a:latin typeface="Times New Roman" panose="02020603050405020304" pitchFamily="18" charset="0"/>
                <a:cs typeface="Times New Roman" panose="02020603050405020304" pitchFamily="18" charset="0"/>
              </a:rPr>
              <a:t>(nuclear </a:t>
            </a:r>
            <a:r>
              <a:rPr sz="1400" spc="-20" dirty="0">
                <a:latin typeface="Times New Roman" panose="02020603050405020304" pitchFamily="18" charset="0"/>
                <a:cs typeface="Times New Roman" panose="02020603050405020304" pitchFamily="18" charset="0"/>
              </a:rPr>
              <a:t>stress test </a:t>
            </a:r>
            <a:r>
              <a:rPr sz="1400" spc="-30" dirty="0">
                <a:latin typeface="Times New Roman" panose="02020603050405020304" pitchFamily="18" charset="0"/>
                <a:cs typeface="Times New Roman" panose="02020603050405020304" pitchFamily="18" charset="0"/>
              </a:rPr>
              <a:t>preferred),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ALL </a:t>
            </a:r>
            <a:r>
              <a:rPr sz="1400" spc="-20" dirty="0">
                <a:latin typeface="Times New Roman" panose="02020603050405020304" pitchFamily="18" charset="0"/>
                <a:cs typeface="Times New Roman" panose="02020603050405020304" pitchFamily="18" charset="0"/>
              </a:rPr>
              <a:t>medications, </a:t>
            </a:r>
            <a:r>
              <a:rPr sz="1400" spc="-15" dirty="0">
                <a:latin typeface="Times New Roman" panose="02020603050405020304" pitchFamily="18" charset="0"/>
                <a:cs typeface="Times New Roman" panose="02020603050405020304" pitchFamily="18" charset="0"/>
              </a:rPr>
              <a:t>lipid panel </a:t>
            </a:r>
            <a:r>
              <a:rPr sz="1400" spc="-20" dirty="0">
                <a:latin typeface="Times New Roman" panose="02020603050405020304" pitchFamily="18" charset="0"/>
                <a:cs typeface="Times New Roman" panose="02020603050405020304" pitchFamily="18" charset="0"/>
              </a:rPr>
              <a:t>results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Hypertension medication</a:t>
            </a:r>
            <a:r>
              <a:rPr sz="1400" b="1" spc="-85"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change</a:t>
            </a:r>
            <a:r>
              <a:rPr lang="en-US" sz="1400" b="1" spc="-20" dirty="0">
                <a:latin typeface="Times New Roman" panose="02020603050405020304" pitchFamily="18" charset="0"/>
                <a:cs typeface="Times New Roman" panose="02020603050405020304" pitchFamily="18" charset="0"/>
              </a:rPr>
              <a:t> within 90 days</a:t>
            </a:r>
            <a:endParaRPr sz="140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lang="en-US" sz="1400" spc="-20" dirty="0">
                <a:latin typeface="Times New Roman" panose="02020603050405020304" pitchFamily="18" charset="0"/>
                <a:cs typeface="Times New Roman" panose="02020603050405020304" pitchFamily="18" charset="0"/>
              </a:rPr>
              <a:t>F</a:t>
            </a:r>
            <a:r>
              <a:rPr sz="1400" spc="-20" dirty="0">
                <a:latin typeface="Times New Roman" panose="02020603050405020304" pitchFamily="18" charset="0"/>
                <a:cs typeface="Times New Roman" panose="02020603050405020304" pitchFamily="18" charset="0"/>
              </a:rPr>
              <a:t>ive-day </a:t>
            </a:r>
            <a:r>
              <a:rPr sz="1400" spc="-15" dirty="0">
                <a:latin typeface="Times New Roman" panose="02020603050405020304" pitchFamily="18" charset="0"/>
                <a:cs typeface="Times New Roman" panose="02020603050405020304" pitchFamily="18" charset="0"/>
              </a:rPr>
              <a:t>blood </a:t>
            </a:r>
            <a:r>
              <a:rPr sz="1400" spc="-25" dirty="0">
                <a:latin typeface="Times New Roman" panose="02020603050405020304" pitchFamily="18" charset="0"/>
                <a:cs typeface="Times New Roman" panose="02020603050405020304" pitchFamily="18" charset="0"/>
              </a:rPr>
              <a:t>pressure </a:t>
            </a:r>
            <a:r>
              <a:rPr sz="1400" spc="-20" dirty="0">
                <a:latin typeface="Times New Roman" panose="02020603050405020304" pitchFamily="18" charset="0"/>
                <a:cs typeface="Times New Roman" panose="02020603050405020304" pitchFamily="18" charset="0"/>
              </a:rPr>
              <a:t>check </a:t>
            </a:r>
            <a:r>
              <a:rPr sz="1400" spc="-10" dirty="0">
                <a:latin typeface="Times New Roman" panose="02020603050405020304" pitchFamily="18" charset="0"/>
                <a:cs typeface="Times New Roman" panose="02020603050405020304" pitchFamily="18" charset="0"/>
              </a:rPr>
              <a:t>on </a:t>
            </a:r>
            <a:r>
              <a:rPr sz="1400" spc="-25" dirty="0">
                <a:latin typeface="Times New Roman" panose="02020603050405020304" pitchFamily="18" charset="0"/>
                <a:cs typeface="Times New Roman" panose="02020603050405020304" pitchFamily="18" charset="0"/>
              </a:rPr>
              <a:t>current </a:t>
            </a:r>
            <a:r>
              <a:rPr sz="1400" spc="-15" dirty="0">
                <a:latin typeface="Times New Roman" panose="02020603050405020304" pitchFamily="18" charset="0"/>
                <a:cs typeface="Times New Roman" panose="02020603050405020304" pitchFamily="18" charset="0"/>
              </a:rPr>
              <a:t>dosage </a:t>
            </a:r>
            <a:r>
              <a:rPr sz="1400" spc="-10" dirty="0">
                <a:latin typeface="Times New Roman" panose="02020603050405020304" pitchFamily="18" charset="0"/>
                <a:cs typeface="Times New Roman" panose="02020603050405020304" pitchFamily="18" charset="0"/>
              </a:rPr>
              <a:t>of </a:t>
            </a:r>
            <a:r>
              <a:rPr sz="1400" spc="-20" dirty="0">
                <a:latin typeface="Times New Roman" panose="02020603050405020304" pitchFamily="18" charset="0"/>
                <a:cs typeface="Times New Roman" panose="02020603050405020304" pitchFamily="18" charset="0"/>
              </a:rPr>
              <a:t>medication, </a:t>
            </a:r>
            <a:r>
              <a:rPr sz="1400" spc="-15" dirty="0">
                <a:latin typeface="Times New Roman" panose="02020603050405020304" pitchFamily="18" charset="0"/>
                <a:cs typeface="Times New Roman" panose="02020603050405020304" pitchFamily="18" charset="0"/>
              </a:rPr>
              <a:t>list </a:t>
            </a:r>
            <a:r>
              <a:rPr sz="1400" spc="-10" dirty="0">
                <a:latin typeface="Times New Roman" panose="02020603050405020304" pitchFamily="18" charset="0"/>
                <a:cs typeface="Times New Roman" panose="02020603050405020304" pitchFamily="18" charset="0"/>
              </a:rPr>
              <a:t>of</a:t>
            </a:r>
            <a:r>
              <a:rPr sz="1400" spc="-175" dirty="0">
                <a:latin typeface="Times New Roman" panose="02020603050405020304" pitchFamily="18" charset="0"/>
                <a:cs typeface="Times New Roman" panose="02020603050405020304" pitchFamily="18" charset="0"/>
              </a:rPr>
              <a:t> </a:t>
            </a:r>
            <a:r>
              <a:rPr lang="en-US" sz="1400" spc="-175"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ALL</a:t>
            </a:r>
            <a:r>
              <a:rPr lang="en-US" sz="1400" spc="-15" dirty="0">
                <a:latin typeface="Times New Roman" panose="02020603050405020304" pitchFamily="18" charset="0"/>
                <a:cs typeface="Times New Roman" panose="02020603050405020304" pitchFamily="18" charset="0"/>
              </a:rPr>
              <a:t> m</a:t>
            </a:r>
            <a:r>
              <a:rPr sz="1400" spc="-20" dirty="0">
                <a:latin typeface="Times New Roman" panose="02020603050405020304" pitchFamily="18" charset="0"/>
                <a:cs typeface="Times New Roman" panose="02020603050405020304" pitchFamily="18" charset="0"/>
              </a:rPr>
              <a:t>edications</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Behavioral </a:t>
            </a:r>
            <a:r>
              <a:rPr sz="1400" b="1" spc="-15" dirty="0">
                <a:latin typeface="Times New Roman" panose="02020603050405020304" pitchFamily="18" charset="0"/>
                <a:cs typeface="Times New Roman" panose="02020603050405020304" pitchFamily="18" charset="0"/>
              </a:rPr>
              <a:t>health </a:t>
            </a:r>
            <a:r>
              <a:rPr sz="1400" b="1" spc="-20" dirty="0">
                <a:latin typeface="Times New Roman" panose="02020603050405020304" pitchFamily="18" charset="0"/>
                <a:cs typeface="Times New Roman" panose="02020603050405020304" pitchFamily="18" charset="0"/>
              </a:rPr>
              <a:t>medication</a:t>
            </a:r>
            <a:r>
              <a:rPr sz="1400" b="1" spc="-165"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change</a:t>
            </a:r>
            <a:r>
              <a:rPr lang="en-US" sz="1400" b="1" spc="-20" dirty="0">
                <a:latin typeface="Times New Roman" panose="02020603050405020304" pitchFamily="18" charset="0"/>
                <a:cs typeface="Times New Roman" panose="02020603050405020304" pitchFamily="18" charset="0"/>
              </a:rPr>
              <a:t> within 90 days</a:t>
            </a:r>
            <a:endParaRPr sz="140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Documentation </a:t>
            </a:r>
            <a:r>
              <a:rPr sz="1400" spc="-10" dirty="0">
                <a:latin typeface="Times New Roman" panose="02020603050405020304" pitchFamily="18" charset="0"/>
                <a:cs typeface="Times New Roman" panose="02020603050405020304" pitchFamily="18" charset="0"/>
              </a:rPr>
              <a:t>of </a:t>
            </a:r>
            <a:r>
              <a:rPr sz="1400" spc="-20" dirty="0">
                <a:latin typeface="Times New Roman" panose="02020603050405020304" pitchFamily="18" charset="0"/>
                <a:cs typeface="Times New Roman" panose="02020603050405020304" pitchFamily="18" charset="0"/>
              </a:rPr>
              <a:t>stability </a:t>
            </a:r>
            <a:r>
              <a:rPr sz="1400" spc="-15" dirty="0">
                <a:latin typeface="Times New Roman" panose="02020603050405020304" pitchFamily="18" charset="0"/>
                <a:cs typeface="Times New Roman" panose="02020603050405020304" pitchFamily="18" charset="0"/>
              </a:rPr>
              <a:t>at </a:t>
            </a:r>
            <a:r>
              <a:rPr sz="1400" spc="-25" dirty="0">
                <a:latin typeface="Times New Roman" panose="02020603050405020304" pitchFamily="18" charset="0"/>
                <a:cs typeface="Times New Roman" panose="02020603050405020304" pitchFamily="18" charset="0"/>
              </a:rPr>
              <a:t>current </a:t>
            </a:r>
            <a:r>
              <a:rPr sz="1400" spc="-20" dirty="0">
                <a:latin typeface="Times New Roman" panose="02020603050405020304" pitchFamily="18" charset="0"/>
                <a:cs typeface="Times New Roman" panose="02020603050405020304" pitchFamily="18" charset="0"/>
              </a:rPr>
              <a:t>regimen </a:t>
            </a:r>
            <a:r>
              <a:rPr sz="1400" spc="-15" dirty="0">
                <a:latin typeface="Times New Roman" panose="02020603050405020304" pitchFamily="18" charset="0"/>
                <a:cs typeface="Times New Roman" panose="02020603050405020304" pitchFamily="18" charset="0"/>
              </a:rPr>
              <a:t>and</a:t>
            </a:r>
            <a:r>
              <a:rPr sz="1400" spc="-180"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dosage</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15" dirty="0">
                <a:latin typeface="Times New Roman" panose="02020603050405020304" pitchFamily="18" charset="0"/>
                <a:cs typeface="Times New Roman" panose="02020603050405020304" pitchFamily="18" charset="0"/>
              </a:rPr>
              <a:t>ADHD </a:t>
            </a:r>
            <a:r>
              <a:rPr sz="1400" b="1" spc="-20" dirty="0">
                <a:latin typeface="Times New Roman" panose="02020603050405020304" pitchFamily="18" charset="0"/>
                <a:cs typeface="Times New Roman" panose="02020603050405020304" pitchFamily="18" charset="0"/>
              </a:rPr>
              <a:t>medications, Benzodiazepine, Antipsychotic, </a:t>
            </a:r>
            <a:r>
              <a:rPr sz="1400" b="1" spc="-15" dirty="0">
                <a:latin typeface="Times New Roman" panose="02020603050405020304" pitchFamily="18" charset="0"/>
                <a:cs typeface="Times New Roman" panose="02020603050405020304" pitchFamily="18" charset="0"/>
              </a:rPr>
              <a:t>Sleep </a:t>
            </a:r>
            <a:r>
              <a:rPr sz="1400" b="1" spc="-20" dirty="0">
                <a:latin typeface="Times New Roman" panose="02020603050405020304" pitchFamily="18" charset="0"/>
                <a:cs typeface="Times New Roman" panose="02020603050405020304" pitchFamily="18" charset="0"/>
              </a:rPr>
              <a:t>medications </a:t>
            </a:r>
            <a:r>
              <a:rPr sz="1400" b="1" spc="-15" dirty="0">
                <a:latin typeface="Times New Roman" panose="02020603050405020304" pitchFamily="18" charset="0"/>
                <a:cs typeface="Times New Roman" panose="02020603050405020304" pitchFamily="18" charset="0"/>
              </a:rPr>
              <a:t>(i.e.</a:t>
            </a:r>
            <a:r>
              <a:rPr sz="1400" b="1" spc="-200" dirty="0">
                <a:latin typeface="Times New Roman" panose="02020603050405020304" pitchFamily="18" charset="0"/>
                <a:cs typeface="Times New Roman" panose="02020603050405020304" pitchFamily="18" charset="0"/>
              </a:rPr>
              <a:t> </a:t>
            </a:r>
            <a:r>
              <a:rPr sz="1400" b="1" spc="-15" dirty="0">
                <a:latin typeface="Times New Roman" panose="02020603050405020304" pitchFamily="18" charset="0"/>
                <a:cs typeface="Times New Roman" panose="02020603050405020304" pitchFamily="18" charset="0"/>
              </a:rPr>
              <a:t>Ambien,</a:t>
            </a:r>
            <a:r>
              <a:rPr lang="en-US" sz="1400" b="1" spc="-15" dirty="0">
                <a:latin typeface="Times New Roman" panose="02020603050405020304" pitchFamily="18" charset="0"/>
                <a:cs typeface="Times New Roman" panose="02020603050405020304" pitchFamily="18" charset="0"/>
              </a:rPr>
              <a:t> </a:t>
            </a:r>
            <a:r>
              <a:rPr sz="1400" b="1" spc="-20" dirty="0" err="1">
                <a:latin typeface="Times New Roman" panose="02020603050405020304" pitchFamily="18" charset="0"/>
                <a:cs typeface="Times New Roman" panose="02020603050405020304" pitchFamily="18" charset="0"/>
              </a:rPr>
              <a:t>Lunesta</a:t>
            </a:r>
            <a:r>
              <a:rPr sz="1400" b="1" spc="-20" dirty="0">
                <a:latin typeface="Times New Roman" panose="02020603050405020304" pitchFamily="18" charset="0"/>
                <a:cs typeface="Times New Roman" panose="02020603050405020304" pitchFamily="18" charset="0"/>
              </a:rPr>
              <a:t>),</a:t>
            </a:r>
            <a:r>
              <a:rPr sz="1400" b="1" spc="-110" dirty="0">
                <a:latin typeface="Times New Roman" panose="02020603050405020304" pitchFamily="18" charset="0"/>
                <a:cs typeface="Times New Roman" panose="02020603050405020304" pitchFamily="18" charset="0"/>
              </a:rPr>
              <a:t> </a:t>
            </a:r>
            <a:r>
              <a:rPr sz="1400" b="1" spc="-20" dirty="0">
                <a:latin typeface="Times New Roman" panose="02020603050405020304" pitchFamily="18" charset="0"/>
                <a:cs typeface="Times New Roman" panose="02020603050405020304" pitchFamily="18" charset="0"/>
              </a:rPr>
              <a:t>Anticonvulsants</a:t>
            </a:r>
            <a:endParaRPr sz="1400" dirty="0">
              <a:latin typeface="Times New Roman" panose="02020603050405020304" pitchFamily="18" charset="0"/>
              <a:cs typeface="Times New Roman" panose="02020603050405020304" pitchFamily="18" charset="0"/>
            </a:endParaRPr>
          </a:p>
          <a:p>
            <a:pPr marL="814069" marR="203200"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Documentation from treating provider </a:t>
            </a:r>
            <a:r>
              <a:rPr lang="en-US" sz="1400" spc="-20" dirty="0">
                <a:latin typeface="Times New Roman" panose="02020603050405020304" pitchFamily="18" charset="0"/>
                <a:cs typeface="Times New Roman" panose="02020603050405020304" pitchFamily="18" charset="0"/>
              </a:rPr>
              <a:t>including</a:t>
            </a:r>
            <a:r>
              <a:rPr sz="1400" spc="-20"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diagnosis, </a:t>
            </a:r>
            <a:r>
              <a:rPr sz="1400" spc="-20" dirty="0">
                <a:latin typeface="Times New Roman" panose="02020603050405020304" pitchFamily="18" charset="0"/>
                <a:cs typeface="Times New Roman" panose="02020603050405020304" pitchFamily="18" charset="0"/>
              </a:rPr>
              <a:t>medication regimen, </a:t>
            </a:r>
            <a:r>
              <a:rPr sz="1400" spc="-30" dirty="0">
                <a:latin typeface="Times New Roman" panose="02020603050405020304" pitchFamily="18" charset="0"/>
                <a:cs typeface="Times New Roman" panose="02020603050405020304" pitchFamily="18" charset="0"/>
              </a:rPr>
              <a:t>stability, </a:t>
            </a:r>
            <a:r>
              <a:rPr sz="1400" spc="-20" dirty="0">
                <a:latin typeface="Times New Roman" panose="02020603050405020304" pitchFamily="18" charset="0"/>
                <a:cs typeface="Times New Roman" panose="02020603050405020304" pitchFamily="18" charset="0"/>
              </a:rPr>
              <a:t>length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time </a:t>
            </a:r>
            <a:r>
              <a:rPr sz="1400" spc="-10" dirty="0">
                <a:latin typeface="Times New Roman" panose="02020603050405020304" pitchFamily="18" charset="0"/>
                <a:cs typeface="Times New Roman" panose="02020603050405020304" pitchFamily="18" charset="0"/>
              </a:rPr>
              <a:t>on </a:t>
            </a:r>
            <a:r>
              <a:rPr sz="1400" spc="-20" dirty="0">
                <a:latin typeface="Times New Roman" panose="02020603050405020304" pitchFamily="18" charset="0"/>
                <a:cs typeface="Times New Roman" panose="02020603050405020304" pitchFamily="18" charset="0"/>
              </a:rPr>
              <a:t>medication, any adverse </a:t>
            </a:r>
            <a:r>
              <a:rPr sz="1400" spc="-25" dirty="0">
                <a:latin typeface="Times New Roman" panose="02020603050405020304" pitchFamily="18" charset="0"/>
                <a:cs typeface="Times New Roman" panose="02020603050405020304" pitchFamily="18" charset="0"/>
              </a:rPr>
              <a:t>reaction/side-effect </a:t>
            </a:r>
            <a:r>
              <a:rPr sz="1400" spc="-20" dirty="0">
                <a:latin typeface="Times New Roman" panose="02020603050405020304" pitchFamily="18" charset="0"/>
                <a:cs typeface="Times New Roman" panose="02020603050405020304" pitchFamily="18" charset="0"/>
              </a:rPr>
              <a:t>from medication</a:t>
            </a:r>
            <a:endParaRPr sz="14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400" b="1" spc="-20" dirty="0">
                <a:latin typeface="Times New Roman" panose="02020603050405020304" pitchFamily="18" charset="0"/>
                <a:cs typeface="Times New Roman" panose="02020603050405020304" pitchFamily="18" charset="0"/>
              </a:rPr>
              <a:t>Seizure</a:t>
            </a:r>
            <a:r>
              <a:rPr sz="1400" b="1" spc="-35" dirty="0">
                <a:latin typeface="Times New Roman" panose="02020603050405020304" pitchFamily="18" charset="0"/>
                <a:cs typeface="Times New Roman" panose="02020603050405020304" pitchFamily="18" charset="0"/>
              </a:rPr>
              <a:t> </a:t>
            </a:r>
            <a:r>
              <a:rPr sz="1400" b="1" spc="-25" dirty="0">
                <a:latin typeface="Times New Roman" panose="02020603050405020304" pitchFamily="18" charset="0"/>
                <a:cs typeface="Times New Roman" panose="02020603050405020304" pitchFamily="18" charset="0"/>
              </a:rPr>
              <a:t>disorder/Narcolepsy</a:t>
            </a:r>
            <a:endParaRPr sz="1400" dirty="0">
              <a:latin typeface="Times New Roman" panose="02020603050405020304" pitchFamily="18" charset="0"/>
              <a:cs typeface="Times New Roman" panose="02020603050405020304" pitchFamily="18" charset="0"/>
            </a:endParaRPr>
          </a:p>
          <a:p>
            <a:pPr marL="814069" marR="5080" lvl="1" indent="-344170">
              <a:lnSpc>
                <a:spcPct val="100000"/>
              </a:lnSpc>
              <a:buFont typeface="Wingdings"/>
              <a:buChar char=""/>
              <a:tabLst>
                <a:tab pos="814069" algn="l"/>
                <a:tab pos="814705" algn="l"/>
              </a:tabLst>
            </a:pPr>
            <a:r>
              <a:rPr sz="1400" spc="-20" dirty="0">
                <a:latin typeface="Times New Roman" panose="02020603050405020304" pitchFamily="18" charset="0"/>
                <a:cs typeface="Times New Roman" panose="02020603050405020304" pitchFamily="18" charset="0"/>
              </a:rPr>
              <a:t>Documentation from Neurologist </a:t>
            </a:r>
            <a:r>
              <a:rPr lang="en-US" sz="1400" spc="-20" dirty="0">
                <a:latin typeface="Times New Roman" panose="02020603050405020304" pitchFamily="18" charset="0"/>
                <a:cs typeface="Times New Roman" panose="02020603050405020304" pitchFamily="18" charset="0"/>
              </a:rPr>
              <a:t>including</a:t>
            </a:r>
            <a:r>
              <a:rPr sz="1400" spc="-20" dirty="0">
                <a:latin typeface="Times New Roman" panose="02020603050405020304" pitchFamily="18" charset="0"/>
                <a:cs typeface="Times New Roman" panose="02020603050405020304" pitchFamily="18" charset="0"/>
              </a:rPr>
              <a:t> </a:t>
            </a:r>
            <a:r>
              <a:rPr sz="1400" spc="-15" dirty="0">
                <a:latin typeface="Times New Roman" panose="02020603050405020304" pitchFamily="18" charset="0"/>
                <a:cs typeface="Times New Roman" panose="02020603050405020304" pitchFamily="18" charset="0"/>
              </a:rPr>
              <a:t>diagnosis, last </a:t>
            </a:r>
            <a:r>
              <a:rPr sz="1400" spc="-25" dirty="0">
                <a:latin typeface="Times New Roman" panose="02020603050405020304" pitchFamily="18" charset="0"/>
                <a:cs typeface="Times New Roman" panose="02020603050405020304" pitchFamily="18" charset="0"/>
              </a:rPr>
              <a:t>seizure/cataleptic </a:t>
            </a:r>
            <a:r>
              <a:rPr sz="1400" spc="-20" dirty="0">
                <a:latin typeface="Times New Roman" panose="02020603050405020304" pitchFamily="18" charset="0"/>
                <a:cs typeface="Times New Roman" panose="02020603050405020304" pitchFamily="18" charset="0"/>
              </a:rPr>
              <a:t>event, medication regimen, </a:t>
            </a:r>
            <a:r>
              <a:rPr sz="1400" spc="-30" dirty="0">
                <a:latin typeface="Times New Roman" panose="02020603050405020304" pitchFamily="18" charset="0"/>
                <a:cs typeface="Times New Roman" panose="02020603050405020304" pitchFamily="18" charset="0"/>
              </a:rPr>
              <a:t>stability, </a:t>
            </a:r>
            <a:r>
              <a:rPr sz="1400" spc="-20" dirty="0">
                <a:latin typeface="Times New Roman" panose="02020603050405020304" pitchFamily="18" charset="0"/>
                <a:cs typeface="Times New Roman" panose="02020603050405020304" pitchFamily="18" charset="0"/>
              </a:rPr>
              <a:t>length </a:t>
            </a:r>
            <a:r>
              <a:rPr sz="1400" spc="-10" dirty="0">
                <a:latin typeface="Times New Roman" panose="02020603050405020304" pitchFamily="18" charset="0"/>
                <a:cs typeface="Times New Roman" panose="02020603050405020304" pitchFamily="18" charset="0"/>
              </a:rPr>
              <a:t>of </a:t>
            </a:r>
            <a:r>
              <a:rPr sz="1400" spc="-15" dirty="0">
                <a:latin typeface="Times New Roman" panose="02020603050405020304" pitchFamily="18" charset="0"/>
                <a:cs typeface="Times New Roman" panose="02020603050405020304" pitchFamily="18" charset="0"/>
              </a:rPr>
              <a:t>time </a:t>
            </a:r>
            <a:r>
              <a:rPr sz="1400" spc="-10" dirty="0">
                <a:latin typeface="Times New Roman" panose="02020603050405020304" pitchFamily="18" charset="0"/>
                <a:cs typeface="Times New Roman" panose="02020603050405020304" pitchFamily="18" charset="0"/>
              </a:rPr>
              <a:t>on </a:t>
            </a:r>
            <a:r>
              <a:rPr sz="1400" spc="-20" dirty="0">
                <a:latin typeface="Times New Roman" panose="02020603050405020304" pitchFamily="18" charset="0"/>
                <a:cs typeface="Times New Roman" panose="02020603050405020304" pitchFamily="18" charset="0"/>
              </a:rPr>
              <a:t>medication, any adverse </a:t>
            </a:r>
            <a:r>
              <a:rPr sz="1400" spc="-25" dirty="0">
                <a:latin typeface="Times New Roman" panose="02020603050405020304" pitchFamily="18" charset="0"/>
                <a:cs typeface="Times New Roman" panose="02020603050405020304" pitchFamily="18" charset="0"/>
              </a:rPr>
              <a:t>reaction/side-effect </a:t>
            </a:r>
            <a:r>
              <a:rPr sz="1400" spc="-20" dirty="0">
                <a:latin typeface="Times New Roman" panose="02020603050405020304" pitchFamily="18" charset="0"/>
                <a:cs typeface="Times New Roman" panose="02020603050405020304" pitchFamily="18" charset="0"/>
              </a:rPr>
              <a:t>from</a:t>
            </a:r>
            <a:r>
              <a:rPr sz="1400" spc="-60" dirty="0">
                <a:latin typeface="Times New Roman" panose="02020603050405020304" pitchFamily="18" charset="0"/>
                <a:cs typeface="Times New Roman" panose="02020603050405020304" pitchFamily="18" charset="0"/>
              </a:rPr>
              <a:t> </a:t>
            </a:r>
            <a:r>
              <a:rPr sz="1400" spc="-20" dirty="0">
                <a:latin typeface="Times New Roman" panose="02020603050405020304" pitchFamily="18" charset="0"/>
                <a:cs typeface="Times New Roman" panose="02020603050405020304" pitchFamily="18" charset="0"/>
              </a:rPr>
              <a:t>medication</a:t>
            </a:r>
            <a:endParaRPr sz="1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304038"/>
            <a:ext cx="7239000" cy="430887"/>
          </a:xfrm>
          <a:prstGeom prst="rect">
            <a:avLst/>
          </a:prstGeom>
        </p:spPr>
        <p:txBody>
          <a:bodyPr vert="horz" wrap="square" lIns="0" tIns="0" rIns="0" bIns="0" rtlCol="0">
            <a:spAutoFit/>
          </a:bodyPr>
          <a:lstStyle/>
          <a:p>
            <a:pPr marL="55880" algn="ctr">
              <a:lnSpc>
                <a:spcPct val="100000"/>
              </a:lnSpc>
            </a:pPr>
            <a:r>
              <a:rPr spc="-10" dirty="0">
                <a:latin typeface="Times New Roman" panose="02020603050405020304" pitchFamily="18" charset="0"/>
                <a:cs typeface="Times New Roman" panose="02020603050405020304" pitchFamily="18" charset="0"/>
              </a:rPr>
              <a:t>Medical</a:t>
            </a:r>
            <a:r>
              <a:rPr spc="20"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 Determination</a:t>
            </a:r>
            <a:endParaRPr spc="-10" dirty="0">
              <a:latin typeface="Times New Roman" panose="02020603050405020304" pitchFamily="18" charset="0"/>
              <a:cs typeface="Times New Roman" panose="02020603050405020304" pitchFamily="18" charset="0"/>
            </a:endParaRPr>
          </a:p>
        </p:txBody>
      </p:sp>
      <p:sp>
        <p:nvSpPr>
          <p:cNvPr id="3" name="object 3"/>
          <p:cNvSpPr txBox="1"/>
          <p:nvPr/>
        </p:nvSpPr>
        <p:spPr>
          <a:xfrm>
            <a:off x="476199" y="1220470"/>
            <a:ext cx="7945755" cy="3655488"/>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pc="-20" dirty="0">
                <a:latin typeface="Times New Roman" panose="02020603050405020304" pitchFamily="18" charset="0"/>
                <a:cs typeface="Times New Roman" panose="02020603050405020304" pitchFamily="18" charset="0"/>
              </a:rPr>
              <a:t>“Cleared </a:t>
            </a:r>
            <a:r>
              <a:rPr spc="-10" dirty="0">
                <a:latin typeface="Times New Roman" panose="02020603050405020304" pitchFamily="18" charset="0"/>
                <a:cs typeface="Times New Roman" panose="02020603050405020304" pitchFamily="18" charset="0"/>
              </a:rPr>
              <a:t>to</a:t>
            </a:r>
            <a:r>
              <a:rPr spc="-120"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deploy</a:t>
            </a:r>
            <a:r>
              <a:rPr lang="en-US" spc="-5" dirty="0">
                <a:latin typeface="Times New Roman" panose="02020603050405020304" pitchFamily="18" charset="0"/>
                <a:cs typeface="Times New Roman" panose="02020603050405020304" pitchFamily="18" charset="0"/>
              </a:rPr>
              <a:t>:</a:t>
            </a:r>
            <a:r>
              <a:rPr lang="en-US" sz="1800" spc="-5"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marL="756285" lvl="1" indent="-286385">
              <a:lnSpc>
                <a:spcPct val="100000"/>
              </a:lnSpc>
              <a:spcBef>
                <a:spcPts val="900"/>
              </a:spcBef>
              <a:buFont typeface="Wingdings"/>
              <a:buChar char=""/>
              <a:tabLst>
                <a:tab pos="756920" algn="l"/>
              </a:tabLst>
            </a:pPr>
            <a:r>
              <a:rPr spc="-10" dirty="0">
                <a:latin typeface="Times New Roman" panose="02020603050405020304" pitchFamily="18" charset="0"/>
                <a:cs typeface="Times New Roman" panose="02020603050405020304" pitchFamily="18" charset="0"/>
              </a:rPr>
              <a:t>Meets </a:t>
            </a:r>
            <a:r>
              <a:rPr spc="-20" dirty="0">
                <a:latin typeface="Times New Roman" panose="02020603050405020304" pitchFamily="18" charset="0"/>
                <a:cs typeface="Times New Roman" panose="02020603050405020304" pitchFamily="18" charset="0"/>
              </a:rPr>
              <a:t>all </a:t>
            </a:r>
            <a:r>
              <a:rPr dirty="0">
                <a:latin typeface="Times New Roman" panose="02020603050405020304" pitchFamily="18" charset="0"/>
                <a:cs typeface="Times New Roman" panose="02020603050405020304" pitchFamily="18" charset="0"/>
              </a:rPr>
              <a:t>the </a:t>
            </a:r>
            <a:r>
              <a:rPr spc="-15" dirty="0">
                <a:latin typeface="Times New Roman" panose="02020603050405020304" pitchFamily="18" charset="0"/>
                <a:cs typeface="Times New Roman" panose="02020603050405020304" pitchFamily="18" charset="0"/>
              </a:rPr>
              <a:t>theater </a:t>
            </a:r>
            <a:r>
              <a:rPr spc="-20" dirty="0">
                <a:latin typeface="Times New Roman" panose="02020603050405020304" pitchFamily="18" charset="0"/>
                <a:cs typeface="Times New Roman" panose="02020603050405020304" pitchFamily="18" charset="0"/>
              </a:rPr>
              <a:t>medical</a:t>
            </a:r>
            <a:r>
              <a:rPr spc="-204"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requirements</a:t>
            </a:r>
            <a:endParaRPr dirty="0">
              <a:latin typeface="Times New Roman" panose="02020603050405020304" pitchFamily="18" charset="0"/>
              <a:cs typeface="Times New Roman" panose="02020603050405020304" pitchFamily="18" charset="0"/>
            </a:endParaRPr>
          </a:p>
          <a:p>
            <a:pPr marL="756285" lvl="1" indent="-286385">
              <a:lnSpc>
                <a:spcPct val="100000"/>
              </a:lnSpc>
              <a:spcBef>
                <a:spcPts val="800"/>
              </a:spcBef>
              <a:buFont typeface="Wingdings"/>
              <a:buChar char=""/>
              <a:tabLst>
                <a:tab pos="756920" algn="l"/>
              </a:tabLst>
            </a:pPr>
            <a:r>
              <a:rPr dirty="0">
                <a:latin typeface="Times New Roman" panose="02020603050405020304" pitchFamily="18" charset="0"/>
                <a:cs typeface="Times New Roman" panose="02020603050405020304" pitchFamily="18" charset="0"/>
              </a:rPr>
              <a:t>Is </a:t>
            </a:r>
            <a:r>
              <a:rPr spc="-20" dirty="0">
                <a:latin typeface="Times New Roman" panose="02020603050405020304" pitchFamily="18" charset="0"/>
                <a:cs typeface="Times New Roman" panose="02020603050405020304" pitchFamily="18" charset="0"/>
              </a:rPr>
              <a:t>“medically </a:t>
            </a:r>
            <a:r>
              <a:rPr spc="5" dirty="0">
                <a:latin typeface="Times New Roman" panose="02020603050405020304" pitchFamily="18" charset="0"/>
                <a:cs typeface="Times New Roman" panose="02020603050405020304" pitchFamily="18" charset="0"/>
              </a:rPr>
              <a:t>ready” </a:t>
            </a:r>
            <a:r>
              <a:rPr spc="-10" dirty="0">
                <a:latin typeface="Times New Roman" panose="02020603050405020304" pitchFamily="18" charset="0"/>
                <a:cs typeface="Times New Roman" panose="02020603050405020304" pitchFamily="18" charset="0"/>
              </a:rPr>
              <a:t>to</a:t>
            </a:r>
            <a:r>
              <a:rPr spc="-29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deploy</a:t>
            </a:r>
            <a:endParaRPr dirty="0">
              <a:latin typeface="Times New Roman" panose="02020603050405020304" pitchFamily="18" charset="0"/>
              <a:cs typeface="Times New Roman" panose="02020603050405020304" pitchFamily="18" charset="0"/>
            </a:endParaRPr>
          </a:p>
          <a:p>
            <a:pPr marL="356870" indent="-344170">
              <a:lnSpc>
                <a:spcPct val="100000"/>
              </a:lnSpc>
              <a:spcBef>
                <a:spcPts val="894"/>
              </a:spcBef>
              <a:buFont typeface="Arial"/>
              <a:buChar char="•"/>
              <a:tabLst>
                <a:tab pos="356870" algn="l"/>
                <a:tab pos="357505" algn="l"/>
              </a:tabLst>
            </a:pPr>
            <a:r>
              <a:rPr spc="-15" dirty="0">
                <a:latin typeface="Times New Roman" panose="02020603050405020304" pitchFamily="18" charset="0"/>
                <a:cs typeface="Times New Roman" panose="02020603050405020304" pitchFamily="18" charset="0"/>
              </a:rPr>
              <a:t>“Not </a:t>
            </a:r>
            <a:r>
              <a:rPr spc="-10" dirty="0">
                <a:latin typeface="Times New Roman" panose="02020603050405020304" pitchFamily="18" charset="0"/>
                <a:cs typeface="Times New Roman" panose="02020603050405020304" pitchFamily="18" charset="0"/>
              </a:rPr>
              <a:t>cleared to</a:t>
            </a:r>
            <a:r>
              <a:rPr spc="-22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deploy</a:t>
            </a:r>
            <a:r>
              <a:rPr lang="en-US" dirty="0">
                <a:latin typeface="Times New Roman" panose="02020603050405020304" pitchFamily="18" charset="0"/>
                <a:cs typeface="Times New Roman" panose="02020603050405020304" pitchFamily="18" charset="0"/>
              </a:rPr>
              <a:t>:</a:t>
            </a:r>
            <a:r>
              <a:rPr lang="en-US" sz="1800"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marL="756285" lvl="1" indent="-286385">
              <a:lnSpc>
                <a:spcPct val="100000"/>
              </a:lnSpc>
              <a:spcBef>
                <a:spcPts val="894"/>
              </a:spcBef>
              <a:buFont typeface="Wingdings"/>
              <a:buChar char=""/>
              <a:tabLst>
                <a:tab pos="756920" algn="l"/>
              </a:tabLst>
            </a:pPr>
            <a:r>
              <a:rPr spc="-5" dirty="0">
                <a:latin typeface="Times New Roman" panose="02020603050405020304" pitchFamily="18" charset="0"/>
                <a:cs typeface="Times New Roman" panose="02020603050405020304" pitchFamily="18" charset="0"/>
              </a:rPr>
              <a:t>Does </a:t>
            </a:r>
            <a:r>
              <a:rPr spc="-10" dirty="0">
                <a:latin typeface="Times New Roman" panose="02020603050405020304" pitchFamily="18" charset="0"/>
                <a:cs typeface="Times New Roman" panose="02020603050405020304" pitchFamily="18" charset="0"/>
              </a:rPr>
              <a:t>not meet </a:t>
            </a:r>
            <a:r>
              <a:rPr spc="-5" dirty="0">
                <a:latin typeface="Times New Roman" panose="02020603050405020304" pitchFamily="18" charset="0"/>
                <a:cs typeface="Times New Roman" panose="02020603050405020304" pitchFamily="18" charset="0"/>
              </a:rPr>
              <a:t>all </a:t>
            </a:r>
            <a:r>
              <a:rPr spc="-15" dirty="0">
                <a:latin typeface="Times New Roman" panose="02020603050405020304" pitchFamily="18" charset="0"/>
                <a:cs typeface="Times New Roman" panose="02020603050405020304" pitchFamily="18" charset="0"/>
              </a:rPr>
              <a:t>theater </a:t>
            </a:r>
            <a:r>
              <a:rPr spc="-20" dirty="0">
                <a:latin typeface="Times New Roman" panose="02020603050405020304" pitchFamily="18" charset="0"/>
                <a:cs typeface="Times New Roman" panose="02020603050405020304" pitchFamily="18" charset="0"/>
              </a:rPr>
              <a:t>medical</a:t>
            </a:r>
            <a:r>
              <a:rPr spc="-285" dirty="0">
                <a:latin typeface="Times New Roman" panose="02020603050405020304" pitchFamily="18" charset="0"/>
                <a:cs typeface="Times New Roman" panose="02020603050405020304" pitchFamily="18" charset="0"/>
              </a:rPr>
              <a:t> </a:t>
            </a:r>
            <a:r>
              <a:rPr lang="en-US" spc="-285"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requirements</a:t>
            </a:r>
            <a:endParaRPr dirty="0">
              <a:latin typeface="Times New Roman" panose="02020603050405020304" pitchFamily="18" charset="0"/>
              <a:cs typeface="Times New Roman" panose="02020603050405020304" pitchFamily="18" charset="0"/>
            </a:endParaRPr>
          </a:p>
          <a:p>
            <a:pPr marL="756285" lvl="1" indent="-286385">
              <a:lnSpc>
                <a:spcPct val="100000"/>
              </a:lnSpc>
              <a:spcBef>
                <a:spcPts val="900"/>
              </a:spcBef>
              <a:buFont typeface="Wingdings"/>
              <a:buChar char=""/>
              <a:tabLst>
                <a:tab pos="756920" algn="l"/>
              </a:tabLst>
            </a:pPr>
            <a:r>
              <a:rPr dirty="0">
                <a:latin typeface="Times New Roman" panose="02020603050405020304" pitchFamily="18" charset="0"/>
                <a:cs typeface="Times New Roman" panose="02020603050405020304" pitchFamily="18" charset="0"/>
              </a:rPr>
              <a:t>Is</a:t>
            </a:r>
            <a:r>
              <a:rPr spc="-80" dirty="0">
                <a:latin typeface="Times New Roman" panose="02020603050405020304" pitchFamily="18" charset="0"/>
                <a:cs typeface="Times New Roman" panose="02020603050405020304" pitchFamily="18" charset="0"/>
              </a:rPr>
              <a:t> </a:t>
            </a:r>
            <a:r>
              <a:rPr dirty="0">
                <a:latin typeface="Times New Roman" panose="02020603050405020304" pitchFamily="18" charset="0"/>
                <a:cs typeface="Times New Roman" panose="02020603050405020304" pitchFamily="18" charset="0"/>
              </a:rPr>
              <a:t>“not</a:t>
            </a:r>
            <a:r>
              <a:rPr spc="-8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medically</a:t>
            </a:r>
            <a:r>
              <a:rPr spc="-95" dirty="0">
                <a:latin typeface="Times New Roman" panose="02020603050405020304" pitchFamily="18" charset="0"/>
                <a:cs typeface="Times New Roman" panose="02020603050405020304" pitchFamily="18" charset="0"/>
              </a:rPr>
              <a:t> </a:t>
            </a:r>
            <a:r>
              <a:rPr spc="-5" dirty="0">
                <a:latin typeface="Times New Roman" panose="02020603050405020304" pitchFamily="18" charset="0"/>
                <a:cs typeface="Times New Roman" panose="02020603050405020304" pitchFamily="18" charset="0"/>
              </a:rPr>
              <a:t>ready”</a:t>
            </a:r>
            <a:r>
              <a:rPr spc="-1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to</a:t>
            </a:r>
            <a:r>
              <a:rPr spc="-8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deploy</a:t>
            </a:r>
            <a:endParaRPr dirty="0">
              <a:latin typeface="Times New Roman" panose="02020603050405020304" pitchFamily="18" charset="0"/>
              <a:cs typeface="Times New Roman" panose="02020603050405020304" pitchFamily="18" charset="0"/>
            </a:endParaRPr>
          </a:p>
          <a:p>
            <a:pPr marL="356870" indent="-344170">
              <a:lnSpc>
                <a:spcPct val="100000"/>
              </a:lnSpc>
              <a:spcBef>
                <a:spcPts val="900"/>
              </a:spcBef>
              <a:buFont typeface="Arial"/>
              <a:buChar char="•"/>
              <a:tabLst>
                <a:tab pos="356870" algn="l"/>
                <a:tab pos="357505" algn="l"/>
              </a:tabLst>
            </a:pPr>
            <a:r>
              <a:rPr spc="-20" dirty="0">
                <a:latin typeface="Times New Roman" panose="02020603050405020304" pitchFamily="18" charset="0"/>
                <a:cs typeface="Times New Roman" panose="02020603050405020304" pitchFamily="18" charset="0"/>
              </a:rPr>
              <a:t>“</a:t>
            </a:r>
            <a:r>
              <a:rPr lang="en-US" spc="-20" dirty="0">
                <a:latin typeface="Times New Roman" panose="02020603050405020304" pitchFamily="18" charset="0"/>
                <a:cs typeface="Times New Roman" panose="02020603050405020304" pitchFamily="18" charset="0"/>
              </a:rPr>
              <a:t>Hold Over:</a:t>
            </a:r>
            <a:r>
              <a:rPr lang="en-US" sz="1800" spc="-5"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a:p>
            <a:pPr marL="756285" lvl="1" indent="-286385">
              <a:lnSpc>
                <a:spcPct val="100000"/>
              </a:lnSpc>
              <a:spcBef>
                <a:spcPts val="695"/>
              </a:spcBef>
              <a:buFont typeface="Wingdings"/>
              <a:buChar char=""/>
              <a:tabLst>
                <a:tab pos="756920" algn="l"/>
              </a:tabLst>
            </a:pPr>
            <a:r>
              <a:rPr spc="-15" dirty="0">
                <a:latin typeface="Times New Roman" panose="02020603050405020304" pitchFamily="18" charset="0"/>
                <a:cs typeface="Times New Roman" panose="02020603050405020304" pitchFamily="18" charset="0"/>
              </a:rPr>
              <a:t>Does </a:t>
            </a:r>
            <a:r>
              <a:rPr spc="-5" dirty="0">
                <a:latin typeface="Times New Roman" panose="02020603050405020304" pitchFamily="18" charset="0"/>
                <a:cs typeface="Times New Roman" panose="02020603050405020304" pitchFamily="18" charset="0"/>
              </a:rPr>
              <a:t>not meet all </a:t>
            </a:r>
            <a:r>
              <a:rPr spc="-10" dirty="0">
                <a:latin typeface="Times New Roman" panose="02020603050405020304" pitchFamily="18" charset="0"/>
                <a:cs typeface="Times New Roman" panose="02020603050405020304" pitchFamily="18" charset="0"/>
              </a:rPr>
              <a:t>theater medical</a:t>
            </a:r>
            <a:r>
              <a:rPr spc="-140" dirty="0">
                <a:latin typeface="Times New Roman" panose="02020603050405020304" pitchFamily="18" charset="0"/>
                <a:cs typeface="Times New Roman" panose="02020603050405020304" pitchFamily="18" charset="0"/>
              </a:rPr>
              <a:t> </a:t>
            </a:r>
            <a:r>
              <a:rPr spc="-20" dirty="0">
                <a:latin typeface="Times New Roman" panose="02020603050405020304" pitchFamily="18" charset="0"/>
                <a:cs typeface="Times New Roman" panose="02020603050405020304" pitchFamily="18" charset="0"/>
              </a:rPr>
              <a:t>requirements</a:t>
            </a:r>
            <a:endParaRPr dirty="0">
              <a:latin typeface="Times New Roman" panose="02020603050405020304" pitchFamily="18" charset="0"/>
              <a:cs typeface="Times New Roman" panose="02020603050405020304" pitchFamily="18" charset="0"/>
            </a:endParaRPr>
          </a:p>
          <a:p>
            <a:pPr marL="756285" marR="802005" lvl="1" indent="-286385" algn="just">
              <a:lnSpc>
                <a:spcPct val="114199"/>
              </a:lnSpc>
              <a:spcBef>
                <a:spcPts val="259"/>
              </a:spcBef>
              <a:buFont typeface="Wingdings"/>
              <a:buChar char=""/>
              <a:tabLst>
                <a:tab pos="756920" algn="l"/>
              </a:tabLst>
            </a:pPr>
            <a:r>
              <a:rPr spc="-5" dirty="0">
                <a:latin typeface="Times New Roman" panose="02020603050405020304" pitchFamily="18" charset="0"/>
                <a:cs typeface="Times New Roman" panose="02020603050405020304" pitchFamily="18" charset="0"/>
              </a:rPr>
              <a:t>Not </a:t>
            </a:r>
            <a:r>
              <a:rPr spc="-15" dirty="0">
                <a:latin typeface="Times New Roman" panose="02020603050405020304" pitchFamily="18" charset="0"/>
                <a:cs typeface="Times New Roman" panose="02020603050405020304" pitchFamily="18" charset="0"/>
              </a:rPr>
              <a:t>yet </a:t>
            </a:r>
            <a:r>
              <a:rPr spc="-5" dirty="0">
                <a:latin typeface="Times New Roman" panose="02020603050405020304" pitchFamily="18" charset="0"/>
                <a:cs typeface="Times New Roman" panose="02020603050405020304" pitchFamily="18" charset="0"/>
              </a:rPr>
              <a:t>“medically </a:t>
            </a:r>
            <a:r>
              <a:rPr spc="-15" dirty="0">
                <a:latin typeface="Times New Roman" panose="02020603050405020304" pitchFamily="18" charset="0"/>
                <a:cs typeface="Times New Roman" panose="02020603050405020304" pitchFamily="18" charset="0"/>
              </a:rPr>
              <a:t>ready</a:t>
            </a:r>
            <a:r>
              <a:rPr spc="-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fly out, </a:t>
            </a:r>
            <a:r>
              <a:rPr dirty="0">
                <a:latin typeface="Times New Roman" panose="02020603050405020304" pitchFamily="18" charset="0"/>
                <a:cs typeface="Times New Roman" panose="02020603050405020304" pitchFamily="18" charset="0"/>
              </a:rPr>
              <a:t>but </a:t>
            </a:r>
            <a:r>
              <a:rPr spc="-5" dirty="0">
                <a:latin typeface="Times New Roman" panose="02020603050405020304" pitchFamily="18" charset="0"/>
                <a:cs typeface="Times New Roman" panose="02020603050405020304" pitchFamily="18" charset="0"/>
              </a:rPr>
              <a:t>is </a:t>
            </a:r>
            <a:r>
              <a:rPr spc="-10" dirty="0">
                <a:latin typeface="Times New Roman" panose="02020603050405020304" pitchFamily="18" charset="0"/>
                <a:cs typeface="Times New Roman" panose="02020603050405020304" pitchFamily="18" charset="0"/>
              </a:rPr>
              <a:t>expected to </a:t>
            </a:r>
            <a:r>
              <a:rPr spc="-5" dirty="0">
                <a:latin typeface="Times New Roman" panose="02020603050405020304" pitchFamily="18" charset="0"/>
                <a:cs typeface="Times New Roman" panose="02020603050405020304" pitchFamily="18" charset="0"/>
              </a:rPr>
              <a:t>meet</a:t>
            </a:r>
            <a:r>
              <a:rPr spc="-210"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theater  </a:t>
            </a:r>
            <a:r>
              <a:rPr spc="-5" dirty="0">
                <a:latin typeface="Times New Roman" panose="02020603050405020304" pitchFamily="18" charset="0"/>
                <a:cs typeface="Times New Roman" panose="02020603050405020304" pitchFamily="18" charset="0"/>
              </a:rPr>
              <a:t>medical </a:t>
            </a:r>
            <a:r>
              <a:rPr spc="-15" dirty="0">
                <a:latin typeface="Times New Roman" panose="02020603050405020304" pitchFamily="18" charset="0"/>
                <a:cs typeface="Times New Roman" panose="02020603050405020304" pitchFamily="18" charset="0"/>
              </a:rPr>
              <a:t>requirements </a:t>
            </a:r>
            <a:r>
              <a:rPr spc="-10" dirty="0">
                <a:latin typeface="Times New Roman" panose="02020603050405020304" pitchFamily="18" charset="0"/>
                <a:cs typeface="Times New Roman" panose="02020603050405020304" pitchFamily="18" charset="0"/>
              </a:rPr>
              <a:t>within </a:t>
            </a:r>
            <a:r>
              <a:rPr lang="en-US" dirty="0">
                <a:latin typeface="Times New Roman" panose="02020603050405020304" pitchFamily="18" charset="0"/>
                <a:cs typeface="Times New Roman" panose="02020603050405020304" pitchFamily="18" charset="0"/>
              </a:rPr>
              <a:t>one</a:t>
            </a:r>
            <a:r>
              <a:rPr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week</a:t>
            </a:r>
            <a:r>
              <a:rPr lang="en-US" spc="-15" dirty="0">
                <a:latin typeface="Times New Roman" panose="02020603050405020304" pitchFamily="18" charset="0"/>
                <a:cs typeface="Times New Roman" panose="02020603050405020304" pitchFamily="18" charset="0"/>
              </a:rPr>
              <a:t>.</a:t>
            </a:r>
            <a:endParaRPr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1" y="304038"/>
            <a:ext cx="7162800" cy="430887"/>
          </a:xfrm>
          <a:prstGeom prst="rect">
            <a:avLst/>
          </a:prstGeom>
        </p:spPr>
        <p:txBody>
          <a:bodyPr vert="horz" wrap="square" lIns="0" tIns="0" rIns="0" bIns="0" rtlCol="0">
            <a:spAutoFit/>
          </a:bodyPr>
          <a:lstStyle/>
          <a:p>
            <a:pPr marL="12700" algn="ctr">
              <a:lnSpc>
                <a:spcPct val="100000"/>
              </a:lnSpc>
            </a:pPr>
            <a:r>
              <a:rPr spc="-5" dirty="0">
                <a:latin typeface="Times New Roman" panose="02020603050405020304" pitchFamily="18" charset="0"/>
                <a:cs typeface="Times New Roman" panose="02020603050405020304" pitchFamily="18" charset="0"/>
              </a:rPr>
              <a:t>Que</a:t>
            </a:r>
            <a:r>
              <a:rPr spc="-50" dirty="0">
                <a:latin typeface="Times New Roman" panose="02020603050405020304" pitchFamily="18" charset="0"/>
                <a:cs typeface="Times New Roman" panose="02020603050405020304" pitchFamily="18" charset="0"/>
              </a:rPr>
              <a:t>s</a:t>
            </a:r>
            <a:r>
              <a:rPr spc="-5" dirty="0">
                <a:latin typeface="Times New Roman" panose="02020603050405020304" pitchFamily="18" charset="0"/>
                <a:cs typeface="Times New Roman" panose="02020603050405020304" pitchFamily="18" charset="0"/>
              </a:rPr>
              <a:t>tio</a:t>
            </a:r>
            <a:r>
              <a:rPr spc="-15" dirty="0">
                <a:latin typeface="Times New Roman" panose="02020603050405020304" pitchFamily="18" charset="0"/>
                <a:cs typeface="Times New Roman" panose="02020603050405020304" pitchFamily="18" charset="0"/>
              </a:rPr>
              <a:t>n</a:t>
            </a:r>
            <a:r>
              <a:rPr spc="-5" dirty="0">
                <a:latin typeface="Times New Roman" panose="02020603050405020304" pitchFamily="18" charset="0"/>
                <a:cs typeface="Times New Roman" panose="02020603050405020304" pitchFamily="18" charset="0"/>
              </a:rPr>
              <a:t>s</a:t>
            </a:r>
          </a:p>
        </p:txBody>
      </p:sp>
      <p:sp>
        <p:nvSpPr>
          <p:cNvPr id="3" name="object 3"/>
          <p:cNvSpPr txBox="1"/>
          <p:nvPr/>
        </p:nvSpPr>
        <p:spPr>
          <a:xfrm>
            <a:off x="496316" y="1563242"/>
            <a:ext cx="7995920" cy="2600712"/>
          </a:xfrm>
          <a:prstGeom prst="rect">
            <a:avLst/>
          </a:prstGeom>
        </p:spPr>
        <p:txBody>
          <a:bodyPr vert="horz" wrap="square" lIns="0" tIns="0" rIns="0" bIns="0" rtlCol="0">
            <a:spAutoFit/>
          </a:bodyPr>
          <a:lstStyle/>
          <a:p>
            <a:pPr marL="12700" marR="5080" algn="ctr">
              <a:lnSpc>
                <a:spcPct val="100000"/>
              </a:lnSpc>
            </a:pPr>
            <a:r>
              <a:rPr lang="en-US" sz="2600" b="1" spc="-5" dirty="0">
                <a:latin typeface="Times New Roman" panose="02020603050405020304" pitchFamily="18" charset="0"/>
                <a:cs typeface="Times New Roman" panose="02020603050405020304" pitchFamily="18" charset="0"/>
              </a:rPr>
              <a:t>Call if your </a:t>
            </a:r>
            <a:r>
              <a:rPr lang="en-US" sz="2600" b="1" spc="-40" dirty="0">
                <a:latin typeface="Times New Roman" panose="02020603050405020304" pitchFamily="18" charset="0"/>
                <a:cs typeface="Times New Roman" panose="02020603050405020304" pitchFamily="18" charset="0"/>
              </a:rPr>
              <a:t>questions </a:t>
            </a:r>
            <a:r>
              <a:rPr lang="en-US" sz="2600" b="1" spc="-35" dirty="0">
                <a:latin typeface="Times New Roman" panose="02020603050405020304" pitchFamily="18" charset="0"/>
                <a:cs typeface="Times New Roman" panose="02020603050405020304" pitchFamily="18" charset="0"/>
              </a:rPr>
              <a:t>are </a:t>
            </a:r>
          </a:p>
          <a:p>
            <a:pPr marL="12700" marR="5080" algn="ctr">
              <a:lnSpc>
                <a:spcPct val="100000"/>
              </a:lnSpc>
            </a:pPr>
            <a:r>
              <a:rPr lang="en-US" sz="2600" b="1" spc="-30" dirty="0">
                <a:latin typeface="Times New Roman" panose="02020603050405020304" pitchFamily="18" charset="0"/>
                <a:cs typeface="Times New Roman" panose="02020603050405020304" pitchFamily="18" charset="0"/>
              </a:rPr>
              <a:t>not </a:t>
            </a:r>
            <a:r>
              <a:rPr lang="en-US" sz="2600" b="1" spc="-45" dirty="0">
                <a:latin typeface="Times New Roman" panose="02020603050405020304" pitchFamily="18" charset="0"/>
                <a:cs typeface="Times New Roman" panose="02020603050405020304" pitchFamily="18" charset="0"/>
              </a:rPr>
              <a:t>addressed </a:t>
            </a:r>
            <a:r>
              <a:rPr lang="en-US" sz="2600" b="1" spc="-5" dirty="0">
                <a:latin typeface="Times New Roman" panose="02020603050405020304" pitchFamily="18" charset="0"/>
                <a:cs typeface="Times New Roman" panose="02020603050405020304" pitchFamily="18" charset="0"/>
              </a:rPr>
              <a:t>in </a:t>
            </a:r>
            <a:r>
              <a:rPr lang="en-US" sz="2600" b="1" spc="-35" dirty="0">
                <a:latin typeface="Times New Roman" panose="02020603050405020304" pitchFamily="18" charset="0"/>
                <a:cs typeface="Times New Roman" panose="02020603050405020304" pitchFamily="18" charset="0"/>
              </a:rPr>
              <a:t>these slides, the </a:t>
            </a:r>
            <a:r>
              <a:rPr lang="en-US" sz="2600" b="1" spc="-30" dirty="0">
                <a:latin typeface="Times New Roman" panose="02020603050405020304" pitchFamily="18" charset="0"/>
                <a:cs typeface="Times New Roman" panose="02020603050405020304" pitchFamily="18" charset="0"/>
              </a:rPr>
              <a:t>PPG </a:t>
            </a:r>
            <a:r>
              <a:rPr lang="en-US" sz="2600" b="1" spc="-25" dirty="0">
                <a:latin typeface="Times New Roman" panose="02020603050405020304" pitchFamily="18" charset="0"/>
                <a:cs typeface="Times New Roman" panose="02020603050405020304" pitchFamily="18" charset="0"/>
              </a:rPr>
              <a:t>or the </a:t>
            </a:r>
            <a:r>
              <a:rPr lang="en-US" sz="2600" b="1" spc="-30" dirty="0">
                <a:latin typeface="Times New Roman" panose="02020603050405020304" pitchFamily="18" charset="0"/>
                <a:cs typeface="Times New Roman" panose="02020603050405020304" pitchFamily="18" charset="0"/>
              </a:rPr>
              <a:t>Mod </a:t>
            </a:r>
            <a:r>
              <a:rPr lang="en-US" sz="2600" b="1" spc="-35" dirty="0">
                <a:latin typeface="Times New Roman" panose="02020603050405020304" pitchFamily="18" charset="0"/>
                <a:cs typeface="Times New Roman" panose="02020603050405020304" pitchFamily="18" charset="0"/>
              </a:rPr>
              <a:t>17</a:t>
            </a:r>
            <a:r>
              <a:rPr lang="en-US" sz="2600" b="1" spc="-25" dirty="0">
                <a:latin typeface="Times New Roman" panose="02020603050405020304" pitchFamily="18" charset="0"/>
                <a:cs typeface="Times New Roman" panose="02020603050405020304" pitchFamily="18" charset="0"/>
              </a:rPr>
              <a:t>:</a:t>
            </a:r>
            <a:endParaRPr lang="en-US" sz="2600" dirty="0">
              <a:latin typeface="Times New Roman" panose="02020603050405020304" pitchFamily="18" charset="0"/>
              <a:cs typeface="Times New Roman" panose="02020603050405020304" pitchFamily="18" charset="0"/>
            </a:endParaRPr>
          </a:p>
          <a:p>
            <a:pPr>
              <a:lnSpc>
                <a:spcPct val="100000"/>
              </a:lnSpc>
              <a:spcBef>
                <a:spcPts val="15"/>
              </a:spcBef>
            </a:pPr>
            <a:endParaRPr sz="4000" dirty="0">
              <a:latin typeface="Times New Roman" panose="02020603050405020304" pitchFamily="18" charset="0"/>
              <a:cs typeface="Times New Roman" panose="02020603050405020304" pitchFamily="18" charset="0"/>
            </a:endParaRPr>
          </a:p>
          <a:p>
            <a:pPr algn="ctr">
              <a:lnSpc>
                <a:spcPct val="100000"/>
              </a:lnSpc>
            </a:pPr>
            <a:r>
              <a:rPr sz="2400" spc="-5" dirty="0">
                <a:latin typeface="Times New Roman" panose="02020603050405020304" pitchFamily="18" charset="0"/>
                <a:cs typeface="Times New Roman" panose="02020603050405020304" pitchFamily="18" charset="0"/>
              </a:rPr>
              <a:t>Fort </a:t>
            </a:r>
            <a:r>
              <a:rPr sz="2400" spc="-15" dirty="0">
                <a:latin typeface="Times New Roman" panose="02020603050405020304" pitchFamily="18" charset="0"/>
                <a:cs typeface="Times New Roman" panose="02020603050405020304" pitchFamily="18" charset="0"/>
              </a:rPr>
              <a:t>Bliss </a:t>
            </a:r>
            <a:r>
              <a:rPr lang="en-US" sz="2400" spc="-20" dirty="0">
                <a:latin typeface="Times New Roman" panose="02020603050405020304" pitchFamily="18" charset="0"/>
                <a:cs typeface="Times New Roman" panose="02020603050405020304" pitchFamily="18" charset="0"/>
              </a:rPr>
              <a:t>SRPC</a:t>
            </a:r>
            <a:r>
              <a:rPr sz="2400" spc="-2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Medical </a:t>
            </a:r>
            <a:r>
              <a:rPr sz="2400" spc="-5" dirty="0">
                <a:latin typeface="Times New Roman" panose="02020603050405020304" pitchFamily="18" charset="0"/>
                <a:cs typeface="Times New Roman" panose="02020603050405020304" pitchFamily="18" charset="0"/>
              </a:rPr>
              <a:t>Operations at (915)</a:t>
            </a:r>
            <a:r>
              <a:rPr sz="2400" spc="210" dirty="0">
                <a:latin typeface="Times New Roman" panose="02020603050405020304" pitchFamily="18" charset="0"/>
                <a:cs typeface="Times New Roman" panose="02020603050405020304" pitchFamily="18" charset="0"/>
              </a:rPr>
              <a:t> </a:t>
            </a:r>
            <a:r>
              <a:rPr sz="2400" spc="-10" dirty="0">
                <a:latin typeface="Times New Roman" panose="02020603050405020304" pitchFamily="18" charset="0"/>
                <a:cs typeface="Times New Roman" panose="02020603050405020304" pitchFamily="18" charset="0"/>
              </a:rPr>
              <a:t>742-6855</a:t>
            </a:r>
            <a:endParaRPr sz="2400" dirty="0">
              <a:latin typeface="Times New Roman" panose="02020603050405020304" pitchFamily="18" charset="0"/>
              <a:cs typeface="Times New Roman" panose="02020603050405020304" pitchFamily="18" charset="0"/>
            </a:endParaRPr>
          </a:p>
          <a:p>
            <a:pPr>
              <a:lnSpc>
                <a:spcPct val="100000"/>
              </a:lnSpc>
              <a:spcBef>
                <a:spcPts val="10"/>
              </a:spcBef>
            </a:pPr>
            <a:endParaRPr sz="2900" dirty="0">
              <a:latin typeface="Times New Roman" panose="02020603050405020304" pitchFamily="18" charset="0"/>
              <a:cs typeface="Times New Roman" panose="02020603050405020304" pitchFamily="18" charset="0"/>
            </a:endParaRPr>
          </a:p>
          <a:p>
            <a:pPr algn="ctr">
              <a:lnSpc>
                <a:spcPct val="100000"/>
              </a:lnSpc>
            </a:pPr>
            <a:r>
              <a:rPr sz="2400" spc="-65" dirty="0">
                <a:latin typeface="Times New Roman" panose="02020603050405020304" pitchFamily="18" charset="0"/>
                <a:cs typeface="Times New Roman" panose="02020603050405020304" pitchFamily="18" charset="0"/>
              </a:rPr>
              <a:t>We </a:t>
            </a:r>
            <a:r>
              <a:rPr sz="2400" spc="-10" dirty="0">
                <a:latin typeface="Times New Roman" panose="02020603050405020304" pitchFamily="18" charset="0"/>
                <a:cs typeface="Times New Roman" panose="02020603050405020304" pitchFamily="18" charset="0"/>
              </a:rPr>
              <a:t>look </a:t>
            </a:r>
            <a:r>
              <a:rPr sz="2400" spc="-15" dirty="0">
                <a:latin typeface="Times New Roman" panose="02020603050405020304" pitchFamily="18" charset="0"/>
                <a:cs typeface="Times New Roman" panose="02020603050405020304" pitchFamily="18" charset="0"/>
              </a:rPr>
              <a:t>forward </a:t>
            </a:r>
            <a:r>
              <a:rPr sz="2400" dirty="0">
                <a:latin typeface="Times New Roman" panose="02020603050405020304" pitchFamily="18" charset="0"/>
                <a:cs typeface="Times New Roman" panose="02020603050405020304" pitchFamily="18" charset="0"/>
              </a:rPr>
              <a:t>to </a:t>
            </a:r>
            <a:r>
              <a:rPr sz="2400" spc="-10" dirty="0">
                <a:latin typeface="Times New Roman" panose="02020603050405020304" pitchFamily="18" charset="0"/>
                <a:cs typeface="Times New Roman" panose="02020603050405020304" pitchFamily="18" charset="0"/>
              </a:rPr>
              <a:t>seeing</a:t>
            </a:r>
            <a:r>
              <a:rPr sz="2400" spc="185" dirty="0">
                <a:latin typeface="Times New Roman" panose="02020603050405020304" pitchFamily="18" charset="0"/>
                <a:cs typeface="Times New Roman" panose="02020603050405020304" pitchFamily="18" charset="0"/>
              </a:rPr>
              <a:t> </a:t>
            </a:r>
            <a:r>
              <a:rPr sz="2400" spc="-5" dirty="0">
                <a:latin typeface="Times New Roman" panose="02020603050405020304" pitchFamily="18" charset="0"/>
                <a:cs typeface="Times New Roman" panose="02020603050405020304" pitchFamily="18" charset="0"/>
              </a:rPr>
              <a:t>you!</a:t>
            </a:r>
            <a:endParaRPr sz="24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038"/>
            <a:ext cx="7162800" cy="430887"/>
          </a:xfrm>
        </p:spPr>
        <p:txBody>
          <a:bodyPr/>
          <a:lstStyle/>
          <a:p>
            <a:pPr algn="ctr"/>
            <a:r>
              <a:rPr lang="en-US" dirty="0">
                <a:latin typeface="Times New Roman" panose="02020603050405020304" pitchFamily="18" charset="0"/>
                <a:cs typeface="Times New Roman" panose="02020603050405020304" pitchFamily="18" charset="0"/>
              </a:rPr>
              <a:t>Glossary of Terms/Acronyms</a:t>
            </a:r>
          </a:p>
        </p:txBody>
      </p:sp>
      <p:sp>
        <p:nvSpPr>
          <p:cNvPr id="3" name="Text Placeholder 2"/>
          <p:cNvSpPr>
            <a:spLocks noGrp="1"/>
          </p:cNvSpPr>
          <p:nvPr>
            <p:ph type="body" idx="1"/>
          </p:nvPr>
        </p:nvSpPr>
        <p:spPr>
          <a:xfrm>
            <a:off x="530402" y="1498346"/>
            <a:ext cx="8083194" cy="1384995"/>
          </a:xfrm>
        </p:spPr>
        <p:txBody>
          <a:bodyPr/>
          <a:lstStyle/>
          <a:p>
            <a:pPr algn="l"/>
            <a:r>
              <a:rPr lang="en-US" dirty="0">
                <a:latin typeface="Times New Roman" panose="02020603050405020304" pitchFamily="18" charset="0"/>
                <a:cs typeface="Times New Roman" panose="02020603050405020304" pitchFamily="18" charset="0"/>
              </a:rPr>
              <a:t>SRPC: Soldier Readiness and Resiliency Center</a:t>
            </a:r>
          </a:p>
          <a:p>
            <a:pPr algn="l"/>
            <a:r>
              <a:rPr lang="en-US" dirty="0">
                <a:latin typeface="Times New Roman" panose="02020603050405020304" pitchFamily="18" charset="0"/>
                <a:cs typeface="Times New Roman" panose="02020603050405020304" pitchFamily="18" charset="0"/>
              </a:rPr>
              <a:t>CRC: CONUS Replacement Center</a:t>
            </a:r>
            <a:br>
              <a:rPr lang="en-US" dirty="0">
                <a:latin typeface="Times New Roman" panose="02020603050405020304" pitchFamily="18" charset="0"/>
                <a:cs typeface="Times New Roman" panose="02020603050405020304" pitchFamily="18" charset="0"/>
              </a:rPr>
            </a:br>
            <a:r>
              <a:rPr lang="en-US" dirty="0">
                <a:latin typeface="Times New Roman" panose="02020603050405020304" pitchFamily="18" charset="0"/>
                <a:cs typeface="Times New Roman" panose="02020603050405020304" pitchFamily="18" charset="0"/>
              </a:rPr>
              <a:t>NLC: Non-Log Cap</a:t>
            </a:r>
          </a:p>
          <a:p>
            <a:pPr algn="l"/>
            <a:r>
              <a:rPr lang="en-US" dirty="0">
                <a:latin typeface="Times New Roman" panose="02020603050405020304" pitchFamily="18" charset="0"/>
                <a:cs typeface="Times New Roman" panose="02020603050405020304" pitchFamily="18" charset="0"/>
              </a:rPr>
              <a:t>MOD 17: Modification #17 to the U.S. CENTCOM Individual Protection and Individual-Unit Deployment Policy</a:t>
            </a:r>
          </a:p>
        </p:txBody>
      </p:sp>
    </p:spTree>
    <p:extLst>
      <p:ext uri="{BB962C8B-B14F-4D97-AF65-F5344CB8AC3E}">
        <p14:creationId xmlns:p14="http://schemas.microsoft.com/office/powerpoint/2010/main" val="3122907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61652" y="304800"/>
            <a:ext cx="3643884" cy="430887"/>
          </a:xfrm>
          <a:prstGeom prst="rect">
            <a:avLst/>
          </a:prstGeom>
        </p:spPr>
        <p:txBody>
          <a:bodyPr vert="horz" wrap="square" lIns="0" tIns="0" rIns="0" bIns="0" rtlCol="0">
            <a:spAutoFit/>
          </a:bodyPr>
          <a:lstStyle/>
          <a:p>
            <a:pPr marL="12700">
              <a:lnSpc>
                <a:spcPct val="100000"/>
              </a:lnSpc>
            </a:pPr>
            <a:r>
              <a:rPr spc="-15" dirty="0">
                <a:latin typeface="Times New Roman" panose="02020603050405020304" pitchFamily="18" charset="0"/>
                <a:cs typeface="Times New Roman" panose="02020603050405020304" pitchFamily="18" charset="0"/>
              </a:rPr>
              <a:t>Getting </a:t>
            </a:r>
            <a:r>
              <a:rPr spc="-10" dirty="0">
                <a:latin typeface="Times New Roman" panose="02020603050405020304" pitchFamily="18" charset="0"/>
                <a:cs typeface="Times New Roman" panose="02020603050405020304" pitchFamily="18" charset="0"/>
              </a:rPr>
              <a:t>Ready </a:t>
            </a:r>
            <a:r>
              <a:rPr spc="-20" dirty="0">
                <a:latin typeface="Times New Roman" panose="02020603050405020304" pitchFamily="18" charset="0"/>
                <a:cs typeface="Times New Roman" panose="02020603050405020304" pitchFamily="18" charset="0"/>
              </a:rPr>
              <a:t>to</a:t>
            </a:r>
            <a:r>
              <a:rPr spc="-5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Deploy</a:t>
            </a:r>
          </a:p>
        </p:txBody>
      </p:sp>
      <p:sp>
        <p:nvSpPr>
          <p:cNvPr id="3" name="object 3"/>
          <p:cNvSpPr txBox="1"/>
          <p:nvPr/>
        </p:nvSpPr>
        <p:spPr>
          <a:xfrm>
            <a:off x="600252" y="1554734"/>
            <a:ext cx="7766684" cy="4121641"/>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sz="1800" spc="-50" dirty="0">
                <a:latin typeface="Times New Roman" panose="02020603050405020304" pitchFamily="18" charset="0"/>
                <a:cs typeface="Times New Roman" panose="02020603050405020304" pitchFamily="18" charset="0"/>
              </a:rPr>
              <a:t>You </a:t>
            </a:r>
            <a:r>
              <a:rPr sz="1800" spc="-10" dirty="0">
                <a:latin typeface="Times New Roman" panose="02020603050405020304" pitchFamily="18" charset="0"/>
                <a:cs typeface="Times New Roman" panose="02020603050405020304" pitchFamily="18" charset="0"/>
              </a:rPr>
              <a:t>are </a:t>
            </a:r>
            <a:r>
              <a:rPr sz="1800" spc="-5" dirty="0">
                <a:latin typeface="Times New Roman" panose="02020603050405020304" pitchFamily="18" charset="0"/>
                <a:cs typeface="Times New Roman" panose="02020603050405020304" pitchFamily="18" charset="0"/>
              </a:rPr>
              <a:t>responsible </a:t>
            </a:r>
            <a:r>
              <a:rPr sz="1800" spc="-15" dirty="0">
                <a:latin typeface="Times New Roman" panose="02020603050405020304" pitchFamily="18" charset="0"/>
                <a:cs typeface="Times New Roman" panose="02020603050405020304" pitchFamily="18" charset="0"/>
              </a:rPr>
              <a:t>for </a:t>
            </a:r>
            <a:r>
              <a:rPr sz="1800" spc="-5" dirty="0">
                <a:latin typeface="Times New Roman" panose="02020603050405020304" pitchFamily="18" charset="0"/>
                <a:cs typeface="Times New Roman" panose="02020603050405020304" pitchFamily="18" charset="0"/>
              </a:rPr>
              <a:t>arriving </a:t>
            </a:r>
            <a:r>
              <a:rPr sz="1800" b="1" spc="-20" dirty="0">
                <a:latin typeface="Times New Roman" panose="02020603050405020304" pitchFamily="18" charset="0"/>
                <a:cs typeface="Times New Roman" panose="02020603050405020304" pitchFamily="18" charset="0"/>
              </a:rPr>
              <a:t>medically ready to</a:t>
            </a:r>
            <a:r>
              <a:rPr sz="1800" b="1" spc="-160" dirty="0">
                <a:latin typeface="Times New Roman" panose="02020603050405020304" pitchFamily="18" charset="0"/>
                <a:cs typeface="Times New Roman" panose="02020603050405020304" pitchFamily="18" charset="0"/>
              </a:rPr>
              <a:t> </a:t>
            </a:r>
            <a:r>
              <a:rPr sz="1800" b="1" spc="-10" dirty="0">
                <a:latin typeface="Times New Roman" panose="02020603050405020304" pitchFamily="18" charset="0"/>
                <a:cs typeface="Times New Roman" panose="02020603050405020304" pitchFamily="18" charset="0"/>
              </a:rPr>
              <a:t>deploy</a:t>
            </a:r>
            <a:endParaRPr sz="1800" dirty="0">
              <a:latin typeface="Times New Roman" panose="02020603050405020304" pitchFamily="18" charset="0"/>
              <a:cs typeface="Times New Roman" panose="02020603050405020304" pitchFamily="18" charset="0"/>
            </a:endParaRPr>
          </a:p>
          <a:p>
            <a:pPr marL="356870" marR="5080" indent="-344170">
              <a:lnSpc>
                <a:spcPct val="100000"/>
              </a:lnSpc>
              <a:spcBef>
                <a:spcPts val="1610"/>
              </a:spcBef>
              <a:buFont typeface="Arial"/>
              <a:buChar char="•"/>
              <a:tabLst>
                <a:tab pos="356870" algn="l"/>
                <a:tab pos="357505" algn="l"/>
              </a:tabLst>
            </a:pPr>
            <a:r>
              <a:rPr sz="1800" b="1" spc="-10" dirty="0">
                <a:latin typeface="Times New Roman" panose="02020603050405020304" pitchFamily="18" charset="0"/>
                <a:cs typeface="Times New Roman" panose="02020603050405020304" pitchFamily="18" charset="0"/>
              </a:rPr>
              <a:t>Purpose </a:t>
            </a:r>
            <a:r>
              <a:rPr sz="1800" b="1" dirty="0">
                <a:latin typeface="Times New Roman" panose="02020603050405020304" pitchFamily="18" charset="0"/>
                <a:cs typeface="Times New Roman" panose="02020603050405020304" pitchFamily="18" charset="0"/>
              </a:rPr>
              <a:t>of </a:t>
            </a:r>
            <a:r>
              <a:rPr sz="1800" b="1" spc="-20" dirty="0">
                <a:latin typeface="Times New Roman" panose="02020603050405020304" pitchFamily="18" charset="0"/>
                <a:cs typeface="Times New Roman" panose="02020603050405020304" pitchFamily="18" charset="0"/>
              </a:rPr>
              <a:t>this </a:t>
            </a:r>
            <a:r>
              <a:rPr sz="1800" b="1" spc="-15" dirty="0">
                <a:latin typeface="Times New Roman" panose="02020603050405020304" pitchFamily="18" charset="0"/>
                <a:cs typeface="Times New Roman" panose="02020603050405020304" pitchFamily="18" charset="0"/>
              </a:rPr>
              <a:t>Medical </a:t>
            </a:r>
            <a:r>
              <a:rPr sz="1800" b="1" spc="-30" dirty="0">
                <a:latin typeface="Times New Roman" panose="02020603050405020304" pitchFamily="18" charset="0"/>
                <a:cs typeface="Times New Roman" panose="02020603050405020304" pitchFamily="18" charset="0"/>
              </a:rPr>
              <a:t>Review: </a:t>
            </a:r>
            <a:r>
              <a:rPr sz="1800" spc="-35" dirty="0">
                <a:latin typeface="Times New Roman" panose="02020603050405020304" pitchFamily="18" charset="0"/>
                <a:cs typeface="Times New Roman" panose="02020603050405020304" pitchFamily="18" charset="0"/>
              </a:rPr>
              <a:t>Validate </a:t>
            </a:r>
            <a:r>
              <a:rPr sz="1800" spc="-25" dirty="0">
                <a:latin typeface="Times New Roman" panose="02020603050405020304" pitchFamily="18" charset="0"/>
                <a:cs typeface="Times New Roman" panose="02020603050405020304" pitchFamily="18" charset="0"/>
              </a:rPr>
              <a:t>your </a:t>
            </a:r>
            <a:r>
              <a:rPr sz="1800" spc="-15" dirty="0">
                <a:latin typeface="Times New Roman" panose="02020603050405020304" pitchFamily="18" charset="0"/>
                <a:cs typeface="Times New Roman" panose="02020603050405020304" pitchFamily="18" charset="0"/>
              </a:rPr>
              <a:t>current </a:t>
            </a:r>
            <a:r>
              <a:rPr sz="1800" spc="-20" dirty="0">
                <a:latin typeface="Times New Roman" panose="02020603050405020304" pitchFamily="18" charset="0"/>
                <a:cs typeface="Times New Roman" panose="02020603050405020304" pitchFamily="18" charset="0"/>
              </a:rPr>
              <a:t>medical </a:t>
            </a:r>
            <a:r>
              <a:rPr sz="1800" spc="-10" dirty="0">
                <a:latin typeface="Times New Roman" panose="02020603050405020304" pitchFamily="18" charset="0"/>
                <a:cs typeface="Times New Roman" panose="02020603050405020304" pitchFamily="18" charset="0"/>
              </a:rPr>
              <a:t>and </a:t>
            </a:r>
            <a:r>
              <a:rPr sz="1800" spc="-15" dirty="0">
                <a:latin typeface="Times New Roman" panose="02020603050405020304" pitchFamily="18" charset="0"/>
                <a:cs typeface="Times New Roman" panose="02020603050405020304" pitchFamily="18" charset="0"/>
              </a:rPr>
              <a:t>health </a:t>
            </a:r>
            <a:r>
              <a:rPr sz="1800" spc="-25" dirty="0">
                <a:latin typeface="Times New Roman" panose="02020603050405020304" pitchFamily="18" charset="0"/>
                <a:cs typeface="Times New Roman" panose="02020603050405020304" pitchFamily="18" charset="0"/>
              </a:rPr>
              <a:t>status  </a:t>
            </a:r>
            <a:r>
              <a:rPr sz="1800" spc="-15" dirty="0">
                <a:latin typeface="Times New Roman" panose="02020603050405020304" pitchFamily="18" charset="0"/>
                <a:cs typeface="Times New Roman" panose="02020603050405020304" pitchFamily="18" charset="0"/>
              </a:rPr>
              <a:t>to </a:t>
            </a:r>
            <a:r>
              <a:rPr sz="1800" spc="-20" dirty="0">
                <a:latin typeface="Times New Roman" panose="02020603050405020304" pitchFamily="18" charset="0"/>
                <a:cs typeface="Times New Roman" panose="02020603050405020304" pitchFamily="18" charset="0"/>
              </a:rPr>
              <a:t>ensure </a:t>
            </a:r>
            <a:r>
              <a:rPr sz="1800" spc="-25" dirty="0">
                <a:latin typeface="Times New Roman" panose="02020603050405020304" pitchFamily="18" charset="0"/>
                <a:cs typeface="Times New Roman" panose="02020603050405020304" pitchFamily="18" charset="0"/>
              </a:rPr>
              <a:t>you </a:t>
            </a:r>
            <a:r>
              <a:rPr sz="1800" spc="-15" dirty="0">
                <a:latin typeface="Times New Roman" panose="02020603050405020304" pitchFamily="18" charset="0"/>
                <a:cs typeface="Times New Roman" panose="02020603050405020304" pitchFamily="18" charset="0"/>
              </a:rPr>
              <a:t>meet </a:t>
            </a:r>
            <a:r>
              <a:rPr sz="1800" spc="-50" dirty="0">
                <a:latin typeface="Times New Roman" panose="02020603050405020304" pitchFamily="18" charset="0"/>
                <a:cs typeface="Times New Roman" panose="02020603050405020304" pitchFamily="18" charset="0"/>
              </a:rPr>
              <a:t>deployment</a:t>
            </a:r>
            <a:r>
              <a:rPr sz="1800" spc="-14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requirements.</a:t>
            </a:r>
            <a:endParaRPr sz="1800" dirty="0">
              <a:latin typeface="Times New Roman" panose="02020603050405020304" pitchFamily="18" charset="0"/>
              <a:cs typeface="Times New Roman" panose="02020603050405020304" pitchFamily="18" charset="0"/>
            </a:endParaRPr>
          </a:p>
          <a:p>
            <a:pPr>
              <a:lnSpc>
                <a:spcPct val="100000"/>
              </a:lnSpc>
              <a:spcBef>
                <a:spcPts val="30"/>
              </a:spcBef>
              <a:buFont typeface="Arial"/>
              <a:buChar char="•"/>
            </a:pPr>
            <a:endParaRPr sz="1850" dirty="0">
              <a:latin typeface="Times New Roman" panose="02020603050405020304" pitchFamily="18" charset="0"/>
              <a:cs typeface="Times New Roman" panose="02020603050405020304" pitchFamily="18" charset="0"/>
            </a:endParaRPr>
          </a:p>
          <a:p>
            <a:pPr marL="756285" lvl="1" indent="-344805">
              <a:lnSpc>
                <a:spcPct val="100000"/>
              </a:lnSpc>
              <a:buFont typeface="Wingdings"/>
              <a:buChar char=""/>
              <a:tabLst>
                <a:tab pos="756285" algn="l"/>
                <a:tab pos="756920" algn="l"/>
              </a:tabLst>
            </a:pPr>
            <a:r>
              <a:rPr sz="1800" spc="-20" dirty="0">
                <a:latin typeface="Times New Roman" panose="02020603050405020304" pitchFamily="18" charset="0"/>
                <a:cs typeface="Times New Roman" panose="02020603050405020304" pitchFamily="18" charset="0"/>
              </a:rPr>
              <a:t>Check all </a:t>
            </a:r>
            <a:r>
              <a:rPr sz="1800" spc="-30" dirty="0">
                <a:latin typeface="Times New Roman" panose="02020603050405020304" pitchFamily="18" charset="0"/>
                <a:cs typeface="Times New Roman" panose="02020603050405020304" pitchFamily="18" charset="0"/>
              </a:rPr>
              <a:t>references. </a:t>
            </a:r>
            <a:r>
              <a:rPr sz="1800" spc="-25" dirty="0">
                <a:latin typeface="Times New Roman" panose="02020603050405020304" pitchFamily="18" charset="0"/>
                <a:cs typeface="Times New Roman" panose="02020603050405020304" pitchFamily="18" charset="0"/>
              </a:rPr>
              <a:t>Ensure you </a:t>
            </a:r>
            <a:r>
              <a:rPr sz="1800" spc="-15" dirty="0">
                <a:latin typeface="Times New Roman" panose="02020603050405020304" pitchFamily="18" charset="0"/>
                <a:cs typeface="Times New Roman" panose="02020603050405020304" pitchFamily="18" charset="0"/>
              </a:rPr>
              <a:t>are </a:t>
            </a:r>
            <a:r>
              <a:rPr sz="1800" spc="-20" dirty="0">
                <a:latin typeface="Times New Roman" panose="02020603050405020304" pitchFamily="18" charset="0"/>
                <a:cs typeface="Times New Roman" panose="02020603050405020304" pitchFamily="18" charset="0"/>
              </a:rPr>
              <a:t>within </a:t>
            </a:r>
            <a:r>
              <a:rPr sz="1800" spc="-15" dirty="0">
                <a:latin typeface="Times New Roman" panose="02020603050405020304" pitchFamily="18" charset="0"/>
                <a:cs typeface="Times New Roman" panose="02020603050405020304" pitchFamily="18" charset="0"/>
              </a:rPr>
              <a:t>medical </a:t>
            </a:r>
            <a:r>
              <a:rPr sz="1800" spc="-10" dirty="0">
                <a:latin typeface="Times New Roman" panose="02020603050405020304" pitchFamily="18" charset="0"/>
                <a:cs typeface="Times New Roman" panose="02020603050405020304" pitchFamily="18" charset="0"/>
              </a:rPr>
              <a:t>fitness</a:t>
            </a:r>
            <a:r>
              <a:rPr sz="1800" spc="31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standards.</a:t>
            </a:r>
            <a:endParaRPr sz="1800" dirty="0">
              <a:latin typeface="Times New Roman" panose="02020603050405020304" pitchFamily="18" charset="0"/>
              <a:cs typeface="Times New Roman" panose="02020603050405020304" pitchFamily="18" charset="0"/>
            </a:endParaRPr>
          </a:p>
          <a:p>
            <a:pPr lvl="1">
              <a:lnSpc>
                <a:spcPct val="100000"/>
              </a:lnSpc>
              <a:spcBef>
                <a:spcPts val="25"/>
              </a:spcBef>
              <a:buFont typeface="Wingdings"/>
              <a:buChar char=""/>
            </a:pPr>
            <a:endParaRPr sz="185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spc="-25" dirty="0">
                <a:latin typeface="Times New Roman" panose="02020603050405020304" pitchFamily="18" charset="0"/>
                <a:cs typeface="Times New Roman" panose="02020603050405020304" pitchFamily="18" charset="0"/>
              </a:rPr>
              <a:t>Review </a:t>
            </a:r>
            <a:r>
              <a:rPr sz="1800" dirty="0">
                <a:latin typeface="Times New Roman" panose="02020603050405020304" pitchFamily="18" charset="0"/>
                <a:cs typeface="Times New Roman" panose="02020603050405020304" pitchFamily="18" charset="0"/>
              </a:rPr>
              <a:t>the </a:t>
            </a:r>
            <a:r>
              <a:rPr sz="1800" spc="-10" dirty="0">
                <a:latin typeface="Times New Roman" panose="02020603050405020304" pitchFamily="18" charset="0"/>
                <a:cs typeface="Times New Roman" panose="02020603050405020304" pitchFamily="18" charset="0"/>
              </a:rPr>
              <a:t>cited </a:t>
            </a:r>
            <a:r>
              <a:rPr sz="1800" spc="-15" dirty="0">
                <a:latin typeface="Times New Roman" panose="02020603050405020304" pitchFamily="18" charset="0"/>
                <a:cs typeface="Times New Roman" panose="02020603050405020304" pitchFamily="18" charset="0"/>
              </a:rPr>
              <a:t>references with your Health </a:t>
            </a:r>
            <a:r>
              <a:rPr sz="1800" spc="-20" dirty="0">
                <a:latin typeface="Times New Roman" panose="02020603050405020304" pitchFamily="18" charset="0"/>
                <a:cs typeface="Times New Roman" panose="02020603050405020304" pitchFamily="18" charset="0"/>
              </a:rPr>
              <a:t>Care </a:t>
            </a:r>
            <a:r>
              <a:rPr sz="1800" spc="-40" dirty="0">
                <a:latin typeface="Times New Roman" panose="02020603050405020304" pitchFamily="18" charset="0"/>
                <a:cs typeface="Times New Roman" panose="02020603050405020304" pitchFamily="18" charset="0"/>
              </a:rPr>
              <a:t>Provider. </a:t>
            </a:r>
            <a:r>
              <a:rPr sz="1800" spc="-15" dirty="0">
                <a:latin typeface="Times New Roman" panose="02020603050405020304" pitchFamily="18" charset="0"/>
                <a:cs typeface="Times New Roman" panose="02020603050405020304" pitchFamily="18" charset="0"/>
              </a:rPr>
              <a:t>Ensure </a:t>
            </a:r>
            <a:r>
              <a:rPr sz="1800" spc="-20" dirty="0">
                <a:latin typeface="Times New Roman" panose="02020603050405020304" pitchFamily="18" charset="0"/>
                <a:cs typeface="Times New Roman" panose="02020603050405020304" pitchFamily="18" charset="0"/>
              </a:rPr>
              <a:t>you</a:t>
            </a:r>
            <a:r>
              <a:rPr sz="1800" spc="6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can:</a:t>
            </a:r>
            <a:endParaRPr sz="1800" dirty="0">
              <a:latin typeface="Times New Roman" panose="02020603050405020304" pitchFamily="18" charset="0"/>
              <a:cs typeface="Times New Roman" panose="02020603050405020304" pitchFamily="18" charset="0"/>
            </a:endParaRPr>
          </a:p>
          <a:p>
            <a:pPr>
              <a:lnSpc>
                <a:spcPct val="100000"/>
              </a:lnSpc>
              <a:spcBef>
                <a:spcPts val="25"/>
              </a:spcBef>
              <a:buFont typeface="Arial"/>
              <a:buChar char="•"/>
            </a:pPr>
            <a:endParaRPr sz="185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800" spc="-35" dirty="0">
                <a:latin typeface="Times New Roman" panose="02020603050405020304" pitchFamily="18" charset="0"/>
                <a:cs typeface="Times New Roman" panose="02020603050405020304" pitchFamily="18" charset="0"/>
              </a:rPr>
              <a:t>Understand </a:t>
            </a:r>
            <a:r>
              <a:rPr sz="1800" spc="-25" dirty="0">
                <a:latin typeface="Times New Roman" panose="02020603050405020304" pitchFamily="18" charset="0"/>
                <a:cs typeface="Times New Roman" panose="02020603050405020304" pitchFamily="18" charset="0"/>
              </a:rPr>
              <a:t>and accomplish </a:t>
            </a:r>
            <a:r>
              <a:rPr sz="1800" spc="-15" dirty="0">
                <a:latin typeface="Times New Roman" panose="02020603050405020304" pitchFamily="18" charset="0"/>
                <a:cs typeface="Times New Roman" panose="02020603050405020304" pitchFamily="18" charset="0"/>
              </a:rPr>
              <a:t>the</a:t>
            </a:r>
            <a:r>
              <a:rPr sz="1800" spc="15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mission</a:t>
            </a:r>
            <a:endParaRPr sz="1800" dirty="0">
              <a:latin typeface="Times New Roman" panose="02020603050405020304" pitchFamily="18" charset="0"/>
              <a:cs typeface="Times New Roman" panose="02020603050405020304" pitchFamily="18" charset="0"/>
            </a:endParaRPr>
          </a:p>
          <a:p>
            <a:pPr lvl="1">
              <a:lnSpc>
                <a:spcPct val="100000"/>
              </a:lnSpc>
              <a:spcBef>
                <a:spcPts val="30"/>
              </a:spcBef>
              <a:buFont typeface="Wingdings"/>
              <a:buChar char=""/>
            </a:pPr>
            <a:endParaRPr sz="185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800" spc="-15" dirty="0">
                <a:latin typeface="Times New Roman" panose="02020603050405020304" pitchFamily="18" charset="0"/>
                <a:cs typeface="Times New Roman" panose="02020603050405020304" pitchFamily="18" charset="0"/>
              </a:rPr>
              <a:t>Arrive </a:t>
            </a:r>
            <a:r>
              <a:rPr sz="1800" spc="-25" dirty="0">
                <a:latin typeface="Times New Roman" panose="02020603050405020304" pitchFamily="18" charset="0"/>
                <a:cs typeface="Times New Roman" panose="02020603050405020304" pitchFamily="18" charset="0"/>
              </a:rPr>
              <a:t>at </a:t>
            </a:r>
            <a:r>
              <a:rPr lang="en-US" sz="1800" spc="-25" dirty="0">
                <a:latin typeface="Times New Roman" panose="02020603050405020304" pitchFamily="18" charset="0"/>
                <a:cs typeface="Times New Roman" panose="02020603050405020304" pitchFamily="18" charset="0"/>
              </a:rPr>
              <a:t>SRPC</a:t>
            </a:r>
            <a:r>
              <a:rPr sz="1800" spc="-25"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medically</a:t>
            </a:r>
            <a:r>
              <a:rPr sz="1800" spc="-4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ready</a:t>
            </a:r>
            <a:endParaRPr sz="1800" dirty="0">
              <a:latin typeface="Times New Roman" panose="02020603050405020304" pitchFamily="18" charset="0"/>
              <a:cs typeface="Times New Roman" panose="02020603050405020304" pitchFamily="18" charset="0"/>
            </a:endParaRPr>
          </a:p>
          <a:p>
            <a:pPr lvl="1">
              <a:lnSpc>
                <a:spcPct val="100000"/>
              </a:lnSpc>
              <a:spcBef>
                <a:spcPts val="30"/>
              </a:spcBef>
              <a:buFont typeface="Wingdings"/>
              <a:buChar char=""/>
            </a:pPr>
            <a:endParaRPr sz="1850" dirty="0">
              <a:latin typeface="Times New Roman" panose="02020603050405020304" pitchFamily="18" charset="0"/>
              <a:cs typeface="Times New Roman" panose="02020603050405020304" pitchFamily="18" charset="0"/>
            </a:endParaRPr>
          </a:p>
          <a:p>
            <a:pPr marL="814069" marR="323850" lvl="1" indent="-344170">
              <a:lnSpc>
                <a:spcPct val="100000"/>
              </a:lnSpc>
              <a:buFont typeface="Wingdings"/>
              <a:buChar char=""/>
              <a:tabLst>
                <a:tab pos="814069" algn="l"/>
                <a:tab pos="814705" algn="l"/>
              </a:tabLst>
            </a:pPr>
            <a:r>
              <a:rPr sz="1800" spc="-20" dirty="0">
                <a:latin typeface="Times New Roman" panose="02020603050405020304" pitchFamily="18" charset="0"/>
                <a:cs typeface="Times New Roman" panose="02020603050405020304" pitchFamily="18" charset="0"/>
              </a:rPr>
              <a:t>Arrive </a:t>
            </a:r>
            <a:r>
              <a:rPr sz="1800" spc="-25" dirty="0">
                <a:latin typeface="Times New Roman" panose="02020603050405020304" pitchFamily="18" charset="0"/>
                <a:cs typeface="Times New Roman" panose="02020603050405020304" pitchFamily="18" charset="0"/>
              </a:rPr>
              <a:t>at </a:t>
            </a:r>
            <a:r>
              <a:rPr lang="en-US" sz="1800" spc="-25" dirty="0">
                <a:latin typeface="Times New Roman" panose="02020603050405020304" pitchFamily="18" charset="0"/>
                <a:cs typeface="Times New Roman" panose="02020603050405020304" pitchFamily="18" charset="0"/>
              </a:rPr>
              <a:t>SRPC</a:t>
            </a:r>
            <a:r>
              <a:rPr sz="1800" spc="-2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with </a:t>
            </a:r>
            <a:r>
              <a:rPr sz="1800" spc="-20" dirty="0">
                <a:latin typeface="Times New Roman" panose="02020603050405020304" pitchFamily="18" charset="0"/>
                <a:cs typeface="Times New Roman" panose="02020603050405020304" pitchFamily="18" charset="0"/>
              </a:rPr>
              <a:t>all of </a:t>
            </a:r>
            <a:r>
              <a:rPr sz="1800" spc="-15" dirty="0">
                <a:latin typeface="Times New Roman" panose="02020603050405020304" pitchFamily="18" charset="0"/>
                <a:cs typeface="Times New Roman" panose="02020603050405020304" pitchFamily="18" charset="0"/>
              </a:rPr>
              <a:t>the </a:t>
            </a:r>
            <a:r>
              <a:rPr sz="1800" spc="-25" dirty="0">
                <a:latin typeface="Times New Roman" panose="02020603050405020304" pitchFamily="18" charset="0"/>
                <a:cs typeface="Times New Roman" panose="02020603050405020304" pitchFamily="18" charset="0"/>
              </a:rPr>
              <a:t>medical </a:t>
            </a:r>
            <a:r>
              <a:rPr sz="1800" spc="-30" dirty="0">
                <a:latin typeface="Times New Roman" panose="02020603050405020304" pitchFamily="18" charset="0"/>
                <a:cs typeface="Times New Roman" panose="02020603050405020304" pitchFamily="18" charset="0"/>
              </a:rPr>
              <a:t>documentation </a:t>
            </a:r>
            <a:r>
              <a:rPr lang="en-US" sz="1800" spc="-30" dirty="0">
                <a:latin typeface="Times New Roman" panose="02020603050405020304" pitchFamily="18" charset="0"/>
                <a:cs typeface="Times New Roman" panose="02020603050405020304" pitchFamily="18" charset="0"/>
              </a:rPr>
              <a:t>and approved </a:t>
            </a:r>
            <a:r>
              <a:rPr sz="1800" spc="-30" dirty="0">
                <a:latin typeface="Times New Roman" panose="02020603050405020304" pitchFamily="18" charset="0"/>
                <a:cs typeface="Times New Roman" panose="02020603050405020304" pitchFamily="18" charset="0"/>
              </a:rPr>
              <a:t>waiver </a:t>
            </a:r>
            <a:r>
              <a:rPr lang="en-US" sz="1800" spc="-30" dirty="0">
                <a:latin typeface="Times New Roman" panose="02020603050405020304" pitchFamily="18" charset="0"/>
                <a:cs typeface="Times New Roman" panose="02020603050405020304" pitchFamily="18" charset="0"/>
              </a:rPr>
              <a:t>(if required). </a:t>
            </a:r>
            <a:r>
              <a:rPr lang="en-US" sz="1800" b="1" u="sng" spc="-30" dirty="0">
                <a:latin typeface="Times New Roman" panose="02020603050405020304" pitchFamily="18" charset="0"/>
                <a:cs typeface="Times New Roman" panose="02020603050405020304" pitchFamily="18" charset="0"/>
              </a:rPr>
              <a:t>SRPC will not initiate waivers</a:t>
            </a:r>
            <a:r>
              <a:rPr lang="en-US" sz="1800" spc="-30" dirty="0">
                <a:latin typeface="Times New Roman" panose="02020603050405020304" pitchFamily="18" charset="0"/>
                <a:cs typeface="Times New Roman" panose="02020603050405020304" pitchFamily="18" charset="0"/>
              </a:rPr>
              <a:t>.  </a:t>
            </a:r>
            <a:endParaRPr sz="1800"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89098" y="304038"/>
            <a:ext cx="3635502" cy="430887"/>
          </a:xfrm>
          <a:prstGeom prst="rect">
            <a:avLst/>
          </a:prstGeom>
        </p:spPr>
        <p:txBody>
          <a:bodyPr vert="horz" wrap="square" lIns="0" tIns="0" rIns="0" bIns="0" rtlCol="0">
            <a:spAutoFit/>
          </a:bodyPr>
          <a:lstStyle/>
          <a:p>
            <a:pPr marL="12700">
              <a:lnSpc>
                <a:spcPct val="100000"/>
              </a:lnSpc>
            </a:pPr>
            <a:r>
              <a:rPr spc="-15" dirty="0">
                <a:latin typeface="Times New Roman" panose="02020603050405020304" pitchFamily="18" charset="0"/>
                <a:cs typeface="Times New Roman" panose="02020603050405020304" pitchFamily="18" charset="0"/>
              </a:rPr>
              <a:t>Getting </a:t>
            </a:r>
            <a:r>
              <a:rPr spc="-10" dirty="0">
                <a:latin typeface="Times New Roman" panose="02020603050405020304" pitchFamily="18" charset="0"/>
                <a:cs typeface="Times New Roman" panose="02020603050405020304" pitchFamily="18" charset="0"/>
              </a:rPr>
              <a:t>Ready </a:t>
            </a:r>
            <a:r>
              <a:rPr spc="-20" dirty="0">
                <a:latin typeface="Times New Roman" panose="02020603050405020304" pitchFamily="18" charset="0"/>
                <a:cs typeface="Times New Roman" panose="02020603050405020304" pitchFamily="18" charset="0"/>
              </a:rPr>
              <a:t>to</a:t>
            </a:r>
            <a:r>
              <a:rPr spc="-55" dirty="0">
                <a:latin typeface="Times New Roman" panose="02020603050405020304" pitchFamily="18" charset="0"/>
                <a:cs typeface="Times New Roman" panose="02020603050405020304" pitchFamily="18" charset="0"/>
              </a:rPr>
              <a:t> </a:t>
            </a:r>
            <a:r>
              <a:rPr spc="-10" dirty="0">
                <a:latin typeface="Times New Roman" panose="02020603050405020304" pitchFamily="18" charset="0"/>
                <a:cs typeface="Times New Roman" panose="02020603050405020304" pitchFamily="18" charset="0"/>
              </a:rPr>
              <a:t>Deploy</a:t>
            </a:r>
          </a:p>
        </p:txBody>
      </p:sp>
      <p:sp>
        <p:nvSpPr>
          <p:cNvPr id="3" name="object 3"/>
          <p:cNvSpPr txBox="1"/>
          <p:nvPr/>
        </p:nvSpPr>
        <p:spPr>
          <a:xfrm>
            <a:off x="476199" y="1706498"/>
            <a:ext cx="8134350" cy="3077766"/>
          </a:xfrm>
          <a:prstGeom prst="rect">
            <a:avLst/>
          </a:prstGeom>
        </p:spPr>
        <p:txBody>
          <a:bodyPr vert="horz" wrap="square" lIns="0" tIns="0" rIns="0" bIns="0" rtlCol="0">
            <a:spAutoFit/>
          </a:bodyPr>
          <a:lstStyle/>
          <a:p>
            <a:pPr marL="356870" marR="5080" indent="-344170">
              <a:lnSpc>
                <a:spcPct val="100000"/>
              </a:lnSpc>
              <a:buFont typeface="Arial"/>
              <a:buChar char="•"/>
              <a:tabLst>
                <a:tab pos="356870" algn="l"/>
                <a:tab pos="357505" algn="l"/>
              </a:tabLst>
            </a:pPr>
            <a:r>
              <a:rPr sz="2000" spc="-20" dirty="0">
                <a:latin typeface="Times New Roman" panose="02020603050405020304" pitchFamily="18" charset="0"/>
                <a:cs typeface="Times New Roman" panose="02020603050405020304" pitchFamily="18" charset="0"/>
              </a:rPr>
              <a:t>Accomplish medical requirements </a:t>
            </a:r>
            <a:r>
              <a:rPr sz="2000" spc="-10" dirty="0">
                <a:latin typeface="Times New Roman" panose="02020603050405020304" pitchFamily="18" charset="0"/>
                <a:cs typeface="Times New Roman" panose="02020603050405020304" pitchFamily="18" charset="0"/>
              </a:rPr>
              <a:t>as </a:t>
            </a:r>
            <a:r>
              <a:rPr sz="2000" spc="-20" dirty="0">
                <a:latin typeface="Times New Roman" panose="02020603050405020304" pitchFamily="18" charset="0"/>
                <a:cs typeface="Times New Roman" panose="02020603050405020304" pitchFamily="18" charset="0"/>
              </a:rPr>
              <a:t>soon </a:t>
            </a:r>
            <a:r>
              <a:rPr sz="2000" spc="-10" dirty="0">
                <a:latin typeface="Times New Roman" panose="02020603050405020304" pitchFamily="18" charset="0"/>
                <a:cs typeface="Times New Roman" panose="02020603050405020304" pitchFamily="18" charset="0"/>
              </a:rPr>
              <a:t>as possible </a:t>
            </a:r>
            <a:r>
              <a:rPr sz="2000" spc="-5" dirty="0">
                <a:latin typeface="Times New Roman" panose="02020603050405020304" pitchFamily="18" charset="0"/>
                <a:cs typeface="Times New Roman" panose="02020603050405020304" pitchFamily="18" charset="0"/>
              </a:rPr>
              <a:t>and </a:t>
            </a:r>
            <a:r>
              <a:rPr sz="2000" spc="-25" dirty="0">
                <a:latin typeface="Times New Roman" panose="02020603050405020304" pitchFamily="18" charset="0"/>
                <a:cs typeface="Times New Roman" panose="02020603050405020304" pitchFamily="18" charset="0"/>
              </a:rPr>
              <a:t>complete  </a:t>
            </a:r>
            <a:r>
              <a:rPr sz="2000" spc="-20" dirty="0">
                <a:latin typeface="Times New Roman" panose="02020603050405020304" pitchFamily="18" charset="0"/>
                <a:cs typeface="Times New Roman" panose="02020603050405020304" pitchFamily="18" charset="0"/>
              </a:rPr>
              <a:t>vaccination requirements </a:t>
            </a:r>
            <a:r>
              <a:rPr sz="2000" spc="-15" dirty="0">
                <a:latin typeface="Times New Roman" panose="02020603050405020304" pitchFamily="18" charset="0"/>
                <a:cs typeface="Times New Roman" panose="02020603050405020304" pitchFamily="18" charset="0"/>
              </a:rPr>
              <a:t>at </a:t>
            </a:r>
            <a:r>
              <a:rPr sz="2000" spc="-20" dirty="0">
                <a:latin typeface="Times New Roman" panose="02020603050405020304" pitchFamily="18" charset="0"/>
                <a:cs typeface="Times New Roman" panose="02020603050405020304" pitchFamily="18" charset="0"/>
              </a:rPr>
              <a:t>least </a:t>
            </a:r>
            <a:r>
              <a:rPr sz="2000" b="1" spc="-20" dirty="0">
                <a:latin typeface="Times New Roman" panose="02020603050405020304" pitchFamily="18" charset="0"/>
                <a:cs typeface="Times New Roman" panose="02020603050405020304" pitchFamily="18" charset="0"/>
              </a:rPr>
              <a:t>30 </a:t>
            </a:r>
            <a:r>
              <a:rPr sz="2000" b="1" spc="-25" dirty="0">
                <a:latin typeface="Times New Roman" panose="02020603050405020304" pitchFamily="18" charset="0"/>
                <a:cs typeface="Times New Roman" panose="02020603050405020304" pitchFamily="18" charset="0"/>
              </a:rPr>
              <a:t>days before </a:t>
            </a:r>
            <a:r>
              <a:rPr sz="2000" b="1" spc="-20" dirty="0">
                <a:latin typeface="Times New Roman" panose="02020603050405020304" pitchFamily="18" charset="0"/>
                <a:cs typeface="Times New Roman" panose="02020603050405020304" pitchFamily="18" charset="0"/>
              </a:rPr>
              <a:t>arrival </a:t>
            </a:r>
            <a:r>
              <a:rPr sz="2000" spc="-20" dirty="0">
                <a:latin typeface="Times New Roman" panose="02020603050405020304" pitchFamily="18" charset="0"/>
                <a:cs typeface="Times New Roman" panose="02020603050405020304" pitchFamily="18" charset="0"/>
              </a:rPr>
              <a:t>to </a:t>
            </a:r>
            <a:r>
              <a:rPr sz="2000" spc="-25" dirty="0">
                <a:latin typeface="Times New Roman" panose="02020603050405020304" pitchFamily="18" charset="0"/>
                <a:cs typeface="Times New Roman" panose="02020603050405020304" pitchFamily="18" charset="0"/>
              </a:rPr>
              <a:t>maximize </a:t>
            </a:r>
            <a:r>
              <a:rPr sz="2000" spc="-30" dirty="0">
                <a:latin typeface="Times New Roman" panose="02020603050405020304" pitchFamily="18" charset="0"/>
                <a:cs typeface="Times New Roman" panose="02020603050405020304" pitchFamily="18" charset="0"/>
              </a:rPr>
              <a:t>level </a:t>
            </a:r>
            <a:r>
              <a:rPr sz="2000" spc="-15" dirty="0">
                <a:latin typeface="Times New Roman" panose="02020603050405020304" pitchFamily="18" charset="0"/>
                <a:cs typeface="Times New Roman" panose="02020603050405020304" pitchFamily="18" charset="0"/>
              </a:rPr>
              <a:t>of  </a:t>
            </a:r>
            <a:r>
              <a:rPr sz="2000" spc="-20" dirty="0">
                <a:latin typeface="Times New Roman" panose="02020603050405020304" pitchFamily="18" charset="0"/>
                <a:cs typeface="Times New Roman" panose="02020603050405020304" pitchFamily="18" charset="0"/>
              </a:rPr>
              <a:t>disease</a:t>
            </a:r>
            <a:r>
              <a:rPr sz="2000" spc="-55" dirty="0">
                <a:latin typeface="Times New Roman" panose="02020603050405020304" pitchFamily="18" charset="0"/>
                <a:cs typeface="Times New Roman" panose="02020603050405020304" pitchFamily="18" charset="0"/>
              </a:rPr>
              <a:t> </a:t>
            </a:r>
            <a:r>
              <a:rPr sz="2000" spc="-15" dirty="0">
                <a:latin typeface="Times New Roman" panose="02020603050405020304" pitchFamily="18" charset="0"/>
                <a:cs typeface="Times New Roman" panose="02020603050405020304" pitchFamily="18" charset="0"/>
              </a:rPr>
              <a:t>protection</a:t>
            </a:r>
            <a:endParaRPr lang="en-US" sz="2000"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endParaRPr lang="en-US" sz="2000" spc="-20"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r>
              <a:rPr sz="2000" spc="-20" dirty="0">
                <a:latin typeface="Times New Roman" panose="02020603050405020304" pitchFamily="18" charset="0"/>
                <a:cs typeface="Times New Roman" panose="02020603050405020304" pitchFamily="18" charset="0"/>
              </a:rPr>
              <a:t>DoD </a:t>
            </a:r>
            <a:r>
              <a:rPr sz="2000" spc="-15" dirty="0">
                <a:latin typeface="Times New Roman" panose="02020603050405020304" pitchFamily="18" charset="0"/>
                <a:cs typeface="Times New Roman" panose="02020603050405020304" pitchFamily="18" charset="0"/>
              </a:rPr>
              <a:t>beneficiaries: </a:t>
            </a:r>
            <a:r>
              <a:rPr sz="2000" spc="-10" dirty="0">
                <a:latin typeface="Times New Roman" panose="02020603050405020304" pitchFamily="18" charset="0"/>
                <a:cs typeface="Times New Roman" panose="02020603050405020304" pitchFamily="18" charset="0"/>
              </a:rPr>
              <a:t>When </a:t>
            </a:r>
            <a:r>
              <a:rPr sz="2000" spc="-20" dirty="0">
                <a:latin typeface="Times New Roman" panose="02020603050405020304" pitchFamily="18" charset="0"/>
                <a:cs typeface="Times New Roman" panose="02020603050405020304" pitchFamily="18" charset="0"/>
              </a:rPr>
              <a:t>obtaining your </a:t>
            </a:r>
            <a:r>
              <a:rPr sz="2000" spc="-15" dirty="0">
                <a:latin typeface="Times New Roman" panose="02020603050405020304" pitchFamily="18" charset="0"/>
                <a:cs typeface="Times New Roman" panose="02020603050405020304" pitchFamily="18" charset="0"/>
              </a:rPr>
              <a:t>prescription </a:t>
            </a:r>
            <a:r>
              <a:rPr sz="2000" spc="-20" dirty="0">
                <a:latin typeface="Times New Roman" panose="02020603050405020304" pitchFamily="18" charset="0"/>
                <a:cs typeface="Times New Roman" panose="02020603050405020304" pitchFamily="18" charset="0"/>
              </a:rPr>
              <a:t>medications</a:t>
            </a:r>
            <a:r>
              <a:rPr sz="2000" spc="-30" dirty="0">
                <a:latin typeface="Times New Roman" panose="02020603050405020304" pitchFamily="18" charset="0"/>
                <a:cs typeface="Times New Roman" panose="02020603050405020304" pitchFamily="18" charset="0"/>
              </a:rPr>
              <a:t> </a:t>
            </a:r>
            <a:r>
              <a:rPr sz="2000" spc="-20" dirty="0">
                <a:latin typeface="Times New Roman" panose="02020603050405020304" pitchFamily="18" charset="0"/>
                <a:cs typeface="Times New Roman" panose="02020603050405020304" pitchFamily="18" charset="0"/>
              </a:rPr>
              <a:t>at</a:t>
            </a:r>
            <a:endParaRPr sz="2000" dirty="0">
              <a:latin typeface="Times New Roman" panose="02020603050405020304" pitchFamily="18" charset="0"/>
              <a:cs typeface="Times New Roman" panose="02020603050405020304" pitchFamily="18" charset="0"/>
            </a:endParaRPr>
          </a:p>
          <a:p>
            <a:pPr marL="356870">
              <a:lnSpc>
                <a:spcPct val="100000"/>
              </a:lnSpc>
            </a:pPr>
            <a:r>
              <a:rPr sz="2000" spc="-10" dirty="0">
                <a:latin typeface="Times New Roman" panose="02020603050405020304" pitchFamily="18" charset="0"/>
                <a:cs typeface="Times New Roman" panose="02020603050405020304" pitchFamily="18" charset="0"/>
              </a:rPr>
              <a:t>home </a:t>
            </a:r>
            <a:r>
              <a:rPr sz="2000" spc="-25" dirty="0">
                <a:latin typeface="Times New Roman" panose="02020603050405020304" pitchFamily="18" charset="0"/>
                <a:cs typeface="Times New Roman" panose="02020603050405020304" pitchFamily="18" charset="0"/>
              </a:rPr>
              <a:t>station, </a:t>
            </a:r>
            <a:r>
              <a:rPr sz="2000" spc="-20" dirty="0">
                <a:latin typeface="Times New Roman" panose="02020603050405020304" pitchFamily="18" charset="0"/>
                <a:cs typeface="Times New Roman" panose="02020603050405020304" pitchFamily="18" charset="0"/>
              </a:rPr>
              <a:t>register </a:t>
            </a:r>
            <a:r>
              <a:rPr sz="2000" spc="-25" dirty="0">
                <a:latin typeface="Times New Roman" panose="02020603050405020304" pitchFamily="18" charset="0"/>
                <a:cs typeface="Times New Roman" panose="02020603050405020304" pitchFamily="18" charset="0"/>
              </a:rPr>
              <a:t>for </a:t>
            </a:r>
            <a:r>
              <a:rPr sz="2000" spc="-10" dirty="0">
                <a:latin typeface="Times New Roman" panose="02020603050405020304" pitchFamily="18" charset="0"/>
                <a:cs typeface="Times New Roman" panose="02020603050405020304" pitchFamily="18" charset="0"/>
              </a:rPr>
              <a:t>mail </a:t>
            </a:r>
            <a:r>
              <a:rPr sz="2000" spc="-20" dirty="0">
                <a:latin typeface="Times New Roman" panose="02020603050405020304" pitchFamily="18" charset="0"/>
                <a:cs typeface="Times New Roman" panose="02020603050405020304" pitchFamily="18" charset="0"/>
              </a:rPr>
              <a:t>order refills</a:t>
            </a:r>
            <a:r>
              <a:rPr sz="2000" spc="-40" dirty="0">
                <a:latin typeface="Times New Roman" panose="02020603050405020304" pitchFamily="18" charset="0"/>
                <a:cs typeface="Times New Roman" panose="02020603050405020304" pitchFamily="18" charset="0"/>
              </a:rPr>
              <a:t> </a:t>
            </a:r>
            <a:r>
              <a:rPr sz="2000" spc="-20" dirty="0">
                <a:latin typeface="Times New Roman" panose="02020603050405020304" pitchFamily="18" charset="0"/>
                <a:cs typeface="Times New Roman" panose="02020603050405020304" pitchFamily="18" charset="0"/>
              </a:rPr>
              <a:t>at:</a:t>
            </a:r>
            <a:r>
              <a:rPr lang="en-US" sz="2000" spc="-20" dirty="0">
                <a:latin typeface="Times New Roman" panose="02020603050405020304" pitchFamily="18" charset="0"/>
                <a:cs typeface="Times New Roman" panose="02020603050405020304" pitchFamily="18" charset="0"/>
              </a:rPr>
              <a:t> </a:t>
            </a:r>
            <a:r>
              <a:rPr lang="en-US" sz="2000" spc="-20" dirty="0">
                <a:latin typeface="Times New Roman" panose="02020603050405020304" pitchFamily="18" charset="0"/>
                <a:cs typeface="Times New Roman" panose="02020603050405020304" pitchFamily="18" charset="0"/>
                <a:hlinkClick r:id="rId2"/>
              </a:rPr>
              <a:t>https://militaryrx.express-scripts.com</a:t>
            </a:r>
            <a:endParaRPr lang="en-US" sz="2000" spc="-20" dirty="0">
              <a:latin typeface="Times New Roman" panose="02020603050405020304" pitchFamily="18" charset="0"/>
              <a:cs typeface="Times New Roman" panose="02020603050405020304" pitchFamily="18" charset="0"/>
            </a:endParaRPr>
          </a:p>
          <a:p>
            <a:pPr marL="356870">
              <a:lnSpc>
                <a:spcPct val="100000"/>
              </a:lnSpc>
            </a:pPr>
            <a:r>
              <a:rPr lang="en-US" sz="2000" spc="-20" dirty="0">
                <a:latin typeface="Times New Roman" panose="02020603050405020304" pitchFamily="18" charset="0"/>
                <a:cs typeface="Times New Roman" panose="02020603050405020304" pitchFamily="18" charset="0"/>
              </a:rPr>
              <a:t> </a:t>
            </a:r>
          </a:p>
          <a:p>
            <a:pPr marL="699770" indent="-342900">
              <a:lnSpc>
                <a:spcPct val="100000"/>
              </a:lnSpc>
              <a:buFont typeface="Arial" panose="020B0604020202020204" pitchFamily="34" charset="0"/>
              <a:buChar char="•"/>
            </a:pPr>
            <a:r>
              <a:rPr sz="2000" spc="-20" dirty="0">
                <a:latin typeface="Times New Roman" panose="02020603050405020304" pitchFamily="18" charset="0"/>
                <a:cs typeface="Times New Roman" panose="02020603050405020304" pitchFamily="18" charset="0"/>
              </a:rPr>
              <a:t>DoD </a:t>
            </a:r>
            <a:r>
              <a:rPr sz="2000" spc="-15" dirty="0">
                <a:latin typeface="Times New Roman" panose="02020603050405020304" pitchFamily="18" charset="0"/>
                <a:cs typeface="Times New Roman" panose="02020603050405020304" pitchFamily="18" charset="0"/>
              </a:rPr>
              <a:t>beneficiaries: See </a:t>
            </a:r>
            <a:r>
              <a:rPr sz="2000" spc="-10" dirty="0">
                <a:latin typeface="Times New Roman" panose="02020603050405020304" pitchFamily="18" charset="0"/>
                <a:cs typeface="Times New Roman" panose="02020603050405020304" pitchFamily="18" charset="0"/>
              </a:rPr>
              <a:t>the </a:t>
            </a:r>
            <a:r>
              <a:rPr sz="2000" spc="-20" dirty="0">
                <a:latin typeface="Times New Roman" panose="02020603050405020304" pitchFamily="18" charset="0"/>
                <a:cs typeface="Times New Roman" panose="02020603050405020304" pitchFamily="18" charset="0"/>
              </a:rPr>
              <a:t>Deployment Prescription Program </a:t>
            </a:r>
            <a:r>
              <a:rPr sz="2000" spc="-15" dirty="0">
                <a:latin typeface="Times New Roman" panose="02020603050405020304" pitchFamily="18" charset="0"/>
                <a:cs typeface="Times New Roman" panose="02020603050405020304" pitchFamily="18" charset="0"/>
              </a:rPr>
              <a:t>slides:</a:t>
            </a:r>
            <a:r>
              <a:rPr lang="en-US" sz="2000" spc="-15" dirty="0">
                <a:latin typeface="Times New Roman" panose="02020603050405020304" pitchFamily="18" charset="0"/>
                <a:cs typeface="Times New Roman" panose="02020603050405020304" pitchFamily="18" charset="0"/>
              </a:rPr>
              <a:t> </a:t>
            </a:r>
            <a:r>
              <a:rPr lang="en-US" sz="2000" spc="-15" dirty="0">
                <a:latin typeface="Times New Roman" panose="02020603050405020304" pitchFamily="18" charset="0"/>
                <a:cs typeface="Times New Roman" panose="02020603050405020304" pitchFamily="18" charset="0"/>
                <a:hlinkClick r:id="rId3"/>
              </a:rPr>
              <a:t>https://tricare.mil/dpp</a:t>
            </a:r>
            <a:endParaRPr lang="en-US" sz="2000" spc="-15"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51423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1" y="304038"/>
            <a:ext cx="71628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8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endParaRPr spc="-5" dirty="0">
              <a:latin typeface="Times New Roman" panose="02020603050405020304" pitchFamily="18" charset="0"/>
              <a:cs typeface="Times New Roman" panose="02020603050405020304" pitchFamily="18" charset="0"/>
            </a:endParaRPr>
          </a:p>
        </p:txBody>
      </p:sp>
      <p:sp>
        <p:nvSpPr>
          <p:cNvPr id="3" name="object 3"/>
          <p:cNvSpPr txBox="1">
            <a:spLocks noGrp="1"/>
          </p:cNvSpPr>
          <p:nvPr>
            <p:ph type="body" idx="1"/>
          </p:nvPr>
        </p:nvSpPr>
        <p:spPr>
          <a:xfrm>
            <a:off x="530402" y="1498346"/>
            <a:ext cx="8083194" cy="5316840"/>
          </a:xfrm>
          <a:prstGeom prst="rect">
            <a:avLst/>
          </a:prstGeom>
        </p:spPr>
        <p:txBody>
          <a:bodyPr vert="horz" wrap="square" lIns="0" tIns="0" rIns="0" bIns="0" rtlCol="0">
            <a:spAutoFit/>
          </a:bodyPr>
          <a:lstStyle/>
          <a:p>
            <a:pPr marL="307975" indent="-285750">
              <a:lnSpc>
                <a:spcPct val="100000"/>
              </a:lnSpc>
              <a:buFont typeface="Arial" panose="020B0604020202020204" pitchFamily="34" charset="0"/>
              <a:buChar char="•"/>
              <a:tabLst>
                <a:tab pos="366395" algn="l"/>
                <a:tab pos="367030" algn="l"/>
              </a:tabLst>
            </a:pPr>
            <a:r>
              <a:rPr spc="-25" dirty="0">
                <a:latin typeface="Times New Roman" panose="02020603050405020304" pitchFamily="18" charset="0"/>
                <a:cs typeface="Times New Roman" panose="02020603050405020304" pitchFamily="18" charset="0"/>
              </a:rPr>
              <a:t>Copy </a:t>
            </a:r>
            <a:r>
              <a:rPr spc="-5" dirty="0">
                <a:latin typeface="Times New Roman" panose="02020603050405020304" pitchFamily="18" charset="0"/>
                <a:cs typeface="Times New Roman" panose="02020603050405020304" pitchFamily="18" charset="0"/>
              </a:rPr>
              <a:t>of </a:t>
            </a:r>
            <a:r>
              <a:rPr spc="-10" dirty="0">
                <a:latin typeface="Times New Roman" panose="02020603050405020304" pitchFamily="18" charset="0"/>
                <a:cs typeface="Times New Roman" panose="02020603050405020304" pitchFamily="18" charset="0"/>
              </a:rPr>
              <a:t>medical </a:t>
            </a:r>
            <a:r>
              <a:rPr spc="-30" dirty="0">
                <a:latin typeface="Times New Roman" panose="02020603050405020304" pitchFamily="18" charset="0"/>
                <a:cs typeface="Times New Roman" panose="02020603050405020304" pitchFamily="18" charset="0"/>
              </a:rPr>
              <a:t>records </a:t>
            </a:r>
            <a:r>
              <a:rPr spc="-25" dirty="0">
                <a:latin typeface="Times New Roman" panose="02020603050405020304" pitchFamily="18" charset="0"/>
                <a:cs typeface="Times New Roman" panose="02020603050405020304" pitchFamily="18" charset="0"/>
              </a:rPr>
              <a:t>related</a:t>
            </a:r>
            <a:r>
              <a:rPr spc="20" dirty="0">
                <a:latin typeface="Times New Roman" panose="02020603050405020304" pitchFamily="18" charset="0"/>
                <a:cs typeface="Times New Roman" panose="02020603050405020304" pitchFamily="18" charset="0"/>
              </a:rPr>
              <a:t> </a:t>
            </a:r>
            <a:r>
              <a:rPr spc="-15" dirty="0">
                <a:latin typeface="Times New Roman" panose="02020603050405020304" pitchFamily="18" charset="0"/>
                <a:cs typeface="Times New Roman" panose="02020603050405020304" pitchFamily="18" charset="0"/>
              </a:rPr>
              <a:t>to:</a:t>
            </a:r>
          </a:p>
          <a:p>
            <a:pPr marL="765810" lvl="1" indent="-286385">
              <a:lnSpc>
                <a:spcPct val="100000"/>
              </a:lnSpc>
              <a:spcBef>
                <a:spcPts val="320"/>
              </a:spcBef>
              <a:buFont typeface="Wingdings"/>
              <a:buChar char=""/>
              <a:tabLst>
                <a:tab pos="766445" algn="l"/>
              </a:tabLst>
            </a:pPr>
            <a:r>
              <a:rPr sz="1800" spc="-20" dirty="0">
                <a:latin typeface="Times New Roman" panose="02020603050405020304" pitchFamily="18" charset="0"/>
                <a:cs typeface="Times New Roman" panose="02020603050405020304" pitchFamily="18" charset="0"/>
              </a:rPr>
              <a:t>Significant </a:t>
            </a:r>
            <a:r>
              <a:rPr sz="1800" spc="-25" dirty="0">
                <a:latin typeface="Times New Roman" panose="02020603050405020304" pitchFamily="18" charset="0"/>
                <a:cs typeface="Times New Roman" panose="02020603050405020304" pitchFamily="18" charset="0"/>
              </a:rPr>
              <a:t>current </a:t>
            </a:r>
            <a:r>
              <a:rPr sz="1800" spc="-10" dirty="0">
                <a:latin typeface="Times New Roman" panose="02020603050405020304" pitchFamily="18" charset="0"/>
                <a:cs typeface="Times New Roman" panose="02020603050405020304" pitchFamily="18" charset="0"/>
              </a:rPr>
              <a:t>or </a:t>
            </a:r>
            <a:r>
              <a:rPr sz="1800" spc="-15" dirty="0">
                <a:latin typeface="Times New Roman" panose="02020603050405020304" pitchFamily="18" charset="0"/>
                <a:cs typeface="Times New Roman" panose="02020603050405020304" pitchFamily="18" charset="0"/>
              </a:rPr>
              <a:t>past medical </a:t>
            </a:r>
            <a:r>
              <a:rPr sz="1800" spc="-10" dirty="0">
                <a:latin typeface="Times New Roman" panose="02020603050405020304" pitchFamily="18" charset="0"/>
                <a:cs typeface="Times New Roman" panose="02020603050405020304" pitchFamily="18" charset="0"/>
              </a:rPr>
              <a:t>issues </a:t>
            </a:r>
            <a:r>
              <a:rPr sz="1800" spc="-15" dirty="0">
                <a:latin typeface="Times New Roman" panose="02020603050405020304" pitchFamily="18" charset="0"/>
                <a:cs typeface="Times New Roman" panose="02020603050405020304" pitchFamily="18" charset="0"/>
              </a:rPr>
              <a:t>that </a:t>
            </a:r>
            <a:r>
              <a:rPr sz="1800" spc="-25" dirty="0">
                <a:latin typeface="Times New Roman" panose="02020603050405020304" pitchFamily="18" charset="0"/>
                <a:cs typeface="Times New Roman" panose="02020603050405020304" pitchFamily="18" charset="0"/>
              </a:rPr>
              <a:t>may </a:t>
            </a:r>
            <a:r>
              <a:rPr sz="1800" spc="-35" dirty="0">
                <a:latin typeface="Times New Roman" panose="02020603050405020304" pitchFamily="18" charset="0"/>
                <a:cs typeface="Times New Roman" panose="02020603050405020304" pitchFamily="18" charset="0"/>
              </a:rPr>
              <a:t>affect</a:t>
            </a:r>
            <a:r>
              <a:rPr sz="1800" spc="100" dirty="0">
                <a:latin typeface="Times New Roman" panose="02020603050405020304" pitchFamily="18" charset="0"/>
                <a:cs typeface="Times New Roman" panose="02020603050405020304" pitchFamily="18" charset="0"/>
              </a:rPr>
              <a:t> </a:t>
            </a:r>
            <a:r>
              <a:rPr sz="1800" spc="-20" dirty="0">
                <a:latin typeface="Times New Roman" panose="02020603050405020304" pitchFamily="18" charset="0"/>
                <a:cs typeface="Times New Roman" panose="02020603050405020304" pitchFamily="18" charset="0"/>
              </a:rPr>
              <a:t>deployability</a:t>
            </a:r>
            <a:endParaRPr sz="1800" dirty="0">
              <a:latin typeface="Times New Roman" panose="02020603050405020304" pitchFamily="18" charset="0"/>
              <a:cs typeface="Times New Roman" panose="02020603050405020304" pitchFamily="18" charset="0"/>
            </a:endParaRPr>
          </a:p>
          <a:p>
            <a:pPr marL="765810" lvl="1" indent="-286385">
              <a:lnSpc>
                <a:spcPct val="100000"/>
              </a:lnSpc>
              <a:buFont typeface="Wingdings"/>
              <a:buChar char=""/>
              <a:tabLst>
                <a:tab pos="766445" algn="l"/>
              </a:tabLst>
            </a:pPr>
            <a:r>
              <a:rPr sz="1800" spc="-15" dirty="0">
                <a:latin typeface="Times New Roman" panose="02020603050405020304" pitchFamily="18" charset="0"/>
                <a:cs typeface="Times New Roman" panose="02020603050405020304" pitchFamily="18" charset="0"/>
              </a:rPr>
              <a:t>Mental health </a:t>
            </a:r>
            <a:r>
              <a:rPr sz="1800" spc="-20" dirty="0">
                <a:latin typeface="Times New Roman" panose="02020603050405020304" pitchFamily="18" charset="0"/>
                <a:cs typeface="Times New Roman" panose="02020603050405020304" pitchFamily="18" charset="0"/>
              </a:rPr>
              <a:t>history </a:t>
            </a:r>
            <a:r>
              <a:rPr sz="1800" spc="-10" dirty="0">
                <a:latin typeface="Times New Roman" panose="02020603050405020304" pitchFamily="18" charset="0"/>
                <a:cs typeface="Times New Roman" panose="02020603050405020304" pitchFamily="18" charset="0"/>
              </a:rPr>
              <a:t>and</a:t>
            </a:r>
            <a:r>
              <a:rPr sz="1800" spc="-65"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treatments</a:t>
            </a:r>
            <a:endParaRPr lang="en-US" sz="1800" spc="-25" dirty="0">
              <a:latin typeface="Times New Roman" panose="02020603050405020304" pitchFamily="18" charset="0"/>
              <a:cs typeface="Times New Roman" panose="02020603050405020304" pitchFamily="18" charset="0"/>
            </a:endParaRPr>
          </a:p>
          <a:p>
            <a:pPr marL="765810" lvl="1" indent="-286385">
              <a:lnSpc>
                <a:spcPct val="100000"/>
              </a:lnSpc>
              <a:buFont typeface="Wingdings"/>
              <a:buChar char=""/>
              <a:tabLst>
                <a:tab pos="766445" algn="l"/>
              </a:tabLst>
            </a:pPr>
            <a:r>
              <a:rPr lang="en-US" dirty="0">
                <a:solidFill>
                  <a:schemeClr val="tx1"/>
                </a:solidFill>
                <a:latin typeface="Times New Roman" panose="02020603050405020304" pitchFamily="18" charset="0"/>
                <a:cs typeface="Times New Roman" panose="02020603050405020304" pitchFamily="18" charset="0"/>
              </a:rPr>
              <a:t>Documents related to a VA Disability Rating</a:t>
            </a:r>
          </a:p>
          <a:p>
            <a:pPr marL="308610" indent="-286385">
              <a:buFont typeface="Arial" panose="020B0604020202020204" pitchFamily="34" charset="0"/>
              <a:buChar char="•"/>
              <a:tabLst>
                <a:tab pos="766445" algn="l"/>
              </a:tabLst>
            </a:pPr>
            <a:endParaRPr lang="en-US" spc="-15" dirty="0">
              <a:latin typeface="Times New Roman" panose="02020603050405020304" pitchFamily="18" charset="0"/>
              <a:cs typeface="Times New Roman" panose="02020603050405020304" pitchFamily="18" charset="0"/>
            </a:endParaRPr>
          </a:p>
          <a:p>
            <a:pPr marL="308610" indent="-286385">
              <a:buFont typeface="Arial" panose="020B0604020202020204" pitchFamily="34" charset="0"/>
              <a:buChar char="•"/>
              <a:tabLst>
                <a:tab pos="766445" algn="l"/>
              </a:tabLst>
            </a:pPr>
            <a:r>
              <a:rPr lang="en-US" spc="-15" dirty="0">
                <a:solidFill>
                  <a:prstClr val="black"/>
                </a:solidFill>
                <a:latin typeface="Times New Roman" panose="02020603050405020304" pitchFamily="18" charset="0"/>
                <a:cs typeface="Times New Roman" panose="02020603050405020304" pitchFamily="18" charset="0"/>
              </a:rPr>
              <a:t>Copy </a:t>
            </a:r>
            <a:r>
              <a:rPr lang="en-US" spc="-5" dirty="0">
                <a:solidFill>
                  <a:prstClr val="black"/>
                </a:solidFill>
                <a:latin typeface="Times New Roman" panose="02020603050405020304" pitchFamily="18" charset="0"/>
                <a:cs typeface="Times New Roman" panose="02020603050405020304" pitchFamily="18" charset="0"/>
              </a:rPr>
              <a:t>of all </a:t>
            </a:r>
            <a:r>
              <a:rPr lang="en-US" spc="-15" dirty="0">
                <a:solidFill>
                  <a:prstClr val="black"/>
                </a:solidFill>
                <a:latin typeface="Times New Roman" panose="02020603050405020304" pitchFamily="18" charset="0"/>
                <a:cs typeface="Times New Roman" panose="02020603050405020304" pitchFamily="18" charset="0"/>
              </a:rPr>
              <a:t>waivers </a:t>
            </a:r>
            <a:r>
              <a:rPr lang="en-US" dirty="0">
                <a:solidFill>
                  <a:prstClr val="black"/>
                </a:solidFill>
                <a:latin typeface="Times New Roman" panose="02020603050405020304" pitchFamily="18" charset="0"/>
                <a:cs typeface="Times New Roman" panose="02020603050405020304" pitchFamily="18" charset="0"/>
              </a:rPr>
              <a:t>and </a:t>
            </a:r>
            <a:r>
              <a:rPr lang="en-US" spc="-10" dirty="0">
                <a:solidFill>
                  <a:prstClr val="black"/>
                </a:solidFill>
                <a:latin typeface="Times New Roman" panose="02020603050405020304" pitchFamily="18" charset="0"/>
                <a:cs typeface="Times New Roman" panose="02020603050405020304" pitchFamily="18" charset="0"/>
              </a:rPr>
              <a:t>response </a:t>
            </a:r>
            <a:r>
              <a:rPr lang="en-US" spc="-20" dirty="0">
                <a:solidFill>
                  <a:prstClr val="black"/>
                </a:solidFill>
                <a:latin typeface="Times New Roman" panose="02020603050405020304" pitchFamily="18" charset="0"/>
                <a:cs typeface="Times New Roman" panose="02020603050405020304" pitchFamily="18" charset="0"/>
              </a:rPr>
              <a:t>from </a:t>
            </a:r>
            <a:r>
              <a:rPr lang="en-US" spc="-20" dirty="0">
                <a:latin typeface="Times New Roman" panose="02020603050405020304" pitchFamily="18" charset="0"/>
                <a:cs typeface="Times New Roman" panose="02020603050405020304" pitchFamily="18" charset="0"/>
              </a:rPr>
              <a:t>applicable COCOM</a:t>
            </a:r>
            <a:endParaRPr lang="en-US" sz="2650" dirty="0">
              <a:latin typeface="Times New Roman" panose="02020603050405020304" pitchFamily="18" charset="0"/>
              <a:cs typeface="Times New Roman" panose="02020603050405020304" pitchFamily="18" charset="0"/>
            </a:endParaRPr>
          </a:p>
          <a:p>
            <a:pPr marL="12700" marR="5080">
              <a:lnSpc>
                <a:spcPct val="100000"/>
              </a:lnSpc>
              <a:tabLst>
                <a:tab pos="356870" algn="l"/>
                <a:tab pos="357505" algn="l"/>
              </a:tabLst>
            </a:pPr>
            <a:endParaRPr lang="en-US" u="sng" spc="-65" dirty="0">
              <a:latin typeface="Times New Roman" panose="02020603050405020304" pitchFamily="18" charset="0"/>
              <a:cs typeface="Times New Roman" panose="02020603050405020304" pitchFamily="18" charset="0"/>
            </a:endParaRPr>
          </a:p>
          <a:p>
            <a:pPr marL="356870" marR="5080" indent="-344170">
              <a:lnSpc>
                <a:spcPct val="100000"/>
              </a:lnSpc>
              <a:buFont typeface="Arial"/>
              <a:buChar char="•"/>
              <a:tabLst>
                <a:tab pos="356870" algn="l"/>
                <a:tab pos="357505" algn="l"/>
              </a:tabLst>
            </a:pPr>
            <a:r>
              <a:rPr lang="en-US" u="sng" spc="-65" dirty="0">
                <a:latin typeface="Times New Roman" panose="02020603050405020304" pitchFamily="18" charset="0"/>
                <a:cs typeface="Times New Roman" panose="02020603050405020304" pitchFamily="18" charset="0"/>
              </a:rPr>
              <a:t>Obstructive </a:t>
            </a:r>
            <a:r>
              <a:rPr lang="en-US" u="sng" spc="-5" dirty="0">
                <a:latin typeface="Times New Roman" panose="02020603050405020304" pitchFamily="18" charset="0"/>
                <a:cs typeface="Times New Roman" panose="02020603050405020304" pitchFamily="18" charset="0"/>
              </a:rPr>
              <a:t>Sleep Apnea: </a:t>
            </a:r>
            <a:r>
              <a:rPr lang="en-US" spc="-15" dirty="0">
                <a:latin typeface="Times New Roman" panose="02020603050405020304" pitchFamily="18" charset="0"/>
                <a:cs typeface="Times New Roman" panose="02020603050405020304" pitchFamily="18" charset="0"/>
              </a:rPr>
              <a:t>Bring </a:t>
            </a:r>
            <a:r>
              <a:rPr lang="en-US" dirty="0">
                <a:latin typeface="Times New Roman" panose="02020603050405020304" pitchFamily="18" charset="0"/>
                <a:cs typeface="Times New Roman" panose="02020603050405020304" pitchFamily="18" charset="0"/>
              </a:rPr>
              <a:t>a </a:t>
            </a:r>
            <a:r>
              <a:rPr lang="en-US" spc="-10" dirty="0">
                <a:latin typeface="Times New Roman" panose="02020603050405020304" pitchFamily="18" charset="0"/>
                <a:cs typeface="Times New Roman" panose="02020603050405020304" pitchFamily="18" charset="0"/>
              </a:rPr>
              <a:t>copy </a:t>
            </a:r>
            <a:r>
              <a:rPr lang="en-US" spc="-5" dirty="0">
                <a:latin typeface="Times New Roman" panose="02020603050405020304" pitchFamily="18" charset="0"/>
                <a:cs typeface="Times New Roman" panose="02020603050405020304" pitchFamily="18" charset="0"/>
              </a:rPr>
              <a:t>of initial </a:t>
            </a:r>
            <a:r>
              <a:rPr lang="en-US" spc="-10" dirty="0">
                <a:latin typeface="Times New Roman" panose="02020603050405020304" pitchFamily="18" charset="0"/>
                <a:cs typeface="Times New Roman" panose="02020603050405020304" pitchFamily="18" charset="0"/>
              </a:rPr>
              <a:t>(untreated) </a:t>
            </a:r>
            <a:r>
              <a:rPr lang="en-US" spc="-5" dirty="0">
                <a:latin typeface="Times New Roman" panose="02020603050405020304" pitchFamily="18" charset="0"/>
                <a:cs typeface="Times New Roman" panose="02020603050405020304" pitchFamily="18" charset="0"/>
              </a:rPr>
              <a:t>sleep study </a:t>
            </a:r>
            <a:r>
              <a:rPr lang="en-US" spc="-10" dirty="0">
                <a:latin typeface="Times New Roman" panose="02020603050405020304" pitchFamily="18" charset="0"/>
                <a:cs typeface="Times New Roman" panose="02020603050405020304" pitchFamily="18" charset="0"/>
              </a:rPr>
              <a:t>results </a:t>
            </a:r>
            <a:r>
              <a:rPr lang="en-US" dirty="0">
                <a:latin typeface="Times New Roman" panose="02020603050405020304" pitchFamily="18" charset="0"/>
                <a:cs typeface="Times New Roman" panose="02020603050405020304" pitchFamily="18" charset="0"/>
              </a:rPr>
              <a:t>and </a:t>
            </a:r>
            <a:r>
              <a:rPr lang="en-US" spc="-25" dirty="0">
                <a:latin typeface="Times New Roman" panose="02020603050405020304" pitchFamily="18" charset="0"/>
                <a:cs typeface="Times New Roman" panose="02020603050405020304" pitchFamily="18" charset="0"/>
              </a:rPr>
              <a:t>card </a:t>
            </a:r>
            <a:r>
              <a:rPr lang="en-US" spc="-5" dirty="0">
                <a:latin typeface="Times New Roman" panose="02020603050405020304" pitchFamily="18" charset="0"/>
                <a:cs typeface="Times New Roman" panose="02020603050405020304" pitchFamily="18" charset="0"/>
              </a:rPr>
              <a:t>reading/download </a:t>
            </a:r>
            <a:r>
              <a:rPr lang="en-US" spc="-10" dirty="0">
                <a:latin typeface="Times New Roman" panose="02020603050405020304" pitchFamily="18" charset="0"/>
                <a:cs typeface="Times New Roman" panose="02020603050405020304" pitchFamily="18" charset="0"/>
              </a:rPr>
              <a:t>from </a:t>
            </a:r>
            <a:r>
              <a:rPr lang="en-US" spc="-35" dirty="0">
                <a:latin typeface="Times New Roman" panose="02020603050405020304" pitchFamily="18" charset="0"/>
                <a:cs typeface="Times New Roman" panose="02020603050405020304" pitchFamily="18" charset="0"/>
              </a:rPr>
              <a:t>CPAP </a:t>
            </a:r>
            <a:r>
              <a:rPr lang="en-US" spc="-5" dirty="0">
                <a:latin typeface="Times New Roman" panose="02020603050405020304" pitchFamily="18" charset="0"/>
                <a:cs typeface="Times New Roman" panose="02020603050405020304" pitchFamily="18" charset="0"/>
              </a:rPr>
              <a:t>machine showing adherence.  </a:t>
            </a:r>
            <a:r>
              <a:rPr lang="en-US" spc="-10" dirty="0">
                <a:solidFill>
                  <a:srgbClr val="AA3E00"/>
                </a:solidFill>
                <a:latin typeface="Times New Roman" panose="02020603050405020304" pitchFamily="18" charset="0"/>
                <a:cs typeface="Times New Roman" panose="02020603050405020304" pitchFamily="18" charset="0"/>
              </a:rPr>
              <a:t>*</a:t>
            </a:r>
            <a:r>
              <a:rPr lang="en-US" spc="-10" dirty="0">
                <a:solidFill>
                  <a:srgbClr val="974707"/>
                </a:solidFill>
                <a:latin typeface="Times New Roman" panose="02020603050405020304" pitchFamily="18" charset="0"/>
                <a:cs typeface="Times New Roman" panose="02020603050405020304" pitchFamily="18" charset="0"/>
              </a:rPr>
              <a:t>May </a:t>
            </a:r>
            <a:r>
              <a:rPr lang="en-US" spc="-10" dirty="0">
                <a:solidFill>
                  <a:srgbClr val="AA3E00"/>
                </a:solidFill>
                <a:latin typeface="Times New Roman" panose="02020603050405020304" pitchFamily="18" charset="0"/>
                <a:cs typeface="Times New Roman" panose="02020603050405020304" pitchFamily="18" charset="0"/>
              </a:rPr>
              <a:t>require</a:t>
            </a:r>
            <a:r>
              <a:rPr lang="en-US" spc="114" dirty="0">
                <a:solidFill>
                  <a:srgbClr val="AA3E00"/>
                </a:solidFill>
                <a:latin typeface="Times New Roman" panose="02020603050405020304" pitchFamily="18" charset="0"/>
                <a:cs typeface="Times New Roman" panose="02020603050405020304" pitchFamily="18" charset="0"/>
              </a:rPr>
              <a:t> </a:t>
            </a:r>
            <a:r>
              <a:rPr lang="en-US" spc="-10" dirty="0">
                <a:solidFill>
                  <a:srgbClr val="AA3E00"/>
                </a:solidFill>
                <a:latin typeface="Times New Roman" panose="02020603050405020304" pitchFamily="18" charset="0"/>
                <a:cs typeface="Times New Roman" panose="02020603050405020304" pitchFamily="18" charset="0"/>
              </a:rPr>
              <a:t>waiver*</a:t>
            </a:r>
            <a:endParaRPr lang="en-US" dirty="0">
              <a:latin typeface="Times New Roman" panose="02020603050405020304" pitchFamily="18" charset="0"/>
              <a:cs typeface="Times New Roman" panose="02020603050405020304" pitchFamily="18" charset="0"/>
            </a:endParaRPr>
          </a:p>
          <a:p>
            <a:pPr>
              <a:lnSpc>
                <a:spcPct val="100000"/>
              </a:lnSpc>
              <a:spcBef>
                <a:spcPts val="30"/>
              </a:spcBef>
              <a:buFont typeface="Arial"/>
              <a:buChar char="•"/>
            </a:pPr>
            <a:endParaRPr lang="en-US" sz="1850" dirty="0">
              <a:latin typeface="Times New Roman" panose="02020603050405020304" pitchFamily="18" charset="0"/>
              <a:cs typeface="Times New Roman" panose="02020603050405020304" pitchFamily="18" charset="0"/>
            </a:endParaRPr>
          </a:p>
          <a:p>
            <a:pPr marL="814069" marR="384810" lvl="1" indent="-344170">
              <a:lnSpc>
                <a:spcPct val="100000"/>
              </a:lnSpc>
              <a:buFont typeface="Wingdings"/>
              <a:buChar char=""/>
              <a:tabLst>
                <a:tab pos="814069" algn="l"/>
                <a:tab pos="814705" algn="l"/>
              </a:tabLst>
            </a:pPr>
            <a:r>
              <a:rPr lang="en-US" spc="-10" dirty="0">
                <a:latin typeface="Times New Roman" panose="02020603050405020304" pitchFamily="18" charset="0"/>
                <a:cs typeface="Times New Roman" panose="02020603050405020304" pitchFamily="18" charset="0"/>
              </a:rPr>
              <a:t>Adherence is defined as PAP machine data download (i.e. compliance report) that reveals the machine is being used for at least four hours per night for greater than 70% of nights over the previous 30-day period.</a:t>
            </a:r>
          </a:p>
          <a:p>
            <a:pPr marL="814069" marR="384810" lvl="1" indent="-344170">
              <a:lnSpc>
                <a:spcPct val="100000"/>
              </a:lnSpc>
              <a:buFont typeface="Wingdings"/>
              <a:buChar char=""/>
              <a:tabLst>
                <a:tab pos="814069" algn="l"/>
                <a:tab pos="814705" algn="l"/>
              </a:tabLst>
            </a:pPr>
            <a:r>
              <a:rPr lang="en-US" spc="-35" dirty="0">
                <a:latin typeface="Times New Roman" panose="02020603050405020304" pitchFamily="18" charset="0"/>
                <a:cs typeface="Times New Roman" panose="02020603050405020304" pitchFamily="18" charset="0"/>
              </a:rPr>
              <a:t>CPAP </a:t>
            </a:r>
            <a:r>
              <a:rPr lang="en-US" spc="-5" dirty="0">
                <a:latin typeface="Times New Roman" panose="02020603050405020304" pitchFamily="18" charset="0"/>
                <a:cs typeface="Times New Roman" panose="02020603050405020304" pitchFamily="18" charset="0"/>
              </a:rPr>
              <a:t>must </a:t>
            </a:r>
            <a:r>
              <a:rPr lang="en-US" spc="-15" dirty="0">
                <a:latin typeface="Times New Roman" panose="02020603050405020304" pitchFamily="18" charset="0"/>
                <a:cs typeface="Times New Roman" panose="02020603050405020304" pitchFamily="18" charset="0"/>
              </a:rPr>
              <a:t>have </a:t>
            </a:r>
            <a:r>
              <a:rPr lang="en-US" dirty="0">
                <a:latin typeface="Times New Roman" panose="02020603050405020304" pitchFamily="18" charset="0"/>
                <a:cs typeface="Times New Roman" panose="02020603050405020304" pitchFamily="18" charset="0"/>
              </a:rPr>
              <a:t>a </a:t>
            </a:r>
            <a:r>
              <a:rPr lang="en-US" spc="-10" dirty="0">
                <a:latin typeface="Times New Roman" panose="02020603050405020304" pitchFamily="18" charset="0"/>
                <a:cs typeface="Times New Roman" panose="02020603050405020304" pitchFamily="18" charset="0"/>
              </a:rPr>
              <a:t>rechargeable battery backup </a:t>
            </a:r>
            <a:r>
              <a:rPr lang="en-US" dirty="0">
                <a:latin typeface="Times New Roman" panose="02020603050405020304" pitchFamily="18" charset="0"/>
                <a:cs typeface="Times New Roman" panose="02020603050405020304" pitchFamily="18" charset="0"/>
              </a:rPr>
              <a:t>and </a:t>
            </a:r>
            <a:r>
              <a:rPr lang="en-US" spc="-5" dirty="0">
                <a:latin typeface="Times New Roman" panose="02020603050405020304" pitchFamily="18" charset="0"/>
                <a:cs typeface="Times New Roman" panose="02020603050405020304" pitchFamily="18" charset="0"/>
              </a:rPr>
              <a:t>sufficient supplies </a:t>
            </a:r>
            <a:r>
              <a:rPr lang="en-US" spc="-15" dirty="0">
                <a:latin typeface="Times New Roman" panose="02020603050405020304" pitchFamily="18" charset="0"/>
                <a:cs typeface="Times New Roman" panose="02020603050405020304" pitchFamily="18" charset="0"/>
              </a:rPr>
              <a:t>for</a:t>
            </a:r>
            <a:r>
              <a:rPr lang="en-US" spc="135"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the </a:t>
            </a:r>
            <a:r>
              <a:rPr lang="en-US" spc="-5" dirty="0">
                <a:latin typeface="Times New Roman" panose="02020603050405020304" pitchFamily="18" charset="0"/>
                <a:cs typeface="Times New Roman" panose="02020603050405020304" pitchFamily="18" charset="0"/>
              </a:rPr>
              <a:t>deployment </a:t>
            </a:r>
            <a:r>
              <a:rPr lang="en-US" spc="-10" dirty="0">
                <a:latin typeface="Times New Roman" panose="02020603050405020304" pitchFamily="18" charset="0"/>
                <a:cs typeface="Times New Roman" panose="02020603050405020304" pitchFamily="18" charset="0"/>
              </a:rPr>
              <a:t>duration. </a:t>
            </a:r>
          </a:p>
          <a:p>
            <a:pPr marL="814069" marR="384810" lvl="1" indent="-344170">
              <a:lnSpc>
                <a:spcPct val="100000"/>
              </a:lnSpc>
              <a:buFont typeface="Wingdings"/>
              <a:buChar char=""/>
              <a:tabLst>
                <a:tab pos="814069" algn="l"/>
                <a:tab pos="814705" algn="l"/>
              </a:tabLst>
            </a:pPr>
            <a:r>
              <a:rPr lang="en-US" spc="-25" dirty="0">
                <a:latin typeface="Times New Roman" panose="02020603050405020304" pitchFamily="18" charset="0"/>
                <a:cs typeface="Times New Roman" panose="02020603050405020304" pitchFamily="18" charset="0"/>
              </a:rPr>
              <a:t>Suggest </a:t>
            </a:r>
            <a:r>
              <a:rPr lang="en-US" spc="-15" dirty="0">
                <a:latin typeface="Times New Roman" panose="02020603050405020304" pitchFamily="18" charset="0"/>
                <a:cs typeface="Times New Roman" panose="02020603050405020304" pitchFamily="18" charset="0"/>
              </a:rPr>
              <a:t>hand carry </a:t>
            </a:r>
            <a:r>
              <a:rPr lang="en-US" spc="-20" dirty="0">
                <a:latin typeface="Times New Roman" panose="02020603050405020304" pitchFamily="18" charset="0"/>
                <a:cs typeface="Times New Roman" panose="02020603050405020304" pitchFamily="18" charset="0"/>
              </a:rPr>
              <a:t>to </a:t>
            </a:r>
            <a:r>
              <a:rPr lang="en-US" spc="-35" dirty="0">
                <a:latin typeface="Times New Roman" panose="02020603050405020304" pitchFamily="18" charset="0"/>
                <a:cs typeface="Times New Roman" panose="02020603050405020304" pitchFamily="18" charset="0"/>
              </a:rPr>
              <a:t>CRC </a:t>
            </a:r>
            <a:r>
              <a:rPr lang="en-US" spc="-10" dirty="0">
                <a:latin typeface="Times New Roman" panose="02020603050405020304" pitchFamily="18" charset="0"/>
                <a:cs typeface="Times New Roman" panose="02020603050405020304" pitchFamily="18" charset="0"/>
              </a:rPr>
              <a:t>to </a:t>
            </a:r>
            <a:r>
              <a:rPr lang="en-US" spc="-30" dirty="0">
                <a:latin typeface="Times New Roman" panose="02020603050405020304" pitchFamily="18" charset="0"/>
                <a:cs typeface="Times New Roman" panose="02020603050405020304" pitchFamily="18" charset="0"/>
              </a:rPr>
              <a:t>avoid </a:t>
            </a:r>
            <a:r>
              <a:rPr lang="en-US" spc="-15" dirty="0">
                <a:latin typeface="Times New Roman" panose="02020603050405020304" pitchFamily="18" charset="0"/>
                <a:cs typeface="Times New Roman" panose="02020603050405020304" pitchFamily="18" charset="0"/>
              </a:rPr>
              <a:t>damage, but do </a:t>
            </a:r>
            <a:r>
              <a:rPr lang="en-US" spc="-10" dirty="0">
                <a:latin typeface="Times New Roman" panose="02020603050405020304" pitchFamily="18" charset="0"/>
                <a:cs typeface="Times New Roman" panose="02020603050405020304" pitchFamily="18" charset="0"/>
              </a:rPr>
              <a:t>not </a:t>
            </a:r>
            <a:r>
              <a:rPr lang="en-US" spc="-20" dirty="0">
                <a:latin typeface="Times New Roman" panose="02020603050405020304" pitchFamily="18" charset="0"/>
                <a:cs typeface="Times New Roman" panose="02020603050405020304" pitchFamily="18" charset="0"/>
              </a:rPr>
              <a:t>bring CPAP machine </a:t>
            </a:r>
            <a:r>
              <a:rPr lang="en-US" spc="-10" dirty="0">
                <a:latin typeface="Times New Roman" panose="02020603050405020304" pitchFamily="18" charset="0"/>
                <a:cs typeface="Times New Roman" panose="02020603050405020304" pitchFamily="18" charset="0"/>
              </a:rPr>
              <a:t>to </a:t>
            </a:r>
            <a:r>
              <a:rPr lang="en-US" spc="-25" dirty="0">
                <a:latin typeface="Times New Roman" panose="02020603050405020304" pitchFamily="18" charset="0"/>
                <a:cs typeface="Times New Roman" panose="02020603050405020304" pitchFamily="18" charset="0"/>
              </a:rPr>
              <a:t>Medical</a:t>
            </a:r>
            <a:r>
              <a:rPr lang="en-US" spc="-195" dirty="0">
                <a:latin typeface="Times New Roman" panose="02020603050405020304" pitchFamily="18" charset="0"/>
                <a:cs typeface="Times New Roman" panose="02020603050405020304" pitchFamily="18" charset="0"/>
              </a:rPr>
              <a:t> </a:t>
            </a:r>
            <a:r>
              <a:rPr lang="en-US" spc="-30" dirty="0">
                <a:latin typeface="Times New Roman" panose="02020603050405020304" pitchFamily="18" charset="0"/>
                <a:cs typeface="Times New Roman" panose="02020603050405020304" pitchFamily="18" charset="0"/>
              </a:rPr>
              <a:t>SRPC</a:t>
            </a:r>
            <a:endParaRPr lang="en-US" sz="1850" dirty="0">
              <a:latin typeface="Times New Roman" panose="02020603050405020304" pitchFamily="18" charset="0"/>
              <a:cs typeface="Times New Roman" panose="02020603050405020304" pitchFamily="18" charset="0"/>
            </a:endParaRPr>
          </a:p>
          <a:p>
            <a:pPr marL="479425" lvl="1">
              <a:lnSpc>
                <a:spcPct val="100000"/>
              </a:lnSpc>
              <a:tabLst>
                <a:tab pos="766445" algn="l"/>
              </a:tabLst>
            </a:pPr>
            <a:endParaRPr dirty="0">
              <a:solidFill>
                <a:schemeClr val="tx1"/>
              </a:solidFill>
              <a:latin typeface="Times New Roman" panose="02020603050405020304" pitchFamily="18" charset="0"/>
              <a:cs typeface="Times New Roman" panose="020206030504050203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1" y="304038"/>
            <a:ext cx="72390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8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endParaRPr spc="-5" dirty="0">
              <a:latin typeface="Times New Roman" panose="02020603050405020304" pitchFamily="18" charset="0"/>
              <a:cs typeface="Times New Roman" panose="02020603050405020304" pitchFamily="18" charset="0"/>
            </a:endParaRPr>
          </a:p>
        </p:txBody>
      </p:sp>
      <p:sp>
        <p:nvSpPr>
          <p:cNvPr id="3" name="object 3"/>
          <p:cNvSpPr txBox="1"/>
          <p:nvPr/>
        </p:nvSpPr>
        <p:spPr>
          <a:xfrm>
            <a:off x="467055" y="1402334"/>
            <a:ext cx="8113395" cy="3547125"/>
          </a:xfrm>
          <a:prstGeom prst="rect">
            <a:avLst/>
          </a:prstGeom>
        </p:spPr>
        <p:txBody>
          <a:bodyPr vert="horz" wrap="square" lIns="0" tIns="0" rIns="0" bIns="0" rtlCol="0">
            <a:spAutoFit/>
          </a:bodyPr>
          <a:lstStyle/>
          <a:p>
            <a:pPr marL="356870" marR="438150" indent="-344170">
              <a:lnSpc>
                <a:spcPct val="100000"/>
              </a:lnSpc>
              <a:buFont typeface="Arial"/>
              <a:buChar char="•"/>
              <a:tabLst>
                <a:tab pos="356870" algn="l"/>
                <a:tab pos="357505" algn="l"/>
              </a:tabLst>
            </a:pPr>
            <a:r>
              <a:rPr sz="1800" spc="-5" dirty="0">
                <a:latin typeface="Times New Roman" panose="02020603050405020304" pitchFamily="18" charset="0"/>
                <a:cs typeface="Times New Roman" panose="02020603050405020304" pitchFamily="18" charset="0"/>
              </a:rPr>
              <a:t>Asthma or </a:t>
            </a:r>
            <a:r>
              <a:rPr sz="1800" spc="-30" dirty="0">
                <a:latin typeface="Times New Roman" panose="02020603050405020304" pitchFamily="18" charset="0"/>
                <a:cs typeface="Times New Roman" panose="02020603050405020304" pitchFamily="18" charset="0"/>
              </a:rPr>
              <a:t>COPD </a:t>
            </a:r>
            <a:r>
              <a:rPr sz="1800" spc="-10" dirty="0">
                <a:latin typeface="Times New Roman" panose="02020603050405020304" pitchFamily="18" charset="0"/>
                <a:cs typeface="Times New Roman" panose="02020603050405020304" pitchFamily="18" charset="0"/>
              </a:rPr>
              <a:t>prescribed/requiring medication: </a:t>
            </a:r>
            <a:r>
              <a:rPr sz="1800" spc="-20" dirty="0">
                <a:latin typeface="Times New Roman" panose="02020603050405020304" pitchFamily="18" charset="0"/>
                <a:cs typeface="Times New Roman" panose="02020603050405020304" pitchFamily="18" charset="0"/>
              </a:rPr>
              <a:t>(inhalers, </a:t>
            </a:r>
            <a:r>
              <a:rPr sz="1800" spc="-10" dirty="0">
                <a:latin typeface="Times New Roman" panose="02020603050405020304" pitchFamily="18" charset="0"/>
                <a:cs typeface="Times New Roman" panose="02020603050405020304" pitchFamily="18" charset="0"/>
              </a:rPr>
              <a:t>etc.) </a:t>
            </a:r>
            <a:r>
              <a:rPr sz="1800" spc="-15" dirty="0">
                <a:latin typeface="Times New Roman" panose="02020603050405020304" pitchFamily="18" charset="0"/>
                <a:cs typeface="Times New Roman" panose="02020603050405020304" pitchFamily="18" charset="0"/>
              </a:rPr>
              <a:t>Bring </a:t>
            </a:r>
            <a:r>
              <a:rPr sz="1800" spc="-10" dirty="0">
                <a:latin typeface="Times New Roman" panose="02020603050405020304" pitchFamily="18" charset="0"/>
                <a:cs typeface="Times New Roman" panose="02020603050405020304" pitchFamily="18" charset="0"/>
              </a:rPr>
              <a:t>copy </a:t>
            </a:r>
            <a:r>
              <a:rPr sz="1800" spc="-5" dirty="0">
                <a:latin typeface="Times New Roman" panose="02020603050405020304" pitchFamily="18" charset="0"/>
                <a:cs typeface="Times New Roman" panose="02020603050405020304" pitchFamily="18" charset="0"/>
              </a:rPr>
              <a:t>of  </a:t>
            </a:r>
            <a:r>
              <a:rPr lang="en-US" sz="1800" spc="-5" dirty="0">
                <a:latin typeface="Times New Roman" panose="02020603050405020304" pitchFamily="18" charset="0"/>
                <a:cs typeface="Times New Roman" panose="02020603050405020304" pitchFamily="18" charset="0"/>
              </a:rPr>
              <a:t>a </a:t>
            </a:r>
            <a:r>
              <a:rPr sz="1800" spc="-5" dirty="0">
                <a:latin typeface="Times New Roman" panose="02020603050405020304" pitchFamily="18" charset="0"/>
                <a:cs typeface="Times New Roman" panose="02020603050405020304" pitchFamily="18" charset="0"/>
              </a:rPr>
              <a:t>pulmonary function </a:t>
            </a:r>
            <a:r>
              <a:rPr sz="1800" spc="-15" dirty="0">
                <a:latin typeface="Times New Roman" panose="02020603050405020304" pitchFamily="18" charset="0"/>
                <a:cs typeface="Times New Roman" panose="02020603050405020304" pitchFamily="18" charset="0"/>
              </a:rPr>
              <a:t>test. </a:t>
            </a:r>
            <a:r>
              <a:rPr sz="1800" spc="-10" dirty="0">
                <a:solidFill>
                  <a:srgbClr val="AA3E00"/>
                </a:solidFill>
                <a:latin typeface="Times New Roman" panose="02020603050405020304" pitchFamily="18" charset="0"/>
                <a:cs typeface="Times New Roman" panose="02020603050405020304" pitchFamily="18" charset="0"/>
              </a:rPr>
              <a:t>*</a:t>
            </a:r>
            <a:r>
              <a:rPr sz="1800" spc="-10" dirty="0">
                <a:solidFill>
                  <a:srgbClr val="974707"/>
                </a:solidFill>
                <a:latin typeface="Times New Roman" panose="02020603050405020304" pitchFamily="18" charset="0"/>
                <a:cs typeface="Times New Roman" panose="02020603050405020304" pitchFamily="18" charset="0"/>
              </a:rPr>
              <a:t>May </a:t>
            </a:r>
            <a:r>
              <a:rPr sz="1800" spc="-10" dirty="0">
                <a:solidFill>
                  <a:srgbClr val="AA3E00"/>
                </a:solidFill>
                <a:latin typeface="Times New Roman" panose="02020603050405020304" pitchFamily="18" charset="0"/>
                <a:cs typeface="Times New Roman" panose="02020603050405020304" pitchFamily="18" charset="0"/>
              </a:rPr>
              <a:t>require</a:t>
            </a:r>
            <a:r>
              <a:rPr sz="1800" spc="-90" dirty="0">
                <a:solidFill>
                  <a:srgbClr val="AA3E00"/>
                </a:solidFill>
                <a:latin typeface="Times New Roman" panose="02020603050405020304" pitchFamily="18" charset="0"/>
                <a:cs typeface="Times New Roman" panose="02020603050405020304" pitchFamily="18" charset="0"/>
              </a:rPr>
              <a:t> </a:t>
            </a:r>
            <a:r>
              <a:rPr sz="1800" spc="-10" dirty="0">
                <a:solidFill>
                  <a:srgbClr val="AA3E00"/>
                </a:solidFill>
                <a:latin typeface="Times New Roman" panose="02020603050405020304" pitchFamily="18" charset="0"/>
                <a:cs typeface="Times New Roman" panose="02020603050405020304" pitchFamily="18" charset="0"/>
              </a:rPr>
              <a:t>waiver*</a:t>
            </a:r>
            <a:endParaRPr sz="1800" dirty="0">
              <a:latin typeface="Times New Roman" panose="02020603050405020304" pitchFamily="18" charset="0"/>
              <a:cs typeface="Times New Roman" panose="02020603050405020304" pitchFamily="18" charset="0"/>
            </a:endParaRPr>
          </a:p>
          <a:p>
            <a:pPr>
              <a:lnSpc>
                <a:spcPct val="100000"/>
              </a:lnSpc>
              <a:spcBef>
                <a:spcPts val="30"/>
              </a:spcBef>
              <a:buFont typeface="Arial"/>
              <a:buChar char="•"/>
            </a:pPr>
            <a:endParaRPr sz="1450" dirty="0">
              <a:latin typeface="Times New Roman" panose="02020603050405020304" pitchFamily="18" charset="0"/>
              <a:cs typeface="Times New Roman" panose="02020603050405020304" pitchFamily="18" charset="0"/>
            </a:endParaRPr>
          </a:p>
          <a:p>
            <a:pPr marL="356870" indent="-344170">
              <a:spcBef>
                <a:spcPts val="5"/>
              </a:spcBef>
              <a:buFont typeface="Arial"/>
              <a:buChar char="•"/>
              <a:tabLst>
                <a:tab pos="356870" algn="l"/>
                <a:tab pos="357505" algn="l"/>
              </a:tabLst>
            </a:pPr>
            <a:r>
              <a:rPr lang="en-US" spc="-15" dirty="0">
                <a:latin typeface="Times New Roman" panose="02020603050405020304" pitchFamily="18" charset="0"/>
                <a:cs typeface="Times New Roman" panose="02020603050405020304" pitchFamily="18" charset="0"/>
              </a:rPr>
              <a:t>Copy </a:t>
            </a:r>
            <a:r>
              <a:rPr lang="en-US" spc="-5" dirty="0">
                <a:latin typeface="Times New Roman" panose="02020603050405020304" pitchFamily="18" charset="0"/>
                <a:cs typeface="Times New Roman" panose="02020603050405020304" pitchFamily="18" charset="0"/>
              </a:rPr>
              <a:t>of </a:t>
            </a:r>
            <a:r>
              <a:rPr lang="en-US" spc="-25" dirty="0">
                <a:latin typeface="Times New Roman" panose="02020603050405020304" pitchFamily="18" charset="0"/>
                <a:cs typeface="Times New Roman" panose="02020603050405020304" pitchFamily="18" charset="0"/>
              </a:rPr>
              <a:t>records </a:t>
            </a:r>
            <a:r>
              <a:rPr lang="en-US" spc="-15" dirty="0">
                <a:latin typeface="Times New Roman" panose="02020603050405020304" pitchFamily="18" charset="0"/>
                <a:cs typeface="Times New Roman" panose="02020603050405020304" pitchFamily="18" charset="0"/>
              </a:rPr>
              <a:t>demonstrating </a:t>
            </a:r>
            <a:r>
              <a:rPr lang="en-US" spc="-5" dirty="0">
                <a:latin typeface="Times New Roman" panose="02020603050405020304" pitchFamily="18" charset="0"/>
                <a:cs typeface="Times New Roman" panose="02020603050405020304" pitchFamily="18" charset="0"/>
              </a:rPr>
              <a:t>High Blood </a:t>
            </a:r>
            <a:r>
              <a:rPr lang="en-US" spc="-20" dirty="0">
                <a:latin typeface="Times New Roman" panose="02020603050405020304" pitchFamily="18" charset="0"/>
                <a:cs typeface="Times New Roman" panose="02020603050405020304" pitchFamily="18" charset="0"/>
              </a:rPr>
              <a:t>Pressure </a:t>
            </a:r>
            <a:r>
              <a:rPr lang="en-US" b="1" dirty="0">
                <a:solidFill>
                  <a:srgbClr val="C00000"/>
                </a:solidFill>
                <a:latin typeface="Times New Roman" panose="02020603050405020304" pitchFamily="18" charset="0"/>
                <a:cs typeface="Times New Roman" panose="02020603050405020304" pitchFamily="18" charset="0"/>
              </a:rPr>
              <a:t>is </a:t>
            </a:r>
            <a:r>
              <a:rPr lang="en-US" b="1" spc="-15" dirty="0">
                <a:solidFill>
                  <a:srgbClr val="C00000"/>
                </a:solidFill>
                <a:latin typeface="Times New Roman" panose="02020603050405020304" pitchFamily="18" charset="0"/>
                <a:cs typeface="Times New Roman" panose="02020603050405020304" pitchFamily="18" charset="0"/>
              </a:rPr>
              <a:t>controlled </a:t>
            </a:r>
            <a:r>
              <a:rPr lang="en-US" spc="-20" dirty="0">
                <a:latin typeface="Times New Roman" panose="02020603050405020304" pitchFamily="18" charset="0"/>
                <a:cs typeface="Times New Roman" panose="02020603050405020304" pitchFamily="18" charset="0"/>
              </a:rPr>
              <a:t>(can </a:t>
            </a:r>
            <a:r>
              <a:rPr lang="en-US" dirty="0">
                <a:latin typeface="Times New Roman" panose="02020603050405020304" pitchFamily="18" charset="0"/>
                <a:cs typeface="Times New Roman" panose="02020603050405020304" pitchFamily="18" charset="0"/>
              </a:rPr>
              <a:t>be </a:t>
            </a:r>
            <a:r>
              <a:rPr lang="en-US" spc="-5" dirty="0">
                <a:latin typeface="Times New Roman" panose="02020603050405020304" pitchFamily="18" charset="0"/>
                <a:cs typeface="Times New Roman" panose="02020603050405020304" pitchFamily="18" charset="0"/>
              </a:rPr>
              <a:t>on  </a:t>
            </a:r>
            <a:r>
              <a:rPr lang="en-US" spc="-10" dirty="0">
                <a:latin typeface="Times New Roman" panose="02020603050405020304" pitchFamily="18" charset="0"/>
                <a:cs typeface="Times New Roman" panose="02020603050405020304" pitchFamily="18" charset="0"/>
              </a:rPr>
              <a:t>physical examination records) </a:t>
            </a:r>
            <a:r>
              <a:rPr lang="en-US" spc="-5" dirty="0">
                <a:latin typeface="Times New Roman" panose="02020603050405020304" pitchFamily="18" charset="0"/>
                <a:cs typeface="Times New Roman" panose="02020603050405020304" pitchFamily="18" charset="0"/>
              </a:rPr>
              <a:t>with no change in medication regimen in </a:t>
            </a:r>
            <a:r>
              <a:rPr lang="en-US" spc="-10" dirty="0">
                <a:latin typeface="Times New Roman" panose="02020603050405020304" pitchFamily="18" charset="0"/>
                <a:cs typeface="Times New Roman" panose="02020603050405020304" pitchFamily="18" charset="0"/>
              </a:rPr>
              <a:t>past </a:t>
            </a:r>
            <a:r>
              <a:rPr lang="en-US" dirty="0">
                <a:latin typeface="Times New Roman" panose="02020603050405020304" pitchFamily="18" charset="0"/>
                <a:cs typeface="Times New Roman" panose="02020603050405020304" pitchFamily="18" charset="0"/>
              </a:rPr>
              <a:t>90 </a:t>
            </a:r>
            <a:r>
              <a:rPr lang="en-US" spc="-15" dirty="0">
                <a:latin typeface="Times New Roman" panose="02020603050405020304" pitchFamily="18" charset="0"/>
                <a:cs typeface="Times New Roman" panose="02020603050405020304" pitchFamily="18" charset="0"/>
              </a:rPr>
              <a:t>days </a:t>
            </a:r>
            <a:r>
              <a:rPr lang="en-US" spc="-10" dirty="0">
                <a:latin typeface="Times New Roman" panose="02020603050405020304" pitchFamily="18" charset="0"/>
                <a:cs typeface="Times New Roman" panose="02020603050405020304" pitchFamily="18" charset="0"/>
              </a:rPr>
              <a:t>(start, stop </a:t>
            </a:r>
            <a:r>
              <a:rPr lang="en-US" spc="-5" dirty="0">
                <a:latin typeface="Times New Roman" panose="02020603050405020304" pitchFamily="18" charset="0"/>
                <a:cs typeface="Times New Roman" panose="02020603050405020304" pitchFamily="18" charset="0"/>
              </a:rPr>
              <a:t>or change in dosage of</a:t>
            </a:r>
            <a:r>
              <a:rPr lang="en-US" spc="7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medication).</a:t>
            </a:r>
          </a:p>
          <a:p>
            <a:pPr marL="356870" indent="-344170">
              <a:spcBef>
                <a:spcPts val="5"/>
              </a:spcBef>
              <a:buFont typeface="Arial"/>
              <a:buChar char="•"/>
              <a:tabLst>
                <a:tab pos="356870" algn="l"/>
                <a:tab pos="357505" algn="l"/>
              </a:tabLst>
            </a:pPr>
            <a:endParaRPr lang="en-US" spc="-10" dirty="0">
              <a:latin typeface="Times New Roman" panose="02020603050405020304" pitchFamily="18" charset="0"/>
              <a:cs typeface="Times New Roman" panose="02020603050405020304" pitchFamily="18" charset="0"/>
            </a:endParaRPr>
          </a:p>
          <a:p>
            <a:pPr marL="356870" marR="81915" indent="-344170">
              <a:lnSpc>
                <a:spcPct val="100000"/>
              </a:lnSpc>
              <a:buFont typeface="Arial"/>
              <a:buChar char="•"/>
              <a:tabLst>
                <a:tab pos="356870" algn="l"/>
                <a:tab pos="357505" algn="l"/>
              </a:tabLst>
            </a:pPr>
            <a:r>
              <a:rPr lang="en-US" spc="-15" dirty="0">
                <a:latin typeface="Times New Roman" panose="02020603050405020304" pitchFamily="18" charset="0"/>
                <a:cs typeface="Times New Roman" panose="02020603050405020304" pitchFamily="18" charset="0"/>
              </a:rPr>
              <a:t>Copy </a:t>
            </a:r>
            <a:r>
              <a:rPr lang="en-US" spc="-5" dirty="0">
                <a:latin typeface="Times New Roman" panose="02020603050405020304" pitchFamily="18" charset="0"/>
                <a:cs typeface="Times New Roman" panose="02020603050405020304" pitchFamily="18" charset="0"/>
              </a:rPr>
              <a:t>of </a:t>
            </a:r>
            <a:r>
              <a:rPr lang="en-US" spc="-10" dirty="0">
                <a:latin typeface="Times New Roman" panose="02020603050405020304" pitchFamily="18" charset="0"/>
                <a:cs typeface="Times New Roman" panose="02020603050405020304" pitchFamily="18" charset="0"/>
              </a:rPr>
              <a:t>results </a:t>
            </a:r>
            <a:r>
              <a:rPr lang="en-US" spc="-5" dirty="0">
                <a:latin typeface="Times New Roman" panose="02020603050405020304" pitchFamily="18" charset="0"/>
                <a:cs typeface="Times New Roman" panose="02020603050405020304" pitchFamily="18" charset="0"/>
              </a:rPr>
              <a:t>of </a:t>
            </a:r>
            <a:r>
              <a:rPr lang="en-US" spc="-15" dirty="0">
                <a:latin typeface="Times New Roman" panose="02020603050405020304" pitchFamily="18" charset="0"/>
                <a:cs typeface="Times New Roman" panose="02020603050405020304" pitchFamily="18" charset="0"/>
              </a:rPr>
              <a:t>Neurological </a:t>
            </a:r>
            <a:r>
              <a:rPr lang="en-US" dirty="0">
                <a:latin typeface="Times New Roman" panose="02020603050405020304" pitchFamily="18" charset="0"/>
                <a:cs typeface="Times New Roman" panose="02020603050405020304" pitchFamily="18" charset="0"/>
              </a:rPr>
              <a:t>and/or </a:t>
            </a:r>
            <a:r>
              <a:rPr lang="en-US" spc="-20" dirty="0">
                <a:latin typeface="Times New Roman" panose="02020603050405020304" pitchFamily="18" charset="0"/>
                <a:cs typeface="Times New Roman" panose="02020603050405020304" pitchFamily="18" charset="0"/>
              </a:rPr>
              <a:t>Psychological </a:t>
            </a:r>
            <a:r>
              <a:rPr lang="en-US" spc="-10" dirty="0">
                <a:latin typeface="Times New Roman" panose="02020603050405020304" pitchFamily="18" charset="0"/>
                <a:cs typeface="Times New Roman" panose="02020603050405020304" pitchFamily="18" charset="0"/>
              </a:rPr>
              <a:t>evaluation </a:t>
            </a:r>
            <a:r>
              <a:rPr lang="en-US" spc="-5" dirty="0">
                <a:latin typeface="Times New Roman" panose="02020603050405020304" pitchFamily="18" charset="0"/>
                <a:cs typeface="Times New Roman" panose="02020603050405020304" pitchFamily="18" charset="0"/>
              </a:rPr>
              <a:t>if </a:t>
            </a:r>
            <a:r>
              <a:rPr lang="en-US" spc="-10" dirty="0">
                <a:latin typeface="Times New Roman" panose="02020603050405020304" pitchFamily="18" charset="0"/>
                <a:cs typeface="Times New Roman" panose="02020603050405020304" pitchFamily="18" charset="0"/>
              </a:rPr>
              <a:t>history </a:t>
            </a:r>
            <a:r>
              <a:rPr lang="en-US" spc="-5" dirty="0">
                <a:latin typeface="Times New Roman" panose="02020603050405020304" pitchFamily="18" charset="0"/>
                <a:cs typeface="Times New Roman" panose="02020603050405020304" pitchFamily="18" charset="0"/>
              </a:rPr>
              <a:t>of  Concussion/</a:t>
            </a:r>
            <a:r>
              <a:rPr lang="en-US" spc="-20" dirty="0">
                <a:latin typeface="Times New Roman" panose="02020603050405020304" pitchFamily="18" charset="0"/>
                <a:cs typeface="Times New Roman" panose="02020603050405020304" pitchFamily="18" charset="0"/>
              </a:rPr>
              <a:t>Traumatic </a:t>
            </a:r>
            <a:r>
              <a:rPr lang="en-US" spc="-10" dirty="0">
                <a:latin typeface="Times New Roman" panose="02020603050405020304" pitchFamily="18" charset="0"/>
                <a:cs typeface="Times New Roman" panose="02020603050405020304" pitchFamily="18" charset="0"/>
              </a:rPr>
              <a:t>Brain </a:t>
            </a:r>
            <a:r>
              <a:rPr lang="en-US" dirty="0">
                <a:latin typeface="Times New Roman" panose="02020603050405020304" pitchFamily="18" charset="0"/>
                <a:cs typeface="Times New Roman" panose="02020603050405020304" pitchFamily="18" charset="0"/>
              </a:rPr>
              <a:t>Injury </a:t>
            </a:r>
            <a:r>
              <a:rPr lang="en-US" spc="-10" dirty="0">
                <a:latin typeface="Times New Roman" panose="02020603050405020304" pitchFamily="18" charset="0"/>
                <a:cs typeface="Times New Roman" panose="02020603050405020304" pitchFamily="18" charset="0"/>
              </a:rPr>
              <a:t>(</a:t>
            </a:r>
            <a:r>
              <a:rPr lang="en-US" b="1" spc="-10" dirty="0">
                <a:latin typeface="Times New Roman" panose="02020603050405020304" pitchFamily="18" charset="0"/>
                <a:cs typeface="Times New Roman" panose="02020603050405020304" pitchFamily="18" charset="0"/>
              </a:rPr>
              <a:t>even </a:t>
            </a:r>
            <a:r>
              <a:rPr lang="en-US" b="1" dirty="0">
                <a:latin typeface="Times New Roman" panose="02020603050405020304" pitchFamily="18" charset="0"/>
                <a:cs typeface="Times New Roman" panose="02020603050405020304" pitchFamily="18" charset="0"/>
              </a:rPr>
              <a:t>if mild</a:t>
            </a:r>
            <a:r>
              <a:rPr lang="en-US" dirty="0">
                <a:latin typeface="Times New Roman" panose="02020603050405020304" pitchFamily="18" charset="0"/>
                <a:cs typeface="Times New Roman" panose="02020603050405020304" pitchFamily="18" charset="0"/>
              </a:rPr>
              <a:t>) - m</a:t>
            </a:r>
            <a:r>
              <a:rPr lang="en-US" spc="-15" dirty="0">
                <a:latin typeface="Times New Roman" panose="02020603050405020304" pitchFamily="18" charset="0"/>
                <a:cs typeface="Times New Roman" panose="02020603050405020304" pitchFamily="18" charset="0"/>
              </a:rPr>
              <a:t>ay </a:t>
            </a:r>
            <a:r>
              <a:rPr lang="en-US" spc="-5" dirty="0">
                <a:latin typeface="Times New Roman" panose="02020603050405020304" pitchFamily="18" charset="0"/>
                <a:cs typeface="Times New Roman" panose="02020603050405020304" pitchFamily="18" charset="0"/>
              </a:rPr>
              <a:t>be accomplished </a:t>
            </a:r>
            <a:r>
              <a:rPr lang="en-US" spc="-10" dirty="0">
                <a:latin typeface="Times New Roman" panose="02020603050405020304" pitchFamily="18" charset="0"/>
                <a:cs typeface="Times New Roman" panose="02020603050405020304" pitchFamily="18" charset="0"/>
              </a:rPr>
              <a:t>by your </a:t>
            </a:r>
            <a:r>
              <a:rPr lang="en-US" spc="-5" dirty="0">
                <a:latin typeface="Times New Roman" panose="02020603050405020304" pitchFamily="18" charset="0"/>
                <a:cs typeface="Times New Roman" panose="02020603050405020304" pitchFamily="18" charset="0"/>
              </a:rPr>
              <a:t>Primary </a:t>
            </a:r>
            <a:r>
              <a:rPr lang="en-US" spc="-10" dirty="0">
                <a:latin typeface="Times New Roman" panose="02020603050405020304" pitchFamily="18" charset="0"/>
                <a:cs typeface="Times New Roman" panose="02020603050405020304" pitchFamily="18" charset="0"/>
              </a:rPr>
              <a:t>Care Provider.</a:t>
            </a:r>
            <a:endParaRPr lang="en-US" dirty="0">
              <a:latin typeface="Times New Roman" panose="02020603050405020304" pitchFamily="18" charset="0"/>
              <a:cs typeface="Times New Roman" panose="02020603050405020304" pitchFamily="18" charset="0"/>
            </a:endParaRPr>
          </a:p>
          <a:p>
            <a:pPr marL="356870" marR="81915" indent="-344170">
              <a:lnSpc>
                <a:spcPct val="100000"/>
              </a:lnSpc>
              <a:buFont typeface="Arial"/>
              <a:buChar char="•"/>
              <a:tabLst>
                <a:tab pos="356870" algn="l"/>
                <a:tab pos="357505" algn="l"/>
              </a:tabLst>
            </a:pPr>
            <a:endParaRPr lang="en-US" spc="-15" dirty="0">
              <a:solidFill>
                <a:prstClr val="black"/>
              </a:solidFill>
              <a:latin typeface="Times New Roman" panose="02020603050405020304" pitchFamily="18" charset="0"/>
              <a:cs typeface="Times New Roman" panose="02020603050405020304" pitchFamily="18" charset="0"/>
            </a:endParaRPr>
          </a:p>
          <a:p>
            <a:pPr marL="12700">
              <a:spcBef>
                <a:spcPts val="5"/>
              </a:spcBef>
              <a:tabLst>
                <a:tab pos="356870" algn="l"/>
                <a:tab pos="357505" algn="l"/>
              </a:tabLst>
            </a:pPr>
            <a:endParaRPr lang="en-US" dirty="0">
              <a:latin typeface="Times New Roman" panose="02020603050405020304" pitchFamily="18" charset="0"/>
              <a:cs typeface="Times New Roman" panose="02020603050405020304" pitchFamily="18" charset="0"/>
            </a:endParaRPr>
          </a:p>
          <a:p>
            <a:pPr marL="356870" indent="-344170">
              <a:lnSpc>
                <a:spcPct val="100000"/>
              </a:lnSpc>
              <a:spcBef>
                <a:spcPts val="5"/>
              </a:spcBef>
              <a:buFont typeface="Arial"/>
              <a:buChar char="•"/>
              <a:tabLst>
                <a:tab pos="356870" algn="l"/>
                <a:tab pos="357505" algn="l"/>
              </a:tabLst>
            </a:pPr>
            <a:endParaRPr lang="en-US" sz="1800" spc="-15"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90601" y="303021"/>
            <a:ext cx="7086600" cy="430887"/>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45" dirty="0">
                <a:latin typeface="Times New Roman" panose="02020603050405020304" pitchFamily="18" charset="0"/>
                <a:cs typeface="Times New Roman" panose="02020603050405020304" pitchFamily="18" charset="0"/>
              </a:rPr>
              <a:t> </a:t>
            </a:r>
            <a:r>
              <a:rPr lang="en-US" spc="-10" dirty="0">
                <a:latin typeface="Times New Roman" panose="02020603050405020304" pitchFamily="18" charset="0"/>
                <a:cs typeface="Times New Roman" panose="02020603050405020304" pitchFamily="18" charset="0"/>
              </a:rPr>
              <a:t>SRPC</a:t>
            </a:r>
            <a:endParaRPr spc="-10" dirty="0">
              <a:latin typeface="Times New Roman" panose="02020603050405020304" pitchFamily="18" charset="0"/>
              <a:cs typeface="Times New Roman" panose="02020603050405020304" pitchFamily="18" charset="0"/>
            </a:endParaRPr>
          </a:p>
        </p:txBody>
      </p:sp>
      <p:sp>
        <p:nvSpPr>
          <p:cNvPr id="3" name="object 3"/>
          <p:cNvSpPr txBox="1"/>
          <p:nvPr/>
        </p:nvSpPr>
        <p:spPr>
          <a:xfrm>
            <a:off x="465226" y="1149350"/>
            <a:ext cx="7959725" cy="3662541"/>
          </a:xfrm>
          <a:prstGeom prst="rect">
            <a:avLst/>
          </a:prstGeom>
        </p:spPr>
        <p:txBody>
          <a:bodyPr vert="horz" wrap="square" lIns="0" tIns="0" rIns="0" bIns="0" rtlCol="0">
            <a:spAutoFit/>
          </a:bodyPr>
          <a:lstStyle/>
          <a:p>
            <a:pPr lvl="1">
              <a:lnSpc>
                <a:spcPct val="100000"/>
              </a:lnSpc>
              <a:spcBef>
                <a:spcPts val="20"/>
              </a:spcBef>
            </a:pPr>
            <a:endParaRPr sz="1450" dirty="0">
              <a:latin typeface="Times New Roman" panose="02020603050405020304" pitchFamily="18" charset="0"/>
              <a:cs typeface="Times New Roman" panose="02020603050405020304" pitchFamily="18" charset="0"/>
            </a:endParaRPr>
          </a:p>
          <a:p>
            <a:pPr marL="356870" marR="107950" indent="-344170">
              <a:lnSpc>
                <a:spcPct val="100000"/>
              </a:lnSpc>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Copy </a:t>
            </a:r>
            <a:r>
              <a:rPr sz="1800" spc="-5" dirty="0">
                <a:latin typeface="Times New Roman" panose="02020603050405020304" pitchFamily="18" charset="0"/>
                <a:cs typeface="Times New Roman" panose="02020603050405020304" pitchFamily="18" charset="0"/>
              </a:rPr>
              <a:t>of medical </a:t>
            </a:r>
            <a:r>
              <a:rPr sz="1800" spc="-25" dirty="0">
                <a:latin typeface="Times New Roman" panose="02020603050405020304" pitchFamily="18" charset="0"/>
                <a:cs typeface="Times New Roman" panose="02020603050405020304" pitchFamily="18" charset="0"/>
              </a:rPr>
              <a:t>records </a:t>
            </a:r>
            <a:r>
              <a:rPr sz="1800" spc="-5" dirty="0">
                <a:latin typeface="Times New Roman" panose="02020603050405020304" pitchFamily="18" charset="0"/>
                <a:cs typeface="Times New Roman" panose="02020603050405020304" pitchFamily="18" charset="0"/>
              </a:rPr>
              <a:t>or </a:t>
            </a:r>
            <a:r>
              <a:rPr sz="1800" spc="-15" dirty="0">
                <a:latin typeface="Times New Roman" panose="02020603050405020304" pitchFamily="18" charset="0"/>
                <a:cs typeface="Times New Roman" panose="02020603050405020304" pitchFamily="18" charset="0"/>
              </a:rPr>
              <a:t>letter </a:t>
            </a:r>
            <a:r>
              <a:rPr sz="1800" spc="-20" dirty="0">
                <a:latin typeface="Times New Roman" panose="02020603050405020304" pitchFamily="18" charset="0"/>
                <a:cs typeface="Times New Roman" panose="02020603050405020304" pitchFamily="18" charset="0"/>
              </a:rPr>
              <a:t>from </a:t>
            </a:r>
            <a:r>
              <a:rPr sz="1800" spc="-40" dirty="0">
                <a:latin typeface="Times New Roman" panose="02020603050405020304" pitchFamily="18" charset="0"/>
                <a:cs typeface="Times New Roman" panose="02020603050405020304" pitchFamily="18" charset="0"/>
              </a:rPr>
              <a:t>Medical/Behavioral </a:t>
            </a:r>
            <a:r>
              <a:rPr sz="1800" spc="-35" dirty="0">
                <a:latin typeface="Times New Roman" panose="02020603050405020304" pitchFamily="18" charset="0"/>
                <a:cs typeface="Times New Roman" panose="02020603050405020304" pitchFamily="18" charset="0"/>
              </a:rPr>
              <a:t>Health </a:t>
            </a:r>
            <a:r>
              <a:rPr sz="1800" spc="-40" dirty="0">
                <a:latin typeface="Times New Roman" panose="02020603050405020304" pitchFamily="18" charset="0"/>
                <a:cs typeface="Times New Roman" panose="02020603050405020304" pitchFamily="18" charset="0"/>
              </a:rPr>
              <a:t>Provider </a:t>
            </a:r>
            <a:r>
              <a:rPr sz="1800" spc="-15" dirty="0">
                <a:latin typeface="Times New Roman" panose="02020603050405020304" pitchFamily="18" charset="0"/>
                <a:cs typeface="Times New Roman" panose="02020603050405020304" pitchFamily="18" charset="0"/>
              </a:rPr>
              <a:t>treating  </a:t>
            </a:r>
            <a:r>
              <a:rPr lang="en-US" sz="1800" spc="-10" dirty="0">
                <a:latin typeface="Times New Roman" panose="02020603050405020304" pitchFamily="18" charset="0"/>
                <a:cs typeface="Times New Roman" panose="02020603050405020304" pitchFamily="18" charset="0"/>
              </a:rPr>
              <a:t>any </a:t>
            </a:r>
            <a:r>
              <a:rPr sz="1800" spc="-15" dirty="0">
                <a:latin typeface="Times New Roman" panose="02020603050405020304" pitchFamily="18" charset="0"/>
                <a:cs typeface="Times New Roman" panose="02020603050405020304" pitchFamily="18" charset="0"/>
              </a:rPr>
              <a:t>psychiatric </a:t>
            </a:r>
            <a:r>
              <a:rPr sz="1800" spc="-20" dirty="0">
                <a:latin typeface="Times New Roman" panose="02020603050405020304" pitchFamily="18" charset="0"/>
                <a:cs typeface="Times New Roman" panose="02020603050405020304" pitchFamily="18" charset="0"/>
              </a:rPr>
              <a:t>disorders </a:t>
            </a:r>
            <a:r>
              <a:rPr sz="1800" spc="-10" dirty="0">
                <a:latin typeface="Times New Roman" panose="02020603050405020304" pitchFamily="18" charset="0"/>
                <a:cs typeface="Times New Roman" panose="02020603050405020304" pitchFamily="18" charset="0"/>
              </a:rPr>
              <a:t>(anxiety,</a:t>
            </a:r>
            <a:r>
              <a:rPr lang="en-US" sz="1800" spc="-1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depression, </a:t>
            </a:r>
            <a:r>
              <a:rPr sz="1800" spc="-30" dirty="0">
                <a:latin typeface="Times New Roman" panose="02020603050405020304" pitchFamily="18" charset="0"/>
                <a:cs typeface="Times New Roman" panose="02020603050405020304" pitchFamily="18" charset="0"/>
              </a:rPr>
              <a:t>PTSD, </a:t>
            </a:r>
            <a:r>
              <a:rPr sz="1800" spc="-15" dirty="0">
                <a:latin typeface="Times New Roman" panose="02020603050405020304" pitchFamily="18" charset="0"/>
                <a:cs typeface="Times New Roman" panose="02020603050405020304" pitchFamily="18" charset="0"/>
              </a:rPr>
              <a:t>etc.)</a:t>
            </a:r>
            <a:r>
              <a:rPr sz="1800" spc="85"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stating:</a:t>
            </a:r>
            <a:endParaRPr sz="1800" dirty="0">
              <a:latin typeface="Times New Roman" panose="02020603050405020304" pitchFamily="18" charset="0"/>
              <a:cs typeface="Times New Roman" panose="02020603050405020304" pitchFamily="18" charset="0"/>
            </a:endParaRPr>
          </a:p>
          <a:p>
            <a:pPr>
              <a:lnSpc>
                <a:spcPct val="100000"/>
              </a:lnSpc>
              <a:spcBef>
                <a:spcPts val="35"/>
              </a:spcBef>
              <a:buFont typeface="Arial"/>
              <a:buChar char="•"/>
            </a:pPr>
            <a:endParaRPr sz="1450" dirty="0">
              <a:latin typeface="Times New Roman" panose="02020603050405020304" pitchFamily="18" charset="0"/>
              <a:cs typeface="Times New Roman" panose="02020603050405020304" pitchFamily="18" charset="0"/>
            </a:endParaRPr>
          </a:p>
          <a:p>
            <a:pPr marL="814069" marR="508000" lvl="1" indent="-344170">
              <a:lnSpc>
                <a:spcPct val="100000"/>
              </a:lnSpc>
              <a:buFont typeface="Wingdings"/>
              <a:buChar char=""/>
              <a:tabLst>
                <a:tab pos="814069" algn="l"/>
                <a:tab pos="814705" algn="l"/>
              </a:tabLst>
            </a:pPr>
            <a:r>
              <a:rPr sz="1800" spc="-10" dirty="0">
                <a:latin typeface="Times New Roman" panose="02020603050405020304" pitchFamily="18" charset="0"/>
                <a:cs typeface="Times New Roman" panose="02020603050405020304" pitchFamily="18" charset="0"/>
              </a:rPr>
              <a:t>Stability </a:t>
            </a:r>
            <a:r>
              <a:rPr sz="1800" spc="-15" dirty="0">
                <a:latin typeface="Times New Roman" panose="02020603050405020304" pitchFamily="18" charset="0"/>
                <a:cs typeface="Times New Roman" panose="02020603050405020304" pitchFamily="18" charset="0"/>
              </a:rPr>
              <a:t>for </a:t>
            </a:r>
            <a:r>
              <a:rPr sz="1800" spc="-10" dirty="0">
                <a:latin typeface="Times New Roman" panose="02020603050405020304" pitchFamily="18" charset="0"/>
                <a:cs typeface="Times New Roman" panose="02020603050405020304" pitchFamily="18" charset="0"/>
              </a:rPr>
              <a:t>at </a:t>
            </a:r>
            <a:r>
              <a:rPr sz="1800" spc="-5" dirty="0">
                <a:latin typeface="Times New Roman" panose="02020603050405020304" pitchFamily="18" charset="0"/>
                <a:cs typeface="Times New Roman" panose="02020603050405020304" pitchFamily="18" charset="0"/>
              </a:rPr>
              <a:t>least </a:t>
            </a:r>
            <a:r>
              <a:rPr sz="1800" spc="-10" dirty="0">
                <a:latin typeface="Times New Roman" panose="02020603050405020304" pitchFamily="18" charset="0"/>
                <a:cs typeface="Times New Roman" panose="02020603050405020304" pitchFamily="18" charset="0"/>
              </a:rPr>
              <a:t>three </a:t>
            </a:r>
            <a:r>
              <a:rPr sz="1800" spc="-5" dirty="0">
                <a:latin typeface="Times New Roman" panose="02020603050405020304" pitchFamily="18" charset="0"/>
                <a:cs typeface="Times New Roman" panose="02020603050405020304" pitchFamily="18" charset="0"/>
              </a:rPr>
              <a:t>months using </a:t>
            </a:r>
            <a:r>
              <a:rPr sz="1800" dirty="0">
                <a:latin typeface="Times New Roman" panose="02020603050405020304" pitchFamily="18" charset="0"/>
                <a:cs typeface="Times New Roman" panose="02020603050405020304" pitchFamily="18" charset="0"/>
              </a:rPr>
              <a:t>the </a:t>
            </a:r>
            <a:r>
              <a:rPr sz="1800" u="heavy" spc="-10" dirty="0">
                <a:latin typeface="Times New Roman" panose="02020603050405020304" pitchFamily="18" charset="0"/>
                <a:cs typeface="Times New Roman" panose="02020603050405020304" pitchFamily="18" charset="0"/>
              </a:rPr>
              <a:t>same treatment </a:t>
            </a:r>
            <a:r>
              <a:rPr sz="1800" dirty="0">
                <a:latin typeface="Times New Roman" panose="02020603050405020304" pitchFamily="18" charset="0"/>
                <a:cs typeface="Times New Roman" panose="02020603050405020304" pitchFamily="18" charset="0"/>
              </a:rPr>
              <a:t>and </a:t>
            </a:r>
            <a:r>
              <a:rPr sz="1800" spc="-25" dirty="0">
                <a:latin typeface="Times New Roman" panose="02020603050405020304" pitchFamily="18" charset="0"/>
                <a:cs typeface="Times New Roman" panose="02020603050405020304" pitchFamily="18" charset="0"/>
              </a:rPr>
              <a:t>are </a:t>
            </a:r>
            <a:r>
              <a:rPr sz="1800" spc="-5" dirty="0">
                <a:latin typeface="Times New Roman" panose="02020603050405020304" pitchFamily="18" charset="0"/>
                <a:cs typeface="Times New Roman" panose="02020603050405020304" pitchFamily="18" charset="0"/>
              </a:rPr>
              <a:t>not  </a:t>
            </a:r>
            <a:r>
              <a:rPr sz="1800" spc="-10" dirty="0">
                <a:latin typeface="Times New Roman" panose="02020603050405020304" pitchFamily="18" charset="0"/>
                <a:cs typeface="Times New Roman" panose="02020603050405020304" pitchFamily="18" charset="0"/>
              </a:rPr>
              <a:t>expected to decompensate </a:t>
            </a:r>
            <a:r>
              <a:rPr sz="1800" spc="-5" dirty="0">
                <a:latin typeface="Times New Roman" panose="02020603050405020304" pitchFamily="18" charset="0"/>
                <a:cs typeface="Times New Roman" panose="02020603050405020304" pitchFamily="18" charset="0"/>
              </a:rPr>
              <a:t>in </a:t>
            </a:r>
            <a:r>
              <a:rPr sz="1800" dirty="0">
                <a:latin typeface="Times New Roman" panose="02020603050405020304" pitchFamily="18" charset="0"/>
                <a:cs typeface="Times New Roman" panose="02020603050405020304" pitchFamily="18" charset="0"/>
              </a:rPr>
              <a:t>a </a:t>
            </a:r>
            <a:r>
              <a:rPr sz="1800" spc="-10" dirty="0">
                <a:latin typeface="Times New Roman" panose="02020603050405020304" pitchFamily="18" charset="0"/>
                <a:cs typeface="Times New Roman" panose="02020603050405020304" pitchFamily="18" charset="0"/>
              </a:rPr>
              <a:t>deployed</a:t>
            </a:r>
            <a:r>
              <a:rPr sz="1800" spc="-4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environment</a:t>
            </a:r>
            <a:endParaRPr sz="1800" dirty="0">
              <a:latin typeface="Times New Roman" panose="02020603050405020304" pitchFamily="18" charset="0"/>
              <a:cs typeface="Times New Roman" panose="02020603050405020304" pitchFamily="18" charset="0"/>
            </a:endParaRPr>
          </a:p>
          <a:p>
            <a:pPr lvl="1">
              <a:lnSpc>
                <a:spcPct val="100000"/>
              </a:lnSpc>
              <a:spcBef>
                <a:spcPts val="35"/>
              </a:spcBef>
              <a:buFont typeface="Wingdings"/>
              <a:buChar char=""/>
            </a:pPr>
            <a:endParaRPr sz="1450" dirty="0">
              <a:latin typeface="Times New Roman" panose="02020603050405020304" pitchFamily="18" charset="0"/>
              <a:cs typeface="Times New Roman" panose="02020603050405020304" pitchFamily="18" charset="0"/>
            </a:endParaRPr>
          </a:p>
          <a:p>
            <a:pPr marL="1213485" marR="70485" lvl="2" indent="-286385">
              <a:lnSpc>
                <a:spcPct val="100000"/>
              </a:lnSpc>
              <a:buFont typeface="Wingdings"/>
              <a:buChar char=""/>
              <a:tabLst>
                <a:tab pos="1213485" algn="l"/>
                <a:tab pos="1214120" algn="l"/>
              </a:tabLst>
            </a:pPr>
            <a:r>
              <a:rPr sz="1800" u="heavy" spc="-5" dirty="0">
                <a:latin typeface="Times New Roman" panose="02020603050405020304" pitchFamily="18" charset="0"/>
                <a:cs typeface="Times New Roman" panose="02020603050405020304" pitchFamily="18" charset="0"/>
              </a:rPr>
              <a:t>Same </a:t>
            </a:r>
            <a:r>
              <a:rPr sz="1800" u="heavy" spc="-10" dirty="0">
                <a:latin typeface="Times New Roman" panose="02020603050405020304" pitchFamily="18" charset="0"/>
                <a:cs typeface="Times New Roman" panose="02020603050405020304" pitchFamily="18" charset="0"/>
              </a:rPr>
              <a:t>treatment </a:t>
            </a:r>
            <a:r>
              <a:rPr sz="1800" spc="-5" dirty="0">
                <a:latin typeface="Times New Roman" panose="02020603050405020304" pitchFamily="18" charset="0"/>
                <a:cs typeface="Times New Roman" panose="02020603050405020304" pitchFamily="18" charset="0"/>
              </a:rPr>
              <a:t>is defined </a:t>
            </a:r>
            <a:r>
              <a:rPr sz="1800" dirty="0">
                <a:latin typeface="Times New Roman" panose="02020603050405020304" pitchFamily="18" charset="0"/>
                <a:cs typeface="Times New Roman" panose="02020603050405020304" pitchFamily="18" charset="0"/>
              </a:rPr>
              <a:t>as </a:t>
            </a:r>
            <a:r>
              <a:rPr sz="1800" spc="-5" dirty="0">
                <a:latin typeface="Times New Roman" panose="02020603050405020304" pitchFamily="18" charset="0"/>
                <a:cs typeface="Times New Roman" panose="02020603050405020304" pitchFamily="18" charset="0"/>
              </a:rPr>
              <a:t>having </a:t>
            </a:r>
            <a:r>
              <a:rPr sz="1800" dirty="0">
                <a:latin typeface="Times New Roman" panose="02020603050405020304" pitchFamily="18" charset="0"/>
                <a:cs typeface="Times New Roman" panose="02020603050405020304" pitchFamily="18" charset="0"/>
              </a:rPr>
              <a:t>used the same </a:t>
            </a:r>
            <a:r>
              <a:rPr sz="1800" spc="-5" dirty="0">
                <a:latin typeface="Times New Roman" panose="02020603050405020304" pitchFamily="18" charset="0"/>
                <a:cs typeface="Times New Roman" panose="02020603050405020304" pitchFamily="18" charset="0"/>
              </a:rPr>
              <a:t>dosage of </a:t>
            </a:r>
            <a:r>
              <a:rPr sz="1800" spc="-10" dirty="0">
                <a:latin typeface="Times New Roman" panose="02020603050405020304" pitchFamily="18" charset="0"/>
                <a:cs typeface="Times New Roman" panose="02020603050405020304" pitchFamily="18" charset="0"/>
              </a:rPr>
              <a:t>current  </a:t>
            </a:r>
            <a:r>
              <a:rPr sz="1800" spc="-5" dirty="0">
                <a:latin typeface="Times New Roman" panose="02020603050405020304" pitchFamily="18" charset="0"/>
                <a:cs typeface="Times New Roman" panose="02020603050405020304" pitchFamily="18" charset="0"/>
              </a:rPr>
              <a:t>medication </a:t>
            </a:r>
            <a:r>
              <a:rPr sz="1800" spc="-15" dirty="0">
                <a:latin typeface="Times New Roman" panose="02020603050405020304" pitchFamily="18" charset="0"/>
                <a:cs typeface="Times New Roman" panose="02020603050405020304" pitchFamily="18" charset="0"/>
              </a:rPr>
              <a:t>for </a:t>
            </a:r>
            <a:r>
              <a:rPr sz="1800" spc="-10" dirty="0">
                <a:latin typeface="Times New Roman" panose="02020603050405020304" pitchFamily="18" charset="0"/>
                <a:cs typeface="Times New Roman" panose="02020603050405020304" pitchFamily="18" charset="0"/>
              </a:rPr>
              <a:t>at least </a:t>
            </a:r>
            <a:r>
              <a:rPr sz="1800" dirty="0">
                <a:latin typeface="Times New Roman" panose="02020603050405020304" pitchFamily="18" charset="0"/>
                <a:cs typeface="Times New Roman" panose="02020603050405020304" pitchFamily="18" charset="0"/>
              </a:rPr>
              <a:t>90 </a:t>
            </a:r>
            <a:r>
              <a:rPr sz="1800" spc="-15" dirty="0">
                <a:latin typeface="Times New Roman" panose="02020603050405020304" pitchFamily="18" charset="0"/>
                <a:cs typeface="Times New Roman" panose="02020603050405020304" pitchFamily="18" charset="0"/>
              </a:rPr>
              <a:t>days </a:t>
            </a:r>
            <a:r>
              <a:rPr sz="1800" spc="-5" dirty="0">
                <a:latin typeface="Times New Roman" panose="02020603050405020304" pitchFamily="18" charset="0"/>
                <a:cs typeface="Times New Roman" panose="02020603050405020304" pitchFamily="18" charset="0"/>
              </a:rPr>
              <a:t>without </a:t>
            </a:r>
            <a:r>
              <a:rPr sz="1800" dirty="0">
                <a:latin typeface="Times New Roman" panose="02020603050405020304" pitchFamily="18" charset="0"/>
                <a:cs typeface="Times New Roman" panose="02020603050405020304" pitchFamily="18" charset="0"/>
              </a:rPr>
              <a:t>the </a:t>
            </a:r>
            <a:r>
              <a:rPr sz="1800" spc="-10" dirty="0">
                <a:latin typeface="Times New Roman" panose="02020603050405020304" pitchFamily="18" charset="0"/>
                <a:cs typeface="Times New Roman" panose="02020603050405020304" pitchFamily="18" charset="0"/>
              </a:rPr>
              <a:t>discontinuation </a:t>
            </a:r>
            <a:r>
              <a:rPr sz="1800" spc="-5" dirty="0">
                <a:latin typeface="Times New Roman" panose="02020603050405020304" pitchFamily="18" charset="0"/>
                <a:cs typeface="Times New Roman" panose="02020603050405020304" pitchFamily="18" charset="0"/>
              </a:rPr>
              <a:t>of </a:t>
            </a:r>
            <a:r>
              <a:rPr sz="1800" spc="-15" dirty="0">
                <a:latin typeface="Times New Roman" panose="02020603050405020304" pitchFamily="18" charset="0"/>
                <a:cs typeface="Times New Roman" panose="02020603050405020304" pitchFamily="18" charset="0"/>
              </a:rPr>
              <a:t>any </a:t>
            </a:r>
            <a:r>
              <a:rPr sz="1800" spc="-5" dirty="0">
                <a:latin typeface="Times New Roman" panose="02020603050405020304" pitchFamily="18" charset="0"/>
                <a:cs typeface="Times New Roman" panose="02020603050405020304" pitchFamily="18" charset="0"/>
              </a:rPr>
              <a:t>other  </a:t>
            </a:r>
            <a:r>
              <a:rPr sz="1800" spc="-10" dirty="0">
                <a:latin typeface="Times New Roman" panose="02020603050405020304" pitchFamily="18" charset="0"/>
                <a:cs typeface="Times New Roman" panose="02020603050405020304" pitchFamily="18" charset="0"/>
              </a:rPr>
              <a:t>behavioral </a:t>
            </a:r>
            <a:r>
              <a:rPr sz="1800" spc="-5" dirty="0">
                <a:latin typeface="Times New Roman" panose="02020603050405020304" pitchFamily="18" charset="0"/>
                <a:cs typeface="Times New Roman" panose="02020603050405020304" pitchFamily="18" charset="0"/>
              </a:rPr>
              <a:t>health medication during that </a:t>
            </a:r>
            <a:r>
              <a:rPr sz="1800" dirty="0">
                <a:latin typeface="Times New Roman" panose="02020603050405020304" pitchFamily="18" charset="0"/>
                <a:cs typeface="Times New Roman" panose="02020603050405020304" pitchFamily="18" charset="0"/>
              </a:rPr>
              <a:t>90</a:t>
            </a:r>
            <a:r>
              <a:rPr sz="1800" spc="30"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days</a:t>
            </a:r>
            <a:endParaRPr sz="1800" dirty="0">
              <a:latin typeface="Times New Roman" panose="02020603050405020304" pitchFamily="18" charset="0"/>
              <a:cs typeface="Times New Roman" panose="02020603050405020304" pitchFamily="18" charset="0"/>
            </a:endParaRPr>
          </a:p>
          <a:p>
            <a:pPr lvl="2">
              <a:lnSpc>
                <a:spcPct val="100000"/>
              </a:lnSpc>
              <a:spcBef>
                <a:spcPts val="20"/>
              </a:spcBef>
              <a:buFont typeface="Wingdings"/>
              <a:buChar char=""/>
            </a:pPr>
            <a:endParaRPr sz="1450" dirty="0">
              <a:latin typeface="Times New Roman" panose="02020603050405020304" pitchFamily="18" charset="0"/>
              <a:cs typeface="Times New Roman" panose="02020603050405020304" pitchFamily="18" charset="0"/>
            </a:endParaRPr>
          </a:p>
          <a:p>
            <a:pPr marL="814069" lvl="1" indent="-344170">
              <a:lnSpc>
                <a:spcPct val="100000"/>
              </a:lnSpc>
              <a:buFont typeface="Wingdings"/>
              <a:buChar char=""/>
              <a:tabLst>
                <a:tab pos="814069" algn="l"/>
                <a:tab pos="814705" algn="l"/>
              </a:tabLst>
            </a:pPr>
            <a:r>
              <a:rPr sz="1800" dirty="0">
                <a:latin typeface="Times New Roman" panose="02020603050405020304" pitchFamily="18" charset="0"/>
                <a:cs typeface="Times New Roman" panose="02020603050405020304" pitchFamily="18" charset="0"/>
              </a:rPr>
              <a:t>No </a:t>
            </a:r>
            <a:r>
              <a:rPr sz="1800" spc="-5" dirty="0">
                <a:latin typeface="Times New Roman" panose="02020603050405020304" pitchFamily="18" charset="0"/>
                <a:cs typeface="Times New Roman" panose="02020603050405020304" pitchFamily="18" charset="0"/>
              </a:rPr>
              <a:t>inpatient/residential </a:t>
            </a:r>
            <a:r>
              <a:rPr sz="1800" spc="-15" dirty="0">
                <a:latin typeface="Times New Roman" panose="02020603050405020304" pitchFamily="18" charset="0"/>
                <a:cs typeface="Times New Roman" panose="02020603050405020304" pitchFamily="18" charset="0"/>
              </a:rPr>
              <a:t>psychiatric </a:t>
            </a:r>
            <a:r>
              <a:rPr sz="1800" spc="-5" dirty="0">
                <a:latin typeface="Times New Roman" panose="02020603050405020304" pitchFamily="18" charset="0"/>
                <a:cs typeface="Times New Roman" panose="02020603050405020304" pitchFamily="18" charset="0"/>
              </a:rPr>
              <a:t>or </a:t>
            </a:r>
            <a:r>
              <a:rPr sz="1800" spc="-10" dirty="0">
                <a:latin typeface="Times New Roman" panose="02020603050405020304" pitchFamily="18" charset="0"/>
                <a:cs typeface="Times New Roman" panose="02020603050405020304" pitchFamily="18" charset="0"/>
              </a:rPr>
              <a:t>substance </a:t>
            </a:r>
            <a:r>
              <a:rPr sz="1800" dirty="0">
                <a:latin typeface="Times New Roman" panose="02020603050405020304" pitchFamily="18" charset="0"/>
                <a:cs typeface="Times New Roman" panose="02020603050405020304" pitchFamily="18" charset="0"/>
              </a:rPr>
              <a:t>abuse </a:t>
            </a:r>
            <a:r>
              <a:rPr sz="1800" spc="-5" dirty="0">
                <a:latin typeface="Times New Roman" panose="02020603050405020304" pitchFamily="18" charset="0"/>
                <a:cs typeface="Times New Roman" panose="02020603050405020304" pitchFamily="18" charset="0"/>
              </a:rPr>
              <a:t>treatment in </a:t>
            </a:r>
            <a:r>
              <a:rPr sz="1800" dirty="0">
                <a:latin typeface="Times New Roman" panose="02020603050405020304" pitchFamily="18" charset="0"/>
                <a:cs typeface="Times New Roman" panose="02020603050405020304" pitchFamily="18" charset="0"/>
              </a:rPr>
              <a:t>the</a:t>
            </a:r>
            <a:r>
              <a:rPr sz="1800" spc="80" dirty="0">
                <a:latin typeface="Times New Roman" panose="02020603050405020304" pitchFamily="18" charset="0"/>
                <a:cs typeface="Times New Roman" panose="02020603050405020304" pitchFamily="18" charset="0"/>
              </a:rPr>
              <a:t> </a:t>
            </a:r>
            <a:r>
              <a:rPr sz="1800" spc="-10" dirty="0">
                <a:latin typeface="Times New Roman" panose="02020603050405020304" pitchFamily="18" charset="0"/>
                <a:cs typeface="Times New Roman" panose="02020603050405020304" pitchFamily="18" charset="0"/>
              </a:rPr>
              <a:t>past</a:t>
            </a:r>
            <a:endParaRPr sz="1800" dirty="0">
              <a:latin typeface="Times New Roman" panose="02020603050405020304" pitchFamily="18" charset="0"/>
              <a:cs typeface="Times New Roman" panose="02020603050405020304" pitchFamily="18" charset="0"/>
            </a:endParaRPr>
          </a:p>
          <a:p>
            <a:pPr marL="814069">
              <a:lnSpc>
                <a:spcPct val="100000"/>
              </a:lnSpc>
            </a:pPr>
            <a:r>
              <a:rPr sz="1800" dirty="0">
                <a:latin typeface="Times New Roman" panose="02020603050405020304" pitchFamily="18" charset="0"/>
                <a:cs typeface="Times New Roman" panose="02020603050405020304" pitchFamily="18" charset="0"/>
              </a:rPr>
              <a:t>12 </a:t>
            </a:r>
            <a:r>
              <a:rPr sz="1800" spc="-5" dirty="0">
                <a:latin typeface="Times New Roman" panose="02020603050405020304" pitchFamily="18" charset="0"/>
                <a:cs typeface="Times New Roman" panose="02020603050405020304" pitchFamily="18" charset="0"/>
              </a:rPr>
              <a:t>months </a:t>
            </a:r>
            <a:r>
              <a:rPr sz="1800" spc="-10" dirty="0">
                <a:latin typeface="Times New Roman" panose="02020603050405020304" pitchFamily="18" charset="0"/>
                <a:cs typeface="Times New Roman" panose="02020603050405020304" pitchFamily="18" charset="0"/>
              </a:rPr>
              <a:t>(requires waiver </a:t>
            </a:r>
            <a:r>
              <a:rPr sz="1800" dirty="0">
                <a:latin typeface="Times New Roman" panose="02020603050405020304" pitchFamily="18" charset="0"/>
                <a:cs typeface="Times New Roman" panose="02020603050405020304" pitchFamily="18" charset="0"/>
              </a:rPr>
              <a:t>if </a:t>
            </a:r>
            <a:r>
              <a:rPr sz="1800" spc="-5" dirty="0">
                <a:latin typeface="Times New Roman" panose="02020603050405020304" pitchFamily="18" charset="0"/>
                <a:cs typeface="Times New Roman" panose="02020603050405020304" pitchFamily="18" charset="0"/>
              </a:rPr>
              <a:t>within </a:t>
            </a:r>
            <a:r>
              <a:rPr sz="1800" spc="-10" dirty="0">
                <a:latin typeface="Times New Roman" panose="02020603050405020304" pitchFamily="18" charset="0"/>
                <a:cs typeface="Times New Roman" panose="02020603050405020304" pitchFamily="18" charset="0"/>
              </a:rPr>
              <a:t>past </a:t>
            </a:r>
            <a:r>
              <a:rPr sz="1800" dirty="0">
                <a:latin typeface="Times New Roman" panose="02020603050405020304" pitchFamily="18" charset="0"/>
                <a:cs typeface="Times New Roman" panose="02020603050405020304" pitchFamily="18" charset="0"/>
              </a:rPr>
              <a:t>12</a:t>
            </a:r>
            <a:r>
              <a:rPr sz="1800" spc="75" dirty="0">
                <a:latin typeface="Times New Roman" panose="02020603050405020304" pitchFamily="18" charset="0"/>
                <a:cs typeface="Times New Roman" panose="02020603050405020304" pitchFamily="18" charset="0"/>
              </a:rPr>
              <a:t> </a:t>
            </a:r>
            <a:r>
              <a:rPr sz="1800" spc="-5" dirty="0">
                <a:latin typeface="Times New Roman" panose="02020603050405020304" pitchFamily="18" charset="0"/>
                <a:cs typeface="Times New Roman" panose="02020603050405020304" pitchFamily="18" charset="0"/>
              </a:rPr>
              <a:t>months)</a:t>
            </a:r>
            <a:endParaRPr lang="en-US" sz="1800" spc="-5" dirty="0">
              <a:latin typeface="Times New Roman" panose="02020603050405020304" pitchFamily="18" charset="0"/>
              <a:cs typeface="Times New Roman" panose="02020603050405020304" pitchFamily="18" charset="0"/>
            </a:endParaRPr>
          </a:p>
          <a:p>
            <a:pPr marL="814069">
              <a:lnSpc>
                <a:spcPct val="100000"/>
              </a:lnSpc>
            </a:pPr>
            <a:endParaRPr lang="en-US" spc="-5" dirty="0">
              <a:latin typeface="Times New Roman" panose="02020603050405020304" pitchFamily="18" charset="0"/>
              <a:cs typeface="Times New Roman" panose="020206030504050203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1" y="152400"/>
            <a:ext cx="7212532" cy="861774"/>
          </a:xfrm>
          <a:prstGeom prst="rect">
            <a:avLst/>
          </a:prstGeom>
        </p:spPr>
        <p:txBody>
          <a:bodyPr vert="horz" wrap="square" lIns="0" tIns="0" rIns="0" bIns="0" rtlCol="0">
            <a:spAutoFit/>
          </a:bodyPr>
          <a:lstStyle/>
          <a:p>
            <a:pPr marL="12700" algn="ctr">
              <a:lnSpc>
                <a:spcPct val="100000"/>
              </a:lnSpc>
            </a:pPr>
            <a:r>
              <a:rPr spc="-10" dirty="0">
                <a:latin typeface="Times New Roman" panose="02020603050405020304" pitchFamily="18" charset="0"/>
                <a:cs typeface="Times New Roman" panose="02020603050405020304" pitchFamily="18" charset="0"/>
              </a:rPr>
              <a:t>Documents </a:t>
            </a:r>
            <a:r>
              <a:rPr spc="-15" dirty="0">
                <a:latin typeface="Times New Roman" panose="02020603050405020304" pitchFamily="18" charset="0"/>
                <a:cs typeface="Times New Roman" panose="02020603050405020304" pitchFamily="18" charset="0"/>
              </a:rPr>
              <a:t>to </a:t>
            </a:r>
            <a:r>
              <a:rPr spc="-5" dirty="0">
                <a:latin typeface="Times New Roman" panose="02020603050405020304" pitchFamily="18" charset="0"/>
                <a:cs typeface="Times New Roman" panose="02020603050405020304" pitchFamily="18" charset="0"/>
              </a:rPr>
              <a:t>Bring </a:t>
            </a:r>
            <a:r>
              <a:rPr spc="-15" dirty="0">
                <a:latin typeface="Times New Roman" panose="02020603050405020304" pitchFamily="18" charset="0"/>
                <a:cs typeface="Times New Roman" panose="02020603050405020304" pitchFamily="18" charset="0"/>
              </a:rPr>
              <a:t>to </a:t>
            </a:r>
            <a:r>
              <a:rPr spc="-10" dirty="0">
                <a:latin typeface="Times New Roman" panose="02020603050405020304" pitchFamily="18" charset="0"/>
                <a:cs typeface="Times New Roman" panose="02020603050405020304" pitchFamily="18" charset="0"/>
              </a:rPr>
              <a:t>Medical</a:t>
            </a:r>
            <a:r>
              <a:rPr spc="85" dirty="0">
                <a:latin typeface="Times New Roman" panose="02020603050405020304" pitchFamily="18" charset="0"/>
                <a:cs typeface="Times New Roman" panose="02020603050405020304" pitchFamily="18" charset="0"/>
              </a:rPr>
              <a:t> </a:t>
            </a:r>
            <a:r>
              <a:rPr lang="en-US" spc="-5" dirty="0">
                <a:latin typeface="Times New Roman" panose="02020603050405020304" pitchFamily="18" charset="0"/>
                <a:cs typeface="Times New Roman" panose="02020603050405020304" pitchFamily="18" charset="0"/>
              </a:rPr>
              <a:t>SRPC</a:t>
            </a:r>
            <a:br>
              <a:rPr lang="en-US" spc="-5" dirty="0">
                <a:latin typeface="Times New Roman" panose="02020603050405020304" pitchFamily="18" charset="0"/>
                <a:cs typeface="Times New Roman" panose="02020603050405020304" pitchFamily="18" charset="0"/>
              </a:rPr>
            </a:br>
            <a:r>
              <a:rPr lang="en-US" spc="-5" dirty="0">
                <a:latin typeface="Times New Roman" panose="02020603050405020304" pitchFamily="18" charset="0"/>
                <a:cs typeface="Times New Roman" panose="02020603050405020304" pitchFamily="18" charset="0"/>
              </a:rPr>
              <a:t>(Tuberculosis Screening/PPD)</a:t>
            </a:r>
            <a:endParaRPr spc="-5" dirty="0">
              <a:latin typeface="Times New Roman" panose="02020603050405020304" pitchFamily="18" charset="0"/>
              <a:cs typeface="Times New Roman" panose="02020603050405020304" pitchFamily="18" charset="0"/>
            </a:endParaRPr>
          </a:p>
        </p:txBody>
      </p:sp>
      <p:sp>
        <p:nvSpPr>
          <p:cNvPr id="3" name="object 3"/>
          <p:cNvSpPr txBox="1"/>
          <p:nvPr/>
        </p:nvSpPr>
        <p:spPr>
          <a:xfrm>
            <a:off x="531063" y="1249934"/>
            <a:ext cx="7595870" cy="2877711"/>
          </a:xfrm>
          <a:prstGeom prst="rect">
            <a:avLst/>
          </a:prstGeom>
        </p:spPr>
        <p:txBody>
          <a:bodyPr vert="horz" wrap="square" lIns="0" tIns="0" rIns="0" bIns="0" rtlCol="0">
            <a:spAutoFit/>
          </a:bodyPr>
          <a:lstStyle/>
          <a:p>
            <a:pPr marL="356870" indent="-344170">
              <a:lnSpc>
                <a:spcPct val="100000"/>
              </a:lnSpc>
              <a:buFont typeface="Arial"/>
              <a:buChar char="•"/>
              <a:tabLst>
                <a:tab pos="356870" algn="l"/>
                <a:tab pos="357505" algn="l"/>
              </a:tabLst>
            </a:pPr>
            <a:r>
              <a:rPr lang="en-US" dirty="0">
                <a:latin typeface="Times New Roman" panose="02020603050405020304" pitchFamily="18" charset="0"/>
                <a:cs typeface="Times New Roman" panose="02020603050405020304" pitchFamily="18" charset="0"/>
              </a:rPr>
              <a:t>Current TB screen and TB skin test results within 90 days of deployment.</a:t>
            </a:r>
          </a:p>
          <a:p>
            <a:pPr marL="12700">
              <a:lnSpc>
                <a:spcPct val="100000"/>
              </a:lnSpc>
              <a:tabLst>
                <a:tab pos="356870" algn="l"/>
                <a:tab pos="357505" algn="l"/>
              </a:tabLst>
            </a:pPr>
            <a:endParaRPr lang="en-US" sz="1800" dirty="0">
              <a:latin typeface="Times New Roman" panose="02020603050405020304" pitchFamily="18" charset="0"/>
              <a:cs typeface="Times New Roman" panose="02020603050405020304" pitchFamily="18" charset="0"/>
            </a:endParaRPr>
          </a:p>
          <a:p>
            <a:pPr marL="356870" indent="-344170">
              <a:lnSpc>
                <a:spcPct val="100000"/>
              </a:lnSpc>
              <a:buFont typeface="Arial"/>
              <a:buChar char="•"/>
              <a:tabLst>
                <a:tab pos="356870" algn="l"/>
                <a:tab pos="357505" algn="l"/>
              </a:tabLst>
            </a:pPr>
            <a:r>
              <a:rPr sz="1800" dirty="0">
                <a:latin typeface="Times New Roman" panose="02020603050405020304" pitchFamily="18" charset="0"/>
                <a:cs typeface="Times New Roman" panose="02020603050405020304" pitchFamily="18" charset="0"/>
              </a:rPr>
              <a:t>If </a:t>
            </a:r>
            <a:r>
              <a:rPr sz="1800" spc="-30" dirty="0">
                <a:latin typeface="Times New Roman" panose="02020603050405020304" pitchFamily="18" charset="0"/>
                <a:cs typeface="Times New Roman" panose="02020603050405020304" pitchFamily="18" charset="0"/>
              </a:rPr>
              <a:t>you </a:t>
            </a:r>
            <a:r>
              <a:rPr sz="1800" spc="-10" dirty="0">
                <a:latin typeface="Times New Roman" panose="02020603050405020304" pitchFamily="18" charset="0"/>
                <a:cs typeface="Times New Roman" panose="02020603050405020304" pitchFamily="18" charset="0"/>
              </a:rPr>
              <a:t>ha</a:t>
            </a:r>
            <a:r>
              <a:rPr lang="en-US" sz="1800" spc="-10" dirty="0">
                <a:latin typeface="Times New Roman" panose="02020603050405020304" pitchFamily="18" charset="0"/>
                <a:cs typeface="Times New Roman" panose="02020603050405020304" pitchFamily="18" charset="0"/>
              </a:rPr>
              <a:t>ve ever had</a:t>
            </a:r>
            <a:r>
              <a:rPr sz="1800" spc="-10"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a </a:t>
            </a:r>
            <a:r>
              <a:rPr sz="1800" spc="-25" dirty="0">
                <a:latin typeface="Times New Roman" panose="02020603050405020304" pitchFamily="18" charset="0"/>
                <a:cs typeface="Times New Roman" panose="02020603050405020304" pitchFamily="18" charset="0"/>
              </a:rPr>
              <a:t>positive </a:t>
            </a:r>
            <a:r>
              <a:rPr sz="1800" spc="-5" dirty="0">
                <a:latin typeface="Times New Roman" panose="02020603050405020304" pitchFamily="18" charset="0"/>
                <a:cs typeface="Times New Roman" panose="02020603050405020304" pitchFamily="18" charset="0"/>
              </a:rPr>
              <a:t>TB </a:t>
            </a:r>
            <a:r>
              <a:rPr sz="1800" spc="-20" dirty="0">
                <a:latin typeface="Times New Roman" panose="02020603050405020304" pitchFamily="18" charset="0"/>
                <a:cs typeface="Times New Roman" panose="02020603050405020304" pitchFamily="18" charset="0"/>
              </a:rPr>
              <a:t>skin test, bring </a:t>
            </a:r>
            <a:r>
              <a:rPr sz="1800" spc="-30" dirty="0">
                <a:latin typeface="Times New Roman" panose="02020603050405020304" pitchFamily="18" charset="0"/>
                <a:cs typeface="Times New Roman" panose="02020603050405020304" pitchFamily="18" charset="0"/>
              </a:rPr>
              <a:t>records</a:t>
            </a:r>
            <a:r>
              <a:rPr sz="1800" spc="-235" dirty="0">
                <a:latin typeface="Times New Roman" panose="02020603050405020304" pitchFamily="18" charset="0"/>
                <a:cs typeface="Times New Roman" panose="02020603050405020304" pitchFamily="18" charset="0"/>
              </a:rPr>
              <a:t> </a:t>
            </a:r>
            <a:r>
              <a:rPr sz="1800" spc="-15" dirty="0">
                <a:latin typeface="Times New Roman" panose="02020603050405020304" pitchFamily="18" charset="0"/>
                <a:cs typeface="Times New Roman" panose="02020603050405020304" pitchFamily="18" charset="0"/>
              </a:rPr>
              <a:t>documenting:</a:t>
            </a:r>
            <a:endParaRPr sz="1800" dirty="0">
              <a:latin typeface="Times New Roman" panose="02020603050405020304" pitchFamily="18" charset="0"/>
              <a:cs typeface="Times New Roman" panose="02020603050405020304" pitchFamily="18" charset="0"/>
            </a:endParaRPr>
          </a:p>
          <a:p>
            <a:pPr marL="756285" lvl="1" indent="-286385">
              <a:spcBef>
                <a:spcPts val="805"/>
              </a:spcBef>
              <a:buFont typeface="Wingdings"/>
              <a:buChar char=""/>
              <a:tabLst>
                <a:tab pos="756920" algn="l"/>
              </a:tabLst>
            </a:pPr>
            <a:r>
              <a:rPr lang="en-US" spc="-35" dirty="0">
                <a:latin typeface="Times New Roman" panose="02020603050405020304" pitchFamily="18" charset="0"/>
                <a:cs typeface="Times New Roman" panose="02020603050405020304" pitchFamily="18" charset="0"/>
              </a:rPr>
              <a:t>Proof of previous BCG Vaccination</a:t>
            </a:r>
            <a:endParaRPr lang="en-US" sz="1800" spc="-15" dirty="0">
              <a:latin typeface="Times New Roman" panose="02020603050405020304" pitchFamily="18" charset="0"/>
              <a:cs typeface="Times New Roman" panose="02020603050405020304" pitchFamily="18" charset="0"/>
            </a:endParaRPr>
          </a:p>
          <a:p>
            <a:pPr marL="756285" lvl="1" indent="-286385">
              <a:lnSpc>
                <a:spcPct val="100000"/>
              </a:lnSpc>
              <a:spcBef>
                <a:spcPts val="805"/>
              </a:spcBef>
              <a:buFont typeface="Wingdings"/>
              <a:buChar char=""/>
              <a:tabLst>
                <a:tab pos="756920" algn="l"/>
              </a:tabLst>
            </a:pPr>
            <a:r>
              <a:rPr sz="1800" spc="-15" dirty="0">
                <a:latin typeface="Times New Roman" panose="02020603050405020304" pitchFamily="18" charset="0"/>
                <a:cs typeface="Times New Roman" panose="02020603050405020304" pitchFamily="18" charset="0"/>
              </a:rPr>
              <a:t>History of </a:t>
            </a:r>
            <a:r>
              <a:rPr sz="1800" spc="-20" dirty="0">
                <a:latin typeface="Times New Roman" panose="02020603050405020304" pitchFamily="18" charset="0"/>
                <a:cs typeface="Times New Roman" panose="02020603050405020304" pitchFamily="18" charset="0"/>
              </a:rPr>
              <a:t>exposure </a:t>
            </a:r>
            <a:r>
              <a:rPr sz="1800" spc="-10" dirty="0">
                <a:latin typeface="Times New Roman" panose="02020603050405020304" pitchFamily="18" charset="0"/>
                <a:cs typeface="Times New Roman" panose="02020603050405020304" pitchFamily="18" charset="0"/>
              </a:rPr>
              <a:t>to</a:t>
            </a:r>
            <a:r>
              <a:rPr sz="1800" spc="-30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TB, </a:t>
            </a:r>
            <a:r>
              <a:rPr sz="1800" spc="-20" dirty="0">
                <a:latin typeface="Times New Roman" panose="02020603050405020304" pitchFamily="18" charset="0"/>
                <a:cs typeface="Times New Roman" panose="02020603050405020304" pitchFamily="18" charset="0"/>
              </a:rPr>
              <a:t>proof </a:t>
            </a:r>
            <a:r>
              <a:rPr sz="1800" spc="-5" dirty="0">
                <a:latin typeface="Times New Roman" panose="02020603050405020304" pitchFamily="18" charset="0"/>
                <a:cs typeface="Times New Roman" panose="02020603050405020304" pitchFamily="18" charset="0"/>
              </a:rPr>
              <a:t>of </a:t>
            </a:r>
            <a:r>
              <a:rPr sz="1800" spc="-20" dirty="0">
                <a:latin typeface="Times New Roman" panose="02020603050405020304" pitchFamily="18" charset="0"/>
                <a:cs typeface="Times New Roman" panose="02020603050405020304" pitchFamily="18" charset="0"/>
              </a:rPr>
              <a:t>past </a:t>
            </a:r>
            <a:r>
              <a:rPr sz="1800" spc="-15" dirty="0">
                <a:latin typeface="Times New Roman" panose="02020603050405020304" pitchFamily="18" charset="0"/>
                <a:cs typeface="Times New Roman" panose="02020603050405020304" pitchFamily="18" charset="0"/>
              </a:rPr>
              <a:t>treatment</a:t>
            </a:r>
            <a:endParaRPr sz="1800" dirty="0">
              <a:latin typeface="Times New Roman" panose="02020603050405020304" pitchFamily="18" charset="0"/>
              <a:cs typeface="Times New Roman" panose="02020603050405020304" pitchFamily="18" charset="0"/>
            </a:endParaRPr>
          </a:p>
          <a:p>
            <a:pPr marL="756285" lvl="1" indent="-286385">
              <a:lnSpc>
                <a:spcPct val="100000"/>
              </a:lnSpc>
              <a:spcBef>
                <a:spcPts val="695"/>
              </a:spcBef>
              <a:buFont typeface="Wingdings"/>
              <a:buChar char=""/>
              <a:tabLst>
                <a:tab pos="756920" algn="l"/>
              </a:tabLst>
            </a:pPr>
            <a:r>
              <a:rPr sz="1800" spc="-20" dirty="0">
                <a:latin typeface="Times New Roman" panose="02020603050405020304" pitchFamily="18" charset="0"/>
                <a:cs typeface="Times New Roman" panose="02020603050405020304" pitchFamily="18" charset="0"/>
              </a:rPr>
              <a:t>No </a:t>
            </a:r>
            <a:r>
              <a:rPr sz="1800" spc="-5" dirty="0">
                <a:latin typeface="Times New Roman" panose="02020603050405020304" pitchFamily="18" charset="0"/>
                <a:cs typeface="Times New Roman" panose="02020603050405020304" pitchFamily="18" charset="0"/>
              </a:rPr>
              <a:t>TB </a:t>
            </a:r>
            <a:r>
              <a:rPr sz="1800" spc="-20" dirty="0">
                <a:latin typeface="Times New Roman" panose="02020603050405020304" pitchFamily="18" charset="0"/>
                <a:cs typeface="Times New Roman" panose="02020603050405020304" pitchFamily="18" charset="0"/>
              </a:rPr>
              <a:t>symptoms currently </a:t>
            </a:r>
            <a:r>
              <a:rPr sz="1800" spc="-25" dirty="0">
                <a:latin typeface="Times New Roman" panose="02020603050405020304" pitchFamily="18" charset="0"/>
                <a:cs typeface="Times New Roman" panose="02020603050405020304" pitchFamily="18" charset="0"/>
              </a:rPr>
              <a:t>exist, </a:t>
            </a:r>
            <a:r>
              <a:rPr sz="1800" spc="-15" dirty="0">
                <a:latin typeface="Times New Roman" panose="02020603050405020304" pitchFamily="18" charset="0"/>
                <a:cs typeface="Times New Roman" panose="02020603050405020304" pitchFamily="18" charset="0"/>
              </a:rPr>
              <a:t>results of</a:t>
            </a:r>
            <a:r>
              <a:rPr sz="1800" spc="-260" dirty="0">
                <a:latin typeface="Times New Roman" panose="02020603050405020304" pitchFamily="18" charset="0"/>
                <a:cs typeface="Times New Roman" panose="02020603050405020304" pitchFamily="18" charset="0"/>
              </a:rPr>
              <a:t> </a:t>
            </a:r>
            <a:r>
              <a:rPr sz="1800" spc="-25" dirty="0">
                <a:latin typeface="Times New Roman" panose="02020603050405020304" pitchFamily="18" charset="0"/>
                <a:cs typeface="Times New Roman" panose="02020603050405020304" pitchFamily="18" charset="0"/>
              </a:rPr>
              <a:t>chest </a:t>
            </a:r>
            <a:r>
              <a:rPr sz="1800" spc="-35" dirty="0">
                <a:latin typeface="Times New Roman" panose="02020603050405020304" pitchFamily="18" charset="0"/>
                <a:cs typeface="Times New Roman" panose="02020603050405020304" pitchFamily="18" charset="0"/>
              </a:rPr>
              <a:t>X‐ray</a:t>
            </a:r>
            <a:r>
              <a:rPr lang="en-US" sz="1800" spc="-35" dirty="0">
                <a:latin typeface="Times New Roman" panose="02020603050405020304" pitchFamily="18" charset="0"/>
                <a:cs typeface="Times New Roman" panose="02020603050405020304" pitchFamily="18" charset="0"/>
              </a:rPr>
              <a:t> 90 days prior to deployment</a:t>
            </a:r>
          </a:p>
          <a:p>
            <a:pPr marL="756285" lvl="1" indent="-286385">
              <a:lnSpc>
                <a:spcPct val="100000"/>
              </a:lnSpc>
              <a:spcBef>
                <a:spcPts val="695"/>
              </a:spcBef>
              <a:buFont typeface="Wingdings"/>
              <a:buChar char=""/>
              <a:tabLst>
                <a:tab pos="756920" algn="l"/>
              </a:tabLst>
            </a:pPr>
            <a:r>
              <a:rPr lang="en-US" spc="-50" dirty="0">
                <a:latin typeface="Times New Roman" panose="02020603050405020304" pitchFamily="18" charset="0"/>
                <a:cs typeface="Times New Roman" panose="02020603050405020304" pitchFamily="18" charset="0"/>
              </a:rPr>
              <a:t>Documentation of completed public health nursing evaluation for TB disease and counseling for latent tuberculosis infection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4400" y="152400"/>
            <a:ext cx="7239000" cy="430887"/>
          </a:xfrm>
          <a:prstGeom prst="rect">
            <a:avLst/>
          </a:prstGeom>
        </p:spPr>
        <p:txBody>
          <a:bodyPr vert="horz" wrap="square" lIns="0" tIns="0" rIns="0" bIns="0" rtlCol="0">
            <a:spAutoFit/>
          </a:bodyPr>
          <a:lstStyle/>
          <a:p>
            <a:pPr marL="12700" algn="ctr">
              <a:lnSpc>
                <a:spcPct val="100000"/>
              </a:lnSpc>
            </a:pPr>
            <a:r>
              <a:rPr lang="en-US" spc="-10" dirty="0">
                <a:latin typeface="Times New Roman" panose="02020603050405020304" pitchFamily="18" charset="0"/>
                <a:cs typeface="Times New Roman" panose="02020603050405020304" pitchFamily="18" charset="0"/>
              </a:rPr>
              <a:t>Documents </a:t>
            </a:r>
            <a:r>
              <a:rPr lang="en-US" spc="-15" dirty="0">
                <a:latin typeface="Times New Roman" panose="02020603050405020304" pitchFamily="18" charset="0"/>
                <a:cs typeface="Times New Roman" panose="02020603050405020304" pitchFamily="18" charset="0"/>
              </a:rPr>
              <a:t>to </a:t>
            </a:r>
            <a:r>
              <a:rPr lang="en-US" spc="-5" dirty="0">
                <a:latin typeface="Times New Roman" panose="02020603050405020304" pitchFamily="18" charset="0"/>
                <a:cs typeface="Times New Roman" panose="02020603050405020304" pitchFamily="18" charset="0"/>
              </a:rPr>
              <a:t>Bring </a:t>
            </a:r>
            <a:r>
              <a:rPr lang="en-US" spc="-15" dirty="0">
                <a:latin typeface="Times New Roman" panose="02020603050405020304" pitchFamily="18" charset="0"/>
                <a:cs typeface="Times New Roman" panose="02020603050405020304" pitchFamily="18" charset="0"/>
              </a:rPr>
              <a:t>to </a:t>
            </a:r>
            <a:r>
              <a:rPr lang="en-US" spc="-5" dirty="0">
                <a:latin typeface="Times New Roman" panose="02020603050405020304" pitchFamily="18" charset="0"/>
                <a:cs typeface="Times New Roman" panose="02020603050405020304" pitchFamily="18" charset="0"/>
              </a:rPr>
              <a:t>Immunization Section</a:t>
            </a:r>
            <a:endParaRPr spc="-5" dirty="0">
              <a:latin typeface="Times New Roman" panose="02020603050405020304" pitchFamily="18" charset="0"/>
              <a:cs typeface="Times New Roman" panose="02020603050405020304" pitchFamily="18" charset="0"/>
            </a:endParaRPr>
          </a:p>
        </p:txBody>
      </p:sp>
      <p:sp>
        <p:nvSpPr>
          <p:cNvPr id="3" name="object 3"/>
          <p:cNvSpPr txBox="1"/>
          <p:nvPr/>
        </p:nvSpPr>
        <p:spPr>
          <a:xfrm>
            <a:off x="531063" y="1249934"/>
            <a:ext cx="8199120" cy="3380413"/>
          </a:xfrm>
          <a:prstGeom prst="rect">
            <a:avLst/>
          </a:prstGeom>
        </p:spPr>
        <p:txBody>
          <a:bodyPr vert="horz" wrap="square" lIns="0" tIns="0" rIns="0" bIns="0" rtlCol="0">
            <a:spAutoFit/>
          </a:bodyPr>
          <a:lstStyle/>
          <a:p>
            <a:pPr marL="356870" indent="-344170">
              <a:lnSpc>
                <a:spcPct val="100000"/>
              </a:lnSpc>
              <a:spcBef>
                <a:spcPts val="800"/>
              </a:spcBef>
              <a:buFont typeface="Arial"/>
              <a:buChar char="•"/>
              <a:tabLst>
                <a:tab pos="356870" algn="l"/>
                <a:tab pos="357505" algn="l"/>
              </a:tabLst>
            </a:pPr>
            <a:r>
              <a:rPr sz="1800" spc="-15" dirty="0">
                <a:latin typeface="Times New Roman" panose="02020603050405020304" pitchFamily="18" charset="0"/>
                <a:cs typeface="Times New Roman" panose="02020603050405020304" pitchFamily="18" charset="0"/>
              </a:rPr>
              <a:t>All </a:t>
            </a:r>
            <a:r>
              <a:rPr sz="1800" spc="-25" dirty="0">
                <a:latin typeface="Times New Roman" panose="02020603050405020304" pitchFamily="18" charset="0"/>
                <a:cs typeface="Times New Roman" panose="02020603050405020304" pitchFamily="18" charset="0"/>
              </a:rPr>
              <a:t>civilian records </a:t>
            </a:r>
            <a:r>
              <a:rPr sz="1800" spc="-5" dirty="0">
                <a:latin typeface="Times New Roman" panose="02020603050405020304" pitchFamily="18" charset="0"/>
                <a:cs typeface="Times New Roman" panose="02020603050405020304" pitchFamily="18" charset="0"/>
              </a:rPr>
              <a:t>of </a:t>
            </a:r>
            <a:r>
              <a:rPr sz="1800" spc="-10" dirty="0">
                <a:latin typeface="Times New Roman" panose="02020603050405020304" pitchFamily="18" charset="0"/>
                <a:cs typeface="Times New Roman" panose="02020603050405020304" pitchFamily="18" charset="0"/>
              </a:rPr>
              <a:t>valid </a:t>
            </a:r>
            <a:r>
              <a:rPr sz="1800" spc="-20" dirty="0">
                <a:latin typeface="Times New Roman" panose="02020603050405020304" pitchFamily="18" charset="0"/>
                <a:cs typeface="Times New Roman" panose="02020603050405020304" pitchFamily="18" charset="0"/>
              </a:rPr>
              <a:t>vaccinations </a:t>
            </a:r>
            <a:r>
              <a:rPr sz="1800" spc="-5" dirty="0">
                <a:latin typeface="Times New Roman" panose="02020603050405020304" pitchFamily="18" charset="0"/>
                <a:cs typeface="Times New Roman" panose="02020603050405020304" pitchFamily="18" charset="0"/>
              </a:rPr>
              <a:t>(or lab </a:t>
            </a:r>
            <a:r>
              <a:rPr sz="1800" spc="-10" dirty="0">
                <a:latin typeface="Times New Roman" panose="02020603050405020304" pitchFamily="18" charset="0"/>
                <a:cs typeface="Times New Roman" panose="02020603050405020304" pitchFamily="18" charset="0"/>
              </a:rPr>
              <a:t>results demonstrating</a:t>
            </a:r>
            <a:r>
              <a:rPr sz="1800" spc="45" dirty="0">
                <a:latin typeface="Times New Roman" panose="02020603050405020304" pitchFamily="18" charset="0"/>
                <a:cs typeface="Times New Roman" panose="02020603050405020304" pitchFamily="18" charset="0"/>
              </a:rPr>
              <a:t> </a:t>
            </a:r>
            <a:r>
              <a:rPr sz="1800" dirty="0">
                <a:latin typeface="Times New Roman" panose="02020603050405020304" pitchFamily="18" charset="0"/>
                <a:cs typeface="Times New Roman" panose="02020603050405020304" pitchFamily="18" charset="0"/>
              </a:rPr>
              <a:t>immunity)</a:t>
            </a:r>
            <a:endParaRPr lang="en-US" sz="1800" dirty="0">
              <a:latin typeface="Times New Roman" panose="02020603050405020304" pitchFamily="18" charset="0"/>
              <a:cs typeface="Times New Roman" panose="02020603050405020304" pitchFamily="18" charset="0"/>
            </a:endParaRPr>
          </a:p>
          <a:p>
            <a:pPr marL="814070" lvl="1" indent="-344170">
              <a:spcBef>
                <a:spcPts val="800"/>
              </a:spcBef>
              <a:buFont typeface="Wingdings" panose="05000000000000000000" pitchFamily="2" charset="2"/>
              <a:buChar char="ü"/>
              <a:tabLst>
                <a:tab pos="356870" algn="l"/>
                <a:tab pos="357505" algn="l"/>
              </a:tabLst>
            </a:pPr>
            <a:r>
              <a:rPr lang="en-US" spc="-5" dirty="0">
                <a:latin typeface="Times New Roman" panose="02020603050405020304" pitchFamily="18" charset="0"/>
                <a:cs typeface="Times New Roman" panose="02020603050405020304" pitchFamily="18" charset="0"/>
              </a:rPr>
              <a:t>Serum </a:t>
            </a:r>
            <a:r>
              <a:rPr lang="en-US" spc="-15" dirty="0">
                <a:latin typeface="Times New Roman" panose="02020603050405020304" pitchFamily="18" charset="0"/>
                <a:cs typeface="Times New Roman" panose="02020603050405020304" pitchFamily="18" charset="0"/>
              </a:rPr>
              <a:t>titers </a:t>
            </a:r>
            <a:r>
              <a:rPr lang="en-US" spc="-10" dirty="0">
                <a:latin typeface="Times New Roman" panose="02020603050405020304" pitchFamily="18" charset="0"/>
                <a:cs typeface="Times New Roman" panose="02020603050405020304" pitchFamily="18" charset="0"/>
              </a:rPr>
              <a:t>are acceptable proof </a:t>
            </a:r>
            <a:r>
              <a:rPr lang="en-US" spc="-5" dirty="0">
                <a:latin typeface="Times New Roman" panose="02020603050405020304" pitchFamily="18" charset="0"/>
                <a:cs typeface="Times New Roman" panose="02020603050405020304" pitchFamily="18" charset="0"/>
              </a:rPr>
              <a:t>of immunity </a:t>
            </a:r>
            <a:r>
              <a:rPr lang="en-US" spc="-15" dirty="0">
                <a:latin typeface="Times New Roman" panose="02020603050405020304" pitchFamily="18" charset="0"/>
                <a:cs typeface="Times New Roman" panose="02020603050405020304" pitchFamily="18" charset="0"/>
              </a:rPr>
              <a:t>for </a:t>
            </a:r>
            <a:r>
              <a:rPr lang="en-US" spc="-5" dirty="0">
                <a:latin typeface="Times New Roman" panose="02020603050405020304" pitchFamily="18" charset="0"/>
                <a:cs typeface="Times New Roman" panose="02020603050405020304" pitchFamily="18" charset="0"/>
              </a:rPr>
              <a:t>Hepatitis </a:t>
            </a:r>
            <a:r>
              <a:rPr lang="en-US" spc="5" dirty="0">
                <a:latin typeface="Times New Roman" panose="02020603050405020304" pitchFamily="18" charset="0"/>
                <a:cs typeface="Times New Roman" panose="02020603050405020304" pitchFamily="18" charset="0"/>
              </a:rPr>
              <a:t>A, </a:t>
            </a:r>
            <a:r>
              <a:rPr lang="en-US" spc="-5" dirty="0">
                <a:latin typeface="Times New Roman" panose="02020603050405020304" pitchFamily="18" charset="0"/>
                <a:cs typeface="Times New Roman" panose="02020603050405020304" pitchFamily="18" charset="0"/>
              </a:rPr>
              <a:t>Hepatitis </a:t>
            </a:r>
            <a:r>
              <a:rPr lang="en-US" spc="-10" dirty="0">
                <a:latin typeface="Times New Roman" panose="02020603050405020304" pitchFamily="18" charset="0"/>
                <a:cs typeface="Times New Roman" panose="02020603050405020304" pitchFamily="18" charset="0"/>
              </a:rPr>
              <a:t>B,  </a:t>
            </a:r>
            <a:r>
              <a:rPr lang="en-US" spc="-5" dirty="0">
                <a:latin typeface="Times New Roman" panose="02020603050405020304" pitchFamily="18" charset="0"/>
                <a:cs typeface="Times New Roman" panose="02020603050405020304" pitchFamily="18" charset="0"/>
              </a:rPr>
              <a:t>MMR (measles/mumps/rubella), </a:t>
            </a:r>
            <a:r>
              <a:rPr lang="en-US" dirty="0">
                <a:latin typeface="Times New Roman" panose="02020603050405020304" pitchFamily="18" charset="0"/>
                <a:cs typeface="Times New Roman" panose="02020603050405020304" pitchFamily="18" charset="0"/>
              </a:rPr>
              <a:t>and </a:t>
            </a:r>
            <a:r>
              <a:rPr lang="en-US" spc="-5" dirty="0">
                <a:latin typeface="Times New Roman" panose="02020603050405020304" pitchFamily="18" charset="0"/>
                <a:cs typeface="Times New Roman" panose="02020603050405020304" pitchFamily="18" charset="0"/>
              </a:rPr>
              <a:t>VZV </a:t>
            </a:r>
            <a:r>
              <a:rPr lang="en-US" spc="-10" dirty="0">
                <a:latin typeface="Times New Roman" panose="02020603050405020304" pitchFamily="18" charset="0"/>
                <a:cs typeface="Times New Roman" panose="02020603050405020304" pitchFamily="18" charset="0"/>
              </a:rPr>
              <a:t>(varicella </a:t>
            </a:r>
            <a:r>
              <a:rPr lang="en-US" spc="-5" dirty="0">
                <a:latin typeface="Times New Roman" panose="02020603050405020304" pitchFamily="18" charset="0"/>
                <a:cs typeface="Times New Roman" panose="02020603050405020304" pitchFamily="18" charset="0"/>
              </a:rPr>
              <a:t>or</a:t>
            </a:r>
            <a:r>
              <a:rPr lang="en-US" spc="150" dirty="0">
                <a:latin typeface="Times New Roman" panose="02020603050405020304" pitchFamily="18" charset="0"/>
                <a:cs typeface="Times New Roman" panose="02020603050405020304" pitchFamily="18" charset="0"/>
              </a:rPr>
              <a:t> </a:t>
            </a:r>
            <a:r>
              <a:rPr lang="en-US" spc="-15" dirty="0">
                <a:latin typeface="Times New Roman" panose="02020603050405020304" pitchFamily="18" charset="0"/>
                <a:cs typeface="Times New Roman" panose="02020603050405020304" pitchFamily="18" charset="0"/>
              </a:rPr>
              <a:t>chickenpox)</a:t>
            </a:r>
            <a:endParaRPr dirty="0">
              <a:latin typeface="Times New Roman" panose="02020603050405020304" pitchFamily="18" charset="0"/>
              <a:cs typeface="Times New Roman" panose="02020603050405020304" pitchFamily="18" charset="0"/>
            </a:endParaRPr>
          </a:p>
          <a:p>
            <a:pPr marL="356870" indent="-344170">
              <a:lnSpc>
                <a:spcPct val="100000"/>
              </a:lnSpc>
              <a:spcBef>
                <a:spcPts val="790"/>
              </a:spcBef>
              <a:buFont typeface="Arial"/>
              <a:buChar char="•"/>
              <a:tabLst>
                <a:tab pos="356870" algn="l"/>
                <a:tab pos="357505" algn="l"/>
              </a:tabLst>
            </a:pPr>
            <a:r>
              <a:rPr lang="en-US" spc="-30" dirty="0">
                <a:latin typeface="Times New Roman" panose="02020603050405020304" pitchFamily="18" charset="0"/>
                <a:cs typeface="Times New Roman" panose="02020603050405020304" pitchFamily="18" charset="0"/>
              </a:rPr>
              <a:t>CDC (formerly PHS) 731</a:t>
            </a:r>
            <a:r>
              <a:rPr lang="en-US" spc="-20" dirty="0">
                <a:latin typeface="Times New Roman" panose="02020603050405020304" pitchFamily="18" charset="0"/>
                <a:cs typeface="Times New Roman" panose="02020603050405020304" pitchFamily="18" charset="0"/>
              </a:rPr>
              <a:t> (</a:t>
            </a:r>
            <a:r>
              <a:rPr lang="en-US" spc="-30" dirty="0">
                <a:latin typeface="Times New Roman" panose="02020603050405020304" pitchFamily="18" charset="0"/>
                <a:cs typeface="Times New Roman" panose="02020603050405020304" pitchFamily="18" charset="0"/>
              </a:rPr>
              <a:t>yellow </a:t>
            </a:r>
            <a:r>
              <a:rPr lang="en-US" spc="-20" dirty="0">
                <a:latin typeface="Times New Roman" panose="02020603050405020304" pitchFamily="18" charset="0"/>
                <a:cs typeface="Times New Roman" panose="02020603050405020304" pitchFamily="18" charset="0"/>
              </a:rPr>
              <a:t>shot </a:t>
            </a:r>
            <a:r>
              <a:rPr lang="en-US" spc="-25" dirty="0">
                <a:latin typeface="Times New Roman" panose="02020603050405020304" pitchFamily="18" charset="0"/>
                <a:cs typeface="Times New Roman" panose="02020603050405020304" pitchFamily="18" charset="0"/>
              </a:rPr>
              <a:t>card) </a:t>
            </a:r>
            <a:r>
              <a:rPr lang="en-US" spc="-5" dirty="0">
                <a:latin typeface="Times New Roman" panose="02020603050405020304" pitchFamily="18" charset="0"/>
                <a:cs typeface="Times New Roman" panose="02020603050405020304" pitchFamily="18" charset="0"/>
              </a:rPr>
              <a:t>if </a:t>
            </a:r>
            <a:r>
              <a:rPr lang="en-US" spc="-30" dirty="0">
                <a:latin typeface="Times New Roman" panose="02020603050405020304" pitchFamily="18" charset="0"/>
                <a:cs typeface="Times New Roman" panose="02020603050405020304" pitchFamily="18" charset="0"/>
              </a:rPr>
              <a:t>your </a:t>
            </a:r>
            <a:r>
              <a:rPr lang="en-US" spc="-25" dirty="0">
                <a:latin typeface="Times New Roman" panose="02020603050405020304" pitchFamily="18" charset="0"/>
                <a:cs typeface="Times New Roman" panose="02020603050405020304" pitchFamily="18" charset="0"/>
              </a:rPr>
              <a:t>deployment </a:t>
            </a:r>
            <a:r>
              <a:rPr lang="en-US" spc="-15" dirty="0">
                <a:latin typeface="Times New Roman" panose="02020603050405020304" pitchFamily="18" charset="0"/>
                <a:cs typeface="Times New Roman" panose="02020603050405020304" pitchFamily="18" charset="0"/>
              </a:rPr>
              <a:t>requires </a:t>
            </a:r>
            <a:r>
              <a:rPr lang="en-US" spc="-30" dirty="0">
                <a:latin typeface="Times New Roman" panose="02020603050405020304" pitchFamily="18" charset="0"/>
                <a:cs typeface="Times New Roman" panose="02020603050405020304" pitchFamily="18" charset="0"/>
              </a:rPr>
              <a:t>yellow </a:t>
            </a:r>
            <a:r>
              <a:rPr lang="en-US" spc="-15" dirty="0">
                <a:latin typeface="Times New Roman" panose="02020603050405020304" pitchFamily="18" charset="0"/>
                <a:cs typeface="Times New Roman" panose="02020603050405020304" pitchFamily="18" charset="0"/>
              </a:rPr>
              <a:t>fever</a:t>
            </a:r>
            <a:r>
              <a:rPr lang="en-US" spc="85" dirty="0">
                <a:latin typeface="Times New Roman" panose="02020603050405020304" pitchFamily="18" charset="0"/>
                <a:cs typeface="Times New Roman" panose="02020603050405020304" pitchFamily="18" charset="0"/>
              </a:rPr>
              <a:t> or polio </a:t>
            </a:r>
            <a:r>
              <a:rPr lang="en-US" spc="-30" dirty="0">
                <a:latin typeface="Times New Roman" panose="02020603050405020304" pitchFamily="18" charset="0"/>
                <a:cs typeface="Times New Roman" panose="02020603050405020304" pitchFamily="18" charset="0"/>
              </a:rPr>
              <a:t>vaccination</a:t>
            </a:r>
            <a:endParaRPr lang="en-US" dirty="0">
              <a:latin typeface="Times New Roman" panose="02020603050405020304" pitchFamily="18" charset="0"/>
              <a:cs typeface="Times New Roman" panose="02020603050405020304" pitchFamily="18" charset="0"/>
            </a:endParaRPr>
          </a:p>
          <a:p>
            <a:pPr marL="814070" lvl="1" indent="-344170">
              <a:spcBef>
                <a:spcPts val="790"/>
              </a:spcBef>
              <a:buFont typeface="Wingdings" panose="05000000000000000000" pitchFamily="2" charset="2"/>
              <a:buChar char="ü"/>
              <a:tabLst>
                <a:tab pos="356870" algn="l"/>
                <a:tab pos="357505" algn="l"/>
              </a:tabLst>
            </a:pPr>
            <a:r>
              <a:rPr lang="en-US" spc="-30" dirty="0">
                <a:latin typeface="Times New Roman" panose="02020603050405020304" pitchFamily="18" charset="0"/>
                <a:cs typeface="Times New Roman" panose="02020603050405020304" pitchFamily="18" charset="0"/>
              </a:rPr>
              <a:t>If you do not have a CDC (formerly PHS) 731, one will be provided at SRPC Immunizations</a:t>
            </a:r>
          </a:p>
          <a:p>
            <a:pPr marL="814070" lvl="1" indent="-344170">
              <a:spcBef>
                <a:spcPts val="790"/>
              </a:spcBef>
              <a:buFont typeface="Wingdings" panose="05000000000000000000" pitchFamily="2" charset="2"/>
              <a:buChar char="ü"/>
              <a:tabLst>
                <a:tab pos="356870" algn="l"/>
                <a:tab pos="357505" algn="l"/>
              </a:tabLst>
            </a:pPr>
            <a:r>
              <a:rPr lang="en-US" spc="-30" dirty="0">
                <a:latin typeface="Times New Roman" panose="02020603050405020304" pitchFamily="18" charset="0"/>
                <a:cs typeface="Times New Roman" panose="02020603050405020304" pitchFamily="18" charset="0"/>
              </a:rPr>
              <a:t>All immunizations must have LOT numbers to be valid</a:t>
            </a:r>
            <a:endParaRPr lang="en-US" dirty="0">
              <a:latin typeface="Times New Roman" panose="02020603050405020304" pitchFamily="18" charset="0"/>
              <a:cs typeface="Times New Roman" panose="02020603050405020304" pitchFamily="18" charset="0"/>
            </a:endParaRPr>
          </a:p>
          <a:p>
            <a:pPr marL="356870" indent="-344170">
              <a:lnSpc>
                <a:spcPct val="100000"/>
              </a:lnSpc>
              <a:spcBef>
                <a:spcPts val="790"/>
              </a:spcBef>
              <a:buFont typeface="Arial"/>
              <a:buChar char="•"/>
              <a:tabLst>
                <a:tab pos="356870" algn="l"/>
                <a:tab pos="357505" algn="l"/>
              </a:tabLst>
            </a:pPr>
            <a:endParaRPr dirty="0">
              <a:latin typeface="Times New Roman" panose="02020603050405020304" pitchFamily="18" charset="0"/>
              <a:cs typeface="Times New Roman" panose="02020603050405020304" pitchFamily="18" charset="0"/>
            </a:endParaRPr>
          </a:p>
          <a:p>
            <a:pPr>
              <a:lnSpc>
                <a:spcPct val="100000"/>
              </a:lnSpc>
              <a:spcBef>
                <a:spcPts val="55"/>
              </a:spcBef>
            </a:pPr>
            <a:endParaRPr sz="2350"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519</TotalTime>
  <Words>2554</Words>
  <Application>Microsoft Office PowerPoint</Application>
  <PresentationFormat>On-screen Show (4:3)</PresentationFormat>
  <Paragraphs>247</Paragraphs>
  <Slides>25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Times New Roman</vt:lpstr>
      <vt:lpstr>Wingdings</vt:lpstr>
      <vt:lpstr>Office Theme</vt:lpstr>
      <vt:lpstr>PowerPoint Presentation</vt:lpstr>
      <vt:lpstr>References for Medical Processing</vt:lpstr>
      <vt:lpstr>Getting Ready to Deploy</vt:lpstr>
      <vt:lpstr>Getting Ready to Deploy</vt:lpstr>
      <vt:lpstr>Documents to Bring to Medical SRPC</vt:lpstr>
      <vt:lpstr>Documents to Bring to Medical SRPC</vt:lpstr>
      <vt:lpstr>Documents to Bring to Medical SRPC</vt:lpstr>
      <vt:lpstr>Documents to Bring to Medical SRPC (Tuberculosis Screening/PPD)</vt:lpstr>
      <vt:lpstr>Documents to Bring to Immunization Section</vt:lpstr>
      <vt:lpstr>Immunizations Screening Requirements</vt:lpstr>
      <vt:lpstr>Vision Screening Requirements</vt:lpstr>
      <vt:lpstr>Documents to Bring to Medical SRPC (Audiology)</vt:lpstr>
      <vt:lpstr>Documents to Bring to Medical SRPC (Dental)</vt:lpstr>
      <vt:lpstr>Documents to Bring to Medical SRPC (Dental)</vt:lpstr>
      <vt:lpstr>Documents to Bring to Medical SRPC (Physical Exam)</vt:lpstr>
      <vt:lpstr>Documents to Bring to Medical SRP (Physical Exam)</vt:lpstr>
      <vt:lpstr>Documents to Bring to Medical SRPC (Physical Exam: Lab Requirements)</vt:lpstr>
      <vt:lpstr>Documents to Bring to Medical SRPC (Physical Exam: Lab Requirements)</vt:lpstr>
      <vt:lpstr>What to Bring to Medical SRPC (Medications)</vt:lpstr>
      <vt:lpstr>Waivers</vt:lpstr>
      <vt:lpstr>Waivers</vt:lpstr>
      <vt:lpstr>Common Documents Required for Waivers</vt:lpstr>
      <vt:lpstr>Medical SRPC Determination</vt:lpstr>
      <vt:lpstr>Questions</vt:lpstr>
      <vt:lpstr>Glossary of Terms/Acronyms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Reid, Jonathon M SSG USARMY USAR MEDCOM (USA);Velasquez, Regan V MAJ USARMY USAR MEDCOM (USA)</dc:creator>
  <cp:lastModifiedBy>Schexnaydre, Donita K CIV USARMY USAG (USA)</cp:lastModifiedBy>
  <cp:revision>120</cp:revision>
  <cp:lastPrinted>2018-06-15T16:08:20Z</cp:lastPrinted>
  <dcterms:created xsi:type="dcterms:W3CDTF">2018-05-18T14:27:38Z</dcterms:created>
  <dcterms:modified xsi:type="dcterms:W3CDTF">2024-07-18T16:03:00Z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2017-01-26T00:00:00Z</vt:filetime>
  </property>
  <property fmtid="{D5CDD505-2E9C-101B-9397-08002B2CF9AE}" pid="3" name="LastSaved">
    <vt:filetime>2018-05-18T00:00:00Z</vt:filetime>
  </property>
</Properties>
</file>