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3" r:id="rId4"/>
    <p:sldMasterId id="2147483690" r:id="rId5"/>
  </p:sldMasterIdLst>
  <p:notesMasterIdLst>
    <p:notesMasterId r:id="rId24"/>
  </p:notesMasterIdLst>
  <p:handoutMasterIdLst>
    <p:handoutMasterId r:id="rId25"/>
  </p:handoutMasterIdLst>
  <p:sldIdLst>
    <p:sldId id="265" r:id="rId6"/>
    <p:sldId id="554" r:id="rId7"/>
    <p:sldId id="553" r:id="rId8"/>
    <p:sldId id="555" r:id="rId9"/>
    <p:sldId id="556" r:id="rId10"/>
    <p:sldId id="557" r:id="rId11"/>
    <p:sldId id="558" r:id="rId12"/>
    <p:sldId id="559" r:id="rId13"/>
    <p:sldId id="560" r:id="rId14"/>
    <p:sldId id="561" r:id="rId15"/>
    <p:sldId id="562" r:id="rId16"/>
    <p:sldId id="563" r:id="rId17"/>
    <p:sldId id="566" r:id="rId18"/>
    <p:sldId id="564" r:id="rId19"/>
    <p:sldId id="567" r:id="rId20"/>
    <p:sldId id="565" r:id="rId21"/>
    <p:sldId id="568" r:id="rId22"/>
    <p:sldId id="571" r:id="rId23"/>
  </p:sldIdLst>
  <p:sldSz cx="9144000" cy="6858000" type="screen4x3"/>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B09C"/>
    <a:srgbClr val="221F20"/>
    <a:srgbClr val="FFCC01"/>
    <a:srgbClr val="000000"/>
    <a:srgbClr val="211F1F"/>
    <a:srgbClr val="FFFF99"/>
    <a:srgbClr val="AD8817"/>
    <a:srgbClr val="AA9158"/>
    <a:srgbClr val="0000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DB3765-2720-4A64-B0C7-F44CA06E8008}" v="20" dt="2023-06-28T00:24:58.79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3974" autoAdjust="0"/>
  </p:normalViewPr>
  <p:slideViewPr>
    <p:cSldViewPr snapToGrid="0">
      <p:cViewPr varScale="1">
        <p:scale>
          <a:sx n="102" d="100"/>
          <a:sy n="102" d="100"/>
        </p:scale>
        <p:origin x="1818" y="168"/>
      </p:cViewPr>
      <p:guideLst>
        <p:guide orient="horz" pos="2880"/>
        <p:guide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F3D769-FB89-68D2-FDCE-F63F84B32594}"/>
              </a:ext>
            </a:extLst>
          </p:cNvPr>
          <p:cNvSpPr>
            <a:spLocks noGrp="1"/>
          </p:cNvSpPr>
          <p:nvPr>
            <p:ph type="hdr" sz="quarter"/>
          </p:nvPr>
        </p:nvSpPr>
        <p:spPr>
          <a:xfrm>
            <a:off x="0" y="0"/>
            <a:ext cx="4033838" cy="3524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956DD9-82B7-2DD1-17C2-5AFEFAA54A2B}"/>
              </a:ext>
            </a:extLst>
          </p:cNvPr>
          <p:cNvSpPr>
            <a:spLocks noGrp="1"/>
          </p:cNvSpPr>
          <p:nvPr>
            <p:ph type="dt" sz="quarter" idx="1"/>
          </p:nvPr>
        </p:nvSpPr>
        <p:spPr>
          <a:xfrm>
            <a:off x="5273675" y="0"/>
            <a:ext cx="4033838" cy="352425"/>
          </a:xfrm>
          <a:prstGeom prst="rect">
            <a:avLst/>
          </a:prstGeom>
        </p:spPr>
        <p:txBody>
          <a:bodyPr vert="horz" lIns="91440" tIns="45720" rIns="91440" bIns="45720" rtlCol="0"/>
          <a:lstStyle>
            <a:lvl1pPr algn="r">
              <a:defRPr sz="1200"/>
            </a:lvl1pPr>
          </a:lstStyle>
          <a:p>
            <a:fld id="{794E0B21-AD33-443A-8BF5-B180B3EED2ED}" type="datetimeFigureOut">
              <a:rPr lang="en-US" smtClean="0"/>
              <a:t>6/29/2023</a:t>
            </a:fld>
            <a:endParaRPr lang="en-US"/>
          </a:p>
        </p:txBody>
      </p:sp>
      <p:sp>
        <p:nvSpPr>
          <p:cNvPr id="4" name="Footer Placeholder 3">
            <a:extLst>
              <a:ext uri="{FF2B5EF4-FFF2-40B4-BE49-F238E27FC236}">
                <a16:creationId xmlns:a16="http://schemas.microsoft.com/office/drawing/2014/main" id="{F59D847C-F370-A93E-4344-E8181A423F4A}"/>
              </a:ext>
            </a:extLst>
          </p:cNvPr>
          <p:cNvSpPr>
            <a:spLocks noGrp="1"/>
          </p:cNvSpPr>
          <p:nvPr>
            <p:ph type="ftr" sz="quarter" idx="2"/>
          </p:nvPr>
        </p:nvSpPr>
        <p:spPr>
          <a:xfrm>
            <a:off x="0" y="6670675"/>
            <a:ext cx="4033838" cy="352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AC0834-EADB-723F-8C09-AA9B695C8868}"/>
              </a:ext>
            </a:extLst>
          </p:cNvPr>
          <p:cNvSpPr>
            <a:spLocks noGrp="1"/>
          </p:cNvSpPr>
          <p:nvPr>
            <p:ph type="sldNum" sz="quarter" idx="3"/>
          </p:nvPr>
        </p:nvSpPr>
        <p:spPr>
          <a:xfrm>
            <a:off x="5273675" y="6670675"/>
            <a:ext cx="4033838" cy="352425"/>
          </a:xfrm>
          <a:prstGeom prst="rect">
            <a:avLst/>
          </a:prstGeom>
        </p:spPr>
        <p:txBody>
          <a:bodyPr vert="horz" lIns="91440" tIns="45720" rIns="91440" bIns="45720" rtlCol="0" anchor="b"/>
          <a:lstStyle>
            <a:lvl1pPr algn="r">
              <a:defRPr sz="1200"/>
            </a:lvl1pPr>
          </a:lstStyle>
          <a:p>
            <a:fld id="{EAFD9612-5402-46C5-9F6F-3A6EC383DFD4}" type="slidenum">
              <a:rPr lang="en-US" smtClean="0"/>
              <a:t>‹#›</a:t>
            </a:fld>
            <a:endParaRPr lang="en-US"/>
          </a:p>
        </p:txBody>
      </p:sp>
    </p:spTree>
    <p:extLst>
      <p:ext uri="{BB962C8B-B14F-4D97-AF65-F5344CB8AC3E}">
        <p14:creationId xmlns:p14="http://schemas.microsoft.com/office/powerpoint/2010/main" val="3770791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2781"/>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5273541" y="0"/>
            <a:ext cx="4033943" cy="352781"/>
          </a:xfrm>
          <a:prstGeom prst="rect">
            <a:avLst/>
          </a:prstGeom>
        </p:spPr>
        <p:txBody>
          <a:bodyPr vert="horz" lIns="93324" tIns="46662" rIns="93324" bIns="46662" rtlCol="0"/>
          <a:lstStyle>
            <a:lvl1pPr algn="r">
              <a:defRPr sz="1200"/>
            </a:lvl1pPr>
          </a:lstStyle>
          <a:p>
            <a:fld id="{344DD812-1AA5-4BC5-AB23-68CCDA028D11}" type="datetimeFigureOut">
              <a:rPr lang="en-US" smtClean="0"/>
              <a:t>6/29/2023</a:t>
            </a:fld>
            <a:endParaRPr lang="en-US"/>
          </a:p>
        </p:txBody>
      </p:sp>
      <p:sp>
        <p:nvSpPr>
          <p:cNvPr id="4" name="Slide Image Placeholder 3"/>
          <p:cNvSpPr>
            <a:spLocks noGrp="1" noRot="1" noChangeAspect="1"/>
          </p:cNvSpPr>
          <p:nvPr>
            <p:ph type="sldImg" idx="2"/>
          </p:nvPr>
        </p:nvSpPr>
        <p:spPr>
          <a:xfrm>
            <a:off x="3074988" y="877888"/>
            <a:ext cx="3159125" cy="2370137"/>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930910" y="3379868"/>
            <a:ext cx="7447280" cy="276534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0320"/>
            <a:ext cx="4033943" cy="352780"/>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5273541" y="6670320"/>
            <a:ext cx="4033943" cy="352780"/>
          </a:xfrm>
          <a:prstGeom prst="rect">
            <a:avLst/>
          </a:prstGeom>
        </p:spPr>
        <p:txBody>
          <a:bodyPr vert="horz" lIns="93324" tIns="46662" rIns="93324" bIns="46662" rtlCol="0" anchor="b"/>
          <a:lstStyle>
            <a:lvl1pPr algn="r">
              <a:defRPr sz="1200"/>
            </a:lvl1pPr>
          </a:lstStyle>
          <a:p>
            <a:fld id="{026CB39F-E249-459B-9F49-F4C960F7C038}" type="slidenum">
              <a:rPr lang="en-US" smtClean="0"/>
              <a:t>‹#›</a:t>
            </a:fld>
            <a:endParaRPr lang="en-US"/>
          </a:p>
        </p:txBody>
      </p:sp>
    </p:spTree>
    <p:extLst>
      <p:ext uri="{BB962C8B-B14F-4D97-AF65-F5344CB8AC3E}">
        <p14:creationId xmlns:p14="http://schemas.microsoft.com/office/powerpoint/2010/main" val="2434572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877888"/>
            <a:ext cx="3159125" cy="2370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1</a:t>
            </a:fld>
            <a:endParaRPr lang="en-US"/>
          </a:p>
        </p:txBody>
      </p:sp>
    </p:spTree>
    <p:extLst>
      <p:ext uri="{BB962C8B-B14F-4D97-AF65-F5344CB8AC3E}">
        <p14:creationId xmlns:p14="http://schemas.microsoft.com/office/powerpoint/2010/main" val="306110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6CB39F-E249-459B-9F49-F4C960F7C038}" type="slidenum">
              <a:rPr lang="en-US" smtClean="0"/>
              <a:t>2</a:t>
            </a:fld>
            <a:endParaRPr lang="en-US"/>
          </a:p>
        </p:txBody>
      </p:sp>
    </p:spTree>
    <p:extLst>
      <p:ext uri="{BB962C8B-B14F-4D97-AF65-F5344CB8AC3E}">
        <p14:creationId xmlns:p14="http://schemas.microsoft.com/office/powerpoint/2010/main" val="2213324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Text Placeholder 28">
            <a:extLst>
              <a:ext uri="{FF2B5EF4-FFF2-40B4-BE49-F238E27FC236}">
                <a16:creationId xmlns:a16="http://schemas.microsoft.com/office/drawing/2014/main" id="{E6AA9DEE-9321-CD09-D254-C278ED88032D}"/>
              </a:ext>
            </a:extLst>
          </p:cNvPr>
          <p:cNvSpPr>
            <a:spLocks noGrp="1"/>
          </p:cNvSpPr>
          <p:nvPr>
            <p:ph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549D6F3-045F-AC6B-5CE4-E75014D68D0C}"/>
              </a:ext>
            </a:extLst>
          </p:cNvPr>
          <p:cNvSpPr>
            <a:spLocks noGrp="1"/>
          </p:cNvSpPr>
          <p:nvPr>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dirty="0"/>
              <a:t>Click to edit Master title style</a:t>
            </a:r>
          </a:p>
        </p:txBody>
      </p:sp>
      <p:pic>
        <p:nvPicPr>
          <p:cNvPr id="2" name="Picture 1" descr="800px-US-O10_insignia_svg.png">
            <a:extLst>
              <a:ext uri="{FF2B5EF4-FFF2-40B4-BE49-F238E27FC236}">
                <a16:creationId xmlns:a16="http://schemas.microsoft.com/office/drawing/2014/main" id="{A6E1CBB9-7146-0DD6-1627-B30917D57F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259437" y="6482723"/>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95AE3EE7-8633-C673-4F1B-05ECC7B2BA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05167" y="6482723"/>
            <a:ext cx="510279" cy="157646"/>
          </a:xfrm>
          <a:prstGeom prst="rect">
            <a:avLst/>
          </a:prstGeom>
          <a:effectLst>
            <a:outerShdw blurRad="50800" dist="38100" dir="5400000" algn="tl" rotWithShape="0">
              <a:prstClr val="black">
                <a:alpha val="80000"/>
              </a:prstClr>
            </a:outerShdw>
          </a:effectLst>
        </p:spPr>
      </p:pic>
      <p:sp>
        <p:nvSpPr>
          <p:cNvPr id="5" name="Slide Number Placeholder 5">
            <a:extLst>
              <a:ext uri="{FF2B5EF4-FFF2-40B4-BE49-F238E27FC236}">
                <a16:creationId xmlns:a16="http://schemas.microsoft.com/office/drawing/2014/main" id="{1793E08C-21E2-9982-1D75-95D20E7F96B3}"/>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dirty="0">
              <a:solidFill>
                <a:schemeClr val="bg1"/>
              </a:solidFill>
              <a:latin typeface="+mn-lt"/>
            </a:endParaRPr>
          </a:p>
        </p:txBody>
      </p:sp>
    </p:spTree>
    <p:extLst>
      <p:ext uri="{BB962C8B-B14F-4D97-AF65-F5344CB8AC3E}">
        <p14:creationId xmlns:p14="http://schemas.microsoft.com/office/powerpoint/2010/main" val="50816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1" name="Group 10">
            <a:extLst>
              <a:ext uri="{FF2B5EF4-FFF2-40B4-BE49-F238E27FC236}">
                <a16:creationId xmlns:a16="http://schemas.microsoft.com/office/drawing/2014/main" id="{558D8547-5513-FBC6-692F-AA8E18D16365}"/>
              </a:ext>
            </a:extLst>
          </p:cNvPr>
          <p:cNvGrpSpPr/>
          <p:nvPr userDrawn="1"/>
        </p:nvGrpSpPr>
        <p:grpSpPr>
          <a:xfrm>
            <a:off x="7790" y="5577523"/>
            <a:ext cx="7498080" cy="248961"/>
            <a:chOff x="1202" y="5562600"/>
            <a:chExt cx="7340040" cy="248961"/>
          </a:xfrm>
        </p:grpSpPr>
        <p:cxnSp>
          <p:nvCxnSpPr>
            <p:cNvPr id="13" name="Straight Connector 12">
              <a:extLst>
                <a:ext uri="{FF2B5EF4-FFF2-40B4-BE49-F238E27FC236}">
                  <a16:creationId xmlns:a16="http://schemas.microsoft.com/office/drawing/2014/main" id="{379EAAAC-F10E-15F0-22EA-5E28339F93FE}"/>
                </a:ext>
              </a:extLst>
            </p:cNvPr>
            <p:cNvCxnSpPr>
              <a:cxnSpLocks/>
            </p:cNvCxnSpPr>
            <p:nvPr userDrawn="1"/>
          </p:nvCxnSpPr>
          <p:spPr>
            <a:xfrm>
              <a:off x="1202" y="5755807"/>
              <a:ext cx="7340040"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E60013D-0BA8-F6E7-E6E2-395312F5223D}"/>
                </a:ext>
              </a:extLst>
            </p:cNvPr>
            <p:cNvSpPr txBox="1"/>
            <p:nvPr userDrawn="1"/>
          </p:nvSpPr>
          <p:spPr>
            <a:xfrm>
              <a:off x="3078912" y="5565340"/>
              <a:ext cx="2742516" cy="246221"/>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cxnSp>
          <p:nvCxnSpPr>
            <p:cNvPr id="15" name="Straight Connector 14">
              <a:extLst>
                <a:ext uri="{FF2B5EF4-FFF2-40B4-BE49-F238E27FC236}">
                  <a16:creationId xmlns:a16="http://schemas.microsoft.com/office/drawing/2014/main" id="{C105585B-212F-3B6D-6BAB-A1E7D24BB02F}"/>
                </a:ext>
              </a:extLst>
            </p:cNvPr>
            <p:cNvCxnSpPr>
              <a:cxnSpLocks/>
            </p:cNvCxnSpPr>
            <p:nvPr userDrawn="1"/>
          </p:nvCxnSpPr>
          <p:spPr>
            <a:xfrm>
              <a:off x="1426" y="5562600"/>
              <a:ext cx="7250528"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ED0F03C8-CD36-1E15-284C-0AD3682588B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387312" y="5272361"/>
            <a:ext cx="701101" cy="823031"/>
          </a:xfrm>
          <a:prstGeom prst="rect">
            <a:avLst/>
          </a:prstGeom>
        </p:spPr>
      </p:pic>
      <p:sp>
        <p:nvSpPr>
          <p:cNvPr id="36" name="Rectangle 35">
            <a:extLst>
              <a:ext uri="{FF2B5EF4-FFF2-40B4-BE49-F238E27FC236}">
                <a16:creationId xmlns:a16="http://schemas.microsoft.com/office/drawing/2014/main" id="{BD8496EC-D77D-5B13-7E0F-6D689EFCD4F1}"/>
              </a:ext>
            </a:extLst>
          </p:cNvPr>
          <p:cNvSpPr/>
          <p:nvPr userDrawn="1"/>
        </p:nvSpPr>
        <p:spPr>
          <a:xfrm>
            <a:off x="-5972" y="3123"/>
            <a:ext cx="3268997" cy="1188720"/>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8" name="Picture 57">
            <a:extLst>
              <a:ext uri="{FF2B5EF4-FFF2-40B4-BE49-F238E27FC236}">
                <a16:creationId xmlns:a16="http://schemas.microsoft.com/office/drawing/2014/main" id="{9E7088E1-B41D-4399-3FD8-1E1D84BF2B1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73" y="866328"/>
            <a:ext cx="5364252" cy="3321299"/>
          </a:xfrm>
          <a:prstGeom prst="rect">
            <a:avLst/>
          </a:prstGeom>
          <a:effectLst>
            <a:softEdge rad="152400"/>
          </a:effectLst>
        </p:spPr>
      </p:pic>
      <p:pic>
        <p:nvPicPr>
          <p:cNvPr id="57" name="Picture 56">
            <a:extLst>
              <a:ext uri="{FF2B5EF4-FFF2-40B4-BE49-F238E27FC236}">
                <a16:creationId xmlns:a16="http://schemas.microsoft.com/office/drawing/2014/main" id="{037FC38B-D2C5-B99D-7E80-7903263FB0A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00468" y="2506019"/>
            <a:ext cx="3987506" cy="2657645"/>
          </a:xfrm>
          <a:prstGeom prst="rect">
            <a:avLst/>
          </a:prstGeom>
          <a:effectLst>
            <a:softEdge rad="139700"/>
          </a:effectLst>
        </p:spPr>
      </p:pic>
      <p:pic>
        <p:nvPicPr>
          <p:cNvPr id="60" name="Picture 59">
            <a:extLst>
              <a:ext uri="{FF2B5EF4-FFF2-40B4-BE49-F238E27FC236}">
                <a16:creationId xmlns:a16="http://schemas.microsoft.com/office/drawing/2014/main" id="{7BDEFC86-5F68-551C-C3D9-D6DB27F9ED1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228481" y="586385"/>
            <a:ext cx="3315894" cy="2139032"/>
          </a:xfrm>
          <a:prstGeom prst="rect">
            <a:avLst/>
          </a:prstGeom>
          <a:effectLst>
            <a:softEdge rad="127000"/>
          </a:effectLst>
        </p:spPr>
      </p:pic>
      <p:pic>
        <p:nvPicPr>
          <p:cNvPr id="59" name="Picture 58">
            <a:extLst>
              <a:ext uri="{FF2B5EF4-FFF2-40B4-BE49-F238E27FC236}">
                <a16:creationId xmlns:a16="http://schemas.microsoft.com/office/drawing/2014/main" id="{BD10DD8E-0F89-0AF9-2061-A321E9A9D54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28662" y="1435458"/>
            <a:ext cx="2624142" cy="1956090"/>
          </a:xfrm>
          <a:prstGeom prst="rect">
            <a:avLst/>
          </a:prstGeom>
          <a:effectLst>
            <a:softEdge rad="203200"/>
          </a:effectLst>
        </p:spPr>
      </p:pic>
      <p:pic>
        <p:nvPicPr>
          <p:cNvPr id="3" name="Picture 2">
            <a:extLst>
              <a:ext uri="{FF2B5EF4-FFF2-40B4-BE49-F238E27FC236}">
                <a16:creationId xmlns:a16="http://schemas.microsoft.com/office/drawing/2014/main" id="{29AE9DC3-3161-B8BE-A0E4-6D33FB08E1B9}"/>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8146887" y="5260944"/>
            <a:ext cx="914444" cy="860409"/>
          </a:xfrm>
          <a:prstGeom prst="rect">
            <a:avLst/>
          </a:prstGeom>
        </p:spPr>
      </p:pic>
      <p:pic>
        <p:nvPicPr>
          <p:cNvPr id="6" name="Picture 5">
            <a:extLst>
              <a:ext uri="{FF2B5EF4-FFF2-40B4-BE49-F238E27FC236}">
                <a16:creationId xmlns:a16="http://schemas.microsoft.com/office/drawing/2014/main" id="{1286A5A6-34E4-B3B4-F3A1-E84E82AB80D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pic>
        <p:nvPicPr>
          <p:cNvPr id="8" name="Picture 7" descr="800px-US-O10_insignia_svg.png">
            <a:extLst>
              <a:ext uri="{FF2B5EF4-FFF2-40B4-BE49-F238E27FC236}">
                <a16:creationId xmlns:a16="http://schemas.microsoft.com/office/drawing/2014/main" id="{A267C353-D83D-E852-3C06-A772C541DC0D}"/>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a:stretch/>
        </p:blipFill>
        <p:spPr>
          <a:xfrm>
            <a:off x="2856765" y="5569808"/>
            <a:ext cx="678070" cy="209483"/>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136D9EB6-B281-F39E-DE87-A9C227ABC589}"/>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a:stretch/>
        </p:blipFill>
        <p:spPr>
          <a:xfrm>
            <a:off x="5609167" y="5569808"/>
            <a:ext cx="678070" cy="209483"/>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05511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ackup or Guidanc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pic>
        <p:nvPicPr>
          <p:cNvPr id="3" name="Picture 2">
            <a:extLst>
              <a:ext uri="{FF2B5EF4-FFF2-40B4-BE49-F238E27FC236}">
                <a16:creationId xmlns:a16="http://schemas.microsoft.com/office/drawing/2014/main" id="{E4F7953F-1ACC-DC00-C907-851FCD6B78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grpSp>
        <p:nvGrpSpPr>
          <p:cNvPr id="24" name="Group 23">
            <a:extLst>
              <a:ext uri="{FF2B5EF4-FFF2-40B4-BE49-F238E27FC236}">
                <a16:creationId xmlns:a16="http://schemas.microsoft.com/office/drawing/2014/main" id="{B70EA5DA-B947-653D-8912-F2D513125BB2}"/>
              </a:ext>
            </a:extLst>
          </p:cNvPr>
          <p:cNvGrpSpPr/>
          <p:nvPr userDrawn="1"/>
        </p:nvGrpSpPr>
        <p:grpSpPr>
          <a:xfrm>
            <a:off x="-13020" y="6389931"/>
            <a:ext cx="9176753" cy="200055"/>
            <a:chOff x="-823" y="6601325"/>
            <a:chExt cx="9183128" cy="200055"/>
          </a:xfrm>
        </p:grpSpPr>
        <p:cxnSp>
          <p:nvCxnSpPr>
            <p:cNvPr id="25" name="Straight Connector 24">
              <a:extLst>
                <a:ext uri="{FF2B5EF4-FFF2-40B4-BE49-F238E27FC236}">
                  <a16:creationId xmlns:a16="http://schemas.microsoft.com/office/drawing/2014/main" id="{53DC60C6-DB1B-EA27-DAA5-6D5651E22DE3}"/>
                </a:ext>
              </a:extLst>
            </p:cNvPr>
            <p:cNvCxnSpPr>
              <a:cxnSpLocks/>
            </p:cNvCxnSpPr>
            <p:nvPr userDrawn="1"/>
          </p:nvCxnSpPr>
          <p:spPr>
            <a:xfrm flipV="1">
              <a:off x="-823" y="6624065"/>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0EFF4C9-7629-233A-E393-EBADDF9E8FC9}"/>
                </a:ext>
              </a:extLst>
            </p:cNvPr>
            <p:cNvSpPr txBox="1"/>
            <p:nvPr userDrawn="1"/>
          </p:nvSpPr>
          <p:spPr>
            <a:xfrm>
              <a:off x="3400361" y="6601325"/>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27" name="Straight Connector 26">
            <a:extLst>
              <a:ext uri="{FF2B5EF4-FFF2-40B4-BE49-F238E27FC236}">
                <a16:creationId xmlns:a16="http://schemas.microsoft.com/office/drawing/2014/main" id="{25A56150-4E0F-6B90-CA73-D8DDAA88CFBF}"/>
              </a:ext>
            </a:extLst>
          </p:cNvPr>
          <p:cNvCxnSpPr>
            <a:cxnSpLocks/>
          </p:cNvCxnSpPr>
          <p:nvPr userDrawn="1"/>
        </p:nvCxnSpPr>
        <p:spPr>
          <a:xfrm>
            <a:off x="-23576" y="6546952"/>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28" name="AMC">
            <a:extLst>
              <a:ext uri="{FF2B5EF4-FFF2-40B4-BE49-F238E27FC236}">
                <a16:creationId xmlns:a16="http://schemas.microsoft.com/office/drawing/2014/main" id="{B32B51D1-9381-9348-5F62-1C716BE418BD}"/>
              </a:ext>
            </a:extLst>
          </p:cNvPr>
          <p:cNvGrpSpPr>
            <a:grpSpLocks noChangeAspect="1"/>
          </p:cNvGrpSpPr>
          <p:nvPr userDrawn="1"/>
        </p:nvGrpSpPr>
        <p:grpSpPr bwMode="auto">
          <a:xfrm>
            <a:off x="7683773" y="6068543"/>
            <a:ext cx="577241" cy="677368"/>
            <a:chOff x="3311" y="1116"/>
            <a:chExt cx="1816" cy="2131"/>
          </a:xfrm>
        </p:grpSpPr>
        <p:sp>
          <p:nvSpPr>
            <p:cNvPr id="29" name="WHITE bkgrnd">
              <a:extLst>
                <a:ext uri="{FF2B5EF4-FFF2-40B4-BE49-F238E27FC236}">
                  <a16:creationId xmlns:a16="http://schemas.microsoft.com/office/drawing/2014/main" id="{D1AD9D57-9C19-42D2-F5D5-F2D7D6BF9D8E}"/>
                </a:ext>
              </a:extLst>
            </p:cNvPr>
            <p:cNvSpPr>
              <a:spLocks/>
            </p:cNvSpPr>
            <p:nvPr userDrawn="1"/>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30" name="BLACK outline">
              <a:extLst>
                <a:ext uri="{FF2B5EF4-FFF2-40B4-BE49-F238E27FC236}">
                  <a16:creationId xmlns:a16="http://schemas.microsoft.com/office/drawing/2014/main" id="{5C2DA171-42C9-B10F-4687-AB722E4194ED}"/>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1" name="BLUE">
              <a:extLst>
                <a:ext uri="{FF2B5EF4-FFF2-40B4-BE49-F238E27FC236}">
                  <a16:creationId xmlns:a16="http://schemas.microsoft.com/office/drawing/2014/main" id="{EDDFDC83-2940-AC24-788E-25BFB9CDE929}"/>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6" name="RED">
              <a:extLst>
                <a:ext uri="{FF2B5EF4-FFF2-40B4-BE49-F238E27FC236}">
                  <a16:creationId xmlns:a16="http://schemas.microsoft.com/office/drawing/2014/main" id="{18502D7B-D25A-4486-0C1A-230773E0B2FC}"/>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56" name="Picture 55">
            <a:extLst>
              <a:ext uri="{FF2B5EF4-FFF2-40B4-BE49-F238E27FC236}">
                <a16:creationId xmlns:a16="http://schemas.microsoft.com/office/drawing/2014/main" id="{5F17F949-F155-F6A6-A942-2610B79EA78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302398" y="6071040"/>
            <a:ext cx="715414" cy="673331"/>
          </a:xfrm>
          <a:prstGeom prst="rect">
            <a:avLst/>
          </a:prstGeom>
        </p:spPr>
      </p:pic>
      <p:pic>
        <p:nvPicPr>
          <p:cNvPr id="2" name="Picture 1" descr="800px-US-O10_insignia_svg.png">
            <a:extLst>
              <a:ext uri="{FF2B5EF4-FFF2-40B4-BE49-F238E27FC236}">
                <a16:creationId xmlns:a16="http://schemas.microsoft.com/office/drawing/2014/main" id="{282BC945-EBE1-0D37-18BA-631A8448181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259437" y="6411889"/>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7E55220F-C0F1-3DC0-270F-474C03F3265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5405167" y="6411889"/>
            <a:ext cx="510279" cy="157646"/>
          </a:xfrm>
          <a:prstGeom prst="rect">
            <a:avLst/>
          </a:prstGeom>
          <a:effectLst>
            <a:outerShdw blurRad="50800" dist="38100" dir="5400000" algn="tl" rotWithShape="0">
              <a:prstClr val="black">
                <a:alpha val="80000"/>
              </a:prstClr>
            </a:outerShdw>
          </a:effectLst>
        </p:spPr>
      </p:pic>
      <p:sp>
        <p:nvSpPr>
          <p:cNvPr id="8" name="Slide Number Placeholder 5">
            <a:extLst>
              <a:ext uri="{FF2B5EF4-FFF2-40B4-BE49-F238E27FC236}">
                <a16:creationId xmlns:a16="http://schemas.microsoft.com/office/drawing/2014/main" id="{F2676A61-B842-35BE-8BD1-18B2FB2C7958}"/>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dirty="0">
              <a:solidFill>
                <a:schemeClr val="bg1"/>
              </a:solidFill>
              <a:latin typeface="+mn-lt"/>
            </a:endParaRPr>
          </a:p>
        </p:txBody>
      </p:sp>
      <p:sp>
        <p:nvSpPr>
          <p:cNvPr id="9" name="Classification bottom">
            <a:extLst>
              <a:ext uri="{FF2B5EF4-FFF2-40B4-BE49-F238E27FC236}">
                <a16:creationId xmlns:a16="http://schemas.microsoft.com/office/drawing/2014/main" id="{59110F65-88BE-35F9-31E8-23C71E3BA3E1}"/>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ea typeface="+mn-ea"/>
                <a:cs typeface="Arial" panose="020B0604020202020204" pitchFamily="34" charset="0"/>
              </a:rPr>
              <a:t>CUI</a:t>
            </a:r>
          </a:p>
        </p:txBody>
      </p:sp>
    </p:spTree>
    <p:extLst>
      <p:ext uri="{BB962C8B-B14F-4D97-AF65-F5344CB8AC3E}">
        <p14:creationId xmlns:p14="http://schemas.microsoft.com/office/powerpoint/2010/main" val="106822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Backup or Guidance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2" name="Picture 1">
            <a:extLst>
              <a:ext uri="{FF2B5EF4-FFF2-40B4-BE49-F238E27FC236}">
                <a16:creationId xmlns:a16="http://schemas.microsoft.com/office/drawing/2014/main" id="{2E214DC6-9BBF-4C4E-BD25-7BC713BB67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422" y="-184438"/>
            <a:ext cx="2987444" cy="1132202"/>
          </a:xfrm>
          <a:prstGeom prst="rect">
            <a:avLst/>
          </a:prstGeom>
        </p:spPr>
      </p:pic>
      <p:sp>
        <p:nvSpPr>
          <p:cNvPr id="57" name="Rectangle 56">
            <a:extLst>
              <a:ext uri="{FF2B5EF4-FFF2-40B4-BE49-F238E27FC236}">
                <a16:creationId xmlns:a16="http://schemas.microsoft.com/office/drawing/2014/main" id="{591692FE-F3C4-57F8-5D6B-455D2A2C670D}"/>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1ED7CD6D-CB09-D30F-5FC8-A67147729950}"/>
              </a:ext>
            </a:extLst>
          </p:cNvPr>
          <p:cNvGrpSpPr/>
          <p:nvPr userDrawn="1"/>
        </p:nvGrpSpPr>
        <p:grpSpPr>
          <a:xfrm>
            <a:off x="-13020" y="6078647"/>
            <a:ext cx="9176753" cy="200055"/>
            <a:chOff x="-823" y="6611053"/>
            <a:chExt cx="9183128" cy="200055"/>
          </a:xfrm>
        </p:grpSpPr>
        <p:cxnSp>
          <p:nvCxnSpPr>
            <p:cNvPr id="59" name="Straight Connector 58">
              <a:extLst>
                <a:ext uri="{FF2B5EF4-FFF2-40B4-BE49-F238E27FC236}">
                  <a16:creationId xmlns:a16="http://schemas.microsoft.com/office/drawing/2014/main" id="{A8AEB47E-8792-A6B0-3070-595A822655D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698581A-E668-2191-9588-C59389AAA445}"/>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1" name="Straight Connector 60">
            <a:extLst>
              <a:ext uri="{FF2B5EF4-FFF2-40B4-BE49-F238E27FC236}">
                <a16:creationId xmlns:a16="http://schemas.microsoft.com/office/drawing/2014/main" id="{52483D76-44D2-4EAF-BFCD-D6159C7638DC}"/>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2" name="AMC">
            <a:extLst>
              <a:ext uri="{FF2B5EF4-FFF2-40B4-BE49-F238E27FC236}">
                <a16:creationId xmlns:a16="http://schemas.microsoft.com/office/drawing/2014/main" id="{BF68FA4D-1CDB-F22C-5170-AAB139C58991}"/>
              </a:ext>
            </a:extLst>
          </p:cNvPr>
          <p:cNvGrpSpPr>
            <a:grpSpLocks noChangeAspect="1"/>
          </p:cNvGrpSpPr>
          <p:nvPr userDrawn="1"/>
        </p:nvGrpSpPr>
        <p:grpSpPr bwMode="auto">
          <a:xfrm>
            <a:off x="7683773" y="5747531"/>
            <a:ext cx="577241" cy="677368"/>
            <a:chOff x="3311" y="1116"/>
            <a:chExt cx="1816" cy="2131"/>
          </a:xfrm>
        </p:grpSpPr>
        <p:sp>
          <p:nvSpPr>
            <p:cNvPr id="63" name="WHITE bkgrnd">
              <a:extLst>
                <a:ext uri="{FF2B5EF4-FFF2-40B4-BE49-F238E27FC236}">
                  <a16:creationId xmlns:a16="http://schemas.microsoft.com/office/drawing/2014/main" id="{B1E205E7-5A87-165C-F88F-1A20B9310923}"/>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4" name="BLACK outline">
              <a:extLst>
                <a:ext uri="{FF2B5EF4-FFF2-40B4-BE49-F238E27FC236}">
                  <a16:creationId xmlns:a16="http://schemas.microsoft.com/office/drawing/2014/main" id="{D8FDE5D6-A1E9-2F27-98B7-2F3E844D5A2A}"/>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5" name="BLUE">
              <a:extLst>
                <a:ext uri="{FF2B5EF4-FFF2-40B4-BE49-F238E27FC236}">
                  <a16:creationId xmlns:a16="http://schemas.microsoft.com/office/drawing/2014/main" id="{23A3542B-CDFA-8967-A0FE-857C12445F51}"/>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6" name="RED">
              <a:extLst>
                <a:ext uri="{FF2B5EF4-FFF2-40B4-BE49-F238E27FC236}">
                  <a16:creationId xmlns:a16="http://schemas.microsoft.com/office/drawing/2014/main" id="{C53ED7ED-3C73-5539-3DB2-0D5317C02D3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67" name="Picture 66">
            <a:extLst>
              <a:ext uri="{FF2B5EF4-FFF2-40B4-BE49-F238E27FC236}">
                <a16:creationId xmlns:a16="http://schemas.microsoft.com/office/drawing/2014/main" id="{6F8CE5CD-919D-7C5A-83B4-4DFE4719DD1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302398" y="5750028"/>
            <a:ext cx="715414" cy="673331"/>
          </a:xfrm>
          <a:prstGeom prst="rect">
            <a:avLst/>
          </a:prstGeom>
        </p:spPr>
      </p:pic>
      <p:pic>
        <p:nvPicPr>
          <p:cNvPr id="3" name="Picture 2" descr="800px-US-O10_insignia_svg.png">
            <a:extLst>
              <a:ext uri="{FF2B5EF4-FFF2-40B4-BE49-F238E27FC236}">
                <a16:creationId xmlns:a16="http://schemas.microsoft.com/office/drawing/2014/main" id="{47FB7A94-CA35-FF72-6851-1B19B83A130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6B952BAA-8F14-32F9-4A7D-8B1C3ED2A83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8" name="Slide Number Placeholder 5">
            <a:extLst>
              <a:ext uri="{FF2B5EF4-FFF2-40B4-BE49-F238E27FC236}">
                <a16:creationId xmlns:a16="http://schemas.microsoft.com/office/drawing/2014/main" id="{D583926C-9E83-0F6C-E2FE-AB99D91EC82F}"/>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dirty="0">
              <a:solidFill>
                <a:schemeClr val="bg1"/>
              </a:solidFill>
              <a:latin typeface="+mn-lt"/>
            </a:endParaRPr>
          </a:p>
        </p:txBody>
      </p:sp>
      <p:sp>
        <p:nvSpPr>
          <p:cNvPr id="9" name="Classification bottom">
            <a:extLst>
              <a:ext uri="{FF2B5EF4-FFF2-40B4-BE49-F238E27FC236}">
                <a16:creationId xmlns:a16="http://schemas.microsoft.com/office/drawing/2014/main" id="{297D576C-0928-C14D-C127-EE840DFA613C}"/>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ea typeface="+mn-ea"/>
                <a:cs typeface="Arial" panose="020B0604020202020204" pitchFamily="34" charset="0"/>
              </a:rPr>
              <a:t>CUI</a:t>
            </a:r>
          </a:p>
        </p:txBody>
      </p:sp>
    </p:spTree>
    <p:extLst>
      <p:ext uri="{BB962C8B-B14F-4D97-AF65-F5344CB8AC3E}">
        <p14:creationId xmlns:p14="http://schemas.microsoft.com/office/powerpoint/2010/main" val="187572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961196"/>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836761" y="1144468"/>
            <a:ext cx="77724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800px-US-O10_insignia_svg.png">
            <a:extLst>
              <a:ext uri="{FF2B5EF4-FFF2-40B4-BE49-F238E27FC236}">
                <a16:creationId xmlns:a16="http://schemas.microsoft.com/office/drawing/2014/main" id="{8C18510A-69CD-B593-5D13-91349E4D5A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259437" y="6489165"/>
            <a:ext cx="510279" cy="157646"/>
          </a:xfrm>
          <a:prstGeom prst="rect">
            <a:avLst/>
          </a:prstGeom>
          <a:effectLst>
            <a:outerShdw blurRad="50800" dist="38100" dir="5400000" algn="tl" rotWithShape="0">
              <a:prstClr val="black">
                <a:alpha val="80000"/>
              </a:prstClr>
            </a:outerShdw>
          </a:effectLst>
        </p:spPr>
      </p:pic>
      <p:pic>
        <p:nvPicPr>
          <p:cNvPr id="5" name="Picture 4" descr="800px-US-O10_insignia_svg.png">
            <a:extLst>
              <a:ext uri="{FF2B5EF4-FFF2-40B4-BE49-F238E27FC236}">
                <a16:creationId xmlns:a16="http://schemas.microsoft.com/office/drawing/2014/main" id="{045794FA-DB91-BFAD-6E95-E0DC64CD87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05167" y="6489165"/>
            <a:ext cx="510279" cy="157646"/>
          </a:xfrm>
          <a:prstGeom prst="rect">
            <a:avLst/>
          </a:prstGeom>
          <a:effectLst>
            <a:outerShdw blurRad="50800" dist="38100" dir="5400000" algn="tl" rotWithShape="0">
              <a:prstClr val="black">
                <a:alpha val="80000"/>
              </a:prstClr>
            </a:outerShdw>
          </a:effectLst>
        </p:spPr>
      </p:pic>
      <p:sp>
        <p:nvSpPr>
          <p:cNvPr id="6" name="Slide Number Placeholder 5">
            <a:extLst>
              <a:ext uri="{FF2B5EF4-FFF2-40B4-BE49-F238E27FC236}">
                <a16:creationId xmlns:a16="http://schemas.microsoft.com/office/drawing/2014/main" id="{4D517F3E-6AD9-0E5E-1C29-40DD959B53E5}"/>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dirty="0">
              <a:solidFill>
                <a:schemeClr val="bg1"/>
              </a:solidFill>
              <a:latin typeface="+mn-lt"/>
            </a:endParaRPr>
          </a:p>
        </p:txBody>
      </p:sp>
      <p:sp>
        <p:nvSpPr>
          <p:cNvPr id="7" name="Classification bottom">
            <a:extLst>
              <a:ext uri="{FF2B5EF4-FFF2-40B4-BE49-F238E27FC236}">
                <a16:creationId xmlns:a16="http://schemas.microsoft.com/office/drawing/2014/main" id="{F57FF2C9-2DFE-EA78-C1C0-23CE4C2C9C89}"/>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ea typeface="+mn-ea"/>
                <a:cs typeface="Arial" panose="020B0604020202020204" pitchFamily="34" charset="0"/>
              </a:rPr>
              <a:t>CUI</a:t>
            </a:r>
          </a:p>
        </p:txBody>
      </p:sp>
    </p:spTree>
    <p:extLst>
      <p:ext uri="{BB962C8B-B14F-4D97-AF65-F5344CB8AC3E}">
        <p14:creationId xmlns:p14="http://schemas.microsoft.com/office/powerpoint/2010/main" val="337244845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acer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021E787-A102-0C27-45DB-785A663DAF16}"/>
              </a:ext>
            </a:extLst>
          </p:cNvPr>
          <p:cNvSpPr>
            <a:spLocks noGrp="1"/>
          </p:cNvSpPr>
          <p:nvPr>
            <p:ph type="title"/>
          </p:nvPr>
        </p:nvSpPr>
        <p:spPr>
          <a:xfrm>
            <a:off x="85618" y="108714"/>
            <a:ext cx="8979408" cy="822960"/>
          </a:xfrm>
          <a:prstGeom prst="rect">
            <a:avLst/>
          </a:prstGeom>
        </p:spPr>
        <p:txBody>
          <a:bodyPr vert="horz" lIns="91440" tIns="45720" rIns="91440" bIns="45720" rtlCol="0" anchor="t" anchorCtr="0">
            <a:normAutofit/>
          </a:bodyPr>
          <a:lstStyle/>
          <a:p>
            <a:r>
              <a:rPr lang="en-US"/>
              <a:t>Facer:  Click to edit Master title style</a:t>
            </a:r>
            <a:br>
              <a:rPr lang="en-US"/>
            </a:br>
            <a:r>
              <a:rPr lang="en-US" sz="2400">
                <a:solidFill>
                  <a:schemeClr val="bg1">
                    <a:lumMod val="50000"/>
                  </a:schemeClr>
                </a:solidFill>
              </a:rPr>
              <a:t>Master sub–title style</a:t>
            </a:r>
            <a:endParaRPr lang="en-US"/>
          </a:p>
        </p:txBody>
      </p:sp>
      <p:sp>
        <p:nvSpPr>
          <p:cNvPr id="5" name="Text Placeholder 3">
            <a:extLst>
              <a:ext uri="{FF2B5EF4-FFF2-40B4-BE49-F238E27FC236}">
                <a16:creationId xmlns:a16="http://schemas.microsoft.com/office/drawing/2014/main" id="{7B543ABA-E07F-E4DE-F9AF-5B11FF289259}"/>
              </a:ext>
            </a:extLst>
          </p:cNvPr>
          <p:cNvSpPr>
            <a:spLocks noGrp="1"/>
          </p:cNvSpPr>
          <p:nvPr>
            <p:ph idx="1"/>
          </p:nvPr>
        </p:nvSpPr>
        <p:spPr>
          <a:xfrm>
            <a:off x="82977" y="1058862"/>
            <a:ext cx="8979408" cy="5492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58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CFB2E1-B8E0-B1DC-C539-527F339F520A}"/>
              </a:ext>
            </a:extLst>
          </p:cNvPr>
          <p:cNvSpPr>
            <a:spLocks noGrp="1" noRot="1" noMove="1" noResize="1" noEditPoints="1" noAdjustHandles="1" noChangeArrowheads="1" noChangeShapeType="1"/>
          </p:cNvSpPr>
          <p:nvPr userDrawn="1"/>
        </p:nvSpPr>
        <p:spPr>
          <a:xfrm>
            <a:off x="-8792" y="6476846"/>
            <a:ext cx="9152792" cy="369151"/>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D311CAF-E684-E20D-24ED-0B819B1A9195}"/>
              </a:ext>
            </a:extLst>
          </p:cNvPr>
          <p:cNvGrpSpPr/>
          <p:nvPr userDrawn="1"/>
        </p:nvGrpSpPr>
        <p:grpSpPr>
          <a:xfrm>
            <a:off x="-13020" y="6469685"/>
            <a:ext cx="9176753" cy="200055"/>
            <a:chOff x="-823" y="6639519"/>
            <a:chExt cx="9183128" cy="200055"/>
          </a:xfrm>
        </p:grpSpPr>
        <p:cxnSp>
          <p:nvCxnSpPr>
            <p:cNvPr id="25" name="Straight Connector 24">
              <a:extLst>
                <a:ext uri="{FF2B5EF4-FFF2-40B4-BE49-F238E27FC236}">
                  <a16:creationId xmlns:a16="http://schemas.microsoft.com/office/drawing/2014/main" id="{1C5178AA-3A40-97F5-BAC2-654CDE2AFD0E}"/>
                </a:ext>
              </a:extLst>
            </p:cNvPr>
            <p:cNvCxnSpPr>
              <a:cxnSpLocks/>
            </p:cNvCxnSpPr>
            <p:nvPr userDrawn="1"/>
          </p:nvCxnSpPr>
          <p:spPr>
            <a:xfrm flipV="1">
              <a:off x="-823" y="6670483"/>
              <a:ext cx="9183128" cy="3346"/>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2B4992-DE1F-519E-5BBC-799688230884}"/>
                </a:ext>
              </a:extLst>
            </p:cNvPr>
            <p:cNvSpPr txBox="1"/>
            <p:nvPr userDrawn="1"/>
          </p:nvSpPr>
          <p:spPr>
            <a:xfrm>
              <a:off x="3400361" y="6639519"/>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 name="Title Placeholder 1"/>
          <p:cNvSpPr>
            <a:spLocks noGrp="1"/>
          </p:cNvSpPr>
          <p:nvPr userDrawn="1">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dirty="0"/>
              <a:t>Click to edit Master title style</a:t>
            </a:r>
          </a:p>
        </p:txBody>
      </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Text Placeholder 28">
            <a:extLst>
              <a:ext uri="{FF2B5EF4-FFF2-40B4-BE49-F238E27FC236}">
                <a16:creationId xmlns:a16="http://schemas.microsoft.com/office/drawing/2014/main" id="{3C0F6710-6744-EA86-520C-7B2D612EFD21}"/>
              </a:ext>
            </a:extLst>
          </p:cNvPr>
          <p:cNvSpPr>
            <a:spLocks noGrp="1"/>
          </p:cNvSpPr>
          <p:nvPr userDrawn="1">
            <p:ph type="body"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04A00AEE-E817-07CC-6664-8EDBF45DDC6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8662" y="-76303"/>
            <a:ext cx="1697205" cy="643219"/>
          </a:xfrm>
          <a:prstGeom prst="rect">
            <a:avLst/>
          </a:prstGeom>
        </p:spPr>
      </p:pic>
      <p:cxnSp>
        <p:nvCxnSpPr>
          <p:cNvPr id="36" name="Straight Connector 35">
            <a:extLst>
              <a:ext uri="{FF2B5EF4-FFF2-40B4-BE49-F238E27FC236}">
                <a16:creationId xmlns:a16="http://schemas.microsoft.com/office/drawing/2014/main" id="{BDB55D38-EFEB-C116-6C99-A54B5FBBF565}"/>
              </a:ext>
            </a:extLst>
          </p:cNvPr>
          <p:cNvCxnSpPr>
            <a:cxnSpLocks/>
          </p:cNvCxnSpPr>
          <p:nvPr userDrawn="1"/>
        </p:nvCxnSpPr>
        <p:spPr>
          <a:xfrm>
            <a:off x="-23576" y="6614147"/>
            <a:ext cx="9176753" cy="25133"/>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17" name="AMC">
            <a:extLst>
              <a:ext uri="{FF2B5EF4-FFF2-40B4-BE49-F238E27FC236}">
                <a16:creationId xmlns:a16="http://schemas.microsoft.com/office/drawing/2014/main" id="{46EE2548-FB22-8F3B-E82B-D2BCACE6D434}"/>
              </a:ext>
            </a:extLst>
          </p:cNvPr>
          <p:cNvGrpSpPr>
            <a:grpSpLocks noChangeAspect="1"/>
          </p:cNvGrpSpPr>
          <p:nvPr userDrawn="1"/>
        </p:nvGrpSpPr>
        <p:grpSpPr bwMode="auto">
          <a:xfrm>
            <a:off x="7751979" y="6236131"/>
            <a:ext cx="509035" cy="597331"/>
            <a:chOff x="3311" y="1116"/>
            <a:chExt cx="1816" cy="2131"/>
          </a:xfrm>
        </p:grpSpPr>
        <p:sp>
          <p:nvSpPr>
            <p:cNvPr id="19" name="WHITE bkgrnd">
              <a:extLst>
                <a:ext uri="{FF2B5EF4-FFF2-40B4-BE49-F238E27FC236}">
                  <a16:creationId xmlns:a16="http://schemas.microsoft.com/office/drawing/2014/main" id="{AF7BA85D-C607-A0B1-BA5B-F6E2677D0B6C}"/>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0" name="BLACK outline">
              <a:extLst>
                <a:ext uri="{FF2B5EF4-FFF2-40B4-BE49-F238E27FC236}">
                  <a16:creationId xmlns:a16="http://schemas.microsoft.com/office/drawing/2014/main" id="{59AC6C05-64B7-4728-6B7E-F91E1FC89D60}"/>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1" name="BLUE">
              <a:extLst>
                <a:ext uri="{FF2B5EF4-FFF2-40B4-BE49-F238E27FC236}">
                  <a16:creationId xmlns:a16="http://schemas.microsoft.com/office/drawing/2014/main" id="{D9BD8347-42E2-B374-F7AE-C8F60C1BAEA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2" name="RED">
              <a:extLst>
                <a:ext uri="{FF2B5EF4-FFF2-40B4-BE49-F238E27FC236}">
                  <a16:creationId xmlns:a16="http://schemas.microsoft.com/office/drawing/2014/main" id="{13DA8EE0-6F15-3154-0484-0E49C904C869}"/>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45" name="Picture 44">
            <a:extLst>
              <a:ext uri="{FF2B5EF4-FFF2-40B4-BE49-F238E27FC236}">
                <a16:creationId xmlns:a16="http://schemas.microsoft.com/office/drawing/2014/main" id="{783B1934-68FE-C78B-A0E7-6EB18B66E218}"/>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8302290" y="6234592"/>
            <a:ext cx="634664" cy="597331"/>
          </a:xfrm>
          <a:prstGeom prst="rect">
            <a:avLst/>
          </a:prstGeom>
        </p:spPr>
      </p:pic>
    </p:spTree>
    <p:extLst>
      <p:ext uri="{BB962C8B-B14F-4D97-AF65-F5344CB8AC3E}">
        <p14:creationId xmlns:p14="http://schemas.microsoft.com/office/powerpoint/2010/main" val="2931404890"/>
      </p:ext>
    </p:extLst>
  </p:cSld>
  <p:clrMap bg1="lt1" tx1="dk1" bg2="lt2" tx2="dk2" accent1="accent1" accent2="accent2" accent3="accent3" accent4="accent4" accent5="accent5" accent6="accent6" hlink="hlink" folHlink="folHlink"/>
  <p:sldLayoutIdLst>
    <p:sldLayoutId id="2147483689" r:id="rId1"/>
    <p:sldLayoutId id="2147483698" r:id="rId2"/>
    <p:sldLayoutId id="2147483699" r:id="rId3"/>
    <p:sldLayoutId id="2147483719" r:id="rId4"/>
    <p:sldLayoutId id="214748371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 name="Title Placeholder 1"/>
          <p:cNvSpPr>
            <a:spLocks noGrp="1"/>
          </p:cNvSpPr>
          <p:nvPr userDrawn="1">
            <p:ph type="title"/>
          </p:nvPr>
        </p:nvSpPr>
        <p:spPr>
          <a:xfrm>
            <a:off x="85618" y="90958"/>
            <a:ext cx="8979408" cy="822960"/>
          </a:xfrm>
          <a:prstGeom prst="rect">
            <a:avLst/>
          </a:prstGeom>
          <a:ln w="3175">
            <a:noFill/>
          </a:ln>
        </p:spPr>
        <p:txBody>
          <a:bodyPr vert="horz" lIns="91440" tIns="45720" rIns="91440" bIns="45720" rtlCol="0" anchor="t" anchorCtr="0">
            <a:normAutofit/>
          </a:bodyPr>
          <a:lstStyle/>
          <a:p>
            <a:r>
              <a:rPr lang="en-US"/>
              <a:t>Facer:  Click to edit Master title style</a:t>
            </a:r>
            <a:br>
              <a:rPr lang="en-US"/>
            </a:br>
            <a:r>
              <a:rPr lang="en-US" sz="2400">
                <a:solidFill>
                  <a:schemeClr val="bg1">
                    <a:lumMod val="50000"/>
                  </a:schemeClr>
                </a:solidFill>
              </a:rPr>
              <a:t>Master sub–title style</a:t>
            </a:r>
            <a:endParaRPr lang="en-US"/>
          </a:p>
        </p:txBody>
      </p:sp>
      <p:sp>
        <p:nvSpPr>
          <p:cNvPr id="4" name="Text Placeholder 3">
            <a:extLst>
              <a:ext uri="{FF2B5EF4-FFF2-40B4-BE49-F238E27FC236}">
                <a16:creationId xmlns:a16="http://schemas.microsoft.com/office/drawing/2014/main" id="{577C8F48-D1DE-F3AC-92E9-4CB3CD429514}"/>
              </a:ext>
            </a:extLst>
          </p:cNvPr>
          <p:cNvSpPr>
            <a:spLocks noGrp="1"/>
          </p:cNvSpPr>
          <p:nvPr>
            <p:ph type="body" idx="1"/>
          </p:nvPr>
        </p:nvSpPr>
        <p:spPr>
          <a:xfrm>
            <a:off x="82977" y="1058862"/>
            <a:ext cx="8979408" cy="5492534"/>
          </a:xfrm>
          <a:prstGeom prst="rect">
            <a:avLst/>
          </a:prstGeom>
          <a:ln w="3175">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4755126"/>
      </p:ext>
    </p:extLst>
  </p:cSld>
  <p:clrMap bg1="lt1" tx1="dk1" bg2="lt2" tx2="dk2" accent1="accent1" accent2="accent2" accent3="accent3" accent4="accent4" accent5="accent5" accent6="accent6" hlink="hlink" folHlink="folHlink"/>
  <p:sldLayoutIdLst>
    <p:sldLayoutId id="214748364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4.emf"/><Relationship Id="rId7" Type="http://schemas.openxmlformats.org/officeDocument/2006/relationships/image" Target="../media/image16.emf"/><Relationship Id="rId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oleObject" Target="../embeddings/oleObject3.bin"/><Relationship Id="rId5" Type="http://schemas.openxmlformats.org/officeDocument/2006/relationships/image" Target="../media/image15.emf"/><Relationship Id="rId4" Type="http://schemas.openxmlformats.org/officeDocument/2006/relationships/oleObject" Target="../embeddings/oleObject2.bin"/><Relationship Id="rId9" Type="http://schemas.openxmlformats.org/officeDocument/2006/relationships/image" Target="../media/image17.emf"/></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hyperlink" Target="mailto:usarmy.bliss.imcom.list.dhr-mpd-jmfgi@army.mil" TargetMode="Externa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usg01.safelinks.protection.office365.us/?url=http%3A%2F%2Fwww.arcp.army.mil%2Feligibility-criteria%2F&amp;data=05%7C01%7Cthomas.e.snodgrass4.civ%40army.mil%7Cff1af2e98b034e13d08908db780792ee%7Cfae6d70f954b481192b60530d6f84c43%7C0%7C0%7C638235746136804851%7CUnknown%7CTWFpbGZsb3d8eyJWIjoiMC4wLjAwMDAiLCJQIjoiV2luMzIiLCJBTiI6Ik1haWwiLCJXVCI6Mn0%3D%7C3000%7C%7C%7C&amp;sdata=xth6ng1IL9lN0wq3GIJsOC0OLnTyMyftUFdxV086aK8%3D&amp;reserved=0"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milconnect.dmdc.osd.mil/" TargetMode="External"/><Relationship Id="rId2" Type="http://schemas.openxmlformats.org/officeDocument/2006/relationships/hyperlink" Target="mailto:dodhra.knox.dmdc.mbx.dmdcbenesupport@army.mil"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mailto:usarmy.usarc.81-rd.mbx.financed@army.mil" TargetMode="External"/><Relationship Id="rId2" Type="http://schemas.openxmlformats.org/officeDocument/2006/relationships/hyperlink" Target="mailto:usarmy.usarc.63-rd.mbx.special-pay-inquiry@army.mil" TargetMode="External"/><Relationship Id="rId1" Type="http://schemas.openxmlformats.org/officeDocument/2006/relationships/slideLayout" Target="../slideLayouts/slideLayout1.xml"/><Relationship Id="rId6" Type="http://schemas.openxmlformats.org/officeDocument/2006/relationships/hyperlink" Target="https://xtranet/usarc/g8/pay/Pay%20Messages/Forms/AllItems.aspx" TargetMode="External"/><Relationship Id="rId5" Type="http://schemas.openxmlformats.org/officeDocument/2006/relationships/hyperlink" Target="mailto:usarmy.usarc.99-rd.mbx.pay-support@army.mil" TargetMode="External"/><Relationship Id="rId4" Type="http://schemas.openxmlformats.org/officeDocument/2006/relationships/hyperlink" Target="mailto:usarmy.usarc.88-rd.mbx.finance-inquiries@army.mi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mailto:usarmy.knox.hrc.mbx.g3-ados@army.mil" TargetMode="External"/><Relationship Id="rId2" Type="http://schemas.openxmlformats.org/officeDocument/2006/relationships/hyperlink" Target="https://mobcop.aoc.army.pentagon.mil/cind/View/Security/Access.aspx" TargetMode="External"/><Relationship Id="rId1" Type="http://schemas.openxmlformats.org/officeDocument/2006/relationships/slideLayout" Target="../slideLayouts/slideLayout1.xml"/><Relationship Id="rId5" Type="http://schemas.openxmlformats.org/officeDocument/2006/relationships/hyperlink" Target="mailto:ng.ncr.ngb-arng.mbx.ngrcmc-mob-tng@mail.mil" TargetMode="External"/><Relationship Id="rId4" Type="http://schemas.openxmlformats.org/officeDocument/2006/relationships/hyperlink" Target="mailto:%20usarmy.knox.hrc.mbx.g3-ados@army.mil%20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8021" y="6464403"/>
            <a:ext cx="1604211" cy="263263"/>
          </a:xfrm>
          <a:prstGeom prst="rect">
            <a:avLst/>
          </a:prstGeom>
        </p:spPr>
        <p:txBody>
          <a:bodyPr vert="horz" lIns="91440" tIns="45720" rIns="91440" bIns="45720" rtlCol="0" anchor="t">
            <a:noAutofit/>
          </a:bodyPr>
          <a:lstStyle/>
          <a:p>
            <a:pPr>
              <a:lnSpc>
                <a:spcPct val="120000"/>
              </a:lnSpc>
              <a:spcBef>
                <a:spcPct val="0"/>
              </a:spcBef>
              <a:defRPr/>
            </a:pPr>
            <a:r>
              <a:rPr lang="en-US" sz="800" b="1" dirty="0">
                <a:solidFill>
                  <a:prstClr val="white"/>
                </a:solidFill>
                <a:latin typeface="Arial" panose="020B0604020202020204" pitchFamily="34" charset="0"/>
                <a:cs typeface="Arial" panose="020B0604020202020204" pitchFamily="34" charset="0"/>
              </a:rPr>
              <a:t>As of: 281500JUN2023</a:t>
            </a:r>
          </a:p>
        </p:txBody>
      </p:sp>
      <p:sp>
        <p:nvSpPr>
          <p:cNvPr id="8" name="Title 1">
            <a:extLst>
              <a:ext uri="{FF2B5EF4-FFF2-40B4-BE49-F238E27FC236}">
                <a16:creationId xmlns:a16="http://schemas.microsoft.com/office/drawing/2014/main" id="{B3160004-1DD7-242D-2268-FEBBFD47F69F}"/>
              </a:ext>
            </a:extLst>
          </p:cNvPr>
          <p:cNvSpPr txBox="1">
            <a:spLocks/>
          </p:cNvSpPr>
          <p:nvPr/>
        </p:nvSpPr>
        <p:spPr bwMode="ltGray">
          <a:xfrm>
            <a:off x="159150" y="4194475"/>
            <a:ext cx="5403450" cy="1102156"/>
          </a:xfrm>
          <a:prstGeom prst="rect">
            <a:avLst/>
          </a:prstGeom>
        </p:spPr>
        <p:txBody>
          <a:bodyPr lIns="0" tIns="0" rIns="0" bIns="0" anchor="b"/>
          <a:lstStyle>
            <a:lvl1pPr marL="0" indent="0" algn="l" defTabSz="914400" rtl="0" eaLnBrk="1" latinLnBrk="0" hangingPunct="1">
              <a:lnSpc>
                <a:spcPct val="90000"/>
              </a:lnSpc>
              <a:spcBef>
                <a:spcPct val="0"/>
              </a:spcBef>
              <a:buFont typeface="Arial" panose="020B0604020202020204" pitchFamily="34" charset="0"/>
              <a:buNone/>
              <a:defRPr lang="en-US" sz="3500" b="1" kern="1200" dirty="0">
                <a:solidFill>
                  <a:schemeClr val="bg1"/>
                </a:solidFill>
                <a:effectLst>
                  <a:outerShdw blurRad="63500" dist="50800" dir="3600000" algn="t" rotWithShape="0">
                    <a:prstClr val="black">
                      <a:alpha val="90000"/>
                    </a:prstClr>
                  </a:outerShdw>
                </a:effectLst>
                <a:latin typeface="Arial Black" panose="020B0A04020102020204" pitchFamily="34" charset="0"/>
                <a:ea typeface="+mj-ea"/>
                <a:cs typeface="Arial" panose="020B0604020202020204" pitchFamily="34" charset="0"/>
              </a:defRPr>
            </a:lvl1pPr>
          </a:lstStyle>
          <a:p>
            <a:r>
              <a:rPr lang="en-US" dirty="0">
                <a:effectLst>
                  <a:outerShdw blurRad="38100" dist="38100" dir="2700000" algn="tl">
                    <a:srgbClr val="000000">
                      <a:alpha val="43137"/>
                    </a:srgbClr>
                  </a:outerShdw>
                </a:effectLst>
              </a:rPr>
              <a:t>USAG Fort Bliss </a:t>
            </a:r>
          </a:p>
          <a:p>
            <a:r>
              <a:rPr lang="en-US" sz="2000" dirty="0">
                <a:effectLst>
                  <a:outerShdw blurRad="38100" dist="38100" dir="2700000" algn="tl">
                    <a:srgbClr val="000000">
                      <a:alpha val="43137"/>
                    </a:srgbClr>
                  </a:outerShdw>
                </a:effectLst>
              </a:rPr>
              <a:t>Directorate of Human Resources /JMFGI </a:t>
            </a:r>
          </a:p>
        </p:txBody>
      </p:sp>
      <p:sp>
        <p:nvSpPr>
          <p:cNvPr id="9" name="TextBox 8">
            <a:extLst>
              <a:ext uri="{FF2B5EF4-FFF2-40B4-BE49-F238E27FC236}">
                <a16:creationId xmlns:a16="http://schemas.microsoft.com/office/drawing/2014/main" id="{B74A19EF-1A1C-4D47-1BDA-C43759DCC548}"/>
              </a:ext>
            </a:extLst>
          </p:cNvPr>
          <p:cNvSpPr txBox="1"/>
          <p:nvPr/>
        </p:nvSpPr>
        <p:spPr>
          <a:xfrm>
            <a:off x="2066361" y="6301559"/>
            <a:ext cx="5029200" cy="553998"/>
          </a:xfrm>
          <a:prstGeom prst="rect">
            <a:avLst/>
          </a:prstGeom>
          <a:noFill/>
        </p:spPr>
        <p:txBody>
          <a:bodyPr wrap="square" rtlCol="0">
            <a:spAutoFit/>
          </a:bodyPr>
          <a:lstStyle/>
          <a:p>
            <a:pPr algn="ctr"/>
            <a:r>
              <a:rPr lang="en-US" sz="1000" b="1" dirty="0">
                <a:solidFill>
                  <a:prstClr val="white"/>
                </a:solidFill>
                <a:effectLst>
                  <a:outerShdw blurRad="63500" dist="25400" dir="3600000" algn="t" rotWithShape="0">
                    <a:prstClr val="black">
                      <a:alpha val="90000"/>
                    </a:prstClr>
                  </a:outerShdw>
                </a:effectLst>
                <a:cs typeface="Arial" pitchFamily="34" charset="0"/>
              </a:rPr>
              <a:t>MOB/DEMOB/TRANSITIONS</a:t>
            </a:r>
          </a:p>
          <a:p>
            <a:pPr algn="ctr"/>
            <a:r>
              <a:rPr lang="en-US" sz="1000" b="1" dirty="0">
                <a:solidFill>
                  <a:prstClr val="white"/>
                </a:solidFill>
                <a:effectLst>
                  <a:outerShdw blurRad="63500" dist="25400" dir="3600000" algn="t" rotWithShape="0">
                    <a:prstClr val="black">
                      <a:alpha val="90000"/>
                    </a:prstClr>
                  </a:outerShdw>
                </a:effectLst>
                <a:cs typeface="Arial" pitchFamily="34" charset="0"/>
              </a:rPr>
              <a:t>Directorate of  Human Resources/JMFGI</a:t>
            </a:r>
          </a:p>
          <a:p>
            <a:pPr algn="ctr"/>
            <a:r>
              <a:rPr kumimoji="0" lang="en-US" sz="1000" b="1" u="none" strike="noStrike" kern="0" cap="none" spc="0" normalizeH="0" baseline="0" noProof="0" dirty="0">
                <a:ln>
                  <a:noFill/>
                </a:ln>
                <a:solidFill>
                  <a:srgbClr val="FFFFFF"/>
                </a:solidFill>
                <a:effectLst/>
                <a:uLnTx/>
                <a:uFillTx/>
                <a:latin typeface="Arial"/>
                <a:cs typeface="Arial"/>
              </a:rPr>
              <a:t>U.S.</a:t>
            </a:r>
            <a:r>
              <a:rPr kumimoji="0" lang="en-US" sz="1000" b="1" u="none" strike="noStrike" kern="0" cap="none" spc="-75" normalizeH="0" baseline="0" noProof="0" dirty="0">
                <a:ln>
                  <a:noFill/>
                </a:ln>
                <a:solidFill>
                  <a:srgbClr val="FFFFFF"/>
                </a:solidFill>
                <a:effectLst/>
                <a:uLnTx/>
                <a:uFillTx/>
                <a:latin typeface="Arial"/>
                <a:cs typeface="Arial"/>
              </a:rPr>
              <a:t> </a:t>
            </a:r>
            <a:r>
              <a:rPr kumimoji="0" lang="en-US" sz="1000" b="1" u="none" strike="noStrike" kern="0" cap="none" spc="0" normalizeH="0" baseline="0" noProof="0" dirty="0">
                <a:ln>
                  <a:noFill/>
                </a:ln>
                <a:solidFill>
                  <a:srgbClr val="FFFFFF"/>
                </a:solidFill>
                <a:effectLst/>
                <a:uLnTx/>
                <a:uFillTx/>
                <a:latin typeface="Arial"/>
                <a:cs typeface="Arial"/>
              </a:rPr>
              <a:t>Army</a:t>
            </a:r>
            <a:r>
              <a:rPr kumimoji="0" lang="en-US" sz="1000" b="1" u="none" strike="noStrike" kern="0" cap="none" spc="10" normalizeH="0" baseline="0" noProof="0" dirty="0">
                <a:ln>
                  <a:noFill/>
                </a:ln>
                <a:solidFill>
                  <a:srgbClr val="FFFFFF"/>
                </a:solidFill>
                <a:effectLst/>
                <a:uLnTx/>
                <a:uFillTx/>
                <a:latin typeface="Arial"/>
                <a:cs typeface="Arial"/>
              </a:rPr>
              <a:t> I</a:t>
            </a:r>
            <a:r>
              <a:rPr kumimoji="0" lang="en-US" sz="1000" b="1" u="none" strike="noStrike" kern="0" cap="none" spc="0" normalizeH="0" baseline="0" noProof="0" dirty="0">
                <a:ln>
                  <a:noFill/>
                </a:ln>
                <a:solidFill>
                  <a:srgbClr val="FFFFFF"/>
                </a:solidFill>
                <a:effectLst/>
                <a:uLnTx/>
                <a:uFillTx/>
                <a:latin typeface="Arial"/>
                <a:cs typeface="Arial"/>
              </a:rPr>
              <a:t>nstallation Management </a:t>
            </a:r>
            <a:r>
              <a:rPr kumimoji="0" lang="en-US" sz="1000" b="1" u="none" strike="noStrike" kern="0" cap="none" spc="-10" normalizeH="0" baseline="0" noProof="0" dirty="0">
                <a:ln>
                  <a:noFill/>
                </a:ln>
                <a:solidFill>
                  <a:srgbClr val="FFFFFF"/>
                </a:solidFill>
                <a:effectLst/>
                <a:uLnTx/>
                <a:uFillTx/>
                <a:latin typeface="Arial"/>
                <a:cs typeface="Arial"/>
              </a:rPr>
              <a:t>Command</a:t>
            </a:r>
            <a:endParaRPr lang="en-US" sz="1050" b="1" dirty="0">
              <a:solidFill>
                <a:prstClr val="white"/>
              </a:solidFill>
              <a:effectLst>
                <a:outerShdw blurRad="63500" dist="25400" dir="3600000" algn="t" rotWithShape="0">
                  <a:prstClr val="black">
                    <a:alpha val="90000"/>
                  </a:prstClr>
                </a:outerShdw>
              </a:effectLst>
              <a:cs typeface="Arial" pitchFamily="34" charset="0"/>
            </a:endParaRPr>
          </a:p>
        </p:txBody>
      </p:sp>
    </p:spTree>
    <p:extLst>
      <p:ext uri="{BB962C8B-B14F-4D97-AF65-F5344CB8AC3E}">
        <p14:creationId xmlns:p14="http://schemas.microsoft.com/office/powerpoint/2010/main" val="416033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CE824D07-1A39-A980-96E7-376E16B5252B}"/>
              </a:ext>
            </a:extLst>
          </p:cNvPr>
          <p:cNvSpPr txBox="1"/>
          <p:nvPr/>
        </p:nvSpPr>
        <p:spPr>
          <a:xfrm>
            <a:off x="-1" y="594360"/>
            <a:ext cx="9075631" cy="550920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cs typeface="Times New Roman"/>
              </a:rPr>
              <a:t>Military Parental Leave Program (MPLP) Policy Updates </a:t>
            </a:r>
            <a:endParaRPr lang="en-US" sz="1600" dirty="0">
              <a:cs typeface="Arial"/>
            </a:endParaRPr>
          </a:p>
          <a:p>
            <a:endParaRPr lang="en-US" sz="1400" b="1" dirty="0">
              <a:solidFill>
                <a:srgbClr val="FF0000"/>
              </a:solidFill>
              <a:cs typeface="Calibri" pitchFamily="34" charset="0"/>
            </a:endParaRPr>
          </a:p>
          <a:p>
            <a:pPr marL="285750" indent="-285750">
              <a:buFont typeface="Arial"/>
              <a:buChar char="•"/>
            </a:pPr>
            <a:r>
              <a:rPr lang="en-US" sz="1400" b="1" dirty="0">
                <a:cs typeface="Calibri"/>
              </a:rPr>
              <a:t>Directive-Type Memorandum 23-001 </a:t>
            </a:r>
            <a:r>
              <a:rPr lang="en-US" sz="1400" b="1" dirty="0">
                <a:solidFill>
                  <a:srgbClr val="FF0000"/>
                </a:solidFill>
                <a:cs typeface="Calibri"/>
              </a:rPr>
              <a:t>– “Expansion of the Military Parental Leave Program”</a:t>
            </a:r>
          </a:p>
          <a:p>
            <a:endParaRPr lang="en-US" sz="1400" b="1" dirty="0">
              <a:solidFill>
                <a:srgbClr val="FF0000"/>
              </a:solidFill>
              <a:cs typeface="Calibri" pitchFamily="34" charset="0"/>
            </a:endParaRPr>
          </a:p>
          <a:p>
            <a:endParaRPr lang="en-US" sz="1400" b="1" dirty="0">
              <a:solidFill>
                <a:srgbClr val="FF0000"/>
              </a:solidFill>
              <a:cs typeface="Calibri" pitchFamily="34" charset="0"/>
            </a:endParaRPr>
          </a:p>
          <a:p>
            <a:endParaRPr lang="en-US" sz="1400" b="1" dirty="0">
              <a:solidFill>
                <a:srgbClr val="FF0000"/>
              </a:solidFill>
              <a:cs typeface="Calibri" pitchFamily="34" charset="0"/>
            </a:endParaRPr>
          </a:p>
          <a:p>
            <a:endParaRPr lang="en-US" sz="1400" b="1" dirty="0">
              <a:solidFill>
                <a:srgbClr val="FF0000"/>
              </a:solidFill>
              <a:cs typeface="Calibri" pitchFamily="34" charset="0"/>
            </a:endParaRPr>
          </a:p>
          <a:p>
            <a:pPr marL="285750" indent="-285750">
              <a:buFont typeface="Arial"/>
              <a:buChar char="•"/>
            </a:pPr>
            <a:r>
              <a:rPr lang="en-US" sz="1400" b="1" dirty="0">
                <a:cs typeface="Calibri"/>
              </a:rPr>
              <a:t>ALARACT 007/2023 </a:t>
            </a:r>
            <a:r>
              <a:rPr lang="en-US" sz="1400" b="1" dirty="0">
                <a:solidFill>
                  <a:srgbClr val="FF0000"/>
                </a:solidFill>
                <a:cs typeface="Calibri"/>
              </a:rPr>
              <a:t>– EXPANSION OF THE MILITARY PARENTAL LEAVE PROGRAM (MPLP) IMPLEMENTATION GUIDANCE </a:t>
            </a:r>
            <a:endParaRPr lang="en-US" sz="1400" b="1" dirty="0">
              <a:solidFill>
                <a:srgbClr val="FF0000"/>
              </a:solidFill>
              <a:cs typeface="Calibri" pitchFamily="34" charset="0"/>
            </a:endParaRPr>
          </a:p>
          <a:p>
            <a:endParaRPr lang="en-US" sz="1400" b="1" dirty="0">
              <a:solidFill>
                <a:srgbClr val="FF0000"/>
              </a:solidFill>
              <a:cs typeface="Calibri" pitchFamily="34" charset="0"/>
            </a:endParaRPr>
          </a:p>
          <a:p>
            <a:endParaRPr lang="en-US" sz="1400" b="1" dirty="0">
              <a:solidFill>
                <a:srgbClr val="FF0000"/>
              </a:solidFill>
              <a:cs typeface="Calibri" pitchFamily="34" charset="0"/>
            </a:endParaRPr>
          </a:p>
          <a:p>
            <a:endParaRPr lang="en-US" sz="1400" b="1" dirty="0">
              <a:solidFill>
                <a:srgbClr val="FF0000"/>
              </a:solidFill>
              <a:cs typeface="Calibri" pitchFamily="34" charset="0"/>
            </a:endParaRPr>
          </a:p>
          <a:p>
            <a:endParaRPr lang="en-US" sz="1400" b="1" dirty="0">
              <a:solidFill>
                <a:srgbClr val="FF0000"/>
              </a:solidFill>
              <a:cs typeface="Calibri" pitchFamily="34" charset="0"/>
            </a:endParaRPr>
          </a:p>
          <a:p>
            <a:endParaRPr lang="en-US" sz="1400" b="1" dirty="0">
              <a:solidFill>
                <a:srgbClr val="FF0000"/>
              </a:solidFill>
              <a:cs typeface="Calibri" pitchFamily="34" charset="0"/>
            </a:endParaRPr>
          </a:p>
          <a:p>
            <a:pPr marL="285750" indent="-285750">
              <a:buFont typeface="Arial" panose="020B0604020202020204" pitchFamily="34" charset="0"/>
              <a:buChar char="•"/>
            </a:pPr>
            <a:r>
              <a:rPr lang="en-US" sz="1400" b="1" dirty="0">
                <a:cs typeface="Calibri" pitchFamily="34" charset="0"/>
              </a:rPr>
              <a:t>AMDR 2022 Contains MOB/DEMOB Process and Best Practices.</a:t>
            </a:r>
          </a:p>
          <a:p>
            <a:endParaRPr lang="en-US" sz="1400" b="1" dirty="0">
              <a:solidFill>
                <a:srgbClr val="FF0000"/>
              </a:solidFill>
              <a:cs typeface="Calibri" pitchFamily="34" charset="0"/>
            </a:endParaRPr>
          </a:p>
          <a:p>
            <a:endParaRPr lang="en-US" sz="1400" b="1" dirty="0">
              <a:solidFill>
                <a:srgbClr val="FF0000"/>
              </a:solidFill>
              <a:cs typeface="Calibri" pitchFamily="34" charset="0"/>
            </a:endParaRPr>
          </a:p>
          <a:p>
            <a:endParaRPr lang="en-US" sz="1400" b="1" dirty="0">
              <a:solidFill>
                <a:srgbClr val="FF0000"/>
              </a:solidFill>
              <a:cs typeface="Calibri" pitchFamily="34" charset="0"/>
            </a:endParaRPr>
          </a:p>
          <a:p>
            <a:endParaRPr lang="en-US" sz="1400" b="1" dirty="0">
              <a:solidFill>
                <a:srgbClr val="FF0000"/>
              </a:solidFill>
              <a:cs typeface="Calibri" pitchFamily="34" charset="0"/>
            </a:endParaRPr>
          </a:p>
          <a:p>
            <a:endParaRPr lang="en-US" sz="1400" b="1" dirty="0">
              <a:solidFill>
                <a:srgbClr val="FF0000"/>
              </a:solidFill>
              <a:cs typeface="Calibri" pitchFamily="34" charset="0"/>
            </a:endParaRPr>
          </a:p>
          <a:p>
            <a:endParaRPr lang="en-US" sz="1400" b="1" dirty="0">
              <a:solidFill>
                <a:srgbClr val="FF0000"/>
              </a:solidFill>
              <a:cs typeface="Calibri" pitchFamily="34" charset="0"/>
            </a:endParaRPr>
          </a:p>
          <a:p>
            <a:endParaRPr lang="en-US" sz="1400" b="1" dirty="0">
              <a:solidFill>
                <a:srgbClr val="FF0000"/>
              </a:solidFill>
              <a:cs typeface="Calibri" pitchFamily="34" charset="0"/>
            </a:endParaRPr>
          </a:p>
          <a:p>
            <a:endParaRPr lang="en-US" sz="1400" b="1" dirty="0">
              <a:solidFill>
                <a:srgbClr val="FF0000"/>
              </a:solidFill>
              <a:cs typeface="Calibri" pitchFamily="34" charset="0"/>
            </a:endParaRPr>
          </a:p>
          <a:p>
            <a:endParaRPr lang="en-US" sz="1400" b="1" dirty="0">
              <a:solidFill>
                <a:srgbClr val="FF0000"/>
              </a:solidFill>
              <a:cs typeface="Calibri" pitchFamily="34" charset="0"/>
            </a:endParaRPr>
          </a:p>
          <a:p>
            <a:endParaRPr lang="en-US" sz="1400" b="1" dirty="0">
              <a:solidFill>
                <a:srgbClr val="FF0000"/>
              </a:solidFill>
              <a:cs typeface="Calibri" pitchFamily="34" charset="0"/>
            </a:endParaRPr>
          </a:p>
        </p:txBody>
      </p:sp>
      <p:graphicFrame>
        <p:nvGraphicFramePr>
          <p:cNvPr id="6" name="Object 5">
            <a:extLst>
              <a:ext uri="{FF2B5EF4-FFF2-40B4-BE49-F238E27FC236}">
                <a16:creationId xmlns:a16="http://schemas.microsoft.com/office/drawing/2014/main" id="{A28E21A1-AE3C-23DE-30C8-51673779742B}"/>
              </a:ext>
            </a:extLst>
          </p:cNvPr>
          <p:cNvGraphicFramePr>
            <a:graphicFrameLocks noChangeAspect="1"/>
          </p:cNvGraphicFramePr>
          <p:nvPr>
            <p:extLst>
              <p:ext uri="{D42A27DB-BD31-4B8C-83A1-F6EECF244321}">
                <p14:modId xmlns:p14="http://schemas.microsoft.com/office/powerpoint/2010/main" val="3638942406"/>
              </p:ext>
            </p:extLst>
          </p:nvPr>
        </p:nvGraphicFramePr>
        <p:xfrm>
          <a:off x="328613" y="4325938"/>
          <a:ext cx="774700" cy="673100"/>
        </p:xfrm>
        <a:graphic>
          <a:graphicData uri="http://schemas.openxmlformats.org/presentationml/2006/ole">
            <mc:AlternateContent xmlns:mc="http://schemas.openxmlformats.org/markup-compatibility/2006">
              <mc:Choice xmlns:v="urn:schemas-microsoft-com:vml" Requires="v">
                <p:oleObj name="Acrobat Document" showAsIcon="1" r:id="rId2" imgW="774000" imgH="672480" progId="Acrobat.Document.DC">
                  <p:embed/>
                </p:oleObj>
              </mc:Choice>
              <mc:Fallback>
                <p:oleObj name="Acrobat Document" showAsIcon="1" r:id="rId2" imgW="774000" imgH="672480" progId="Acrobat.Document.DC">
                  <p:embed/>
                  <p:pic>
                    <p:nvPicPr>
                      <p:cNvPr id="6" name="Object 5">
                        <a:extLst>
                          <a:ext uri="{FF2B5EF4-FFF2-40B4-BE49-F238E27FC236}">
                            <a16:creationId xmlns:a16="http://schemas.microsoft.com/office/drawing/2014/main" id="{A28E21A1-AE3C-23DE-30C8-51673779742B}"/>
                          </a:ext>
                        </a:extLst>
                      </p:cNvPr>
                      <p:cNvPicPr/>
                      <p:nvPr/>
                    </p:nvPicPr>
                    <p:blipFill>
                      <a:blip r:embed="rId3"/>
                      <a:stretch>
                        <a:fillRect/>
                      </a:stretch>
                    </p:blipFill>
                    <p:spPr>
                      <a:xfrm>
                        <a:off x="328613" y="4325938"/>
                        <a:ext cx="774700" cy="6731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6AAF6830-9AC8-8F0E-AE08-9FE2035718D7}"/>
              </a:ext>
            </a:extLst>
          </p:cNvPr>
          <p:cNvGraphicFramePr>
            <a:graphicFrameLocks noChangeAspect="1"/>
          </p:cNvGraphicFramePr>
          <p:nvPr>
            <p:extLst>
              <p:ext uri="{D42A27DB-BD31-4B8C-83A1-F6EECF244321}">
                <p14:modId xmlns:p14="http://schemas.microsoft.com/office/powerpoint/2010/main" val="3242359665"/>
              </p:ext>
            </p:extLst>
          </p:nvPr>
        </p:nvGraphicFramePr>
        <p:xfrm>
          <a:off x="785813" y="2935288"/>
          <a:ext cx="774700" cy="673100"/>
        </p:xfrm>
        <a:graphic>
          <a:graphicData uri="http://schemas.openxmlformats.org/presentationml/2006/ole">
            <mc:AlternateContent xmlns:mc="http://schemas.openxmlformats.org/markup-compatibility/2006">
              <mc:Choice xmlns:v="urn:schemas-microsoft-com:vml" Requires="v">
                <p:oleObj name="Acrobat Document" showAsIcon="1" r:id="rId4" imgW="774000" imgH="672480" progId="Acrobat.Document.DC">
                  <p:embed/>
                </p:oleObj>
              </mc:Choice>
              <mc:Fallback>
                <p:oleObj name="Acrobat Document" showAsIcon="1" r:id="rId4" imgW="774000" imgH="672480" progId="Acrobat.Document.DC">
                  <p:embed/>
                  <p:pic>
                    <p:nvPicPr>
                      <p:cNvPr id="7" name="Object 6">
                        <a:extLst>
                          <a:ext uri="{FF2B5EF4-FFF2-40B4-BE49-F238E27FC236}">
                            <a16:creationId xmlns:a16="http://schemas.microsoft.com/office/drawing/2014/main" id="{6AAF6830-9AC8-8F0E-AE08-9FE2035718D7}"/>
                          </a:ext>
                        </a:extLst>
                      </p:cNvPr>
                      <p:cNvPicPr/>
                      <p:nvPr/>
                    </p:nvPicPr>
                    <p:blipFill>
                      <a:blip r:embed="rId5"/>
                      <a:stretch>
                        <a:fillRect/>
                      </a:stretch>
                    </p:blipFill>
                    <p:spPr>
                      <a:xfrm>
                        <a:off x="785813" y="2935288"/>
                        <a:ext cx="774700" cy="6731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CF6AFB6-5228-88A7-0758-9844C04E054D}"/>
              </a:ext>
            </a:extLst>
          </p:cNvPr>
          <p:cNvGraphicFramePr>
            <a:graphicFrameLocks noChangeAspect="1"/>
          </p:cNvGraphicFramePr>
          <p:nvPr>
            <p:extLst>
              <p:ext uri="{D42A27DB-BD31-4B8C-83A1-F6EECF244321}">
                <p14:modId xmlns:p14="http://schemas.microsoft.com/office/powerpoint/2010/main" val="3677980449"/>
              </p:ext>
            </p:extLst>
          </p:nvPr>
        </p:nvGraphicFramePr>
        <p:xfrm>
          <a:off x="1958975" y="2935288"/>
          <a:ext cx="774700" cy="673100"/>
        </p:xfrm>
        <a:graphic>
          <a:graphicData uri="http://schemas.openxmlformats.org/presentationml/2006/ole">
            <mc:AlternateContent xmlns:mc="http://schemas.openxmlformats.org/markup-compatibility/2006">
              <mc:Choice xmlns:v="urn:schemas-microsoft-com:vml" Requires="v">
                <p:oleObj name="Acrobat Document" showAsIcon="1" r:id="rId6" imgW="774000" imgH="672480" progId="Acrobat.Document.DC">
                  <p:embed/>
                </p:oleObj>
              </mc:Choice>
              <mc:Fallback>
                <p:oleObj name="Acrobat Document" showAsIcon="1" r:id="rId6" imgW="774000" imgH="672480" progId="Acrobat.Document.DC">
                  <p:embed/>
                  <p:pic>
                    <p:nvPicPr>
                      <p:cNvPr id="9" name="Object 8">
                        <a:extLst>
                          <a:ext uri="{FF2B5EF4-FFF2-40B4-BE49-F238E27FC236}">
                            <a16:creationId xmlns:a16="http://schemas.microsoft.com/office/drawing/2014/main" id="{2CF6AFB6-5228-88A7-0758-9844C04E054D}"/>
                          </a:ext>
                        </a:extLst>
                      </p:cNvPr>
                      <p:cNvPicPr/>
                      <p:nvPr/>
                    </p:nvPicPr>
                    <p:blipFill>
                      <a:blip r:embed="rId7"/>
                      <a:stretch>
                        <a:fillRect/>
                      </a:stretch>
                    </p:blipFill>
                    <p:spPr>
                      <a:xfrm>
                        <a:off x="1958975" y="2935288"/>
                        <a:ext cx="774700" cy="6731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265D26E-8522-D71F-26EA-9280040B39C8}"/>
              </a:ext>
            </a:extLst>
          </p:cNvPr>
          <p:cNvGraphicFramePr>
            <a:graphicFrameLocks noChangeAspect="1"/>
          </p:cNvGraphicFramePr>
          <p:nvPr>
            <p:extLst>
              <p:ext uri="{D42A27DB-BD31-4B8C-83A1-F6EECF244321}">
                <p14:modId xmlns:p14="http://schemas.microsoft.com/office/powerpoint/2010/main" val="1560312869"/>
              </p:ext>
            </p:extLst>
          </p:nvPr>
        </p:nvGraphicFramePr>
        <p:xfrm>
          <a:off x="450850" y="1503363"/>
          <a:ext cx="774700" cy="673100"/>
        </p:xfrm>
        <a:graphic>
          <a:graphicData uri="http://schemas.openxmlformats.org/presentationml/2006/ole">
            <mc:AlternateContent xmlns:mc="http://schemas.openxmlformats.org/markup-compatibility/2006">
              <mc:Choice xmlns:v="urn:schemas-microsoft-com:vml" Requires="v">
                <p:oleObj name="Acrobat Document" showAsIcon="1" r:id="rId8" imgW="774000" imgH="672480" progId="Acrobat.Document.DC">
                  <p:embed/>
                </p:oleObj>
              </mc:Choice>
              <mc:Fallback>
                <p:oleObj name="Acrobat Document" showAsIcon="1" r:id="rId8" imgW="774000" imgH="672480" progId="Acrobat.Document.DC">
                  <p:embed/>
                  <p:pic>
                    <p:nvPicPr>
                      <p:cNvPr id="10" name="Object 9">
                        <a:extLst>
                          <a:ext uri="{FF2B5EF4-FFF2-40B4-BE49-F238E27FC236}">
                            <a16:creationId xmlns:a16="http://schemas.microsoft.com/office/drawing/2014/main" id="{8265D26E-8522-D71F-26EA-9280040B39C8}"/>
                          </a:ext>
                        </a:extLst>
                      </p:cNvPr>
                      <p:cNvPicPr/>
                      <p:nvPr/>
                    </p:nvPicPr>
                    <p:blipFill>
                      <a:blip r:embed="rId9"/>
                      <a:stretch>
                        <a:fillRect/>
                      </a:stretch>
                    </p:blipFill>
                    <p:spPr>
                      <a:xfrm>
                        <a:off x="450850" y="1503363"/>
                        <a:ext cx="774700" cy="673100"/>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79BACD47-4CE5-89FB-940C-8D4F55ECB404}"/>
              </a:ext>
            </a:extLst>
          </p:cNvPr>
          <p:cNvSpPr/>
          <p:nvPr/>
        </p:nvSpPr>
        <p:spPr>
          <a:xfrm>
            <a:off x="-44450" y="6644011"/>
            <a:ext cx="4895850" cy="215444"/>
          </a:xfrm>
          <a:prstGeom prst="rect">
            <a:avLst/>
          </a:prstGeom>
        </p:spPr>
        <p:txBody>
          <a:bodyPr wrap="square">
            <a:spAutoFit/>
          </a:bodyPr>
          <a:lstStyle/>
          <a:p>
            <a:pPr defTabSz="457200" fontAlgn="base">
              <a:spcBef>
                <a:spcPct val="0"/>
              </a:spcBef>
              <a:spcAft>
                <a:spcPct val="0"/>
              </a:spcAft>
            </a:pPr>
            <a:r>
              <a:rPr lang="en-US" sz="800" dirty="0">
                <a:solidFill>
                  <a:schemeClr val="bg1"/>
                </a:solidFill>
                <a:latin typeface="Arial" charset="0"/>
                <a:cs typeface="Arial" charset="0"/>
              </a:rPr>
              <a:t> </a:t>
            </a:r>
            <a:r>
              <a:rPr lang="en-US" sz="700" dirty="0">
                <a:solidFill>
                  <a:schemeClr val="bg1"/>
                </a:solidFill>
                <a:cs typeface="Arial" charset="0"/>
              </a:rPr>
              <a:t>Directorate of Human Resources / JMFGI  / </a:t>
            </a:r>
            <a:r>
              <a:rPr lang="en-US" sz="700" b="0" i="0" dirty="0">
                <a:solidFill>
                  <a:schemeClr val="bg1"/>
                </a:solidFill>
                <a:effectLst/>
              </a:rPr>
              <a:t>569-6044</a:t>
            </a:r>
            <a:r>
              <a:rPr lang="en-US" sz="700" dirty="0">
                <a:solidFill>
                  <a:schemeClr val="bg1"/>
                </a:solidFill>
                <a:cs typeface="Arial" charset="0"/>
              </a:rPr>
              <a:t> / </a:t>
            </a:r>
            <a:r>
              <a:rPr lang="en-US" sz="700" dirty="0">
                <a:solidFill>
                  <a:schemeClr val="bg1"/>
                </a:solidFill>
                <a:effectLst/>
                <a:ea typeface="Calibri" panose="020F0502020204030204" pitchFamily="34" charset="0"/>
                <a:cs typeface="Times New Roman" panose="02020603050405020304" pitchFamily="18" charset="0"/>
              </a:rPr>
              <a:t>usarmy.bliss.imcom.list.dhr-mpd-jmfgi@army</a:t>
            </a:r>
            <a:endParaRPr lang="en-US" sz="700" dirty="0">
              <a:solidFill>
                <a:schemeClr val="bg1"/>
              </a:solidFill>
              <a:cs typeface="Arial" charset="0"/>
            </a:endParaRPr>
          </a:p>
        </p:txBody>
      </p:sp>
      <p:sp>
        <p:nvSpPr>
          <p:cNvPr id="8" name="Title 10">
            <a:extLst>
              <a:ext uri="{FF2B5EF4-FFF2-40B4-BE49-F238E27FC236}">
                <a16:creationId xmlns:a16="http://schemas.microsoft.com/office/drawing/2014/main" id="{367B3A1E-F460-2C4A-E8B7-0E75E167628C}"/>
              </a:ext>
            </a:extLst>
          </p:cNvPr>
          <p:cNvSpPr>
            <a:spLocks noGrp="1"/>
          </p:cNvSpPr>
          <p:nvPr>
            <p:ph type="title"/>
          </p:nvPr>
        </p:nvSpPr>
        <p:spPr>
          <a:xfrm>
            <a:off x="1612901" y="11113"/>
            <a:ext cx="6907272" cy="647700"/>
          </a:xfrm>
          <a:ln>
            <a:noFill/>
          </a:ln>
        </p:spPr>
        <p:txBody>
          <a:bodyPr>
            <a:normAutofit fontScale="90000"/>
          </a:bodyPr>
          <a:lstStyle/>
          <a:p>
            <a:pPr algn="ctr"/>
            <a:r>
              <a:rPr lang="en-US" dirty="0">
                <a:effectLst>
                  <a:outerShdw blurRad="38100" dist="38100" dir="2700000" algn="tl">
                    <a:srgbClr val="000000">
                      <a:alpha val="43137"/>
                    </a:srgbClr>
                  </a:outerShdw>
                </a:effectLst>
                <a:cs typeface="Arial"/>
              </a:rPr>
              <a:t>DHR/MPD Mobilization/Demobilization Brief</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429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DFEF0A-B591-8111-BB5A-3BF45E6D69D5}"/>
              </a:ext>
            </a:extLst>
          </p:cNvPr>
          <p:cNvPicPr>
            <a:picLocks noChangeAspect="1"/>
          </p:cNvPicPr>
          <p:nvPr/>
        </p:nvPicPr>
        <p:blipFill>
          <a:blip r:embed="rId2"/>
          <a:stretch>
            <a:fillRect/>
          </a:stretch>
        </p:blipFill>
        <p:spPr>
          <a:xfrm>
            <a:off x="417965" y="783076"/>
            <a:ext cx="8044775" cy="5291847"/>
          </a:xfrm>
          <a:prstGeom prst="rect">
            <a:avLst/>
          </a:prstGeom>
        </p:spPr>
      </p:pic>
      <p:sp>
        <p:nvSpPr>
          <p:cNvPr id="2" name="Rectangle 1">
            <a:extLst>
              <a:ext uri="{FF2B5EF4-FFF2-40B4-BE49-F238E27FC236}">
                <a16:creationId xmlns:a16="http://schemas.microsoft.com/office/drawing/2014/main" id="{6DF62AD5-56A2-2FA2-A41A-3DB766126BE4}"/>
              </a:ext>
            </a:extLst>
          </p:cNvPr>
          <p:cNvSpPr/>
          <p:nvPr/>
        </p:nvSpPr>
        <p:spPr>
          <a:xfrm>
            <a:off x="-44450" y="6644011"/>
            <a:ext cx="4895850" cy="215444"/>
          </a:xfrm>
          <a:prstGeom prst="rect">
            <a:avLst/>
          </a:prstGeom>
        </p:spPr>
        <p:txBody>
          <a:bodyPr wrap="square">
            <a:spAutoFit/>
          </a:bodyPr>
          <a:lstStyle/>
          <a:p>
            <a:pPr defTabSz="457200" fontAlgn="base">
              <a:spcBef>
                <a:spcPct val="0"/>
              </a:spcBef>
              <a:spcAft>
                <a:spcPct val="0"/>
              </a:spcAft>
            </a:pPr>
            <a:r>
              <a:rPr lang="en-US" sz="800" dirty="0">
                <a:solidFill>
                  <a:schemeClr val="bg1"/>
                </a:solidFill>
                <a:latin typeface="Arial" charset="0"/>
                <a:cs typeface="Arial" charset="0"/>
              </a:rPr>
              <a:t> </a:t>
            </a:r>
            <a:r>
              <a:rPr lang="en-US" sz="700" dirty="0">
                <a:solidFill>
                  <a:schemeClr val="bg1"/>
                </a:solidFill>
                <a:cs typeface="Arial" charset="0"/>
              </a:rPr>
              <a:t>Directorate of Human Resources / JMFGI  / </a:t>
            </a:r>
            <a:r>
              <a:rPr lang="en-US" sz="700" b="0" i="0" dirty="0">
                <a:solidFill>
                  <a:schemeClr val="bg1"/>
                </a:solidFill>
                <a:effectLst/>
              </a:rPr>
              <a:t>569-6044</a:t>
            </a:r>
            <a:r>
              <a:rPr lang="en-US" sz="700" dirty="0">
                <a:solidFill>
                  <a:schemeClr val="bg1"/>
                </a:solidFill>
                <a:cs typeface="Arial" charset="0"/>
              </a:rPr>
              <a:t> / </a:t>
            </a:r>
            <a:r>
              <a:rPr lang="en-US" sz="700" dirty="0">
                <a:solidFill>
                  <a:schemeClr val="bg1"/>
                </a:solidFill>
                <a:effectLst/>
                <a:ea typeface="Calibri" panose="020F0502020204030204" pitchFamily="34" charset="0"/>
                <a:cs typeface="Times New Roman" panose="02020603050405020304" pitchFamily="18" charset="0"/>
              </a:rPr>
              <a:t>usarmy.bliss.imcom.list.dhr-mpd-jmfgi@army</a:t>
            </a:r>
            <a:endParaRPr lang="en-US" sz="700" dirty="0">
              <a:solidFill>
                <a:schemeClr val="bg1"/>
              </a:solidFill>
              <a:cs typeface="Arial" charset="0"/>
            </a:endParaRPr>
          </a:p>
        </p:txBody>
      </p:sp>
      <p:sp>
        <p:nvSpPr>
          <p:cNvPr id="6" name="Title 10">
            <a:extLst>
              <a:ext uri="{FF2B5EF4-FFF2-40B4-BE49-F238E27FC236}">
                <a16:creationId xmlns:a16="http://schemas.microsoft.com/office/drawing/2014/main" id="{08E586FF-2D21-D9D3-E88A-A4B24F732EB2}"/>
              </a:ext>
            </a:extLst>
          </p:cNvPr>
          <p:cNvSpPr>
            <a:spLocks noGrp="1"/>
          </p:cNvSpPr>
          <p:nvPr>
            <p:ph type="title"/>
          </p:nvPr>
        </p:nvSpPr>
        <p:spPr>
          <a:xfrm>
            <a:off x="1612901" y="11113"/>
            <a:ext cx="6907272" cy="647700"/>
          </a:xfrm>
          <a:ln>
            <a:noFill/>
          </a:ln>
        </p:spPr>
        <p:txBody>
          <a:bodyPr>
            <a:normAutofit fontScale="90000"/>
          </a:bodyPr>
          <a:lstStyle/>
          <a:p>
            <a:pPr algn="ctr"/>
            <a:r>
              <a:rPr lang="en-US" dirty="0">
                <a:effectLst>
                  <a:outerShdw blurRad="38100" dist="38100" dir="2700000" algn="tl">
                    <a:srgbClr val="000000">
                      <a:alpha val="43137"/>
                    </a:srgbClr>
                  </a:outerShdw>
                </a:effectLst>
                <a:cs typeface="Arial"/>
              </a:rPr>
              <a:t>DHR/MPD Mobilization/Demobilization Brief</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069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D7D6D2-558B-8365-D9E5-05C25AF9D3E2}"/>
              </a:ext>
            </a:extLst>
          </p:cNvPr>
          <p:cNvPicPr>
            <a:picLocks noChangeAspect="1"/>
          </p:cNvPicPr>
          <p:nvPr/>
        </p:nvPicPr>
        <p:blipFill rotWithShape="1">
          <a:blip r:embed="rId2"/>
          <a:srcRect l="20001" t="16864" r="20833" b="1086"/>
          <a:stretch/>
        </p:blipFill>
        <p:spPr>
          <a:xfrm>
            <a:off x="876300" y="868680"/>
            <a:ext cx="7391400" cy="4876800"/>
          </a:xfrm>
          <a:prstGeom prst="rect">
            <a:avLst/>
          </a:prstGeom>
        </p:spPr>
      </p:pic>
      <p:sp>
        <p:nvSpPr>
          <p:cNvPr id="2" name="Rectangle 1">
            <a:extLst>
              <a:ext uri="{FF2B5EF4-FFF2-40B4-BE49-F238E27FC236}">
                <a16:creationId xmlns:a16="http://schemas.microsoft.com/office/drawing/2014/main" id="{B35779C6-EAF6-9DD2-8BBC-C60F1F71D6DE}"/>
              </a:ext>
            </a:extLst>
          </p:cNvPr>
          <p:cNvSpPr/>
          <p:nvPr/>
        </p:nvSpPr>
        <p:spPr>
          <a:xfrm>
            <a:off x="-44450" y="6644011"/>
            <a:ext cx="4895850" cy="215444"/>
          </a:xfrm>
          <a:prstGeom prst="rect">
            <a:avLst/>
          </a:prstGeom>
        </p:spPr>
        <p:txBody>
          <a:bodyPr wrap="square">
            <a:spAutoFit/>
          </a:bodyPr>
          <a:lstStyle/>
          <a:p>
            <a:pPr defTabSz="457200" fontAlgn="base">
              <a:spcBef>
                <a:spcPct val="0"/>
              </a:spcBef>
              <a:spcAft>
                <a:spcPct val="0"/>
              </a:spcAft>
            </a:pPr>
            <a:r>
              <a:rPr lang="en-US" sz="800" dirty="0">
                <a:solidFill>
                  <a:schemeClr val="bg1"/>
                </a:solidFill>
                <a:latin typeface="Arial" charset="0"/>
                <a:cs typeface="Arial" charset="0"/>
              </a:rPr>
              <a:t> </a:t>
            </a:r>
            <a:r>
              <a:rPr lang="en-US" sz="700" dirty="0">
                <a:solidFill>
                  <a:schemeClr val="bg1"/>
                </a:solidFill>
                <a:cs typeface="Arial" charset="0"/>
              </a:rPr>
              <a:t>Directorate of Human Resources / JMFGI  / </a:t>
            </a:r>
            <a:r>
              <a:rPr lang="en-US" sz="700" b="0" i="0" dirty="0">
                <a:solidFill>
                  <a:schemeClr val="bg1"/>
                </a:solidFill>
                <a:effectLst/>
              </a:rPr>
              <a:t>569-6044</a:t>
            </a:r>
            <a:r>
              <a:rPr lang="en-US" sz="700" dirty="0">
                <a:solidFill>
                  <a:schemeClr val="bg1"/>
                </a:solidFill>
                <a:cs typeface="Arial" charset="0"/>
              </a:rPr>
              <a:t> / </a:t>
            </a:r>
            <a:r>
              <a:rPr lang="en-US" sz="700" dirty="0">
                <a:solidFill>
                  <a:schemeClr val="bg1"/>
                </a:solidFill>
                <a:effectLst/>
                <a:ea typeface="Calibri" panose="020F0502020204030204" pitchFamily="34" charset="0"/>
                <a:cs typeface="Times New Roman" panose="02020603050405020304" pitchFamily="18" charset="0"/>
              </a:rPr>
              <a:t>usarmy.bliss.imcom.list.dhr-mpd-jmfgi@army</a:t>
            </a:r>
            <a:endParaRPr lang="en-US" sz="700" dirty="0">
              <a:solidFill>
                <a:schemeClr val="bg1"/>
              </a:solidFill>
              <a:cs typeface="Arial" charset="0"/>
            </a:endParaRPr>
          </a:p>
        </p:txBody>
      </p:sp>
      <p:sp>
        <p:nvSpPr>
          <p:cNvPr id="6" name="Title 10">
            <a:extLst>
              <a:ext uri="{FF2B5EF4-FFF2-40B4-BE49-F238E27FC236}">
                <a16:creationId xmlns:a16="http://schemas.microsoft.com/office/drawing/2014/main" id="{02755E26-1BFC-903B-5CFE-6CF82AEC9D99}"/>
              </a:ext>
            </a:extLst>
          </p:cNvPr>
          <p:cNvSpPr>
            <a:spLocks noGrp="1"/>
          </p:cNvSpPr>
          <p:nvPr>
            <p:ph type="title"/>
          </p:nvPr>
        </p:nvSpPr>
        <p:spPr>
          <a:xfrm>
            <a:off x="1612901" y="11113"/>
            <a:ext cx="6907272" cy="647700"/>
          </a:xfrm>
          <a:ln>
            <a:noFill/>
          </a:ln>
        </p:spPr>
        <p:txBody>
          <a:bodyPr>
            <a:normAutofit fontScale="90000"/>
          </a:bodyPr>
          <a:lstStyle/>
          <a:p>
            <a:pPr algn="ctr"/>
            <a:r>
              <a:rPr lang="en-US" dirty="0">
                <a:effectLst>
                  <a:outerShdw blurRad="38100" dist="38100" dir="2700000" algn="tl">
                    <a:srgbClr val="000000">
                      <a:alpha val="43137"/>
                    </a:srgbClr>
                  </a:outerShdw>
                </a:effectLst>
                <a:cs typeface="Arial"/>
              </a:rPr>
              <a:t>DHR/MPD Mobilization/Demobilization Brief</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222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B8CB19-7B26-D0BE-FB15-4D00770D6043}"/>
              </a:ext>
            </a:extLst>
          </p:cNvPr>
          <p:cNvPicPr>
            <a:picLocks noChangeAspect="1"/>
          </p:cNvPicPr>
          <p:nvPr/>
        </p:nvPicPr>
        <p:blipFill rotWithShape="1">
          <a:blip r:embed="rId2"/>
          <a:srcRect l="20000" t="15286" r="20833"/>
          <a:stretch/>
        </p:blipFill>
        <p:spPr>
          <a:xfrm>
            <a:off x="594360" y="1028700"/>
            <a:ext cx="7543800" cy="4800600"/>
          </a:xfrm>
          <a:prstGeom prst="rect">
            <a:avLst/>
          </a:prstGeom>
        </p:spPr>
      </p:pic>
      <p:sp>
        <p:nvSpPr>
          <p:cNvPr id="2" name="Rectangle 1">
            <a:extLst>
              <a:ext uri="{FF2B5EF4-FFF2-40B4-BE49-F238E27FC236}">
                <a16:creationId xmlns:a16="http://schemas.microsoft.com/office/drawing/2014/main" id="{28258A57-E35F-4030-9B77-0069F5CC26DD}"/>
              </a:ext>
            </a:extLst>
          </p:cNvPr>
          <p:cNvSpPr/>
          <p:nvPr/>
        </p:nvSpPr>
        <p:spPr>
          <a:xfrm>
            <a:off x="-44450" y="6644011"/>
            <a:ext cx="4895850" cy="215444"/>
          </a:xfrm>
          <a:prstGeom prst="rect">
            <a:avLst/>
          </a:prstGeom>
        </p:spPr>
        <p:txBody>
          <a:bodyPr wrap="square">
            <a:spAutoFit/>
          </a:bodyPr>
          <a:lstStyle/>
          <a:p>
            <a:pPr defTabSz="457200" fontAlgn="base">
              <a:spcBef>
                <a:spcPct val="0"/>
              </a:spcBef>
              <a:spcAft>
                <a:spcPct val="0"/>
              </a:spcAft>
            </a:pPr>
            <a:r>
              <a:rPr lang="en-US" sz="800" dirty="0">
                <a:solidFill>
                  <a:schemeClr val="bg1"/>
                </a:solidFill>
                <a:latin typeface="Arial" charset="0"/>
                <a:cs typeface="Arial" charset="0"/>
              </a:rPr>
              <a:t> </a:t>
            </a:r>
            <a:r>
              <a:rPr lang="en-US" sz="700" dirty="0">
                <a:solidFill>
                  <a:schemeClr val="bg1"/>
                </a:solidFill>
                <a:cs typeface="Arial" charset="0"/>
              </a:rPr>
              <a:t>Directorate of Human Resources / JMFGI  / </a:t>
            </a:r>
            <a:r>
              <a:rPr lang="en-US" sz="700" b="0" i="0" dirty="0">
                <a:solidFill>
                  <a:schemeClr val="bg1"/>
                </a:solidFill>
                <a:effectLst/>
              </a:rPr>
              <a:t>569-6044</a:t>
            </a:r>
            <a:r>
              <a:rPr lang="en-US" sz="700" dirty="0">
                <a:solidFill>
                  <a:schemeClr val="bg1"/>
                </a:solidFill>
                <a:cs typeface="Arial" charset="0"/>
              </a:rPr>
              <a:t> / </a:t>
            </a:r>
            <a:r>
              <a:rPr lang="en-US" sz="700" dirty="0">
                <a:solidFill>
                  <a:schemeClr val="bg1"/>
                </a:solidFill>
                <a:effectLst/>
                <a:ea typeface="Calibri" panose="020F0502020204030204" pitchFamily="34" charset="0"/>
                <a:cs typeface="Times New Roman" panose="02020603050405020304" pitchFamily="18" charset="0"/>
              </a:rPr>
              <a:t>usarmy.bliss.imcom.list.dhr-mpd-jmfgi@army</a:t>
            </a:r>
            <a:endParaRPr lang="en-US" sz="700" dirty="0">
              <a:solidFill>
                <a:schemeClr val="bg1"/>
              </a:solidFill>
              <a:cs typeface="Arial" charset="0"/>
            </a:endParaRPr>
          </a:p>
        </p:txBody>
      </p:sp>
      <p:sp>
        <p:nvSpPr>
          <p:cNvPr id="6" name="Title 10">
            <a:extLst>
              <a:ext uri="{FF2B5EF4-FFF2-40B4-BE49-F238E27FC236}">
                <a16:creationId xmlns:a16="http://schemas.microsoft.com/office/drawing/2014/main" id="{230D62A5-B136-E1C1-746F-DA6A1D1DB191}"/>
              </a:ext>
            </a:extLst>
          </p:cNvPr>
          <p:cNvSpPr>
            <a:spLocks noGrp="1"/>
          </p:cNvSpPr>
          <p:nvPr>
            <p:ph type="title"/>
          </p:nvPr>
        </p:nvSpPr>
        <p:spPr>
          <a:xfrm>
            <a:off x="1612901" y="11113"/>
            <a:ext cx="6907272" cy="647700"/>
          </a:xfrm>
          <a:ln>
            <a:noFill/>
          </a:ln>
        </p:spPr>
        <p:txBody>
          <a:bodyPr>
            <a:normAutofit fontScale="90000"/>
          </a:bodyPr>
          <a:lstStyle/>
          <a:p>
            <a:pPr algn="ctr"/>
            <a:r>
              <a:rPr lang="en-US" dirty="0">
                <a:effectLst>
                  <a:outerShdw blurRad="38100" dist="38100" dir="2700000" algn="tl">
                    <a:srgbClr val="000000">
                      <a:alpha val="43137"/>
                    </a:srgbClr>
                  </a:outerShdw>
                </a:effectLst>
                <a:cs typeface="Arial"/>
              </a:rPr>
              <a:t>DHR/MPD Mobilization/Demobilization Brief</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983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BF0D89-C01C-DFC1-F229-81DE6CBFE59D}"/>
              </a:ext>
            </a:extLst>
          </p:cNvPr>
          <p:cNvSpPr txBox="1"/>
          <p:nvPr/>
        </p:nvSpPr>
        <p:spPr>
          <a:xfrm>
            <a:off x="0" y="1548945"/>
            <a:ext cx="9144000" cy="4524315"/>
          </a:xfrm>
          <a:prstGeom prst="rect">
            <a:avLst/>
          </a:prstGeom>
          <a:noFill/>
        </p:spPr>
        <p:txBody>
          <a:bodyPr wrap="square">
            <a:spAutoFit/>
          </a:bodyPr>
          <a:lstStyle/>
          <a:p>
            <a:pPr marL="285750" indent="-285750">
              <a:buFont typeface="Arial"/>
              <a:buChar char="•"/>
            </a:pPr>
            <a:r>
              <a:rPr lang="en-US" sz="1600" b="1" dirty="0">
                <a:solidFill>
                  <a:srgbClr val="000000"/>
                </a:solidFill>
                <a:ea typeface="+mn-lt"/>
                <a:cs typeface="+mn-lt"/>
              </a:rPr>
              <a:t>Create 1 folder for each Soldier, All copies must be legible.</a:t>
            </a:r>
            <a:endParaRPr lang="en-US" sz="1600" dirty="0">
              <a:solidFill>
                <a:srgbClr val="000000"/>
              </a:solidFill>
              <a:ea typeface="+mn-lt"/>
              <a:cs typeface="+mn-lt"/>
            </a:endParaRPr>
          </a:p>
          <a:p>
            <a:pPr marL="285750" indent="-285750">
              <a:buFont typeface="Arial" panose="020B0604020202020204" pitchFamily="34" charset="0"/>
              <a:buChar char="•"/>
            </a:pPr>
            <a:r>
              <a:rPr lang="en-US" sz="1600" dirty="0">
                <a:solidFill>
                  <a:srgbClr val="000000"/>
                </a:solidFill>
                <a:cs typeface="Arial"/>
              </a:rPr>
              <a:t>Ensure to upload an individual Soldier’s documents as one individual PDF file. </a:t>
            </a:r>
            <a:endParaRPr lang="en-US" sz="1600" dirty="0">
              <a:solidFill>
                <a:srgbClr val="000000"/>
              </a:solidFill>
              <a:ea typeface="+mn-lt"/>
              <a:cs typeface="+mn-lt"/>
            </a:endParaRPr>
          </a:p>
          <a:p>
            <a:pPr marL="285750" indent="-285750">
              <a:buFont typeface="Arial" panose="020B0604020202020204" pitchFamily="34" charset="0"/>
              <a:buChar char="•"/>
            </a:pPr>
            <a:r>
              <a:rPr lang="en-US" sz="1600" dirty="0">
                <a:solidFill>
                  <a:srgbClr val="000000"/>
                </a:solidFill>
                <a:cs typeface="Arial"/>
              </a:rPr>
              <a:t>When uploading files to the TEAMS FOLDER, Create a Unit Folder and Upload files by individual Soldiers with their own folders- All alphabetically. </a:t>
            </a:r>
            <a:endParaRPr lang="en-US" sz="1600" dirty="0">
              <a:solidFill>
                <a:srgbClr val="000000"/>
              </a:solidFill>
              <a:ea typeface="+mn-lt"/>
              <a:cs typeface="+mn-lt"/>
            </a:endParaRPr>
          </a:p>
          <a:p>
            <a:pPr marL="285750" indent="-285750">
              <a:buFont typeface="Arial" panose="020B0604020202020204" pitchFamily="34" charset="0"/>
              <a:buChar char="•"/>
            </a:pPr>
            <a:r>
              <a:rPr lang="en-US" sz="1600" dirty="0">
                <a:solidFill>
                  <a:srgbClr val="000000"/>
                </a:solidFill>
                <a:cs typeface="Arial"/>
              </a:rPr>
              <a:t>Drop the information to the Folder –Label (Transitions) Folder-Unit Name/Soldiers Name, when uploading files include a unit roster (alphabetically). (Upload to - TEAMS, DEMOB-Folder#2, Transitions/Unit Folder /Individual Soldiers Folder. (PDF Documents) </a:t>
            </a:r>
            <a:endParaRPr lang="en-US" sz="1600" dirty="0">
              <a:solidFill>
                <a:srgbClr val="000000"/>
              </a:solidFill>
              <a:ea typeface="+mn-lt"/>
              <a:cs typeface="+mn-lt"/>
            </a:endParaRPr>
          </a:p>
          <a:p>
            <a:pPr marL="285750" indent="-285750">
              <a:buFont typeface="Arial"/>
              <a:buChar char="•"/>
            </a:pPr>
            <a:r>
              <a:rPr lang="en-US" sz="1600" b="1" dirty="0">
                <a:solidFill>
                  <a:srgbClr val="000000"/>
                </a:solidFill>
              </a:rPr>
              <a:t>Current MOB and TCS orders </a:t>
            </a:r>
            <a:endParaRPr lang="en-US" sz="1600" b="1" dirty="0">
              <a:solidFill>
                <a:srgbClr val="000000"/>
              </a:solidFill>
              <a:cs typeface="Arial"/>
            </a:endParaRPr>
          </a:p>
          <a:p>
            <a:pPr marL="285750" indent="-285750">
              <a:buFont typeface="Arial" panose="020B0604020202020204" pitchFamily="34" charset="0"/>
              <a:buChar char="•"/>
            </a:pPr>
            <a:r>
              <a:rPr lang="en-US" sz="1600" b="1" dirty="0">
                <a:solidFill>
                  <a:srgbClr val="000000"/>
                </a:solidFill>
              </a:rPr>
              <a:t>Promotion/Demotion orders, if different from rank on MOB orders</a:t>
            </a:r>
            <a:endParaRPr lang="en-US" sz="1600" b="1" dirty="0">
              <a:solidFill>
                <a:srgbClr val="000000"/>
              </a:solidFill>
              <a:cs typeface="Arial"/>
            </a:endParaRPr>
          </a:p>
          <a:p>
            <a:pPr marL="285750" indent="-285750">
              <a:buFont typeface="Arial" panose="020B0604020202020204" pitchFamily="34" charset="0"/>
              <a:buChar char="•"/>
            </a:pPr>
            <a:r>
              <a:rPr lang="en-US" sz="1600" b="1" dirty="0">
                <a:solidFill>
                  <a:srgbClr val="000000"/>
                </a:solidFill>
              </a:rPr>
              <a:t>Any other Title 10 MOB orders connecting to this MOB</a:t>
            </a:r>
            <a:endParaRPr lang="en-US" sz="1600" b="1" dirty="0">
              <a:solidFill>
                <a:srgbClr val="000000"/>
              </a:solidFill>
              <a:cs typeface="Arial"/>
            </a:endParaRPr>
          </a:p>
          <a:p>
            <a:pPr marL="285750" indent="-285750">
              <a:buFont typeface="Arial" panose="020B0604020202020204" pitchFamily="34" charset="0"/>
              <a:buChar char="•"/>
            </a:pPr>
            <a:r>
              <a:rPr lang="en-US" sz="1600" dirty="0">
                <a:solidFill>
                  <a:srgbClr val="000000"/>
                </a:solidFill>
              </a:rPr>
              <a:t>IAW AR 635-5, </a:t>
            </a:r>
            <a:r>
              <a:rPr lang="en-US" sz="1600" b="1" dirty="0">
                <a:solidFill>
                  <a:srgbClr val="000000"/>
                </a:solidFill>
              </a:rPr>
              <a:t>all prior DD-214s/DD-220s/Discharge certificates/NGB 22s </a:t>
            </a:r>
            <a:r>
              <a:rPr lang="en-US" sz="1600" dirty="0">
                <a:solidFill>
                  <a:srgbClr val="000000"/>
                </a:solidFill>
              </a:rPr>
              <a:t>for all prior active service times</a:t>
            </a:r>
            <a:endParaRPr lang="en-US" sz="1600" dirty="0">
              <a:solidFill>
                <a:srgbClr val="000000"/>
              </a:solidFill>
              <a:cs typeface="Arial"/>
            </a:endParaRPr>
          </a:p>
          <a:p>
            <a:pPr marL="285750" indent="-285750">
              <a:buFont typeface="Arial" panose="020B0604020202020204" pitchFamily="34" charset="0"/>
              <a:buChar char="•"/>
            </a:pPr>
            <a:r>
              <a:rPr lang="en-US" sz="1600" dirty="0">
                <a:solidFill>
                  <a:srgbClr val="000000"/>
                </a:solidFill>
              </a:rPr>
              <a:t>Certificate or DA 638, not both THIS </a:t>
            </a:r>
            <a:r>
              <a:rPr lang="en-US" sz="1600" u="sng" dirty="0">
                <a:solidFill>
                  <a:srgbClr val="000000"/>
                </a:solidFill>
              </a:rPr>
              <a:t>INCLUDES AWARDS FOR CURRENT MOBILIZATION</a:t>
            </a:r>
            <a:endParaRPr lang="en-US" sz="1600" u="sng" dirty="0">
              <a:solidFill>
                <a:srgbClr val="000000"/>
              </a:solidFill>
              <a:cs typeface="Arial"/>
            </a:endParaRPr>
          </a:p>
          <a:p>
            <a:pPr marL="285750" indent="-285750">
              <a:buFont typeface="Arial" panose="020B0604020202020204" pitchFamily="34" charset="0"/>
              <a:buChar char="•"/>
            </a:pPr>
            <a:r>
              <a:rPr lang="en-US" sz="1600" b="1" dirty="0">
                <a:solidFill>
                  <a:srgbClr val="000000"/>
                </a:solidFill>
              </a:rPr>
              <a:t>Certificates for 40 + hour classes </a:t>
            </a:r>
            <a:r>
              <a:rPr lang="en-US" sz="1600" dirty="0">
                <a:solidFill>
                  <a:srgbClr val="000000"/>
                </a:solidFill>
              </a:rPr>
              <a:t>completed during this mobilization</a:t>
            </a:r>
            <a:endParaRPr lang="en-US" sz="1600" dirty="0">
              <a:solidFill>
                <a:srgbClr val="000000"/>
              </a:solidFill>
              <a:cs typeface="Arial"/>
            </a:endParaRPr>
          </a:p>
          <a:p>
            <a:pPr marL="285750" indent="-285750">
              <a:buFont typeface="Arial" panose="020B0604020202020204" pitchFamily="34" charset="0"/>
              <a:buChar char="•"/>
            </a:pPr>
            <a:r>
              <a:rPr lang="en-US" sz="1600" b="1" dirty="0">
                <a:solidFill>
                  <a:srgbClr val="000000"/>
                </a:solidFill>
              </a:rPr>
              <a:t>Current NGB 23 or 5016 </a:t>
            </a:r>
            <a:r>
              <a:rPr lang="en-US" sz="1600" dirty="0">
                <a:solidFill>
                  <a:srgbClr val="000000"/>
                </a:solidFill>
              </a:rPr>
              <a:t>(Retirement points) within mobilization order’s dates</a:t>
            </a:r>
            <a:endParaRPr lang="en-US" sz="1600" dirty="0">
              <a:solidFill>
                <a:srgbClr val="000000"/>
              </a:solidFill>
              <a:cs typeface="Arial"/>
            </a:endParaRPr>
          </a:p>
          <a:p>
            <a:pPr marL="742315" lvl="1" indent="-285750">
              <a:buFont typeface="Arial" panose="020B0604020202020204" pitchFamily="34" charset="0"/>
              <a:buChar char="•"/>
            </a:pPr>
            <a:r>
              <a:rPr lang="en-US" sz="1600" dirty="0">
                <a:solidFill>
                  <a:srgbClr val="000000"/>
                </a:solidFill>
              </a:rPr>
              <a:t>If not available:</a:t>
            </a:r>
            <a:endParaRPr lang="en-US" sz="1600" dirty="0">
              <a:solidFill>
                <a:srgbClr val="000000"/>
              </a:solidFill>
              <a:cs typeface="Arial"/>
            </a:endParaRPr>
          </a:p>
          <a:p>
            <a:pPr marL="1199515" lvl="2" indent="-285750">
              <a:buFont typeface="Arial" panose="020B0604020202020204" pitchFamily="34" charset="0"/>
              <a:buChar char="•"/>
            </a:pPr>
            <a:r>
              <a:rPr lang="en-US" sz="1600" dirty="0">
                <a:solidFill>
                  <a:srgbClr val="000000"/>
                </a:solidFill>
              </a:rPr>
              <a:t>Enlistment or extension contracts (only page 4/1 and 4/2 required) </a:t>
            </a:r>
            <a:endParaRPr lang="en-US" sz="1600" dirty="0">
              <a:solidFill>
                <a:srgbClr val="000000"/>
              </a:solidFill>
              <a:cs typeface="Arial"/>
            </a:endParaRPr>
          </a:p>
          <a:p>
            <a:pPr marL="1199515" lvl="2" indent="-285750">
              <a:buFont typeface="Arial" panose="020B0604020202020204" pitchFamily="34" charset="0"/>
              <a:buChar char="•"/>
            </a:pPr>
            <a:r>
              <a:rPr lang="en-US" sz="1600" dirty="0">
                <a:solidFill>
                  <a:srgbClr val="000000"/>
                </a:solidFill>
              </a:rPr>
              <a:t>Oath of office (when first commissioned)</a:t>
            </a:r>
            <a:endParaRPr lang="en-US" sz="1600" dirty="0">
              <a:solidFill>
                <a:srgbClr val="000000"/>
              </a:solidFill>
              <a:cs typeface="Arial"/>
            </a:endParaRPr>
          </a:p>
        </p:txBody>
      </p:sp>
      <p:sp>
        <p:nvSpPr>
          <p:cNvPr id="7" name="TextBox 6">
            <a:extLst>
              <a:ext uri="{FF2B5EF4-FFF2-40B4-BE49-F238E27FC236}">
                <a16:creationId xmlns:a16="http://schemas.microsoft.com/office/drawing/2014/main" id="{CEB5F362-EF40-2CE7-ABF6-EF3BEA003268}"/>
              </a:ext>
            </a:extLst>
          </p:cNvPr>
          <p:cNvSpPr txBox="1"/>
          <p:nvPr/>
        </p:nvSpPr>
        <p:spPr>
          <a:xfrm>
            <a:off x="381000" y="593468"/>
            <a:ext cx="7879080" cy="923330"/>
          </a:xfrm>
          <a:prstGeom prst="rect">
            <a:avLst/>
          </a:prstGeom>
          <a:noFill/>
        </p:spPr>
        <p:txBody>
          <a:bodyPr wrap="square">
            <a:spAutoFit/>
          </a:bodyPr>
          <a:lstStyle/>
          <a:p>
            <a:pPr algn="ctr"/>
            <a:r>
              <a:rPr lang="en-US" b="1" dirty="0">
                <a:ea typeface="+mn-lt"/>
                <a:cs typeface="+mn-lt"/>
              </a:rPr>
              <a:t>TAB 4 </a:t>
            </a:r>
            <a:endParaRPr lang="en-US" dirty="0">
              <a:ea typeface="+mn-lt"/>
              <a:cs typeface="+mn-lt"/>
            </a:endParaRPr>
          </a:p>
          <a:p>
            <a:pPr algn="ctr"/>
            <a:r>
              <a:rPr lang="en-US" b="1" dirty="0">
                <a:ea typeface="+mn-lt"/>
                <a:cs typeface="+mn-lt"/>
              </a:rPr>
              <a:t>Transitions DD214 Check List </a:t>
            </a:r>
            <a:endParaRPr lang="en-US" dirty="0">
              <a:ea typeface="+mn-lt"/>
              <a:cs typeface="+mn-lt"/>
            </a:endParaRPr>
          </a:p>
          <a:p>
            <a:pPr algn="ctr"/>
            <a:r>
              <a:rPr lang="en-US" b="1" dirty="0">
                <a:ea typeface="+mn-lt"/>
                <a:cs typeface="+mn-lt"/>
              </a:rPr>
              <a:t>(Due</a:t>
            </a:r>
            <a:r>
              <a:rPr lang="en-US" b="1" dirty="0"/>
              <a:t> NLT D-60 to POCs in OPORD/Task tracker)</a:t>
            </a:r>
            <a:endParaRPr lang="en-US" dirty="0">
              <a:cs typeface="Arial"/>
            </a:endParaRPr>
          </a:p>
        </p:txBody>
      </p:sp>
      <p:sp>
        <p:nvSpPr>
          <p:cNvPr id="2" name="Rectangle 1">
            <a:extLst>
              <a:ext uri="{FF2B5EF4-FFF2-40B4-BE49-F238E27FC236}">
                <a16:creationId xmlns:a16="http://schemas.microsoft.com/office/drawing/2014/main" id="{0D156E83-2BBF-5054-BA0D-C8E98CFF3C96}"/>
              </a:ext>
            </a:extLst>
          </p:cNvPr>
          <p:cNvSpPr/>
          <p:nvPr/>
        </p:nvSpPr>
        <p:spPr>
          <a:xfrm>
            <a:off x="-44450" y="6644011"/>
            <a:ext cx="4895850" cy="215444"/>
          </a:xfrm>
          <a:prstGeom prst="rect">
            <a:avLst/>
          </a:prstGeom>
        </p:spPr>
        <p:txBody>
          <a:bodyPr wrap="square">
            <a:spAutoFit/>
          </a:bodyPr>
          <a:lstStyle/>
          <a:p>
            <a:pPr defTabSz="457200" fontAlgn="base">
              <a:spcBef>
                <a:spcPct val="0"/>
              </a:spcBef>
              <a:spcAft>
                <a:spcPct val="0"/>
              </a:spcAft>
            </a:pPr>
            <a:r>
              <a:rPr lang="en-US" sz="800" dirty="0">
                <a:solidFill>
                  <a:schemeClr val="bg1"/>
                </a:solidFill>
                <a:latin typeface="Arial" charset="0"/>
                <a:cs typeface="Arial" charset="0"/>
              </a:rPr>
              <a:t> </a:t>
            </a:r>
            <a:r>
              <a:rPr lang="en-US" sz="700" dirty="0">
                <a:solidFill>
                  <a:schemeClr val="bg1"/>
                </a:solidFill>
                <a:cs typeface="Arial" charset="0"/>
              </a:rPr>
              <a:t>Directorate of Human Resources / JMFGI  / </a:t>
            </a:r>
            <a:r>
              <a:rPr lang="en-US" sz="700" b="0" i="0" dirty="0">
                <a:solidFill>
                  <a:schemeClr val="bg1"/>
                </a:solidFill>
                <a:effectLst/>
              </a:rPr>
              <a:t>569-6044</a:t>
            </a:r>
            <a:r>
              <a:rPr lang="en-US" sz="700" dirty="0">
                <a:solidFill>
                  <a:schemeClr val="bg1"/>
                </a:solidFill>
                <a:cs typeface="Arial" charset="0"/>
              </a:rPr>
              <a:t> / </a:t>
            </a:r>
            <a:r>
              <a:rPr lang="en-US" sz="700" dirty="0">
                <a:solidFill>
                  <a:schemeClr val="bg1"/>
                </a:solidFill>
                <a:effectLst/>
                <a:ea typeface="Calibri" panose="020F0502020204030204" pitchFamily="34" charset="0"/>
                <a:cs typeface="Times New Roman" panose="02020603050405020304" pitchFamily="18" charset="0"/>
              </a:rPr>
              <a:t>usarmy.bliss.imcom.list.dhr-mpd-jmfgi@army</a:t>
            </a:r>
            <a:endParaRPr lang="en-US" sz="700" dirty="0">
              <a:solidFill>
                <a:schemeClr val="bg1"/>
              </a:solidFill>
              <a:cs typeface="Arial" charset="0"/>
            </a:endParaRPr>
          </a:p>
        </p:txBody>
      </p:sp>
      <p:sp>
        <p:nvSpPr>
          <p:cNvPr id="6" name="Title 10">
            <a:extLst>
              <a:ext uri="{FF2B5EF4-FFF2-40B4-BE49-F238E27FC236}">
                <a16:creationId xmlns:a16="http://schemas.microsoft.com/office/drawing/2014/main" id="{3792F271-1913-408C-9D21-35A2FB1E3268}"/>
              </a:ext>
            </a:extLst>
          </p:cNvPr>
          <p:cNvSpPr>
            <a:spLocks noGrp="1"/>
          </p:cNvSpPr>
          <p:nvPr>
            <p:ph type="title"/>
          </p:nvPr>
        </p:nvSpPr>
        <p:spPr>
          <a:xfrm>
            <a:off x="1612901" y="11113"/>
            <a:ext cx="6907272" cy="647700"/>
          </a:xfrm>
          <a:ln>
            <a:noFill/>
          </a:ln>
        </p:spPr>
        <p:txBody>
          <a:bodyPr>
            <a:normAutofit fontScale="90000"/>
          </a:bodyPr>
          <a:lstStyle/>
          <a:p>
            <a:pPr algn="ctr"/>
            <a:r>
              <a:rPr lang="en-US" dirty="0">
                <a:effectLst>
                  <a:outerShdw blurRad="38100" dist="38100" dir="2700000" algn="tl">
                    <a:srgbClr val="000000">
                      <a:alpha val="43137"/>
                    </a:srgbClr>
                  </a:outerShdw>
                </a:effectLst>
                <a:cs typeface="Arial"/>
              </a:rPr>
              <a:t>DHR/MPD Mobilization/Demobilization Brief</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015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750E1F-5E3A-4486-26BF-B816C9F58E77}"/>
              </a:ext>
            </a:extLst>
          </p:cNvPr>
          <p:cNvSpPr txBox="1"/>
          <p:nvPr/>
        </p:nvSpPr>
        <p:spPr>
          <a:xfrm>
            <a:off x="2270760" y="592574"/>
            <a:ext cx="4632960" cy="369332"/>
          </a:xfrm>
          <a:prstGeom prst="rect">
            <a:avLst/>
          </a:prstGeom>
          <a:noFill/>
        </p:spPr>
        <p:txBody>
          <a:bodyPr wrap="square">
            <a:spAutoFit/>
          </a:bodyPr>
          <a:lstStyle/>
          <a:p>
            <a:pPr algn="ctr"/>
            <a:r>
              <a:rPr lang="en-US" sz="1800" b="1" dirty="0"/>
              <a:t>UCMJ orders Process</a:t>
            </a:r>
            <a:endParaRPr lang="en-US" sz="1800" b="1" i="0" dirty="0">
              <a:effectLst/>
            </a:endParaRPr>
          </a:p>
        </p:txBody>
      </p:sp>
      <p:sp>
        <p:nvSpPr>
          <p:cNvPr id="9" name="TextBox 8">
            <a:extLst>
              <a:ext uri="{FF2B5EF4-FFF2-40B4-BE49-F238E27FC236}">
                <a16:creationId xmlns:a16="http://schemas.microsoft.com/office/drawing/2014/main" id="{82B0A881-E650-7ED9-7CB3-6D2CF9598436}"/>
              </a:ext>
            </a:extLst>
          </p:cNvPr>
          <p:cNvSpPr txBox="1"/>
          <p:nvPr/>
        </p:nvSpPr>
        <p:spPr>
          <a:xfrm>
            <a:off x="-44450" y="1070610"/>
            <a:ext cx="9188450" cy="5078313"/>
          </a:xfrm>
          <a:prstGeom prst="rect">
            <a:avLst/>
          </a:prstGeom>
          <a:noFill/>
        </p:spPr>
        <p:txBody>
          <a:bodyPr wrap="square">
            <a:spAutoFit/>
          </a:bodyPr>
          <a:lstStyle/>
          <a:p>
            <a:pPr marL="285750" indent="-285750" algn="l">
              <a:buFont typeface="Arial" panose="020B0604020202020204" pitchFamily="34" charset="0"/>
              <a:buChar char="•"/>
            </a:pPr>
            <a:r>
              <a:rPr lang="en-US" sz="1600" b="0" i="0" dirty="0">
                <a:effectLst/>
              </a:rPr>
              <a:t>The authority for involuntary retention and recall of Reserve Component (RC) Soldiers on Active Duty (AD) is 10 U.S.C. § 802 (UCMJ, Article 2).  Costs (to include pay and allowances, and all authorized travel) associated with disciplining USAR Soldiers, when involuntarily ordered to AD or involuntarily retained on AD by a Regular Army (RA) commander, will be paid from Military Personnel, Army appropriations (see AR 27-10, para. 20-2e). </a:t>
            </a:r>
          </a:p>
          <a:p>
            <a:pPr marL="285750" indent="-285750" algn="l">
              <a:buFont typeface="Arial" panose="020B0604020202020204" pitchFamily="34" charset="0"/>
              <a:buChar char="•"/>
            </a:pPr>
            <a:endParaRPr lang="en-US" sz="1600" dirty="0">
              <a:solidFill>
                <a:srgbClr val="424242"/>
              </a:solidFill>
            </a:endParaRPr>
          </a:p>
          <a:p>
            <a:pPr marL="285750" indent="-285750" algn="l">
              <a:buFont typeface="Arial" panose="020B0604020202020204" pitchFamily="34" charset="0"/>
              <a:buChar char="•"/>
            </a:pPr>
            <a:r>
              <a:rPr lang="en-US" sz="1600" b="0" i="0" dirty="0">
                <a:effectLst/>
              </a:rPr>
              <a:t>See UCMJ 2-7 Retention and recall Actions </a:t>
            </a:r>
          </a:p>
          <a:p>
            <a:pPr marL="285750" indent="-285750">
              <a:buFont typeface="Arial" panose="020B0604020202020204" pitchFamily="34" charset="0"/>
              <a:buChar char="•"/>
            </a:pPr>
            <a:endParaRPr lang="en-US" sz="1600" dirty="0">
              <a:solidFill>
                <a:srgbClr val="000000"/>
              </a:solidFill>
              <a:cs typeface="Arial"/>
            </a:endParaRPr>
          </a:p>
          <a:p>
            <a:pPr marL="285750" marR="0" indent="-285750">
              <a:spcBef>
                <a:spcPts val="0"/>
              </a:spcBef>
              <a:spcAft>
                <a:spcPts val="0"/>
              </a:spcAft>
              <a:buFont typeface="Arial" panose="020B0604020202020204" pitchFamily="34" charset="0"/>
              <a:buChar char="•"/>
            </a:pPr>
            <a:r>
              <a:rPr lang="en-US" sz="1600" dirty="0"/>
              <a:t>Unit commanders must submit a complete UCMJ packet via email to the servicing MPD.  For Soldiers that processed through. For Soldiers that processed through Fort Bliss MFGI, email packets to </a:t>
            </a: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2"/>
              </a:rPr>
              <a:t>usarmy.bliss.imcom.list.dhr-mpd-jmfgi@army.mil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a:t> and at </a:t>
            </a:r>
            <a:r>
              <a:rPr lang="en-US" sz="1600" dirty="0">
                <a:effectLst/>
                <a:latin typeface="Calibri" panose="020F0502020204030204" pitchFamily="34" charset="0"/>
                <a:ea typeface="Gulim" panose="020B0600000101010101" pitchFamily="34" charset="-127"/>
              </a:rPr>
              <a:t> </a:t>
            </a:r>
            <a:r>
              <a:rPr lang="en-US" sz="1600" dirty="0">
                <a:solidFill>
                  <a:srgbClr val="000000"/>
                </a:solidFill>
                <a:effectLst/>
                <a:ea typeface="Gulim" panose="020B0600000101010101" pitchFamily="34" charset="-127"/>
              </a:rPr>
              <a:t>Office: (915) 568-5060.</a:t>
            </a:r>
          </a:p>
          <a:p>
            <a:pPr marR="0">
              <a:spcBef>
                <a:spcPts val="0"/>
              </a:spcBef>
              <a:spcAft>
                <a:spcPts val="0"/>
              </a:spcAft>
            </a:pPr>
            <a:endParaRPr lang="en-US" sz="1600" dirty="0"/>
          </a:p>
          <a:p>
            <a:pPr marL="285750" indent="-285750">
              <a:buFont typeface="Arial" panose="020B0604020202020204" pitchFamily="34" charset="0"/>
              <a:buChar char="•"/>
            </a:pPr>
            <a:r>
              <a:rPr lang="en-US" sz="1600" dirty="0"/>
              <a:t>Packets must include the following: A memorandum of endorsement from the GCMCA.  If the GCMCA holds the rank of 0-6, please include the appointment orders as GCMCA. 2. Soldier’s current orders (unit mobilization orders with annexes or individual orders with any amendments). </a:t>
            </a:r>
          </a:p>
          <a:p>
            <a:endParaRPr lang="en-US" sz="1600" dirty="0"/>
          </a:p>
          <a:p>
            <a:pPr marL="285750" indent="-285750">
              <a:buFont typeface="Arial" panose="020B0604020202020204" pitchFamily="34" charset="0"/>
              <a:buChar char="•"/>
            </a:pPr>
            <a:r>
              <a:rPr lang="en-US" sz="1600" dirty="0">
                <a:solidFill>
                  <a:srgbClr val="000000"/>
                </a:solidFill>
                <a:cs typeface="Arial"/>
              </a:rPr>
              <a:t>A signed DA Form 4187</a:t>
            </a:r>
            <a:r>
              <a:rPr lang="en-US" sz="1600" b="1" dirty="0">
                <a:solidFill>
                  <a:srgbClr val="000000"/>
                </a:solidFill>
                <a:cs typeface="Arial"/>
              </a:rPr>
              <a:t>(IPPS-A PAR) </a:t>
            </a:r>
            <a:r>
              <a:rPr lang="en-US" sz="1600" dirty="0">
                <a:solidFill>
                  <a:srgbClr val="000000"/>
                </a:solidFill>
                <a:cs typeface="Arial"/>
              </a:rPr>
              <a:t>by the commander to include reasons/justification, projected date of demobilization, requested number of days for retention (up to 179 days on first order), unit name and UIC for Soldier during duration of the extension, and point of contact and phone number for </a:t>
            </a:r>
            <a:r>
              <a:rPr lang="en-US" sz="1800" dirty="0">
                <a:solidFill>
                  <a:srgbClr val="000000"/>
                </a:solidFill>
                <a:cs typeface="Arial"/>
              </a:rPr>
              <a:t>the owning unit and Judge Advocate.  </a:t>
            </a:r>
          </a:p>
        </p:txBody>
      </p:sp>
      <p:graphicFrame>
        <p:nvGraphicFramePr>
          <p:cNvPr id="10" name="Object 9">
            <a:extLst>
              <a:ext uri="{FF2B5EF4-FFF2-40B4-BE49-F238E27FC236}">
                <a16:creationId xmlns:a16="http://schemas.microsoft.com/office/drawing/2014/main" id="{F63F9B79-3A09-2996-AF7F-D916784B9B6F}"/>
              </a:ext>
            </a:extLst>
          </p:cNvPr>
          <p:cNvGraphicFramePr>
            <a:graphicFrameLocks noChangeAspect="1"/>
          </p:cNvGraphicFramePr>
          <p:nvPr>
            <p:extLst>
              <p:ext uri="{D42A27DB-BD31-4B8C-83A1-F6EECF244321}">
                <p14:modId xmlns:p14="http://schemas.microsoft.com/office/powerpoint/2010/main" val="3306474307"/>
              </p:ext>
            </p:extLst>
          </p:nvPr>
        </p:nvGraphicFramePr>
        <p:xfrm>
          <a:off x="4321175" y="2517775"/>
          <a:ext cx="774700" cy="557213"/>
        </p:xfrm>
        <a:graphic>
          <a:graphicData uri="http://schemas.openxmlformats.org/presentationml/2006/ole">
            <mc:AlternateContent xmlns:mc="http://schemas.openxmlformats.org/markup-compatibility/2006">
              <mc:Choice xmlns:v="urn:schemas-microsoft-com:vml" Requires="v">
                <p:oleObj name="Acrobat Document" showAsIcon="1" r:id="rId3" imgW="774000" imgH="672480" progId="Acrobat.Document.DC">
                  <p:embed/>
                </p:oleObj>
              </mc:Choice>
              <mc:Fallback>
                <p:oleObj name="Acrobat Document" showAsIcon="1" r:id="rId3" imgW="774000" imgH="672480" progId="Acrobat.Document.DC">
                  <p:embed/>
                  <p:pic>
                    <p:nvPicPr>
                      <p:cNvPr id="10" name="Object 9">
                        <a:extLst>
                          <a:ext uri="{FF2B5EF4-FFF2-40B4-BE49-F238E27FC236}">
                            <a16:creationId xmlns:a16="http://schemas.microsoft.com/office/drawing/2014/main" id="{F63F9B79-3A09-2996-AF7F-D916784B9B6F}"/>
                          </a:ext>
                        </a:extLst>
                      </p:cNvPr>
                      <p:cNvPicPr/>
                      <p:nvPr/>
                    </p:nvPicPr>
                    <p:blipFill>
                      <a:blip r:embed="rId4"/>
                      <a:stretch>
                        <a:fillRect/>
                      </a:stretch>
                    </p:blipFill>
                    <p:spPr>
                      <a:xfrm>
                        <a:off x="4321175" y="2517775"/>
                        <a:ext cx="774700" cy="557213"/>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74BA4018-8068-9169-EF27-65C046EE5934}"/>
              </a:ext>
            </a:extLst>
          </p:cNvPr>
          <p:cNvSpPr/>
          <p:nvPr/>
        </p:nvSpPr>
        <p:spPr>
          <a:xfrm>
            <a:off x="-44450" y="6644011"/>
            <a:ext cx="4895850" cy="215444"/>
          </a:xfrm>
          <a:prstGeom prst="rect">
            <a:avLst/>
          </a:prstGeom>
        </p:spPr>
        <p:txBody>
          <a:bodyPr wrap="square">
            <a:spAutoFit/>
          </a:bodyPr>
          <a:lstStyle/>
          <a:p>
            <a:pPr defTabSz="457200" fontAlgn="base">
              <a:spcBef>
                <a:spcPct val="0"/>
              </a:spcBef>
              <a:spcAft>
                <a:spcPct val="0"/>
              </a:spcAft>
            </a:pPr>
            <a:r>
              <a:rPr lang="en-US" sz="800" dirty="0">
                <a:solidFill>
                  <a:schemeClr val="bg1"/>
                </a:solidFill>
                <a:latin typeface="Arial" charset="0"/>
                <a:cs typeface="Arial" charset="0"/>
              </a:rPr>
              <a:t> </a:t>
            </a:r>
            <a:r>
              <a:rPr lang="en-US" sz="700" dirty="0">
                <a:solidFill>
                  <a:schemeClr val="bg1"/>
                </a:solidFill>
                <a:cs typeface="Arial" charset="0"/>
              </a:rPr>
              <a:t>Directorate of Human Resources / JMFGI  / </a:t>
            </a:r>
            <a:r>
              <a:rPr lang="en-US" sz="700" b="0" i="0" dirty="0">
                <a:solidFill>
                  <a:schemeClr val="bg1"/>
                </a:solidFill>
                <a:effectLst/>
              </a:rPr>
              <a:t>569-6044</a:t>
            </a:r>
            <a:r>
              <a:rPr lang="en-US" sz="700" dirty="0">
                <a:solidFill>
                  <a:schemeClr val="bg1"/>
                </a:solidFill>
                <a:cs typeface="Arial" charset="0"/>
              </a:rPr>
              <a:t> / </a:t>
            </a:r>
            <a:r>
              <a:rPr lang="en-US" sz="700" dirty="0">
                <a:solidFill>
                  <a:schemeClr val="bg1"/>
                </a:solidFill>
                <a:effectLst/>
                <a:ea typeface="Calibri" panose="020F0502020204030204" pitchFamily="34" charset="0"/>
                <a:cs typeface="Times New Roman" panose="02020603050405020304" pitchFamily="18" charset="0"/>
              </a:rPr>
              <a:t>usarmy.bliss.imcom.list.dhr-mpd-jmfgi@army</a:t>
            </a:r>
            <a:endParaRPr lang="en-US" sz="700" dirty="0">
              <a:solidFill>
                <a:schemeClr val="bg1"/>
              </a:solidFill>
              <a:cs typeface="Arial" charset="0"/>
            </a:endParaRPr>
          </a:p>
        </p:txBody>
      </p:sp>
      <p:sp>
        <p:nvSpPr>
          <p:cNvPr id="5" name="Title 10">
            <a:extLst>
              <a:ext uri="{FF2B5EF4-FFF2-40B4-BE49-F238E27FC236}">
                <a16:creationId xmlns:a16="http://schemas.microsoft.com/office/drawing/2014/main" id="{DB1D85C4-6116-A564-6B70-670CB70B500E}"/>
              </a:ext>
            </a:extLst>
          </p:cNvPr>
          <p:cNvSpPr>
            <a:spLocks noGrp="1"/>
          </p:cNvSpPr>
          <p:nvPr>
            <p:ph type="title"/>
          </p:nvPr>
        </p:nvSpPr>
        <p:spPr>
          <a:xfrm>
            <a:off x="1612901" y="11113"/>
            <a:ext cx="6907272" cy="647700"/>
          </a:xfrm>
          <a:ln>
            <a:noFill/>
          </a:ln>
        </p:spPr>
        <p:txBody>
          <a:bodyPr>
            <a:normAutofit fontScale="90000"/>
          </a:bodyPr>
          <a:lstStyle/>
          <a:p>
            <a:pPr algn="ctr"/>
            <a:r>
              <a:rPr lang="en-US" dirty="0">
                <a:effectLst>
                  <a:outerShdw blurRad="38100" dist="38100" dir="2700000" algn="tl">
                    <a:srgbClr val="000000">
                      <a:alpha val="43137"/>
                    </a:srgbClr>
                  </a:outerShdw>
                </a:effectLst>
                <a:cs typeface="Arial"/>
              </a:rPr>
              <a:t>DHR/MPD Mobilization/Demobilization Brief</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043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15CCC6-1D8D-E8EF-E2D9-C56AE7FC0D08}"/>
              </a:ext>
            </a:extLst>
          </p:cNvPr>
          <p:cNvSpPr txBox="1"/>
          <p:nvPr/>
        </p:nvSpPr>
        <p:spPr>
          <a:xfrm>
            <a:off x="2270760" y="607814"/>
            <a:ext cx="4632960" cy="369332"/>
          </a:xfrm>
          <a:prstGeom prst="rect">
            <a:avLst/>
          </a:prstGeom>
          <a:noFill/>
        </p:spPr>
        <p:txBody>
          <a:bodyPr wrap="square">
            <a:spAutoFit/>
          </a:bodyPr>
          <a:lstStyle/>
          <a:p>
            <a:pPr algn="ctr"/>
            <a:r>
              <a:rPr lang="en-US" sz="1800" b="1" dirty="0"/>
              <a:t>UCMJ orders Process Cont.</a:t>
            </a:r>
          </a:p>
        </p:txBody>
      </p:sp>
      <p:sp>
        <p:nvSpPr>
          <p:cNvPr id="7" name="TextBox 6">
            <a:extLst>
              <a:ext uri="{FF2B5EF4-FFF2-40B4-BE49-F238E27FC236}">
                <a16:creationId xmlns:a16="http://schemas.microsoft.com/office/drawing/2014/main" id="{F5EC318A-1E13-B745-4D0D-A48A131C4026}"/>
              </a:ext>
            </a:extLst>
          </p:cNvPr>
          <p:cNvSpPr txBox="1"/>
          <p:nvPr/>
        </p:nvSpPr>
        <p:spPr>
          <a:xfrm>
            <a:off x="198119" y="985659"/>
            <a:ext cx="8877511" cy="4832092"/>
          </a:xfrm>
          <a:prstGeom prst="rect">
            <a:avLst/>
          </a:prstGeom>
          <a:noFill/>
        </p:spPr>
        <p:txBody>
          <a:bodyPr wrap="square">
            <a:spAutoFit/>
          </a:bodyPr>
          <a:lstStyle/>
          <a:p>
            <a:pPr algn="l"/>
            <a:endParaRPr lang="en-US" sz="1800" b="1" dirty="0"/>
          </a:p>
          <a:p>
            <a:r>
              <a:rPr lang="en-US" sz="1800" dirty="0">
                <a:solidFill>
                  <a:srgbClr val="000000"/>
                </a:solidFill>
                <a:cs typeface="Arial"/>
              </a:rPr>
              <a:t>3.(c) When the UCMJ actions are complete, the local Judge Advocate will forward a copy of the following documents (as applicable) to the Mobilization Station MPD in order to close the Soldier's case: </a:t>
            </a:r>
          </a:p>
          <a:p>
            <a:endParaRPr lang="en-US" sz="1800" dirty="0">
              <a:solidFill>
                <a:srgbClr val="000000"/>
              </a:solidFill>
              <a:cs typeface="Arial"/>
            </a:endParaRPr>
          </a:p>
          <a:p>
            <a:pPr algn="l"/>
            <a:r>
              <a:rPr lang="en-US" sz="1800" dirty="0"/>
              <a:t>1. Statement of Trial Results or Recordings of Proceeding under Article 15.</a:t>
            </a:r>
          </a:p>
          <a:p>
            <a:pPr algn="l"/>
            <a:r>
              <a:rPr lang="en-US" sz="1800" dirty="0"/>
              <a:t>2. Charge Sheet.</a:t>
            </a:r>
          </a:p>
          <a:p>
            <a:pPr algn="l"/>
            <a:r>
              <a:rPr lang="en-US" sz="1800" dirty="0"/>
              <a:t>3. Confinement Order.</a:t>
            </a:r>
          </a:p>
          <a:p>
            <a:pPr algn="l"/>
            <a:r>
              <a:rPr lang="en-US" sz="1800" dirty="0"/>
              <a:t>4. DD Form 214 or complete Chapter packet</a:t>
            </a:r>
          </a:p>
          <a:p>
            <a:pPr algn="l"/>
            <a:r>
              <a:rPr lang="en-US" sz="1800" dirty="0"/>
              <a:t>5. Request for Prison Transfer</a:t>
            </a:r>
          </a:p>
          <a:p>
            <a:pPr algn="l"/>
            <a:r>
              <a:rPr lang="en-US" sz="1800" dirty="0"/>
              <a:t>6. Request for Orders (DA Form 2446)</a:t>
            </a:r>
          </a:p>
          <a:p>
            <a:pPr algn="l"/>
            <a:r>
              <a:rPr lang="en-US" sz="1800" dirty="0"/>
              <a:t>7. DA Form 4187 ( IPPS-A PAR) reflecting duty status change</a:t>
            </a:r>
          </a:p>
          <a:p>
            <a:pPr marL="342900" indent="-342900" algn="l">
              <a:buAutoNum type="arabicPeriod" startAt="7"/>
            </a:pPr>
            <a:endParaRPr lang="en-US" sz="1800" dirty="0"/>
          </a:p>
          <a:p>
            <a:pPr algn="l"/>
            <a:r>
              <a:rPr lang="en-US" sz="2000" b="1" dirty="0"/>
              <a:t>NOTE:</a:t>
            </a:r>
            <a:r>
              <a:rPr lang="en-US" sz="1800" dirty="0"/>
              <a:t>  Once the trial is complete and the Soldier is sentenced to a CONUS confinement facility, the local Judge Advocate must immediately request through the mobilization station, MPD movement orders format 405/410 using a DA Form 2446 in order for the Soldier to PCS to a CONUS confinement facility. </a:t>
            </a:r>
          </a:p>
        </p:txBody>
      </p:sp>
      <p:sp>
        <p:nvSpPr>
          <p:cNvPr id="2" name="Rectangle 1">
            <a:extLst>
              <a:ext uri="{FF2B5EF4-FFF2-40B4-BE49-F238E27FC236}">
                <a16:creationId xmlns:a16="http://schemas.microsoft.com/office/drawing/2014/main" id="{6FF52305-9BC6-0014-E917-99FDFAFADB31}"/>
              </a:ext>
            </a:extLst>
          </p:cNvPr>
          <p:cNvSpPr/>
          <p:nvPr/>
        </p:nvSpPr>
        <p:spPr>
          <a:xfrm>
            <a:off x="-44450" y="6644011"/>
            <a:ext cx="4895850" cy="215444"/>
          </a:xfrm>
          <a:prstGeom prst="rect">
            <a:avLst/>
          </a:prstGeom>
        </p:spPr>
        <p:txBody>
          <a:bodyPr wrap="square">
            <a:spAutoFit/>
          </a:bodyPr>
          <a:lstStyle/>
          <a:p>
            <a:pPr defTabSz="457200" fontAlgn="base">
              <a:spcBef>
                <a:spcPct val="0"/>
              </a:spcBef>
              <a:spcAft>
                <a:spcPct val="0"/>
              </a:spcAft>
            </a:pPr>
            <a:r>
              <a:rPr lang="en-US" sz="800" dirty="0">
                <a:solidFill>
                  <a:schemeClr val="bg1"/>
                </a:solidFill>
                <a:latin typeface="Arial" charset="0"/>
                <a:cs typeface="Arial" charset="0"/>
              </a:rPr>
              <a:t> </a:t>
            </a:r>
            <a:r>
              <a:rPr lang="en-US" sz="700" dirty="0">
                <a:solidFill>
                  <a:schemeClr val="bg1"/>
                </a:solidFill>
                <a:cs typeface="Arial" charset="0"/>
              </a:rPr>
              <a:t>Directorate of Human Resources / JMFGI  / </a:t>
            </a:r>
            <a:r>
              <a:rPr lang="en-US" sz="700" b="0" i="0" dirty="0">
                <a:solidFill>
                  <a:schemeClr val="bg1"/>
                </a:solidFill>
                <a:effectLst/>
              </a:rPr>
              <a:t>569-6044</a:t>
            </a:r>
            <a:r>
              <a:rPr lang="en-US" sz="700" dirty="0">
                <a:solidFill>
                  <a:schemeClr val="bg1"/>
                </a:solidFill>
                <a:cs typeface="Arial" charset="0"/>
              </a:rPr>
              <a:t> / </a:t>
            </a:r>
            <a:r>
              <a:rPr lang="en-US" sz="700" dirty="0">
                <a:solidFill>
                  <a:schemeClr val="bg1"/>
                </a:solidFill>
                <a:effectLst/>
                <a:ea typeface="Calibri" panose="020F0502020204030204" pitchFamily="34" charset="0"/>
                <a:cs typeface="Times New Roman" panose="02020603050405020304" pitchFamily="18" charset="0"/>
              </a:rPr>
              <a:t>usarmy.bliss.imcom.list.dhr-mpd-jmfgi@army</a:t>
            </a:r>
            <a:endParaRPr lang="en-US" sz="700" dirty="0">
              <a:solidFill>
                <a:schemeClr val="bg1"/>
              </a:solidFill>
              <a:cs typeface="Arial" charset="0"/>
            </a:endParaRPr>
          </a:p>
        </p:txBody>
      </p:sp>
      <p:sp>
        <p:nvSpPr>
          <p:cNvPr id="6" name="Title 10">
            <a:extLst>
              <a:ext uri="{FF2B5EF4-FFF2-40B4-BE49-F238E27FC236}">
                <a16:creationId xmlns:a16="http://schemas.microsoft.com/office/drawing/2014/main" id="{A45762F6-3555-C881-4CA1-0D8360416F87}"/>
              </a:ext>
            </a:extLst>
          </p:cNvPr>
          <p:cNvSpPr>
            <a:spLocks noGrp="1"/>
          </p:cNvSpPr>
          <p:nvPr>
            <p:ph type="title"/>
          </p:nvPr>
        </p:nvSpPr>
        <p:spPr>
          <a:xfrm>
            <a:off x="1612901" y="11113"/>
            <a:ext cx="6907272" cy="647700"/>
          </a:xfrm>
          <a:ln>
            <a:noFill/>
          </a:ln>
        </p:spPr>
        <p:txBody>
          <a:bodyPr>
            <a:normAutofit fontScale="90000"/>
          </a:bodyPr>
          <a:lstStyle/>
          <a:p>
            <a:pPr algn="ctr"/>
            <a:r>
              <a:rPr lang="en-US" dirty="0">
                <a:effectLst>
                  <a:outerShdw blurRad="38100" dist="38100" dir="2700000" algn="tl">
                    <a:srgbClr val="000000">
                      <a:alpha val="43137"/>
                    </a:srgbClr>
                  </a:outerShdw>
                </a:effectLst>
                <a:cs typeface="Arial"/>
              </a:rPr>
              <a:t>DHR/MPD Mobilization/Demobilization Brief</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731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629304-0CBB-A909-74EF-4E45C586BCD1}"/>
              </a:ext>
            </a:extLst>
          </p:cNvPr>
          <p:cNvSpPr txBox="1"/>
          <p:nvPr/>
        </p:nvSpPr>
        <p:spPr>
          <a:xfrm>
            <a:off x="2270760" y="470654"/>
            <a:ext cx="4632960" cy="369332"/>
          </a:xfrm>
          <a:prstGeom prst="rect">
            <a:avLst/>
          </a:prstGeom>
          <a:noFill/>
        </p:spPr>
        <p:txBody>
          <a:bodyPr wrap="square">
            <a:spAutoFit/>
          </a:bodyPr>
          <a:lstStyle/>
          <a:p>
            <a:pPr algn="ctr"/>
            <a:r>
              <a:rPr lang="en-US" sz="1800" b="1" i="0" dirty="0">
                <a:effectLst/>
              </a:rPr>
              <a:t>Soldier Recovery Unit (SRU) </a:t>
            </a:r>
            <a:endParaRPr lang="en-US" b="1" dirty="0">
              <a:cs typeface="Arial"/>
            </a:endParaRPr>
          </a:p>
        </p:txBody>
      </p:sp>
      <p:sp>
        <p:nvSpPr>
          <p:cNvPr id="7" name="TextBox 6">
            <a:extLst>
              <a:ext uri="{FF2B5EF4-FFF2-40B4-BE49-F238E27FC236}">
                <a16:creationId xmlns:a16="http://schemas.microsoft.com/office/drawing/2014/main" id="{281AF2F6-5067-E0E5-602F-3AA754114A70}"/>
              </a:ext>
            </a:extLst>
          </p:cNvPr>
          <p:cNvSpPr txBox="1"/>
          <p:nvPr/>
        </p:nvSpPr>
        <p:spPr>
          <a:xfrm>
            <a:off x="98849" y="715625"/>
            <a:ext cx="8976782" cy="6032421"/>
          </a:xfrm>
          <a:prstGeom prst="rect">
            <a:avLst/>
          </a:prstGeom>
          <a:noFill/>
        </p:spPr>
        <p:txBody>
          <a:bodyPr wrap="square">
            <a:spAutoFit/>
          </a:bodyPr>
          <a:lstStyle/>
          <a:p>
            <a:pPr algn="l"/>
            <a:r>
              <a:rPr lang="en-US" sz="1600" b="1" i="0" dirty="0">
                <a:effectLst/>
              </a:rPr>
              <a:t>Soldier Recovery Unit (SRU)</a:t>
            </a:r>
          </a:p>
          <a:p>
            <a:pPr marL="285750" indent="-285750" algn="l">
              <a:buFont typeface="Arial" panose="020B0604020202020204" pitchFamily="34" charset="0"/>
              <a:buChar char="•"/>
            </a:pPr>
            <a:r>
              <a:rPr lang="en-US" sz="1600" b="0" i="0" dirty="0">
                <a:effectLst/>
              </a:rPr>
              <a:t>All Soldiers arriving at demobilization station and determined by military medical authority to have an LOD wound, illness, injury, or aggravated pre-existing medical condition incurred during the current deployment will be evaluated for SRU placement or remote medical management (RC Soldiers only).  Consolidated guidance at:  http://wct.army.mil/ - provides information on SRU.  </a:t>
            </a:r>
          </a:p>
          <a:p>
            <a:pPr algn="l"/>
            <a:endParaRPr lang="en-US" sz="1600" b="0" i="0" dirty="0">
              <a:effectLst/>
            </a:endParaRPr>
          </a:p>
          <a:p>
            <a:pPr marL="285750" indent="-285750" algn="l">
              <a:buFont typeface="Arial" panose="020B0604020202020204" pitchFamily="34" charset="0"/>
              <a:buChar char="•"/>
            </a:pPr>
            <a:r>
              <a:rPr lang="en-US" sz="1600" b="0" i="0" dirty="0">
                <a:effectLst/>
              </a:rPr>
              <a:t>Medical Retention Processing (MRP).  If, during the course of a contingency mobilization or during demobilization processing, it becomes evident that a Soldier has incurred or aggravated a duty-related medical condition, the Soldier may be transitioned from operational mobilization orders to MRP-E (ARNG only) or SRU-E (USAR only) orders for evaluation into SRU or remote medical management. Eligibility criteria and application instructions are prescribed in AR 40-58.</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b="0" i="0" dirty="0">
                <a:effectLst/>
              </a:rPr>
              <a:t>Only Soldiers who require complex medical management will be eligible for SRU through packet approval routing with the Army Senior Commander as the decision authority.  If approved, USAR and ARNG Soldiers will be placed on an SRU order. </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b="1" dirty="0"/>
              <a:t>SRU -12301(h) orders </a:t>
            </a:r>
            <a:r>
              <a:rPr lang="en-US" sz="1600" dirty="0"/>
              <a:t>, must be back-to-back with MOB order, ensure there is no gaps or overlapping dates on 12301(h) order and MOB orders. Further details on SRU process is in the AMDR 2022.</a:t>
            </a:r>
            <a:endParaRPr lang="en-US" sz="1600" b="0" i="0" dirty="0">
              <a:effectLst/>
            </a:endParaRPr>
          </a:p>
          <a:p>
            <a:pPr marL="285750" indent="-285750" algn="l">
              <a:buFont typeface="Arial" panose="020B0604020202020204" pitchFamily="34" charset="0"/>
              <a:buChar char="•"/>
            </a:pPr>
            <a:endParaRPr lang="en-US" sz="1600" b="0" i="0" dirty="0">
              <a:effectLst/>
            </a:endParaRPr>
          </a:p>
          <a:p>
            <a:r>
              <a:rPr lang="en-US" sz="1800" dirty="0">
                <a:effectLst/>
                <a:latin typeface="Calibri" panose="020F0502020204030204" pitchFamily="34" charset="0"/>
                <a:ea typeface="Calibri" panose="020F0502020204030204" pitchFamily="34" charset="0"/>
              </a:rPr>
              <a:t>ARCP Eligibility Criteria-https: </a:t>
            </a:r>
            <a:r>
              <a:rPr lang="en-US" sz="1800" u="sng" dirty="0">
                <a:solidFill>
                  <a:srgbClr val="0563C1"/>
                </a:solidFill>
                <a:effectLst/>
                <a:latin typeface="Calibri" panose="020F0502020204030204" pitchFamily="34" charset="0"/>
                <a:ea typeface="Calibri" panose="020F0502020204030204" pitchFamily="34" charset="0"/>
                <a:hlinkClick r:id="rId2"/>
              </a:rPr>
              <a:t>www.arcp.army.mil/eligibility-criteria/</a:t>
            </a:r>
            <a:endParaRPr lang="en-US" sz="1800" dirty="0">
              <a:effectLst/>
              <a:latin typeface="Calibri" panose="020F0502020204030204" pitchFamily="34" charset="0"/>
              <a:ea typeface="Calibri" panose="020F0502020204030204" pitchFamily="34" charset="0"/>
            </a:endParaRPr>
          </a:p>
          <a:p>
            <a:endParaRPr lang="en-US" sz="1600" b="0" i="0" dirty="0">
              <a:effectLst/>
            </a:endParaRPr>
          </a:p>
        </p:txBody>
      </p:sp>
      <p:sp>
        <p:nvSpPr>
          <p:cNvPr id="2" name="Rectangle 1">
            <a:extLst>
              <a:ext uri="{FF2B5EF4-FFF2-40B4-BE49-F238E27FC236}">
                <a16:creationId xmlns:a16="http://schemas.microsoft.com/office/drawing/2014/main" id="{5F814EF8-4705-3751-5C23-7198769F54A0}"/>
              </a:ext>
            </a:extLst>
          </p:cNvPr>
          <p:cNvSpPr/>
          <p:nvPr/>
        </p:nvSpPr>
        <p:spPr>
          <a:xfrm>
            <a:off x="-44450" y="6644011"/>
            <a:ext cx="4895850" cy="215444"/>
          </a:xfrm>
          <a:prstGeom prst="rect">
            <a:avLst/>
          </a:prstGeom>
        </p:spPr>
        <p:txBody>
          <a:bodyPr wrap="square">
            <a:spAutoFit/>
          </a:bodyPr>
          <a:lstStyle/>
          <a:p>
            <a:pPr defTabSz="457200" fontAlgn="base">
              <a:spcBef>
                <a:spcPct val="0"/>
              </a:spcBef>
              <a:spcAft>
                <a:spcPct val="0"/>
              </a:spcAft>
            </a:pPr>
            <a:r>
              <a:rPr lang="en-US" sz="800" dirty="0">
                <a:solidFill>
                  <a:schemeClr val="bg1"/>
                </a:solidFill>
                <a:latin typeface="Arial" charset="0"/>
                <a:cs typeface="Arial" charset="0"/>
              </a:rPr>
              <a:t> </a:t>
            </a:r>
            <a:r>
              <a:rPr lang="en-US" sz="700" dirty="0">
                <a:solidFill>
                  <a:schemeClr val="bg1"/>
                </a:solidFill>
                <a:cs typeface="Arial" charset="0"/>
              </a:rPr>
              <a:t>Directorate of Human Resources / JMFGI  / </a:t>
            </a:r>
            <a:r>
              <a:rPr lang="en-US" sz="700" b="0" i="0" dirty="0">
                <a:solidFill>
                  <a:schemeClr val="bg1"/>
                </a:solidFill>
                <a:effectLst/>
              </a:rPr>
              <a:t>569-6044</a:t>
            </a:r>
            <a:r>
              <a:rPr lang="en-US" sz="700" dirty="0">
                <a:solidFill>
                  <a:schemeClr val="bg1"/>
                </a:solidFill>
                <a:cs typeface="Arial" charset="0"/>
              </a:rPr>
              <a:t> / </a:t>
            </a:r>
            <a:r>
              <a:rPr lang="en-US" sz="700" dirty="0">
                <a:solidFill>
                  <a:schemeClr val="bg1"/>
                </a:solidFill>
                <a:effectLst/>
                <a:ea typeface="Calibri" panose="020F0502020204030204" pitchFamily="34" charset="0"/>
                <a:cs typeface="Times New Roman" panose="02020603050405020304" pitchFamily="18" charset="0"/>
              </a:rPr>
              <a:t>usarmy.bliss.imcom.list.dhr-mpd-jmfgi@army</a:t>
            </a:r>
            <a:endParaRPr lang="en-US" sz="700" dirty="0">
              <a:solidFill>
                <a:schemeClr val="bg1"/>
              </a:solidFill>
              <a:cs typeface="Arial" charset="0"/>
            </a:endParaRPr>
          </a:p>
        </p:txBody>
      </p:sp>
      <p:sp>
        <p:nvSpPr>
          <p:cNvPr id="6" name="Title 10">
            <a:extLst>
              <a:ext uri="{FF2B5EF4-FFF2-40B4-BE49-F238E27FC236}">
                <a16:creationId xmlns:a16="http://schemas.microsoft.com/office/drawing/2014/main" id="{E1E75296-4B42-2479-88BB-5C00C76392A1}"/>
              </a:ext>
            </a:extLst>
          </p:cNvPr>
          <p:cNvSpPr>
            <a:spLocks noGrp="1"/>
          </p:cNvSpPr>
          <p:nvPr>
            <p:ph type="title"/>
          </p:nvPr>
        </p:nvSpPr>
        <p:spPr>
          <a:xfrm>
            <a:off x="1612901" y="11113"/>
            <a:ext cx="6907272" cy="647700"/>
          </a:xfrm>
          <a:ln>
            <a:noFill/>
          </a:ln>
        </p:spPr>
        <p:txBody>
          <a:bodyPr>
            <a:normAutofit fontScale="90000"/>
          </a:bodyPr>
          <a:lstStyle/>
          <a:p>
            <a:pPr algn="ctr"/>
            <a:r>
              <a:rPr lang="en-US" dirty="0">
                <a:effectLst>
                  <a:outerShdw blurRad="38100" dist="38100" dir="2700000" algn="tl">
                    <a:srgbClr val="000000">
                      <a:alpha val="43137"/>
                    </a:srgbClr>
                  </a:outerShdw>
                </a:effectLst>
                <a:cs typeface="Arial"/>
              </a:rPr>
              <a:t>DHR/MPD Mobilization/Demobilization Brief</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672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1041D2-908E-5AB0-C662-6A5EE2A757CD}"/>
              </a:ext>
            </a:extLst>
          </p:cNvPr>
          <p:cNvSpPr/>
          <p:nvPr/>
        </p:nvSpPr>
        <p:spPr>
          <a:xfrm>
            <a:off x="-44450" y="6644011"/>
            <a:ext cx="4895850" cy="215444"/>
          </a:xfrm>
          <a:prstGeom prst="rect">
            <a:avLst/>
          </a:prstGeom>
        </p:spPr>
        <p:txBody>
          <a:bodyPr wrap="square">
            <a:spAutoFit/>
          </a:bodyPr>
          <a:lstStyle/>
          <a:p>
            <a:pPr defTabSz="457200" fontAlgn="base">
              <a:spcBef>
                <a:spcPct val="0"/>
              </a:spcBef>
              <a:spcAft>
                <a:spcPct val="0"/>
              </a:spcAft>
            </a:pPr>
            <a:r>
              <a:rPr lang="en-US" sz="800" dirty="0">
                <a:solidFill>
                  <a:schemeClr val="bg1"/>
                </a:solidFill>
                <a:latin typeface="Arial" charset="0"/>
                <a:cs typeface="Arial" charset="0"/>
              </a:rPr>
              <a:t> </a:t>
            </a:r>
            <a:r>
              <a:rPr lang="en-US" sz="700" dirty="0">
                <a:solidFill>
                  <a:schemeClr val="bg1"/>
                </a:solidFill>
                <a:cs typeface="Arial" charset="0"/>
              </a:rPr>
              <a:t>Directorate of Human Resources / JMFGI  / </a:t>
            </a:r>
            <a:r>
              <a:rPr lang="en-US" sz="700" b="0" i="0" dirty="0">
                <a:solidFill>
                  <a:schemeClr val="bg1"/>
                </a:solidFill>
                <a:effectLst/>
              </a:rPr>
              <a:t>569-6044</a:t>
            </a:r>
            <a:r>
              <a:rPr lang="en-US" sz="700" dirty="0">
                <a:solidFill>
                  <a:schemeClr val="bg1"/>
                </a:solidFill>
                <a:cs typeface="Arial" charset="0"/>
              </a:rPr>
              <a:t> / </a:t>
            </a:r>
            <a:r>
              <a:rPr lang="en-US" sz="700" dirty="0">
                <a:solidFill>
                  <a:schemeClr val="bg1"/>
                </a:solidFill>
                <a:effectLst/>
                <a:ea typeface="Calibri" panose="020F0502020204030204" pitchFamily="34" charset="0"/>
                <a:cs typeface="Times New Roman" panose="02020603050405020304" pitchFamily="18" charset="0"/>
              </a:rPr>
              <a:t>usarmy.bliss.imcom.list.dhr-mpd-jmfgi@army</a:t>
            </a:r>
            <a:endParaRPr lang="en-US" sz="700" dirty="0">
              <a:solidFill>
                <a:schemeClr val="bg1"/>
              </a:solidFill>
              <a:cs typeface="Arial" charset="0"/>
            </a:endParaRPr>
          </a:p>
        </p:txBody>
      </p:sp>
      <p:sp>
        <p:nvSpPr>
          <p:cNvPr id="2" name="TextBox 1">
            <a:extLst>
              <a:ext uri="{FF2B5EF4-FFF2-40B4-BE49-F238E27FC236}">
                <a16:creationId xmlns:a16="http://schemas.microsoft.com/office/drawing/2014/main" id="{24562744-3373-E3ED-66E6-F8A72E463955}"/>
              </a:ext>
            </a:extLst>
          </p:cNvPr>
          <p:cNvSpPr txBox="1"/>
          <p:nvPr/>
        </p:nvSpPr>
        <p:spPr>
          <a:xfrm>
            <a:off x="158188" y="949124"/>
            <a:ext cx="8361985" cy="4493538"/>
          </a:xfrm>
          <a:prstGeom prst="rect">
            <a:avLst/>
          </a:prstGeom>
          <a:noFill/>
        </p:spPr>
        <p:txBody>
          <a:bodyPr wrap="square" lIns="91440" tIns="45720" rIns="91440" bIns="45720" rtlCol="0" anchor="t">
            <a:spAutoFit/>
          </a:bodyPr>
          <a:lstStyle/>
          <a:p>
            <a:pPr algn="ctr" fontAlgn="base">
              <a:spcBef>
                <a:spcPct val="50000"/>
              </a:spcBef>
              <a:spcAft>
                <a:spcPct val="0"/>
              </a:spcAft>
            </a:pPr>
            <a:r>
              <a:rPr lang="en-US" b="1" dirty="0">
                <a:solidFill>
                  <a:srgbClr val="FF0000"/>
                </a:solidFill>
                <a:ea typeface="+mn-lt"/>
                <a:cs typeface="+mn-lt"/>
              </a:rPr>
              <a:t>    !!!HOT SUBJECTS !!!</a:t>
            </a:r>
            <a:endParaRPr lang="en-US" dirty="0">
              <a:cs typeface="Arial" panose="020B0604020202020204"/>
            </a:endParaRPr>
          </a:p>
          <a:p>
            <a:pPr>
              <a:buFont typeface="Arial" panose="020B0604020202020204" pitchFamily="34" charset="0"/>
              <a:buChar char="•"/>
            </a:pPr>
            <a:endParaRPr lang="en-US" b="1" dirty="0">
              <a:ea typeface="+mn-lt"/>
              <a:cs typeface="+mn-lt"/>
            </a:endParaRPr>
          </a:p>
          <a:p>
            <a:pPr algn="ctr"/>
            <a:r>
              <a:rPr lang="en-US" sz="2000" b="1" dirty="0">
                <a:ea typeface="+mn-lt"/>
                <a:cs typeface="+mn-lt"/>
              </a:rPr>
              <a:t> DD 214s not Uploaded to </a:t>
            </a:r>
            <a:r>
              <a:rPr lang="en-US" sz="2000" b="1" dirty="0" err="1">
                <a:ea typeface="+mn-lt"/>
                <a:cs typeface="+mn-lt"/>
              </a:rPr>
              <a:t>iPERMS</a:t>
            </a:r>
            <a:r>
              <a:rPr lang="en-US" sz="2000" b="1" dirty="0">
                <a:ea typeface="+mn-lt"/>
                <a:cs typeface="+mn-lt"/>
              </a:rPr>
              <a:t> in a timely manner</a:t>
            </a:r>
          </a:p>
          <a:p>
            <a:pPr algn="ctr"/>
            <a:endParaRPr lang="en-US" sz="1600" b="1" dirty="0">
              <a:ea typeface="+mn-lt"/>
              <a:cs typeface="+mn-lt"/>
            </a:endParaRPr>
          </a:p>
          <a:p>
            <a:pPr marL="285750" indent="-285750">
              <a:buFont typeface="Arial"/>
              <a:buChar char="•"/>
            </a:pPr>
            <a:r>
              <a:rPr lang="en-US" sz="1600" dirty="0">
                <a:ea typeface="+mn-lt"/>
                <a:cs typeface="+mn-lt"/>
              </a:rPr>
              <a:t>IAW AR 635-8 ,Copy 2 (Service). If the DD Form 214 is prepared in TRANSPROC and digitally signed by the official authorized to sign (block 22), copy 2 will be automatically forwarded to the interactive Personnel Electronic Records Management System (</a:t>
            </a:r>
            <a:r>
              <a:rPr lang="en-US" sz="1600" dirty="0" err="1">
                <a:ea typeface="+mn-lt"/>
                <a:cs typeface="+mn-lt"/>
              </a:rPr>
              <a:t>iPERMS</a:t>
            </a:r>
            <a:r>
              <a:rPr lang="en-US" sz="1600" dirty="0">
                <a:ea typeface="+mn-lt"/>
                <a:cs typeface="+mn-lt"/>
              </a:rPr>
              <a:t>) on the first workday after the separation date. If signed after the separation date, the DD Form 214 will be forwarded to </a:t>
            </a:r>
            <a:r>
              <a:rPr lang="en-US" sz="1600" dirty="0" err="1">
                <a:ea typeface="+mn-lt"/>
                <a:cs typeface="+mn-lt"/>
              </a:rPr>
              <a:t>iPERMS</a:t>
            </a:r>
            <a:r>
              <a:rPr lang="en-US" sz="1600" dirty="0">
                <a:ea typeface="+mn-lt"/>
                <a:cs typeface="+mn-lt"/>
              </a:rPr>
              <a:t> on the next workday. </a:t>
            </a:r>
          </a:p>
          <a:p>
            <a:endParaRPr lang="en-US" sz="1600" dirty="0">
              <a:ea typeface="+mn-lt"/>
              <a:cs typeface="+mn-lt"/>
            </a:endParaRPr>
          </a:p>
          <a:p>
            <a:pPr marL="285750" indent="-285750">
              <a:buFont typeface="Arial"/>
              <a:buChar char="•"/>
            </a:pPr>
            <a:r>
              <a:rPr lang="en-US" sz="1600" dirty="0">
                <a:ea typeface="+mn-lt"/>
                <a:cs typeface="+mn-lt"/>
              </a:rPr>
              <a:t>Soldiers/ Units receive a hard copy of the DD214 at validation from the S1 DEMOB team, ensuring safeguarding documents. Avoid scanning DD 214 into </a:t>
            </a:r>
            <a:r>
              <a:rPr lang="en-US" sz="1600" dirty="0" err="1">
                <a:ea typeface="+mn-lt"/>
                <a:cs typeface="+mn-lt"/>
              </a:rPr>
              <a:t>iPERMS</a:t>
            </a:r>
            <a:r>
              <a:rPr lang="en-US" sz="1600" dirty="0">
                <a:ea typeface="+mn-lt"/>
                <a:cs typeface="+mn-lt"/>
              </a:rPr>
              <a:t> until the individual can verify if </a:t>
            </a:r>
            <a:r>
              <a:rPr lang="en-US" sz="1600" dirty="0" err="1">
                <a:ea typeface="+mn-lt"/>
                <a:cs typeface="+mn-lt"/>
              </a:rPr>
              <a:t>iPERMS</a:t>
            </a:r>
            <a:r>
              <a:rPr lang="en-US" sz="1600" dirty="0">
                <a:ea typeface="+mn-lt"/>
                <a:cs typeface="+mn-lt"/>
              </a:rPr>
              <a:t> has updated the Soldier records from ISM/TRANSPROC to IPERMS to avoid duplicates in the system. </a:t>
            </a:r>
            <a:endParaRPr lang="en-US" sz="1600" dirty="0">
              <a:cs typeface="Arial"/>
            </a:endParaRPr>
          </a:p>
          <a:p>
            <a:br>
              <a:rPr lang="en-US" dirty="0"/>
            </a:br>
            <a:endParaRPr lang="en-US" dirty="0"/>
          </a:p>
          <a:p>
            <a:endParaRPr lang="en-US" dirty="0">
              <a:cs typeface="Arial" panose="020B0604020202020204"/>
            </a:endParaRPr>
          </a:p>
        </p:txBody>
      </p:sp>
      <p:sp>
        <p:nvSpPr>
          <p:cNvPr id="4" name="Title 10">
            <a:extLst>
              <a:ext uri="{FF2B5EF4-FFF2-40B4-BE49-F238E27FC236}">
                <a16:creationId xmlns:a16="http://schemas.microsoft.com/office/drawing/2014/main" id="{D138A10D-3528-618B-358C-90DF75782D6E}"/>
              </a:ext>
            </a:extLst>
          </p:cNvPr>
          <p:cNvSpPr>
            <a:spLocks noGrp="1"/>
          </p:cNvSpPr>
          <p:nvPr>
            <p:ph type="title"/>
          </p:nvPr>
        </p:nvSpPr>
        <p:spPr>
          <a:xfrm>
            <a:off x="1612901" y="11113"/>
            <a:ext cx="6907272" cy="647700"/>
          </a:xfrm>
          <a:ln>
            <a:noFill/>
          </a:ln>
        </p:spPr>
        <p:txBody>
          <a:bodyPr>
            <a:normAutofit fontScale="90000"/>
          </a:bodyPr>
          <a:lstStyle/>
          <a:p>
            <a:pPr algn="ctr"/>
            <a:r>
              <a:rPr lang="en-US" dirty="0">
                <a:effectLst>
                  <a:outerShdw blurRad="38100" dist="38100" dir="2700000" algn="tl">
                    <a:srgbClr val="000000">
                      <a:alpha val="43137"/>
                    </a:srgbClr>
                  </a:outerShdw>
                </a:effectLst>
                <a:cs typeface="Arial"/>
              </a:rPr>
              <a:t>DHR/MPD Mobilization/Demobilization Brief</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258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4EF6D3C-7ACE-EF95-FE30-70626669FC7C}"/>
              </a:ext>
            </a:extLst>
          </p:cNvPr>
          <p:cNvSpPr txBox="1"/>
          <p:nvPr/>
        </p:nvSpPr>
        <p:spPr>
          <a:xfrm>
            <a:off x="68370" y="548640"/>
            <a:ext cx="9007262" cy="6370975"/>
          </a:xfrm>
          <a:prstGeom prst="rect">
            <a:avLst/>
          </a:prstGeom>
          <a:noFill/>
        </p:spPr>
        <p:txBody>
          <a:bodyPr wrap="square">
            <a:spAutoFit/>
          </a:bodyPr>
          <a:lstStyle/>
          <a:p>
            <a:pPr fontAlgn="base">
              <a:spcBef>
                <a:spcPct val="50000"/>
              </a:spcBef>
              <a:spcAft>
                <a:spcPct val="0"/>
              </a:spcAft>
            </a:pPr>
            <a:r>
              <a:rPr lang="en-US" b="1" dirty="0">
                <a:solidFill>
                  <a:srgbClr val="FF0000"/>
                </a:solidFill>
                <a:ea typeface="+mn-lt"/>
                <a:cs typeface="+mn-lt"/>
              </a:rPr>
              <a:t>                                                  !!!HOT SUBJECTS !!!</a:t>
            </a:r>
            <a:endParaRPr lang="en-US" dirty="0">
              <a:cs typeface="Arial" panose="020B0604020202020204"/>
            </a:endParaRPr>
          </a:p>
          <a:p>
            <a:pPr>
              <a:buFont typeface="Arial" panose="020B0604020202020204" pitchFamily="34" charset="0"/>
              <a:buChar char="•"/>
            </a:pPr>
            <a:endParaRPr lang="en-US" b="1" dirty="0">
              <a:ea typeface="+mn-lt"/>
              <a:cs typeface="+mn-lt"/>
            </a:endParaRPr>
          </a:p>
          <a:p>
            <a:pPr algn="ctr"/>
            <a:r>
              <a:rPr lang="en-US" b="1" dirty="0">
                <a:ea typeface="+mn-lt"/>
                <a:cs typeface="+mn-lt"/>
              </a:rPr>
              <a:t>Transitional Assistance Management Program(TAMP) after the separation date known issues:</a:t>
            </a:r>
          </a:p>
          <a:p>
            <a:pPr algn="l"/>
            <a:r>
              <a:rPr lang="en-US" sz="1600" dirty="0">
                <a:ea typeface="+mn-lt"/>
                <a:cs typeface="+mn-lt"/>
              </a:rPr>
              <a:t>Once DEERS is updated, there is a </a:t>
            </a:r>
            <a:r>
              <a:rPr lang="en-US" sz="1600" b="1" dirty="0">
                <a:ea typeface="+mn-lt"/>
                <a:cs typeface="+mn-lt"/>
              </a:rPr>
              <a:t>delay</a:t>
            </a:r>
            <a:r>
              <a:rPr lang="en-US" sz="1600" dirty="0">
                <a:ea typeface="+mn-lt"/>
                <a:cs typeface="+mn-lt"/>
              </a:rPr>
              <a:t> with TRICARE seeing the eligibility for coverage. The only suggestion is for the SMs to continuously follow up with TRICARE to ensure the enrollment is correct. POC: Service and Support Division, Army Reserve G1,DEERS/ RAPIDS Program Manager Contractor, Phone: 910.570.8291 </a:t>
            </a:r>
            <a:r>
              <a:rPr lang="en-US" sz="1600" b="0" i="0" dirty="0">
                <a:effectLst/>
                <a:highlight>
                  <a:srgbClr val="FFFF00"/>
                </a:highlight>
              </a:rPr>
              <a:t>Call the DMDC/DEERS Support Office (DSO): </a:t>
            </a:r>
            <a:r>
              <a:rPr lang="en-US" sz="1600" b="1" i="0" dirty="0">
                <a:effectLst/>
              </a:rPr>
              <a:t>(800) 538-9552. </a:t>
            </a:r>
            <a:r>
              <a:rPr lang="en-US" sz="1600" b="0" i="0" dirty="0">
                <a:effectLst/>
              </a:rPr>
              <a:t>Keeping your DEERS records current helps speed your TRICARE medical benefits.</a:t>
            </a:r>
          </a:p>
          <a:p>
            <a:pPr algn="l"/>
            <a:r>
              <a:rPr lang="en-US" sz="1600" b="1" i="0" dirty="0">
                <a:solidFill>
                  <a:srgbClr val="3A3A3A"/>
                </a:solidFill>
                <a:effectLst/>
              </a:rPr>
              <a:t>Email: DSO Support Office </a:t>
            </a:r>
            <a:r>
              <a:rPr lang="en-US" sz="1600" b="0" i="0" dirty="0">
                <a:solidFill>
                  <a:srgbClr val="0062BE"/>
                </a:solidFill>
                <a:effectLst/>
                <a:hlinkClick r:id="rId2"/>
              </a:rPr>
              <a:t>dodhra.knox.dmdc.mbx.dmdcbenesupport@army.mil</a:t>
            </a:r>
            <a:endParaRPr lang="en-US" sz="1600" b="0" i="0" dirty="0">
              <a:solidFill>
                <a:srgbClr val="3A3A3A"/>
              </a:solidFill>
              <a:effectLst/>
            </a:endParaRPr>
          </a:p>
          <a:p>
            <a:pPr algn="l"/>
            <a:r>
              <a:rPr lang="en-US" sz="1600" b="1" i="0" dirty="0">
                <a:solidFill>
                  <a:srgbClr val="3A3A3A"/>
                </a:solidFill>
                <a:effectLst/>
                <a:highlight>
                  <a:srgbClr val="FFFF00"/>
                </a:highlight>
              </a:rPr>
              <a:t>**DISCLAIMER: </a:t>
            </a:r>
            <a:r>
              <a:rPr lang="en-US" sz="1600" b="1" i="0" dirty="0">
                <a:solidFill>
                  <a:srgbClr val="3A3A3A"/>
                </a:solidFill>
                <a:effectLst/>
              </a:rPr>
              <a:t>Do NOT send any documents containing personally identifiable information (PII) (e.g. DD214, Service Orders, SSN Cards, </a:t>
            </a:r>
            <a:r>
              <a:rPr lang="en-US" sz="1600" b="1" i="0" dirty="0" err="1">
                <a:solidFill>
                  <a:srgbClr val="3A3A3A"/>
                </a:solidFill>
                <a:effectLst/>
              </a:rPr>
              <a:t>etc</a:t>
            </a:r>
            <a:r>
              <a:rPr lang="en-US" sz="1600" b="1" i="0" dirty="0">
                <a:solidFill>
                  <a:srgbClr val="3A3A3A"/>
                </a:solidFill>
                <a:effectLst/>
              </a:rPr>
              <a:t>) via email as this is unsecured. In addition, it is a violation of DoD and DMDC policy (per OMB M-06-16 and NIST SP 800-53) and DODI 8500.2. Emails containing sensitive information will be deleted.</a:t>
            </a:r>
          </a:p>
          <a:p>
            <a:pPr algn="l"/>
            <a:endParaRPr lang="en-US" sz="1600" b="1" i="0" dirty="0">
              <a:solidFill>
                <a:srgbClr val="3A3A3A"/>
              </a:solidFill>
              <a:effectLst/>
            </a:endParaRPr>
          </a:p>
          <a:p>
            <a:pPr marL="285750" indent="-285750">
              <a:buFont typeface="Arial"/>
              <a:buChar char="•"/>
            </a:pPr>
            <a:r>
              <a:rPr lang="en-US" sz="1600" dirty="0">
                <a:ea typeface="+mn-lt"/>
                <a:cs typeface="+mn-lt"/>
              </a:rPr>
              <a:t>Soldiers</a:t>
            </a:r>
            <a:r>
              <a:rPr lang="en-US" sz="1600" dirty="0">
                <a:cs typeface="Arial"/>
              </a:rPr>
              <a:t>  need to register in DEERS to get TRICARE. (DEERS). TAMP eligibility can be viewed online via </a:t>
            </a:r>
            <a:r>
              <a:rPr lang="en-US" sz="1600" dirty="0" err="1">
                <a:cs typeface="Arial"/>
                <a:hlinkClick r:id="rId3"/>
              </a:rPr>
              <a:t>milConnect</a:t>
            </a:r>
            <a:r>
              <a:rPr lang="en-US" sz="1600" dirty="0">
                <a:cs typeface="Arial"/>
              </a:rPr>
              <a:t>. Service personnel departments will provide information or assistance with your TAMP eligibility. </a:t>
            </a:r>
            <a:endParaRPr lang="en-US" sz="1600" dirty="0">
              <a:ea typeface="+mn-lt"/>
              <a:cs typeface="+mn-lt"/>
            </a:endParaRPr>
          </a:p>
          <a:p>
            <a:pPr algn="ctr"/>
            <a:r>
              <a:rPr lang="en-US" sz="1600" b="1" dirty="0">
                <a:cs typeface="Arial"/>
              </a:rPr>
              <a:t>TAMP TRICARE Coverage During Terminal Leave</a:t>
            </a:r>
            <a:endParaRPr lang="en-US" sz="1600" dirty="0">
              <a:ea typeface="+mn-lt"/>
              <a:cs typeface="+mn-lt"/>
            </a:endParaRPr>
          </a:p>
          <a:p>
            <a:pPr algn="ctr"/>
            <a:endParaRPr lang="en-US" sz="1600" b="1" dirty="0">
              <a:cs typeface="Arial"/>
            </a:endParaRPr>
          </a:p>
          <a:p>
            <a:pPr marL="342900" indent="-342900">
              <a:buFont typeface="Arial"/>
              <a:buChar char="•"/>
            </a:pPr>
            <a:r>
              <a:rPr lang="en-US" sz="1600" dirty="0">
                <a:cs typeface="Arial"/>
              </a:rPr>
              <a:t>You aren’t eligible for </a:t>
            </a:r>
            <a:r>
              <a:rPr lang="en-US" sz="1600" b="1" dirty="0">
                <a:cs typeface="Arial"/>
              </a:rPr>
              <a:t>TAMP</a:t>
            </a:r>
            <a:r>
              <a:rPr lang="en-US" sz="1600" dirty="0">
                <a:cs typeface="Arial"/>
              </a:rPr>
              <a:t> while on T</a:t>
            </a:r>
            <a:r>
              <a:rPr lang="en-US" sz="1600" b="1" dirty="0">
                <a:cs typeface="Arial"/>
              </a:rPr>
              <a:t>erminal Leave</a:t>
            </a:r>
            <a:r>
              <a:rPr lang="en-US" sz="1600" dirty="0">
                <a:cs typeface="Arial"/>
              </a:rPr>
              <a:t>. During terminal leave, you get active-duty benefits, and your family members stay covered under TRICARE Prime, TRICARE Prime Remote, or TRICARE Select.</a:t>
            </a:r>
            <a:endParaRPr lang="en-US" sz="1600" dirty="0">
              <a:ea typeface="+mn-lt"/>
              <a:cs typeface="+mn-lt"/>
            </a:endParaRPr>
          </a:p>
          <a:p>
            <a:endParaRPr lang="en-US" sz="1600" dirty="0">
              <a:ea typeface="+mn-lt"/>
              <a:cs typeface="+mn-lt"/>
            </a:endParaRPr>
          </a:p>
          <a:p>
            <a:pPr marL="285750" indent="-285750">
              <a:buFont typeface="Arial"/>
              <a:buChar char="•"/>
            </a:pPr>
            <a:r>
              <a:rPr lang="en-US" sz="1600" dirty="0">
                <a:ea typeface="+mn-lt"/>
                <a:cs typeface="+mn-lt"/>
              </a:rPr>
              <a:t> </a:t>
            </a:r>
          </a:p>
        </p:txBody>
      </p:sp>
      <p:sp>
        <p:nvSpPr>
          <p:cNvPr id="2" name="Rectangle 1">
            <a:extLst>
              <a:ext uri="{FF2B5EF4-FFF2-40B4-BE49-F238E27FC236}">
                <a16:creationId xmlns:a16="http://schemas.microsoft.com/office/drawing/2014/main" id="{4FBAA939-B877-D13E-9562-AF085876818C}"/>
              </a:ext>
            </a:extLst>
          </p:cNvPr>
          <p:cNvSpPr/>
          <p:nvPr/>
        </p:nvSpPr>
        <p:spPr>
          <a:xfrm>
            <a:off x="-44450" y="6644011"/>
            <a:ext cx="4895850" cy="215444"/>
          </a:xfrm>
          <a:prstGeom prst="rect">
            <a:avLst/>
          </a:prstGeom>
        </p:spPr>
        <p:txBody>
          <a:bodyPr wrap="square">
            <a:spAutoFit/>
          </a:bodyPr>
          <a:lstStyle/>
          <a:p>
            <a:pPr defTabSz="457200" fontAlgn="base">
              <a:spcBef>
                <a:spcPct val="0"/>
              </a:spcBef>
              <a:spcAft>
                <a:spcPct val="0"/>
              </a:spcAft>
            </a:pPr>
            <a:r>
              <a:rPr lang="en-US" sz="800" dirty="0">
                <a:solidFill>
                  <a:schemeClr val="bg1"/>
                </a:solidFill>
                <a:latin typeface="Arial" charset="0"/>
                <a:cs typeface="Arial" charset="0"/>
              </a:rPr>
              <a:t> </a:t>
            </a:r>
            <a:r>
              <a:rPr lang="en-US" sz="700" dirty="0">
                <a:solidFill>
                  <a:schemeClr val="bg1"/>
                </a:solidFill>
                <a:cs typeface="Arial" charset="0"/>
              </a:rPr>
              <a:t>Directorate of Human Resources / JMFGI  / </a:t>
            </a:r>
            <a:r>
              <a:rPr lang="en-US" sz="700" b="0" i="0" dirty="0">
                <a:solidFill>
                  <a:schemeClr val="bg1"/>
                </a:solidFill>
                <a:effectLst/>
              </a:rPr>
              <a:t>569-6044</a:t>
            </a:r>
            <a:r>
              <a:rPr lang="en-US" sz="700" dirty="0">
                <a:solidFill>
                  <a:schemeClr val="bg1"/>
                </a:solidFill>
                <a:cs typeface="Arial" charset="0"/>
              </a:rPr>
              <a:t> / </a:t>
            </a:r>
            <a:r>
              <a:rPr lang="en-US" sz="700" dirty="0">
                <a:solidFill>
                  <a:schemeClr val="bg1"/>
                </a:solidFill>
                <a:effectLst/>
                <a:ea typeface="Calibri" panose="020F0502020204030204" pitchFamily="34" charset="0"/>
                <a:cs typeface="Times New Roman" panose="02020603050405020304" pitchFamily="18" charset="0"/>
              </a:rPr>
              <a:t>usarmy.bliss.imcom.list.dhr-mpd-jmfgi@army</a:t>
            </a:r>
            <a:endParaRPr lang="en-US" sz="700" dirty="0">
              <a:solidFill>
                <a:schemeClr val="bg1"/>
              </a:solidFill>
              <a:cs typeface="Arial" charset="0"/>
            </a:endParaRPr>
          </a:p>
        </p:txBody>
      </p:sp>
      <p:sp>
        <p:nvSpPr>
          <p:cNvPr id="5" name="Title 10">
            <a:extLst>
              <a:ext uri="{FF2B5EF4-FFF2-40B4-BE49-F238E27FC236}">
                <a16:creationId xmlns:a16="http://schemas.microsoft.com/office/drawing/2014/main" id="{E9A74FFC-381B-2521-9F6C-9C9CA5BF7A72}"/>
              </a:ext>
            </a:extLst>
          </p:cNvPr>
          <p:cNvSpPr>
            <a:spLocks noGrp="1"/>
          </p:cNvSpPr>
          <p:nvPr>
            <p:ph type="title"/>
          </p:nvPr>
        </p:nvSpPr>
        <p:spPr>
          <a:xfrm>
            <a:off x="1612901" y="11113"/>
            <a:ext cx="6907272" cy="647700"/>
          </a:xfrm>
          <a:ln>
            <a:noFill/>
          </a:ln>
        </p:spPr>
        <p:txBody>
          <a:bodyPr>
            <a:normAutofit fontScale="90000"/>
          </a:bodyPr>
          <a:lstStyle/>
          <a:p>
            <a:pPr algn="ctr"/>
            <a:r>
              <a:rPr lang="en-US" dirty="0">
                <a:effectLst>
                  <a:outerShdw blurRad="38100" dist="38100" dir="2700000" algn="tl">
                    <a:srgbClr val="000000">
                      <a:alpha val="43137"/>
                    </a:srgbClr>
                  </a:outerShdw>
                </a:effectLst>
                <a:cs typeface="Arial"/>
              </a:rPr>
              <a:t>DHR/MPD Mobilization/Demobilization Brief</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237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80F68C-7AEE-12A9-031E-E11BB277BF66}"/>
              </a:ext>
            </a:extLst>
          </p:cNvPr>
          <p:cNvSpPr txBox="1"/>
          <p:nvPr/>
        </p:nvSpPr>
        <p:spPr>
          <a:xfrm>
            <a:off x="0" y="676287"/>
            <a:ext cx="9075631" cy="4616648"/>
          </a:xfrm>
          <a:prstGeom prst="rect">
            <a:avLst/>
          </a:prstGeom>
          <a:noFill/>
        </p:spPr>
        <p:txBody>
          <a:bodyPr wrap="square">
            <a:spAutoFit/>
          </a:bodyPr>
          <a:lstStyle/>
          <a:p>
            <a:pPr fontAlgn="base">
              <a:spcBef>
                <a:spcPct val="50000"/>
              </a:spcBef>
              <a:spcAft>
                <a:spcPct val="0"/>
              </a:spcAft>
            </a:pPr>
            <a:r>
              <a:rPr lang="en-US" b="1" dirty="0">
                <a:solidFill>
                  <a:srgbClr val="FF0000"/>
                </a:solidFill>
                <a:ea typeface="+mn-lt"/>
                <a:cs typeface="+mn-lt"/>
              </a:rPr>
              <a:t>                                                   !!!HOT SUBJECTS !!!</a:t>
            </a:r>
            <a:endParaRPr lang="en-US" dirty="0">
              <a:cs typeface="Arial" panose="020B0604020202020204"/>
            </a:endParaRPr>
          </a:p>
          <a:p>
            <a:pPr algn="ctr"/>
            <a:r>
              <a:rPr lang="en-US" b="1" dirty="0">
                <a:ea typeface="+mn-lt"/>
                <a:cs typeface="+mn-lt"/>
              </a:rPr>
              <a:t>Smart Pay Travel Vouchers returned due to incorrect MOB/TCS orders Additional Duty Locations Missing</a:t>
            </a:r>
            <a:endParaRPr lang="en-US" dirty="0">
              <a:ea typeface="+mn-lt"/>
              <a:cs typeface="+mn-lt"/>
            </a:endParaRPr>
          </a:p>
          <a:p>
            <a:pPr marL="285750" indent="-285750">
              <a:buFont typeface="Arial"/>
              <a:buChar char="•"/>
            </a:pPr>
            <a:r>
              <a:rPr lang="en-US" sz="1600" dirty="0">
                <a:cs typeface="Arial"/>
              </a:rPr>
              <a:t>Units</a:t>
            </a:r>
            <a:r>
              <a:rPr lang="en-US" sz="1600" dirty="0">
                <a:ea typeface="+mn-lt"/>
                <a:cs typeface="+mn-lt"/>
              </a:rPr>
              <a:t> are required to request Amendments to MOB/TCS orders Add Other Duty Locations in the Theater of Operations. Once the ASCCs has validated the additional duty location information, they will generate a REQUEST in DAMPS-OCOTCS and forward the request to the GENERATOR of the installation that produced the original TCS order. The Installation Generator will review the request and GENERATE the amendment as appropriate. DAMPS-OCOTCS Team.</a:t>
            </a:r>
            <a:endParaRPr lang="en-US" sz="1600" dirty="0">
              <a:cs typeface="Arial"/>
            </a:endParaRPr>
          </a:p>
          <a:p>
            <a:pPr marL="285750" indent="-285750" fontAlgn="base">
              <a:buFont typeface="Arial,Sans-Serif" panose="020B0604020202020204" pitchFamily="34" charset="0"/>
              <a:buChar char="•"/>
            </a:pPr>
            <a:endParaRPr lang="en-US" sz="1600" dirty="0">
              <a:cs typeface="Calibri" pitchFamily="34" charset="0"/>
            </a:endParaRPr>
          </a:p>
          <a:p>
            <a:pPr marL="285750" indent="-285750">
              <a:buFont typeface="Arial" panose="020B0604020202020204" pitchFamily="34" charset="0"/>
              <a:buChar char="•"/>
            </a:pPr>
            <a:r>
              <a:rPr lang="en-US" sz="1600" dirty="0">
                <a:cs typeface="Arial"/>
              </a:rPr>
              <a:t>Base Funding of TCS orders by ASCCs. In those situations where IMCOM is the TCS order provider (MPD is issuing the orders) but NOT the funds source, TCS procedures are altered in accordance with the operational requirements of the funding command. </a:t>
            </a:r>
            <a:endParaRPr lang="en-US" sz="1600" dirty="0">
              <a:ea typeface="+mn-lt"/>
              <a:cs typeface="+mn-lt"/>
            </a:endParaRPr>
          </a:p>
          <a:p>
            <a:pPr marL="285750" indent="-285750">
              <a:buFont typeface="Arial" panose="020B0604020202020204" pitchFamily="34" charset="0"/>
              <a:buChar char="•"/>
            </a:pPr>
            <a:endParaRPr lang="en-US" sz="1600" dirty="0">
              <a:ea typeface="+mn-lt"/>
              <a:cs typeface="+mn-lt"/>
            </a:endParaRPr>
          </a:p>
          <a:p>
            <a:pPr marL="285750" indent="-285750">
              <a:buFont typeface="Arial"/>
              <a:buChar char="•"/>
            </a:pPr>
            <a:r>
              <a:rPr lang="en-US" sz="1600" dirty="0">
                <a:cs typeface="Arial"/>
              </a:rPr>
              <a:t>The ASCC may have special instructions or authorize expenses (such as rental cars, commercial air travel or IBA) that are not allowed on IMCOM funded, OCO-TCS orders. The ASCC determines what instructions it will allow, what review steps to impose and provides the funding line of account (LOA) for the operation or mission. </a:t>
            </a:r>
            <a:endParaRPr lang="en-US" sz="1600" dirty="0">
              <a:ea typeface="+mn-lt"/>
              <a:cs typeface="+mn-lt"/>
            </a:endParaRPr>
          </a:p>
        </p:txBody>
      </p:sp>
      <p:sp>
        <p:nvSpPr>
          <p:cNvPr id="2" name="Rectangle 1">
            <a:extLst>
              <a:ext uri="{FF2B5EF4-FFF2-40B4-BE49-F238E27FC236}">
                <a16:creationId xmlns:a16="http://schemas.microsoft.com/office/drawing/2014/main" id="{A84F6D2B-FA62-1F1A-8320-C8073AC6D531}"/>
              </a:ext>
            </a:extLst>
          </p:cNvPr>
          <p:cNvSpPr/>
          <p:nvPr/>
        </p:nvSpPr>
        <p:spPr>
          <a:xfrm>
            <a:off x="-44450" y="6644011"/>
            <a:ext cx="4895850" cy="215444"/>
          </a:xfrm>
          <a:prstGeom prst="rect">
            <a:avLst/>
          </a:prstGeom>
        </p:spPr>
        <p:txBody>
          <a:bodyPr wrap="square">
            <a:spAutoFit/>
          </a:bodyPr>
          <a:lstStyle/>
          <a:p>
            <a:pPr defTabSz="457200" fontAlgn="base">
              <a:spcBef>
                <a:spcPct val="0"/>
              </a:spcBef>
              <a:spcAft>
                <a:spcPct val="0"/>
              </a:spcAft>
            </a:pPr>
            <a:r>
              <a:rPr lang="en-US" sz="800" dirty="0">
                <a:solidFill>
                  <a:schemeClr val="bg1"/>
                </a:solidFill>
                <a:latin typeface="Arial" charset="0"/>
                <a:cs typeface="Arial" charset="0"/>
              </a:rPr>
              <a:t> </a:t>
            </a:r>
            <a:r>
              <a:rPr lang="en-US" sz="700" dirty="0">
                <a:solidFill>
                  <a:schemeClr val="bg1"/>
                </a:solidFill>
                <a:cs typeface="Arial" charset="0"/>
              </a:rPr>
              <a:t>Directorate of Human Resources / JMFGI  / </a:t>
            </a:r>
            <a:r>
              <a:rPr lang="en-US" sz="700" b="0" i="0" dirty="0">
                <a:solidFill>
                  <a:schemeClr val="bg1"/>
                </a:solidFill>
                <a:effectLst/>
              </a:rPr>
              <a:t>569-6044</a:t>
            </a:r>
            <a:r>
              <a:rPr lang="en-US" sz="700" dirty="0">
                <a:solidFill>
                  <a:schemeClr val="bg1"/>
                </a:solidFill>
                <a:cs typeface="Arial" charset="0"/>
              </a:rPr>
              <a:t> / </a:t>
            </a:r>
            <a:r>
              <a:rPr lang="en-US" sz="700" dirty="0">
                <a:solidFill>
                  <a:schemeClr val="bg1"/>
                </a:solidFill>
                <a:effectLst/>
                <a:ea typeface="Calibri" panose="020F0502020204030204" pitchFamily="34" charset="0"/>
                <a:cs typeface="Times New Roman" panose="02020603050405020304" pitchFamily="18" charset="0"/>
              </a:rPr>
              <a:t>usarmy.bliss.imcom.list.dhr-mpd-jmfgi@army</a:t>
            </a:r>
            <a:endParaRPr lang="en-US" sz="700" dirty="0">
              <a:solidFill>
                <a:schemeClr val="bg1"/>
              </a:solidFill>
              <a:cs typeface="Arial" charset="0"/>
            </a:endParaRPr>
          </a:p>
        </p:txBody>
      </p:sp>
      <p:sp>
        <p:nvSpPr>
          <p:cNvPr id="6" name="Title 10">
            <a:extLst>
              <a:ext uri="{FF2B5EF4-FFF2-40B4-BE49-F238E27FC236}">
                <a16:creationId xmlns:a16="http://schemas.microsoft.com/office/drawing/2014/main" id="{0EA70C7C-00DE-97A9-EE44-FB829F438739}"/>
              </a:ext>
            </a:extLst>
          </p:cNvPr>
          <p:cNvSpPr>
            <a:spLocks noGrp="1"/>
          </p:cNvSpPr>
          <p:nvPr>
            <p:ph type="title"/>
          </p:nvPr>
        </p:nvSpPr>
        <p:spPr>
          <a:xfrm>
            <a:off x="1612901" y="11113"/>
            <a:ext cx="6907272" cy="647700"/>
          </a:xfrm>
          <a:ln>
            <a:noFill/>
          </a:ln>
        </p:spPr>
        <p:txBody>
          <a:bodyPr>
            <a:normAutofit fontScale="90000"/>
          </a:bodyPr>
          <a:lstStyle/>
          <a:p>
            <a:pPr algn="ctr"/>
            <a:r>
              <a:rPr lang="en-US" dirty="0">
                <a:effectLst>
                  <a:outerShdw blurRad="38100" dist="38100" dir="2700000" algn="tl">
                    <a:srgbClr val="000000">
                      <a:alpha val="43137"/>
                    </a:srgbClr>
                  </a:outerShdw>
                </a:effectLst>
                <a:cs typeface="Arial"/>
              </a:rPr>
              <a:t>DHR/MPD Mobilization/Demobilization Brief</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983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59B886-ED5C-6D45-25BB-A533B0A5DC42}"/>
              </a:ext>
            </a:extLst>
          </p:cNvPr>
          <p:cNvSpPr txBox="1"/>
          <p:nvPr/>
        </p:nvSpPr>
        <p:spPr>
          <a:xfrm>
            <a:off x="68370" y="723128"/>
            <a:ext cx="9007262" cy="4508927"/>
          </a:xfrm>
          <a:prstGeom prst="rect">
            <a:avLst/>
          </a:prstGeom>
          <a:noFill/>
        </p:spPr>
        <p:txBody>
          <a:bodyPr wrap="square">
            <a:spAutoFit/>
          </a:bodyPr>
          <a:lstStyle/>
          <a:p>
            <a:pPr fontAlgn="base">
              <a:spcBef>
                <a:spcPct val="50000"/>
              </a:spcBef>
              <a:spcAft>
                <a:spcPct val="0"/>
              </a:spcAft>
            </a:pPr>
            <a:r>
              <a:rPr lang="en-US" b="1" dirty="0">
                <a:solidFill>
                  <a:srgbClr val="FF0000"/>
                </a:solidFill>
                <a:ea typeface="+mn-lt"/>
                <a:cs typeface="+mn-lt"/>
              </a:rPr>
              <a:t>                                                  !!!HOT SUBJECT !!!</a:t>
            </a:r>
            <a:endParaRPr lang="en-US" dirty="0">
              <a:ea typeface="+mn-lt"/>
              <a:cs typeface="Calibri"/>
            </a:endParaRPr>
          </a:p>
          <a:p>
            <a:pPr algn="ctr">
              <a:spcBef>
                <a:spcPct val="50000"/>
              </a:spcBef>
              <a:spcAft>
                <a:spcPct val="0"/>
              </a:spcAft>
            </a:pPr>
            <a:r>
              <a:rPr lang="en-US" dirty="0">
                <a:ea typeface="+mn-lt"/>
                <a:cs typeface="+mn-lt"/>
              </a:rPr>
              <a:t> </a:t>
            </a:r>
            <a:r>
              <a:rPr lang="en-US" b="1" dirty="0">
                <a:ea typeface="+mn-lt"/>
                <a:cs typeface="+mn-lt"/>
              </a:rPr>
              <a:t>Army Military Pay Office (AMPO) Support of Processing Absence/Leave Requests </a:t>
            </a:r>
            <a:endParaRPr lang="en-US" b="1" dirty="0">
              <a:ea typeface="+mn-lt"/>
              <a:cs typeface="Calibri"/>
            </a:endParaRPr>
          </a:p>
          <a:p>
            <a:pPr>
              <a:spcBef>
                <a:spcPct val="50000"/>
              </a:spcBef>
              <a:spcAft>
                <a:spcPct val="0"/>
              </a:spcAft>
            </a:pPr>
            <a:r>
              <a:rPr lang="en-US" sz="1600" dirty="0">
                <a:ea typeface="+mn-lt"/>
                <a:cs typeface="+mn-lt"/>
              </a:rPr>
              <a:t>For United States Army Reserve (USAR) Units Undergoing Demobilization Activities at Mobilization Force Generation Installation (MFGI)  </a:t>
            </a:r>
            <a:endParaRPr lang="en-US" sz="1600" dirty="0">
              <a:solidFill>
                <a:srgbClr val="000000"/>
              </a:solidFill>
              <a:cs typeface="Calibri"/>
            </a:endParaRPr>
          </a:p>
          <a:p>
            <a:pPr>
              <a:spcBef>
                <a:spcPct val="50000"/>
              </a:spcBef>
              <a:spcAft>
                <a:spcPct val="0"/>
              </a:spcAft>
            </a:pPr>
            <a:r>
              <a:rPr lang="en-US" sz="1600" dirty="0">
                <a:ea typeface="+mn-lt"/>
                <a:cs typeface="+mn-lt"/>
              </a:rPr>
              <a:t>         </a:t>
            </a:r>
            <a:r>
              <a:rPr lang="en-US" sz="1600" b="1" dirty="0">
                <a:ea typeface="+mn-lt"/>
                <a:cs typeface="+mn-lt"/>
              </a:rPr>
              <a:t>ARMY RESERVE PAY MESSAGE 23-06 (CORRECTED) 21 Feb 23 </a:t>
            </a:r>
          </a:p>
          <a:p>
            <a:pPr>
              <a:spcBef>
                <a:spcPct val="50000"/>
              </a:spcBef>
              <a:spcAft>
                <a:spcPct val="0"/>
              </a:spcAft>
            </a:pPr>
            <a:r>
              <a:rPr lang="en-US" sz="1600" dirty="0">
                <a:ea typeface="+mn-lt"/>
                <a:cs typeface="+mn-lt"/>
              </a:rPr>
              <a:t>  </a:t>
            </a:r>
            <a:r>
              <a:rPr lang="en-US" sz="1600" b="1" dirty="0">
                <a:ea typeface="+mn-lt"/>
                <a:cs typeface="+mn-lt"/>
              </a:rPr>
              <a:t>POINTS OF CONTACT.</a:t>
            </a:r>
            <a:r>
              <a:rPr lang="en-US" sz="1600" dirty="0">
                <a:ea typeface="+mn-lt"/>
                <a:cs typeface="+mn-lt"/>
              </a:rPr>
              <a:t>  Units and RPACs should contact the RD Finance Division in their region for questions concerning this message.</a:t>
            </a:r>
            <a:endParaRPr lang="en-US" sz="1600" dirty="0">
              <a:solidFill>
                <a:srgbClr val="000000"/>
              </a:solidFill>
              <a:cs typeface="Arial"/>
            </a:endParaRPr>
          </a:p>
          <a:p>
            <a:r>
              <a:rPr lang="en-US" sz="1600" dirty="0">
                <a:ea typeface="+mn-lt"/>
                <a:cs typeface="+mn-lt"/>
              </a:rPr>
              <a:t>a.    63d RD – </a:t>
            </a:r>
            <a:r>
              <a:rPr lang="en-US" sz="1600" dirty="0">
                <a:ea typeface="+mn-lt"/>
                <a:cs typeface="+mn-lt"/>
                <a:hlinkClick r:id="rId2"/>
              </a:rPr>
              <a:t>usarmy.usarc.63-rd.mbx.special-pay-inquiry@army.mil</a:t>
            </a:r>
            <a:endParaRPr lang="en-US" sz="1600" dirty="0">
              <a:cs typeface="Arial" panose="020B0604020202020204"/>
            </a:endParaRPr>
          </a:p>
          <a:p>
            <a:r>
              <a:rPr lang="en-US" sz="1600" dirty="0">
                <a:ea typeface="+mn-lt"/>
                <a:cs typeface="+mn-lt"/>
              </a:rPr>
              <a:t>b.    81st RD – </a:t>
            </a:r>
            <a:r>
              <a:rPr lang="en-US" sz="1600" dirty="0">
                <a:ea typeface="+mn-lt"/>
                <a:cs typeface="+mn-lt"/>
                <a:hlinkClick r:id="rId3"/>
              </a:rPr>
              <a:t>usarmy.usarc.81-rd.mbx.financed@army.mil</a:t>
            </a:r>
            <a:endParaRPr lang="en-US" sz="1600" dirty="0">
              <a:cs typeface="Arial" panose="020B0604020202020204"/>
            </a:endParaRPr>
          </a:p>
          <a:p>
            <a:r>
              <a:rPr lang="en-US" sz="1600" dirty="0">
                <a:ea typeface="+mn-lt"/>
                <a:cs typeface="+mn-lt"/>
              </a:rPr>
              <a:t>c.    88th RD – </a:t>
            </a:r>
            <a:r>
              <a:rPr lang="en-US" sz="1600" dirty="0">
                <a:ea typeface="+mn-lt"/>
                <a:cs typeface="+mn-lt"/>
                <a:hlinkClick r:id="rId4"/>
              </a:rPr>
              <a:t>usarmy.usarc.88-rd.mbx.finance-inquiries@army.mil</a:t>
            </a:r>
            <a:endParaRPr lang="en-US" sz="1600" dirty="0">
              <a:cs typeface="Arial" panose="020B0604020202020204"/>
            </a:endParaRPr>
          </a:p>
          <a:p>
            <a:r>
              <a:rPr lang="en-US" sz="1600" dirty="0">
                <a:ea typeface="+mn-lt"/>
                <a:cs typeface="+mn-lt"/>
              </a:rPr>
              <a:t>d.    99th RD – </a:t>
            </a:r>
            <a:r>
              <a:rPr lang="en-US" sz="1600" dirty="0">
                <a:ea typeface="+mn-lt"/>
                <a:cs typeface="+mn-lt"/>
                <a:hlinkClick r:id="rId5"/>
              </a:rPr>
              <a:t>usarmy.usarc.99-rd.mbx.pay-support@army.mil</a:t>
            </a:r>
            <a:endParaRPr lang="en-US" sz="1600" dirty="0">
              <a:cs typeface="Arial" panose="020B0604020202020204"/>
            </a:endParaRPr>
          </a:p>
          <a:p>
            <a:pPr>
              <a:buFont typeface="Arial" panose="020B0604020202020204" pitchFamily="34" charset="0"/>
              <a:buChar char="•"/>
            </a:pPr>
            <a:endParaRPr lang="en-US" sz="1600" dirty="0">
              <a:ea typeface="+mn-lt"/>
              <a:cs typeface="+mn-lt"/>
            </a:endParaRPr>
          </a:p>
          <a:p>
            <a:pPr>
              <a:buFont typeface="Arial" panose="020B0604020202020204" pitchFamily="34" charset="0"/>
              <a:buChar char="•"/>
            </a:pPr>
            <a:r>
              <a:rPr lang="en-US" sz="1600" dirty="0">
                <a:ea typeface="+mn-lt"/>
                <a:cs typeface="+mn-lt"/>
              </a:rPr>
              <a:t>   </a:t>
            </a:r>
            <a:r>
              <a:rPr lang="en-US" sz="1600" b="1" dirty="0">
                <a:ea typeface="+mn-lt"/>
                <a:cs typeface="+mn-lt"/>
              </a:rPr>
              <a:t> A list of all Reserve Pay messages is at</a:t>
            </a:r>
            <a:endParaRPr lang="en-US" sz="1600" b="1" dirty="0">
              <a:cs typeface="Arial"/>
            </a:endParaRPr>
          </a:p>
          <a:p>
            <a:pPr marL="285750" indent="-285750">
              <a:spcBef>
                <a:spcPct val="50000"/>
              </a:spcBef>
              <a:spcAft>
                <a:spcPct val="0"/>
              </a:spcAft>
              <a:buFont typeface="Arial" panose="020B0604020202020204" pitchFamily="34" charset="0"/>
              <a:buChar char="•"/>
            </a:pPr>
            <a:r>
              <a:rPr lang="en-US" sz="1600" dirty="0">
                <a:ea typeface="+mn-lt"/>
                <a:cs typeface="+mn-lt"/>
                <a:hlinkClick r:id="rId6"/>
              </a:rPr>
              <a:t>https://xtranet/usarc/g8/pay/Pay%20Messages/Forms/AllItems.aspx</a:t>
            </a:r>
            <a:r>
              <a:rPr lang="en-US" sz="1600" dirty="0">
                <a:ea typeface="+mn-lt"/>
                <a:cs typeface="+mn-lt"/>
              </a:rPr>
              <a:t>.</a:t>
            </a:r>
            <a:endParaRPr lang="en-US" sz="1600" dirty="0"/>
          </a:p>
        </p:txBody>
      </p:sp>
      <p:sp>
        <p:nvSpPr>
          <p:cNvPr id="2" name="Rectangle 1">
            <a:extLst>
              <a:ext uri="{FF2B5EF4-FFF2-40B4-BE49-F238E27FC236}">
                <a16:creationId xmlns:a16="http://schemas.microsoft.com/office/drawing/2014/main" id="{C6214163-D6FB-C43F-5E5F-7AB029A91244}"/>
              </a:ext>
            </a:extLst>
          </p:cNvPr>
          <p:cNvSpPr/>
          <p:nvPr/>
        </p:nvSpPr>
        <p:spPr>
          <a:xfrm>
            <a:off x="-44450" y="6644011"/>
            <a:ext cx="4895850" cy="215444"/>
          </a:xfrm>
          <a:prstGeom prst="rect">
            <a:avLst/>
          </a:prstGeom>
        </p:spPr>
        <p:txBody>
          <a:bodyPr wrap="square">
            <a:spAutoFit/>
          </a:bodyPr>
          <a:lstStyle/>
          <a:p>
            <a:pPr defTabSz="457200" fontAlgn="base">
              <a:spcBef>
                <a:spcPct val="0"/>
              </a:spcBef>
              <a:spcAft>
                <a:spcPct val="0"/>
              </a:spcAft>
            </a:pPr>
            <a:r>
              <a:rPr lang="en-US" sz="800" dirty="0">
                <a:solidFill>
                  <a:schemeClr val="bg1"/>
                </a:solidFill>
                <a:latin typeface="Arial" charset="0"/>
                <a:cs typeface="Arial" charset="0"/>
              </a:rPr>
              <a:t> </a:t>
            </a:r>
            <a:r>
              <a:rPr lang="en-US" sz="700" dirty="0">
                <a:solidFill>
                  <a:schemeClr val="bg1"/>
                </a:solidFill>
                <a:cs typeface="Arial" charset="0"/>
              </a:rPr>
              <a:t>Directorate of Human Resources / JMFGI  / </a:t>
            </a:r>
            <a:r>
              <a:rPr lang="en-US" sz="700" b="0" i="0" dirty="0">
                <a:solidFill>
                  <a:schemeClr val="bg1"/>
                </a:solidFill>
                <a:effectLst/>
              </a:rPr>
              <a:t>569-6044</a:t>
            </a:r>
            <a:r>
              <a:rPr lang="en-US" sz="700" dirty="0">
                <a:solidFill>
                  <a:schemeClr val="bg1"/>
                </a:solidFill>
                <a:cs typeface="Arial" charset="0"/>
              </a:rPr>
              <a:t> / </a:t>
            </a:r>
            <a:r>
              <a:rPr lang="en-US" sz="700" dirty="0">
                <a:solidFill>
                  <a:schemeClr val="bg1"/>
                </a:solidFill>
                <a:effectLst/>
                <a:ea typeface="Calibri" panose="020F0502020204030204" pitchFamily="34" charset="0"/>
                <a:cs typeface="Times New Roman" panose="02020603050405020304" pitchFamily="18" charset="0"/>
              </a:rPr>
              <a:t>usarmy.bliss.imcom.list.dhr-mpd-jmfgi@army</a:t>
            </a:r>
            <a:endParaRPr lang="en-US" sz="700" dirty="0">
              <a:solidFill>
                <a:schemeClr val="bg1"/>
              </a:solidFill>
              <a:cs typeface="Arial" charset="0"/>
            </a:endParaRPr>
          </a:p>
        </p:txBody>
      </p:sp>
      <p:sp>
        <p:nvSpPr>
          <p:cNvPr id="5" name="Title 10">
            <a:extLst>
              <a:ext uri="{FF2B5EF4-FFF2-40B4-BE49-F238E27FC236}">
                <a16:creationId xmlns:a16="http://schemas.microsoft.com/office/drawing/2014/main" id="{79985194-2619-09E7-2B38-8E7A7DEACC8C}"/>
              </a:ext>
            </a:extLst>
          </p:cNvPr>
          <p:cNvSpPr>
            <a:spLocks noGrp="1"/>
          </p:cNvSpPr>
          <p:nvPr>
            <p:ph type="title"/>
          </p:nvPr>
        </p:nvSpPr>
        <p:spPr>
          <a:xfrm>
            <a:off x="1612901" y="11113"/>
            <a:ext cx="6907272" cy="647700"/>
          </a:xfrm>
          <a:ln>
            <a:noFill/>
          </a:ln>
        </p:spPr>
        <p:txBody>
          <a:bodyPr>
            <a:normAutofit fontScale="90000"/>
          </a:bodyPr>
          <a:lstStyle/>
          <a:p>
            <a:pPr algn="ctr"/>
            <a:r>
              <a:rPr lang="en-US" dirty="0">
                <a:effectLst>
                  <a:outerShdw blurRad="38100" dist="38100" dir="2700000" algn="tl">
                    <a:srgbClr val="000000">
                      <a:alpha val="43137"/>
                    </a:srgbClr>
                  </a:outerShdw>
                </a:effectLst>
                <a:cs typeface="Arial"/>
              </a:rPr>
              <a:t>DHR/MPD Mobilization/Demobilization Brief</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425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494387-20B1-B340-6BAB-25E22EBD62B7}"/>
              </a:ext>
            </a:extLst>
          </p:cNvPr>
          <p:cNvSpPr txBox="1"/>
          <p:nvPr/>
        </p:nvSpPr>
        <p:spPr>
          <a:xfrm>
            <a:off x="-44450" y="740629"/>
            <a:ext cx="9188450" cy="4924425"/>
          </a:xfrm>
          <a:prstGeom prst="rect">
            <a:avLst/>
          </a:prstGeom>
          <a:noFill/>
        </p:spPr>
        <p:txBody>
          <a:bodyPr wrap="square">
            <a:spAutoFit/>
          </a:bodyPr>
          <a:lstStyle/>
          <a:p>
            <a:pPr fontAlgn="base">
              <a:spcBef>
                <a:spcPct val="50000"/>
              </a:spcBef>
              <a:spcAft>
                <a:spcPct val="0"/>
              </a:spcAft>
            </a:pPr>
            <a:r>
              <a:rPr lang="en-US" b="1" dirty="0">
                <a:solidFill>
                  <a:srgbClr val="FF0000"/>
                </a:solidFill>
                <a:ea typeface="+mn-lt"/>
                <a:cs typeface="+mn-lt"/>
              </a:rPr>
              <a:t>                                                    !!!HOT SUBJECT !!!</a:t>
            </a:r>
          </a:p>
          <a:p>
            <a:pPr algn="ctr"/>
            <a:r>
              <a:rPr lang="en-US" b="1" dirty="0">
                <a:ea typeface="+mn-lt"/>
                <a:cs typeface="+mn-lt"/>
              </a:rPr>
              <a:t>MOBCOP/ DAMPS-OCOTCS Process</a:t>
            </a:r>
            <a:endParaRPr lang="en-US" dirty="0">
              <a:cs typeface="Arial"/>
            </a:endParaRPr>
          </a:p>
          <a:p>
            <a:pPr algn="ctr"/>
            <a:endParaRPr lang="en-US" b="1" dirty="0">
              <a:ea typeface="+mn-lt"/>
              <a:cs typeface="+mn-lt"/>
            </a:endParaRPr>
          </a:p>
          <a:p>
            <a:pPr>
              <a:buFont typeface="Arial" panose="020B0604020202020204" pitchFamily="34" charset="0"/>
              <a:buChar char="•"/>
            </a:pPr>
            <a:r>
              <a:rPr lang="en-US" dirty="0">
                <a:ea typeface="+mn-lt"/>
                <a:cs typeface="+mn-lt"/>
              </a:rPr>
              <a:t> </a:t>
            </a:r>
            <a:r>
              <a:rPr lang="en-US" sz="1600" dirty="0">
                <a:ea typeface="+mn-lt"/>
                <a:cs typeface="+mn-lt"/>
              </a:rPr>
              <a:t>DRC/FMGI - Amend TCS orders in MOBCOP with the date the unit CAC/In-swipes back into Fort Bliss, TX.</a:t>
            </a:r>
            <a:endParaRPr lang="en-US" sz="1600" dirty="0">
              <a:cs typeface="Arial"/>
            </a:endParaRPr>
          </a:p>
          <a:p>
            <a:pPr>
              <a:buFont typeface="Arial" panose="020B0604020202020204" pitchFamily="34" charset="0"/>
              <a:buChar char="•"/>
            </a:pPr>
            <a:endParaRPr lang="en-US" sz="1600" dirty="0">
              <a:ea typeface="+mn-lt"/>
              <a:cs typeface="+mn-lt"/>
            </a:endParaRPr>
          </a:p>
          <a:p>
            <a:pPr>
              <a:buFont typeface="Arial" panose="020B0604020202020204" pitchFamily="34" charset="0"/>
              <a:buChar char="•"/>
            </a:pPr>
            <a:r>
              <a:rPr lang="en-US" sz="1600" dirty="0">
                <a:ea typeface="+mn-lt"/>
                <a:cs typeface="+mn-lt"/>
              </a:rPr>
              <a:t> Complete actions within one business day from CAC/In at Fort Bliss.</a:t>
            </a:r>
            <a:endParaRPr lang="en-US" sz="1600" dirty="0">
              <a:cs typeface="Arial"/>
            </a:endParaRPr>
          </a:p>
          <a:p>
            <a:endParaRPr lang="en-US" sz="1600" dirty="0">
              <a:ea typeface="+mn-lt"/>
              <a:cs typeface="+mn-lt"/>
            </a:endParaRPr>
          </a:p>
          <a:p>
            <a:pPr algn="ctr"/>
            <a:r>
              <a:rPr lang="en-US" sz="1600" b="1" dirty="0">
                <a:ea typeface="+mn-lt"/>
                <a:cs typeface="+mn-lt"/>
              </a:rPr>
              <a:t>DEMOB Calculations/ Workbook</a:t>
            </a:r>
            <a:endParaRPr lang="en-US" sz="1600" dirty="0">
              <a:cs typeface="Arial"/>
            </a:endParaRPr>
          </a:p>
          <a:p>
            <a:pPr algn="ctr"/>
            <a:endParaRPr lang="en-US" sz="1600" b="1" dirty="0">
              <a:ea typeface="+mn-lt"/>
              <a:cs typeface="+mn-lt"/>
            </a:endParaRPr>
          </a:p>
          <a:p>
            <a:pPr>
              <a:buFont typeface="Arial" panose="020B0604020202020204" pitchFamily="34" charset="0"/>
              <a:buChar char="•"/>
            </a:pPr>
            <a:r>
              <a:rPr lang="en-US" sz="1600" dirty="0">
                <a:ea typeface="+mn-lt"/>
                <a:cs typeface="+mn-lt"/>
              </a:rPr>
              <a:t> S1 DEMOB clerk - Receive final Workbook for review with Absence Request dates for each request-Chargeable-Absence, Non-Chargeable Absence, Administrative Absence, Parental Absence.</a:t>
            </a:r>
            <a:endParaRPr lang="en-US" sz="1600" dirty="0">
              <a:cs typeface="Arial"/>
            </a:endParaRPr>
          </a:p>
          <a:p>
            <a:pPr>
              <a:buFont typeface="Arial" panose="020B0604020202020204" pitchFamily="34" charset="0"/>
              <a:buChar char="•"/>
            </a:pPr>
            <a:endParaRPr lang="en-US" sz="1600" dirty="0">
              <a:ea typeface="+mn-lt"/>
              <a:cs typeface="+mn-lt"/>
            </a:endParaRPr>
          </a:p>
          <a:p>
            <a:pPr>
              <a:buFont typeface="Arial" panose="020B0604020202020204" pitchFamily="34" charset="0"/>
              <a:buChar char="•"/>
            </a:pPr>
            <a:r>
              <a:rPr lang="en-US" sz="1600" dirty="0">
                <a:ea typeface="+mn-lt"/>
                <a:cs typeface="+mn-lt"/>
              </a:rPr>
              <a:t> Review all calculations for PDRMA/ MPLP and Earned Leave (LMR) before unit </a:t>
            </a:r>
            <a:r>
              <a:rPr lang="en-US" sz="1600" b="1" dirty="0">
                <a:ea typeface="+mn-lt"/>
                <a:cs typeface="+mn-lt"/>
              </a:rPr>
              <a:t>CDR submits approval</a:t>
            </a:r>
            <a:r>
              <a:rPr lang="en-US" sz="1600" dirty="0">
                <a:ea typeface="+mn-lt"/>
                <a:cs typeface="+mn-lt"/>
              </a:rPr>
              <a:t> of Absence Request in IPPS-A.</a:t>
            </a:r>
            <a:endParaRPr lang="en-US" sz="1600" dirty="0">
              <a:cs typeface="Arial"/>
            </a:endParaRPr>
          </a:p>
          <a:p>
            <a:pPr>
              <a:buFont typeface="Arial" panose="020B0604020202020204" pitchFamily="34" charset="0"/>
              <a:buChar char="•"/>
            </a:pPr>
            <a:endParaRPr lang="en-US" sz="1600" dirty="0">
              <a:ea typeface="+mn-lt"/>
              <a:cs typeface="+mn-lt"/>
            </a:endParaRPr>
          </a:p>
          <a:p>
            <a:pPr>
              <a:buFont typeface="Arial" panose="020B0604020202020204" pitchFamily="34" charset="0"/>
              <a:buChar char="•"/>
            </a:pPr>
            <a:r>
              <a:rPr lang="en-US" sz="1600" dirty="0">
                <a:ea typeface="+mn-lt"/>
                <a:cs typeface="+mn-lt"/>
              </a:rPr>
              <a:t> Return any corrections to the unit POC for final approval, and request/ receive a courtesy copy of all IPPS-A Absence request to add to the FIN Packets</a:t>
            </a:r>
            <a:r>
              <a:rPr lang="en-US" sz="1800" dirty="0">
                <a:ea typeface="+mn-lt"/>
                <a:cs typeface="+mn-lt"/>
              </a:rPr>
              <a:t>.</a:t>
            </a:r>
            <a:endParaRPr lang="en-US" sz="1800" dirty="0">
              <a:cs typeface="Arial"/>
            </a:endParaRPr>
          </a:p>
        </p:txBody>
      </p:sp>
      <p:sp>
        <p:nvSpPr>
          <p:cNvPr id="2" name="Rectangle 1">
            <a:extLst>
              <a:ext uri="{FF2B5EF4-FFF2-40B4-BE49-F238E27FC236}">
                <a16:creationId xmlns:a16="http://schemas.microsoft.com/office/drawing/2014/main" id="{0D8B02C6-3613-EAC8-AEB3-9BE6A1629078}"/>
              </a:ext>
            </a:extLst>
          </p:cNvPr>
          <p:cNvSpPr/>
          <p:nvPr/>
        </p:nvSpPr>
        <p:spPr>
          <a:xfrm>
            <a:off x="-44450" y="6644011"/>
            <a:ext cx="4895850" cy="215444"/>
          </a:xfrm>
          <a:prstGeom prst="rect">
            <a:avLst/>
          </a:prstGeom>
        </p:spPr>
        <p:txBody>
          <a:bodyPr wrap="square">
            <a:spAutoFit/>
          </a:bodyPr>
          <a:lstStyle/>
          <a:p>
            <a:pPr defTabSz="457200" fontAlgn="base">
              <a:spcBef>
                <a:spcPct val="0"/>
              </a:spcBef>
              <a:spcAft>
                <a:spcPct val="0"/>
              </a:spcAft>
            </a:pPr>
            <a:r>
              <a:rPr lang="en-US" sz="800" dirty="0">
                <a:solidFill>
                  <a:schemeClr val="bg1"/>
                </a:solidFill>
                <a:latin typeface="Arial" charset="0"/>
                <a:cs typeface="Arial" charset="0"/>
              </a:rPr>
              <a:t> </a:t>
            </a:r>
            <a:r>
              <a:rPr lang="en-US" sz="700" dirty="0">
                <a:solidFill>
                  <a:schemeClr val="bg1"/>
                </a:solidFill>
                <a:cs typeface="Arial" charset="0"/>
              </a:rPr>
              <a:t>Directorate of Human Resources / JMFGI  / </a:t>
            </a:r>
            <a:r>
              <a:rPr lang="en-US" sz="700" b="0" i="0" dirty="0">
                <a:solidFill>
                  <a:schemeClr val="bg1"/>
                </a:solidFill>
                <a:effectLst/>
              </a:rPr>
              <a:t>569-6044</a:t>
            </a:r>
            <a:r>
              <a:rPr lang="en-US" sz="700" dirty="0">
                <a:solidFill>
                  <a:schemeClr val="bg1"/>
                </a:solidFill>
                <a:cs typeface="Arial" charset="0"/>
              </a:rPr>
              <a:t> / </a:t>
            </a:r>
            <a:r>
              <a:rPr lang="en-US" sz="700" dirty="0">
                <a:solidFill>
                  <a:schemeClr val="bg1"/>
                </a:solidFill>
                <a:effectLst/>
                <a:ea typeface="Calibri" panose="020F0502020204030204" pitchFamily="34" charset="0"/>
                <a:cs typeface="Times New Roman" panose="02020603050405020304" pitchFamily="18" charset="0"/>
              </a:rPr>
              <a:t>usarmy.bliss.imcom.list.dhr-mpd-jmfgi@army</a:t>
            </a:r>
            <a:endParaRPr lang="en-US" sz="700" dirty="0">
              <a:solidFill>
                <a:schemeClr val="bg1"/>
              </a:solidFill>
              <a:cs typeface="Arial" charset="0"/>
            </a:endParaRPr>
          </a:p>
        </p:txBody>
      </p:sp>
      <p:sp>
        <p:nvSpPr>
          <p:cNvPr id="6" name="Title 10">
            <a:extLst>
              <a:ext uri="{FF2B5EF4-FFF2-40B4-BE49-F238E27FC236}">
                <a16:creationId xmlns:a16="http://schemas.microsoft.com/office/drawing/2014/main" id="{6BDF8195-25BF-FF2F-1222-6AAEE23701C9}"/>
              </a:ext>
            </a:extLst>
          </p:cNvPr>
          <p:cNvSpPr>
            <a:spLocks noGrp="1"/>
          </p:cNvSpPr>
          <p:nvPr>
            <p:ph type="title"/>
          </p:nvPr>
        </p:nvSpPr>
        <p:spPr>
          <a:xfrm>
            <a:off x="1612901" y="11113"/>
            <a:ext cx="6907272" cy="647700"/>
          </a:xfrm>
          <a:ln>
            <a:noFill/>
          </a:ln>
        </p:spPr>
        <p:txBody>
          <a:bodyPr>
            <a:normAutofit fontScale="90000"/>
          </a:bodyPr>
          <a:lstStyle/>
          <a:p>
            <a:pPr algn="ctr"/>
            <a:r>
              <a:rPr lang="en-US" dirty="0">
                <a:effectLst>
                  <a:outerShdw blurRad="38100" dist="38100" dir="2700000" algn="tl">
                    <a:srgbClr val="000000">
                      <a:alpha val="43137"/>
                    </a:srgbClr>
                  </a:outerShdw>
                </a:effectLst>
                <a:cs typeface="Arial"/>
              </a:rPr>
              <a:t>DHR/MPD Mobilization/Demobilization Brief</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397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56D30D-41A3-6824-5917-010956CFDC96}"/>
              </a:ext>
            </a:extLst>
          </p:cNvPr>
          <p:cNvSpPr txBox="1"/>
          <p:nvPr/>
        </p:nvSpPr>
        <p:spPr>
          <a:xfrm>
            <a:off x="68369" y="739289"/>
            <a:ext cx="9007262" cy="4893647"/>
          </a:xfrm>
          <a:prstGeom prst="rect">
            <a:avLst/>
          </a:prstGeom>
          <a:noFill/>
        </p:spPr>
        <p:txBody>
          <a:bodyPr wrap="square">
            <a:spAutoFit/>
          </a:bodyPr>
          <a:lstStyle/>
          <a:p>
            <a:pPr fontAlgn="base">
              <a:spcBef>
                <a:spcPct val="50000"/>
              </a:spcBef>
              <a:spcAft>
                <a:spcPct val="0"/>
              </a:spcAft>
            </a:pPr>
            <a:r>
              <a:rPr lang="en-US" b="1" dirty="0">
                <a:solidFill>
                  <a:srgbClr val="FF0000"/>
                </a:solidFill>
                <a:ea typeface="+mn-lt"/>
                <a:cs typeface="+mn-lt"/>
              </a:rPr>
              <a:t>                                                  !!!HOT SUBJECT !!!</a:t>
            </a:r>
          </a:p>
          <a:p>
            <a:pPr algn="ctr"/>
            <a:r>
              <a:rPr lang="en-US" b="1" dirty="0">
                <a:ea typeface="+mn-lt"/>
                <a:cs typeface="+mn-lt"/>
              </a:rPr>
              <a:t>MOBCOP/ DAMPS-OCOTCS Process</a:t>
            </a:r>
            <a:endParaRPr lang="en-US" dirty="0">
              <a:cs typeface="Arial"/>
            </a:endParaRPr>
          </a:p>
          <a:p>
            <a:pPr algn="ctr"/>
            <a:endParaRPr lang="en-US" b="1" dirty="0">
              <a:ea typeface="+mn-lt"/>
              <a:cs typeface="+mn-lt"/>
            </a:endParaRPr>
          </a:p>
          <a:p>
            <a:pPr>
              <a:buFont typeface="Arial" panose="020B0604020202020204" pitchFamily="34" charset="0"/>
              <a:buChar char="•"/>
            </a:pPr>
            <a:r>
              <a:rPr lang="en-US" dirty="0">
                <a:ea typeface="+mn-lt"/>
                <a:cs typeface="+mn-lt"/>
              </a:rPr>
              <a:t> </a:t>
            </a:r>
            <a:r>
              <a:rPr lang="en-US" sz="1600" dirty="0">
                <a:ea typeface="+mn-lt"/>
                <a:cs typeface="+mn-lt"/>
              </a:rPr>
              <a:t>DRC/FMGI - Amend TCS orders in MOBCOP with the date the unit CAC/In-swipes back into Fort Bliss, TX.</a:t>
            </a:r>
            <a:endParaRPr lang="en-US" sz="1600" dirty="0">
              <a:cs typeface="Arial"/>
            </a:endParaRPr>
          </a:p>
          <a:p>
            <a:pPr>
              <a:buFont typeface="Arial" panose="020B0604020202020204" pitchFamily="34" charset="0"/>
              <a:buChar char="•"/>
            </a:pPr>
            <a:endParaRPr lang="en-US" sz="1600" dirty="0">
              <a:ea typeface="+mn-lt"/>
              <a:cs typeface="+mn-lt"/>
            </a:endParaRPr>
          </a:p>
          <a:p>
            <a:pPr>
              <a:buFont typeface="Arial" panose="020B0604020202020204" pitchFamily="34" charset="0"/>
              <a:buChar char="•"/>
            </a:pPr>
            <a:r>
              <a:rPr lang="en-US" sz="1600" dirty="0">
                <a:ea typeface="+mn-lt"/>
                <a:cs typeface="+mn-lt"/>
              </a:rPr>
              <a:t> Complete actions within one business day from CAC/In at Fort Bliss.</a:t>
            </a:r>
            <a:endParaRPr lang="en-US" sz="1600" dirty="0">
              <a:cs typeface="Arial"/>
            </a:endParaRPr>
          </a:p>
          <a:p>
            <a:endParaRPr lang="en-US" sz="1600" dirty="0">
              <a:ea typeface="+mn-lt"/>
              <a:cs typeface="+mn-lt"/>
            </a:endParaRPr>
          </a:p>
          <a:p>
            <a:pPr algn="ctr"/>
            <a:r>
              <a:rPr lang="en-US" sz="1600" b="1" dirty="0">
                <a:ea typeface="+mn-lt"/>
                <a:cs typeface="+mn-lt"/>
              </a:rPr>
              <a:t>DEMOB Calculations/ Workbook</a:t>
            </a:r>
            <a:endParaRPr lang="en-US" sz="1600" dirty="0">
              <a:cs typeface="Arial"/>
            </a:endParaRPr>
          </a:p>
          <a:p>
            <a:pPr algn="ctr"/>
            <a:endParaRPr lang="en-US" sz="1600" b="1" dirty="0">
              <a:ea typeface="+mn-lt"/>
              <a:cs typeface="+mn-lt"/>
            </a:endParaRPr>
          </a:p>
          <a:p>
            <a:pPr>
              <a:buFont typeface="Arial" panose="020B0604020202020204" pitchFamily="34" charset="0"/>
              <a:buChar char="•"/>
            </a:pPr>
            <a:r>
              <a:rPr lang="en-US" sz="1600" dirty="0">
                <a:ea typeface="+mn-lt"/>
                <a:cs typeface="+mn-lt"/>
              </a:rPr>
              <a:t> S1 DEMOB clerk - Receive final Workbook for review with Absence Request dates for each request-Chargeable-Absence, Non-Chargeable Absence, Administrative Absence, Parental Absence.</a:t>
            </a:r>
            <a:endParaRPr lang="en-US" sz="1600" dirty="0">
              <a:cs typeface="Arial"/>
            </a:endParaRPr>
          </a:p>
          <a:p>
            <a:pPr>
              <a:buFont typeface="Arial" panose="020B0604020202020204" pitchFamily="34" charset="0"/>
              <a:buChar char="•"/>
            </a:pPr>
            <a:endParaRPr lang="en-US" sz="1600" dirty="0">
              <a:ea typeface="+mn-lt"/>
              <a:cs typeface="+mn-lt"/>
            </a:endParaRPr>
          </a:p>
          <a:p>
            <a:pPr>
              <a:buFont typeface="Arial" panose="020B0604020202020204" pitchFamily="34" charset="0"/>
              <a:buChar char="•"/>
            </a:pPr>
            <a:r>
              <a:rPr lang="en-US" sz="1600" dirty="0">
                <a:ea typeface="+mn-lt"/>
                <a:cs typeface="+mn-lt"/>
              </a:rPr>
              <a:t> Review all calculations for PDRMA/ MPLP and Earned Leave (LMR) before unit </a:t>
            </a:r>
            <a:r>
              <a:rPr lang="en-US" sz="1600" b="1" dirty="0">
                <a:ea typeface="+mn-lt"/>
                <a:cs typeface="+mn-lt"/>
              </a:rPr>
              <a:t>CDR submits approval</a:t>
            </a:r>
            <a:r>
              <a:rPr lang="en-US" sz="1600" dirty="0">
                <a:ea typeface="+mn-lt"/>
                <a:cs typeface="+mn-lt"/>
              </a:rPr>
              <a:t> of Absence Request in IPPS-A.</a:t>
            </a:r>
            <a:endParaRPr lang="en-US" sz="1600" dirty="0">
              <a:cs typeface="Arial"/>
            </a:endParaRPr>
          </a:p>
          <a:p>
            <a:pPr>
              <a:buFont typeface="Arial" panose="020B0604020202020204" pitchFamily="34" charset="0"/>
              <a:buChar char="•"/>
            </a:pPr>
            <a:endParaRPr lang="en-US" sz="1600" dirty="0">
              <a:ea typeface="+mn-lt"/>
              <a:cs typeface="+mn-lt"/>
            </a:endParaRPr>
          </a:p>
          <a:p>
            <a:pPr>
              <a:buFont typeface="Arial" panose="020B0604020202020204" pitchFamily="34" charset="0"/>
              <a:buChar char="•"/>
            </a:pPr>
            <a:r>
              <a:rPr lang="en-US" sz="1600" dirty="0">
                <a:ea typeface="+mn-lt"/>
                <a:cs typeface="+mn-lt"/>
              </a:rPr>
              <a:t> Return any corrections to the unit POC for final approval, and request/ receive a courtesy copy of all IPPS-A Absence request to add to the FIN Packets.</a:t>
            </a:r>
            <a:endParaRPr lang="en-US" sz="1600" dirty="0">
              <a:cs typeface="Arial"/>
            </a:endParaRPr>
          </a:p>
        </p:txBody>
      </p:sp>
      <p:sp>
        <p:nvSpPr>
          <p:cNvPr id="2" name="Rectangle 1">
            <a:extLst>
              <a:ext uri="{FF2B5EF4-FFF2-40B4-BE49-F238E27FC236}">
                <a16:creationId xmlns:a16="http://schemas.microsoft.com/office/drawing/2014/main" id="{7867E708-E7FB-D49E-AC03-2841DB2C27A4}"/>
              </a:ext>
            </a:extLst>
          </p:cNvPr>
          <p:cNvSpPr/>
          <p:nvPr/>
        </p:nvSpPr>
        <p:spPr>
          <a:xfrm>
            <a:off x="-44450" y="6644011"/>
            <a:ext cx="4895850" cy="215444"/>
          </a:xfrm>
          <a:prstGeom prst="rect">
            <a:avLst/>
          </a:prstGeom>
        </p:spPr>
        <p:txBody>
          <a:bodyPr wrap="square">
            <a:spAutoFit/>
          </a:bodyPr>
          <a:lstStyle/>
          <a:p>
            <a:pPr defTabSz="457200" fontAlgn="base">
              <a:spcBef>
                <a:spcPct val="0"/>
              </a:spcBef>
              <a:spcAft>
                <a:spcPct val="0"/>
              </a:spcAft>
            </a:pPr>
            <a:r>
              <a:rPr lang="en-US" sz="800" dirty="0">
                <a:solidFill>
                  <a:schemeClr val="bg1"/>
                </a:solidFill>
                <a:latin typeface="Arial" charset="0"/>
                <a:cs typeface="Arial" charset="0"/>
              </a:rPr>
              <a:t> </a:t>
            </a:r>
            <a:r>
              <a:rPr lang="en-US" sz="700" dirty="0">
                <a:solidFill>
                  <a:schemeClr val="bg1"/>
                </a:solidFill>
                <a:cs typeface="Arial" charset="0"/>
              </a:rPr>
              <a:t>Directorate of Human Resources / JMFGI  / </a:t>
            </a:r>
            <a:r>
              <a:rPr lang="en-US" sz="700" b="0" i="0" dirty="0">
                <a:solidFill>
                  <a:schemeClr val="bg1"/>
                </a:solidFill>
                <a:effectLst/>
              </a:rPr>
              <a:t>569-6044</a:t>
            </a:r>
            <a:r>
              <a:rPr lang="en-US" sz="700" dirty="0">
                <a:solidFill>
                  <a:schemeClr val="bg1"/>
                </a:solidFill>
                <a:cs typeface="Arial" charset="0"/>
              </a:rPr>
              <a:t> / </a:t>
            </a:r>
            <a:r>
              <a:rPr lang="en-US" sz="700" dirty="0">
                <a:solidFill>
                  <a:schemeClr val="bg1"/>
                </a:solidFill>
                <a:effectLst/>
                <a:ea typeface="Calibri" panose="020F0502020204030204" pitchFamily="34" charset="0"/>
                <a:cs typeface="Times New Roman" panose="02020603050405020304" pitchFamily="18" charset="0"/>
              </a:rPr>
              <a:t>usarmy.bliss.imcom.list.dhr-mpd-jmfgi@army</a:t>
            </a:r>
            <a:endParaRPr lang="en-US" sz="700" dirty="0">
              <a:solidFill>
                <a:schemeClr val="bg1"/>
              </a:solidFill>
              <a:cs typeface="Arial" charset="0"/>
            </a:endParaRPr>
          </a:p>
        </p:txBody>
      </p:sp>
      <p:sp>
        <p:nvSpPr>
          <p:cNvPr id="6" name="Title 10">
            <a:extLst>
              <a:ext uri="{FF2B5EF4-FFF2-40B4-BE49-F238E27FC236}">
                <a16:creationId xmlns:a16="http://schemas.microsoft.com/office/drawing/2014/main" id="{18B3678F-E34D-F034-1E91-D87AD2757E6D}"/>
              </a:ext>
            </a:extLst>
          </p:cNvPr>
          <p:cNvSpPr>
            <a:spLocks noGrp="1"/>
          </p:cNvSpPr>
          <p:nvPr>
            <p:ph type="title"/>
          </p:nvPr>
        </p:nvSpPr>
        <p:spPr>
          <a:xfrm>
            <a:off x="1612901" y="11113"/>
            <a:ext cx="6907272" cy="647700"/>
          </a:xfrm>
          <a:ln>
            <a:noFill/>
          </a:ln>
        </p:spPr>
        <p:txBody>
          <a:bodyPr>
            <a:normAutofit fontScale="90000"/>
          </a:bodyPr>
          <a:lstStyle/>
          <a:p>
            <a:pPr algn="ctr"/>
            <a:r>
              <a:rPr lang="en-US" dirty="0">
                <a:effectLst>
                  <a:outerShdw blurRad="38100" dist="38100" dir="2700000" algn="tl">
                    <a:srgbClr val="000000">
                      <a:alpha val="43137"/>
                    </a:srgbClr>
                  </a:outerShdw>
                </a:effectLst>
                <a:cs typeface="Arial"/>
              </a:rPr>
              <a:t>DHR/MPD Mobilization/Demobilization Brief</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3247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A78143-F4A1-C41B-A48F-C4FE598C81BE}"/>
              </a:ext>
            </a:extLst>
          </p:cNvPr>
          <p:cNvSpPr txBox="1"/>
          <p:nvPr/>
        </p:nvSpPr>
        <p:spPr>
          <a:xfrm>
            <a:off x="68368" y="619363"/>
            <a:ext cx="9075631" cy="5355312"/>
          </a:xfrm>
          <a:prstGeom prst="rect">
            <a:avLst/>
          </a:prstGeom>
          <a:noFill/>
        </p:spPr>
        <p:txBody>
          <a:bodyPr wrap="square">
            <a:spAutoFit/>
          </a:bodyPr>
          <a:lstStyle/>
          <a:p>
            <a:pPr fontAlgn="base">
              <a:spcBef>
                <a:spcPct val="50000"/>
              </a:spcBef>
              <a:spcAft>
                <a:spcPct val="0"/>
              </a:spcAft>
            </a:pPr>
            <a:r>
              <a:rPr lang="en-US" b="1" dirty="0">
                <a:solidFill>
                  <a:srgbClr val="FF0000"/>
                </a:solidFill>
                <a:ea typeface="+mn-lt"/>
                <a:cs typeface="+mn-lt"/>
              </a:rPr>
              <a:t>                                                  !!!HOT SUBJECT !!!</a:t>
            </a:r>
            <a:endParaRPr lang="en-US" dirty="0"/>
          </a:p>
          <a:p>
            <a:endParaRPr lang="en-US" sz="1600" b="1" dirty="0">
              <a:cs typeface="Arial"/>
            </a:endParaRPr>
          </a:p>
          <a:p>
            <a:pPr algn="ctr"/>
            <a:r>
              <a:rPr lang="en-US" b="1" dirty="0">
                <a:ea typeface="+mn-lt"/>
                <a:cs typeface="+mn-lt"/>
              </a:rPr>
              <a:t>DA 31s will not be accepted after 17 April 2023 for Reserve Soldiers, ALL absence request must be completed in IPPS-A IAW Army Reserves Message 23-06</a:t>
            </a:r>
            <a:endParaRPr lang="en-US" dirty="0">
              <a:cs typeface="Arial"/>
            </a:endParaRPr>
          </a:p>
          <a:p>
            <a:pPr algn="ctr"/>
            <a:endParaRPr lang="en-US" sz="1600" b="1" dirty="0">
              <a:ea typeface="+mn-lt"/>
              <a:cs typeface="+mn-lt"/>
            </a:endParaRPr>
          </a:p>
          <a:p>
            <a:pPr>
              <a:buFont typeface="Arial" panose="020B0604020202020204" pitchFamily="34" charset="0"/>
              <a:buChar char="•"/>
            </a:pPr>
            <a:r>
              <a:rPr lang="en-US" sz="1600" dirty="0">
                <a:ea typeface="+mn-lt"/>
                <a:cs typeface="+mn-lt"/>
              </a:rPr>
              <a:t> IAW Army Reserves Message 23-06 Units are required to use IPPS-A for absence requests.  </a:t>
            </a:r>
            <a:endParaRPr lang="en-US" sz="1600" dirty="0">
              <a:cs typeface="Arial"/>
            </a:endParaRPr>
          </a:p>
          <a:p>
            <a:pPr>
              <a:buFont typeface="Arial" panose="020B0604020202020204" pitchFamily="34" charset="0"/>
              <a:buChar char="•"/>
            </a:pPr>
            <a:endParaRPr lang="en-US" sz="1600" dirty="0">
              <a:ea typeface="+mn-lt"/>
              <a:cs typeface="+mn-lt"/>
            </a:endParaRPr>
          </a:p>
          <a:p>
            <a:pPr>
              <a:buFont typeface="Arial" panose="020B0604020202020204" pitchFamily="34" charset="0"/>
              <a:buChar char="•"/>
            </a:pPr>
            <a:r>
              <a:rPr lang="en-US" sz="1600" dirty="0">
                <a:ea typeface="+mn-lt"/>
                <a:cs typeface="+mn-lt"/>
              </a:rPr>
              <a:t> IRR, IMA, and IND deployers are assigned to a unit for Personnel and Pay support on their order. The unit assigned should have those Soldiers in their IPPS-A Pool throughout the mobilization. DRC (Fort Bliss) supports IPPS-A  Absence Request for Individual </a:t>
            </a:r>
            <a:r>
              <a:rPr lang="en-US" sz="1600">
                <a:ea typeface="+mn-lt"/>
                <a:cs typeface="+mn-lt"/>
              </a:rPr>
              <a:t>DEMOB.</a:t>
            </a:r>
          </a:p>
          <a:p>
            <a:endParaRPr lang="en-US" sz="1600" dirty="0">
              <a:cs typeface="Arial"/>
            </a:endParaRPr>
          </a:p>
          <a:p>
            <a:pPr>
              <a:buFont typeface="Arial" panose="020B0604020202020204" pitchFamily="34" charset="0"/>
              <a:buChar char="•"/>
            </a:pPr>
            <a:r>
              <a:rPr lang="en-US" sz="1600" dirty="0">
                <a:ea typeface="+mn-lt"/>
                <a:cs typeface="+mn-lt"/>
              </a:rPr>
              <a:t> Chargeable-Absence, Non-Chargeable Absence, Administrative Absence, Parental Absence will require different absence request to be complete in IPPS-A. See IPPS-A user manual v6 for further instructions on completing request.  </a:t>
            </a:r>
            <a:endParaRPr lang="en-US" sz="1600" dirty="0">
              <a:cs typeface="Arial"/>
            </a:endParaRPr>
          </a:p>
          <a:p>
            <a:endParaRPr lang="en-US" sz="1600" dirty="0">
              <a:ea typeface="+mn-lt"/>
              <a:cs typeface="+mn-lt"/>
            </a:endParaRPr>
          </a:p>
          <a:p>
            <a:pPr algn="ctr"/>
            <a:r>
              <a:rPr lang="en-US" sz="1600" b="1" dirty="0">
                <a:ea typeface="+mn-lt"/>
                <a:cs typeface="+mn-lt"/>
              </a:rPr>
              <a:t>National Guard</a:t>
            </a:r>
            <a:endParaRPr lang="en-US" sz="1600" dirty="0">
              <a:cs typeface="Arial"/>
            </a:endParaRPr>
          </a:p>
          <a:p>
            <a:pPr>
              <a:buFont typeface="Arial" panose="020B0604020202020204" pitchFamily="34" charset="0"/>
              <a:buChar char="•"/>
            </a:pPr>
            <a:r>
              <a:rPr lang="en-US" sz="1600" dirty="0">
                <a:ea typeface="+mn-lt"/>
                <a:cs typeface="+mn-lt"/>
              </a:rPr>
              <a:t> National Guard has not been added to the R3 upgrade and will continue to use a similar system FTSMCS for leave processing as the primary leave reporting and tracking system. </a:t>
            </a:r>
          </a:p>
          <a:p>
            <a:endParaRPr lang="en-US" sz="1600" dirty="0">
              <a:ea typeface="+mn-lt"/>
              <a:cs typeface="+mn-lt"/>
            </a:endParaRPr>
          </a:p>
          <a:p>
            <a:pPr>
              <a:buFont typeface="Arial" panose="020B0604020202020204" pitchFamily="34" charset="0"/>
              <a:buChar char="•"/>
            </a:pPr>
            <a:r>
              <a:rPr lang="en-US" sz="1600" dirty="0">
                <a:ea typeface="+mn-lt"/>
                <a:cs typeface="+mn-lt"/>
              </a:rPr>
              <a:t> FIN will continue to process National Guard DA 31s for leave as we currently process—no change to National Guard.   </a:t>
            </a:r>
            <a:endParaRPr lang="en-US" sz="1600" dirty="0">
              <a:cs typeface="Arial"/>
            </a:endParaRPr>
          </a:p>
        </p:txBody>
      </p:sp>
      <p:sp>
        <p:nvSpPr>
          <p:cNvPr id="2" name="Rectangle 1">
            <a:extLst>
              <a:ext uri="{FF2B5EF4-FFF2-40B4-BE49-F238E27FC236}">
                <a16:creationId xmlns:a16="http://schemas.microsoft.com/office/drawing/2014/main" id="{65D81D6F-B66B-754C-01AD-8F1E20098FF2}"/>
              </a:ext>
            </a:extLst>
          </p:cNvPr>
          <p:cNvSpPr/>
          <p:nvPr/>
        </p:nvSpPr>
        <p:spPr>
          <a:xfrm>
            <a:off x="-44450" y="6644011"/>
            <a:ext cx="4895850" cy="215444"/>
          </a:xfrm>
          <a:prstGeom prst="rect">
            <a:avLst/>
          </a:prstGeom>
        </p:spPr>
        <p:txBody>
          <a:bodyPr wrap="square">
            <a:spAutoFit/>
          </a:bodyPr>
          <a:lstStyle/>
          <a:p>
            <a:pPr defTabSz="457200" fontAlgn="base">
              <a:spcBef>
                <a:spcPct val="0"/>
              </a:spcBef>
              <a:spcAft>
                <a:spcPct val="0"/>
              </a:spcAft>
            </a:pPr>
            <a:r>
              <a:rPr lang="en-US" sz="800" dirty="0">
                <a:solidFill>
                  <a:schemeClr val="bg1"/>
                </a:solidFill>
                <a:latin typeface="Arial" charset="0"/>
                <a:cs typeface="Arial" charset="0"/>
              </a:rPr>
              <a:t> </a:t>
            </a:r>
            <a:r>
              <a:rPr lang="en-US" sz="700" dirty="0">
                <a:solidFill>
                  <a:schemeClr val="bg1"/>
                </a:solidFill>
                <a:cs typeface="Arial" charset="0"/>
              </a:rPr>
              <a:t>Directorate of Human Resources / JMFGI  / </a:t>
            </a:r>
            <a:r>
              <a:rPr lang="en-US" sz="700" b="0" i="0" dirty="0">
                <a:solidFill>
                  <a:schemeClr val="bg1"/>
                </a:solidFill>
                <a:effectLst/>
              </a:rPr>
              <a:t>569-6044</a:t>
            </a:r>
            <a:r>
              <a:rPr lang="en-US" sz="700" dirty="0">
                <a:solidFill>
                  <a:schemeClr val="bg1"/>
                </a:solidFill>
                <a:cs typeface="Arial" charset="0"/>
              </a:rPr>
              <a:t> / </a:t>
            </a:r>
            <a:r>
              <a:rPr lang="en-US" sz="700" dirty="0">
                <a:solidFill>
                  <a:schemeClr val="bg1"/>
                </a:solidFill>
                <a:effectLst/>
                <a:ea typeface="Calibri" panose="020F0502020204030204" pitchFamily="34" charset="0"/>
                <a:cs typeface="Times New Roman" panose="02020603050405020304" pitchFamily="18" charset="0"/>
              </a:rPr>
              <a:t>usarmy.bliss.imcom.list.dhr-mpd-jmfgi@army</a:t>
            </a:r>
            <a:endParaRPr lang="en-US" sz="700" dirty="0">
              <a:solidFill>
                <a:schemeClr val="bg1"/>
              </a:solidFill>
              <a:cs typeface="Arial" charset="0"/>
            </a:endParaRPr>
          </a:p>
        </p:txBody>
      </p:sp>
      <p:sp>
        <p:nvSpPr>
          <p:cNvPr id="6" name="Title 10">
            <a:extLst>
              <a:ext uri="{FF2B5EF4-FFF2-40B4-BE49-F238E27FC236}">
                <a16:creationId xmlns:a16="http://schemas.microsoft.com/office/drawing/2014/main" id="{BD10EC14-5633-A729-5E84-94AD7729E438}"/>
              </a:ext>
            </a:extLst>
          </p:cNvPr>
          <p:cNvSpPr>
            <a:spLocks noGrp="1"/>
          </p:cNvSpPr>
          <p:nvPr>
            <p:ph type="title"/>
          </p:nvPr>
        </p:nvSpPr>
        <p:spPr>
          <a:xfrm>
            <a:off x="1612901" y="11113"/>
            <a:ext cx="6907272" cy="647700"/>
          </a:xfrm>
          <a:ln>
            <a:noFill/>
          </a:ln>
        </p:spPr>
        <p:txBody>
          <a:bodyPr>
            <a:normAutofit fontScale="90000"/>
          </a:bodyPr>
          <a:lstStyle/>
          <a:p>
            <a:pPr algn="ctr"/>
            <a:r>
              <a:rPr lang="en-US" dirty="0">
                <a:effectLst>
                  <a:outerShdw blurRad="38100" dist="38100" dir="2700000" algn="tl">
                    <a:srgbClr val="000000">
                      <a:alpha val="43137"/>
                    </a:srgbClr>
                  </a:outerShdw>
                </a:effectLst>
                <a:cs typeface="Arial"/>
              </a:rPr>
              <a:t>DHR/MPD Mobilization/Demobilization Brief</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385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75CDAE-0B53-007D-A87C-D4802336930E}"/>
              </a:ext>
            </a:extLst>
          </p:cNvPr>
          <p:cNvSpPr txBox="1"/>
          <p:nvPr/>
        </p:nvSpPr>
        <p:spPr>
          <a:xfrm>
            <a:off x="0" y="570844"/>
            <a:ext cx="9144000" cy="5632311"/>
          </a:xfrm>
          <a:prstGeom prst="rect">
            <a:avLst/>
          </a:prstGeom>
          <a:noFill/>
        </p:spPr>
        <p:txBody>
          <a:bodyPr wrap="square">
            <a:spAutoFit/>
          </a:bodyPr>
          <a:lstStyle/>
          <a:p>
            <a:pPr algn="ctr" defTabSz="914400" fontAlgn="base">
              <a:spcBef>
                <a:spcPct val="50000"/>
              </a:spcBef>
              <a:spcAft>
                <a:spcPct val="0"/>
              </a:spcAft>
            </a:pPr>
            <a:r>
              <a:rPr lang="en-US" b="1" dirty="0">
                <a:solidFill>
                  <a:srgbClr val="000000"/>
                </a:solidFill>
                <a:cs typeface="Calibri"/>
              </a:rPr>
              <a:t>Extensions/CO-ADOS</a:t>
            </a:r>
            <a:endParaRPr lang="en-US" dirty="0">
              <a:cs typeface="Calibri"/>
            </a:endParaRPr>
          </a:p>
          <a:p>
            <a:pPr marL="285750" indent="-285750" defTabSz="914400" fontAlgn="base">
              <a:spcBef>
                <a:spcPct val="50000"/>
              </a:spcBef>
              <a:spcAft>
                <a:spcPct val="0"/>
              </a:spcAft>
              <a:buFont typeface="Arial" panose="05000000000000000000" pitchFamily="2" charset="2"/>
              <a:buChar char="•"/>
            </a:pPr>
            <a:r>
              <a:rPr lang="en-US" sz="1600" dirty="0">
                <a:cs typeface="Calibri"/>
              </a:rPr>
              <a:t>No in theater extension on same MOB orders authorized</a:t>
            </a:r>
          </a:p>
          <a:p>
            <a:pPr marL="285750" indent="-285750" fontAlgn="base">
              <a:spcBef>
                <a:spcPct val="50000"/>
              </a:spcBef>
              <a:spcAft>
                <a:spcPct val="0"/>
              </a:spcAft>
              <a:buFont typeface="Arial" panose="05000000000000000000" pitchFamily="2" charset="2"/>
              <a:buChar char="•"/>
            </a:pPr>
            <a:r>
              <a:rPr lang="en-US" sz="1600" dirty="0">
                <a:cs typeface="Calibri"/>
              </a:rPr>
              <a:t>Must have an approved CO-ADOS packet in hand prior to unit redeployment in order to remain behind, otherwise SM’s need to  DEMOB with unit</a:t>
            </a:r>
          </a:p>
          <a:p>
            <a:pPr marL="285750" indent="-285750" fontAlgn="base">
              <a:spcBef>
                <a:spcPct val="50000"/>
              </a:spcBef>
              <a:spcAft>
                <a:spcPct val="0"/>
              </a:spcAft>
              <a:buFont typeface="Arial" panose="05000000000000000000" pitchFamily="2" charset="2"/>
              <a:buChar char="•"/>
            </a:pPr>
            <a:r>
              <a:rPr lang="en-US" sz="1600" dirty="0">
                <a:cs typeface="Calibri"/>
              </a:rPr>
              <a:t>REFERENCE: Appendix 16 to Annex T (ALARACT Policy Release of Reserve Component (RC) Soldiers from Theater).</a:t>
            </a:r>
          </a:p>
          <a:p>
            <a:pPr algn="ctr" defTabSz="914400">
              <a:spcAft>
                <a:spcPts val="1800"/>
              </a:spcAft>
            </a:pPr>
            <a:r>
              <a:rPr lang="en-US" sz="1600" b="1" dirty="0">
                <a:effectLst/>
                <a:ea typeface="Calibri" panose="020F0502020204030204" pitchFamily="34" charset="0"/>
              </a:rPr>
              <a:t>Orders Extensions</a:t>
            </a:r>
            <a:endParaRPr lang="en-US" sz="1600" dirty="0">
              <a:effectLst/>
              <a:ea typeface="Calibri" panose="020F0502020204030204" pitchFamily="34" charset="0"/>
              <a:cs typeface="Arial" panose="020B0604020202020204"/>
            </a:endParaRPr>
          </a:p>
          <a:p>
            <a:pPr marL="285750" marR="0" indent="-285750">
              <a:spcBef>
                <a:spcPts val="0"/>
              </a:spcBef>
              <a:spcAft>
                <a:spcPts val="1800"/>
              </a:spcAft>
              <a:buFont typeface="Arial" panose="05000000000000000000" pitchFamily="2" charset="2"/>
              <a:buChar char="•"/>
            </a:pPr>
            <a:r>
              <a:rPr lang="en-US" sz="1600" dirty="0">
                <a:effectLst/>
                <a:ea typeface="Calibri" panose="020F0502020204030204" pitchFamily="34" charset="0"/>
              </a:rPr>
              <a:t>Fort Bliss MFGI do not have the authority to extend anyone's orders.</a:t>
            </a:r>
            <a:endParaRPr lang="en-US" sz="1600" dirty="0">
              <a:effectLst/>
              <a:ea typeface="Calibri" panose="020F0502020204030204" pitchFamily="34" charset="0"/>
              <a:cs typeface="Arial" panose="020B0604020202020204"/>
            </a:endParaRPr>
          </a:p>
          <a:p>
            <a:pPr marL="285750" marR="0" indent="-285750">
              <a:spcBef>
                <a:spcPts val="0"/>
              </a:spcBef>
              <a:spcAft>
                <a:spcPts val="1800"/>
              </a:spcAft>
              <a:buFont typeface="Arial" panose="05000000000000000000" pitchFamily="2" charset="2"/>
              <a:buChar char="•"/>
            </a:pPr>
            <a:r>
              <a:rPr lang="en-US" sz="1600" dirty="0">
                <a:effectLst/>
                <a:ea typeface="Calibri" panose="020F0502020204030204" pitchFamily="34" charset="0"/>
              </a:rPr>
              <a:t>Only the original orders issuing authority can extend orders.</a:t>
            </a:r>
            <a:endParaRPr lang="en-US" sz="1600" dirty="0">
              <a:effectLst/>
              <a:ea typeface="Calibri" panose="020F0502020204030204" pitchFamily="34" charset="0"/>
              <a:cs typeface="Arial" panose="020B0604020202020204"/>
            </a:endParaRPr>
          </a:p>
          <a:p>
            <a:pPr marL="285750" marR="0" indent="-285750">
              <a:spcBef>
                <a:spcPts val="0"/>
              </a:spcBef>
              <a:spcAft>
                <a:spcPts val="1800"/>
              </a:spcAft>
              <a:buFont typeface="Arial" panose="05000000000000000000" pitchFamily="2" charset="2"/>
              <a:buChar char="•"/>
            </a:pPr>
            <a:r>
              <a:rPr lang="en-US" sz="1600" dirty="0">
                <a:effectLst/>
                <a:ea typeface="Calibri" panose="020F0502020204030204" pitchFamily="34" charset="0"/>
              </a:rPr>
              <a:t>For </a:t>
            </a:r>
            <a:r>
              <a:rPr lang="en-US" sz="1600" b="1" dirty="0">
                <a:effectLst/>
                <a:ea typeface="Calibri" panose="020F0502020204030204" pitchFamily="34" charset="0"/>
              </a:rPr>
              <a:t>COADOS/ADOS orders RFIs</a:t>
            </a:r>
            <a:r>
              <a:rPr lang="en-US" sz="1600" dirty="0">
                <a:solidFill>
                  <a:srgbClr val="595857"/>
                </a:solidFill>
                <a:effectLst/>
                <a:ea typeface="Calibri" panose="020F0502020204030204" pitchFamily="34" charset="0"/>
              </a:rPr>
              <a:t>: </a:t>
            </a:r>
            <a:r>
              <a:rPr lang="en-US" sz="1600" u="sng" dirty="0">
                <a:solidFill>
                  <a:srgbClr val="000000"/>
                </a:solidFill>
                <a:effectLst/>
                <a:ea typeface="Calibri" panose="020F0502020204030204" pitchFamily="34" charset="0"/>
                <a:hlinkClick r:id="rId2"/>
              </a:rPr>
              <a:t>OCOIND (pentagon.mil) https://mobcop.aoc.army.pentagon.mil/cind/View/Security/Access.aspx</a:t>
            </a:r>
            <a:endParaRPr lang="en-US" sz="1600" dirty="0">
              <a:effectLst/>
              <a:ea typeface="Calibri" panose="020F0502020204030204" pitchFamily="34" charset="0"/>
              <a:cs typeface="Arial" panose="020B0604020202020204"/>
            </a:endParaRPr>
          </a:p>
          <a:p>
            <a:pPr marL="0" marR="0">
              <a:spcBef>
                <a:spcPts val="0"/>
              </a:spcBef>
              <a:spcAft>
                <a:spcPts val="1800"/>
              </a:spcAft>
            </a:pPr>
            <a:r>
              <a:rPr lang="en-US" sz="1400" b="1" dirty="0">
                <a:solidFill>
                  <a:srgbClr val="232323"/>
                </a:solidFill>
                <a:effectLst/>
                <a:ea typeface="Calibri" panose="020F0502020204030204" pitchFamily="34" charset="0"/>
              </a:rPr>
              <a:t>COADOS</a:t>
            </a:r>
            <a:r>
              <a:rPr lang="en-US" sz="1400" dirty="0">
                <a:solidFill>
                  <a:srgbClr val="232323"/>
                </a:solidFill>
                <a:effectLst/>
                <a:ea typeface="Calibri" panose="020F0502020204030204" pitchFamily="34" charset="0"/>
              </a:rPr>
              <a:t>: </a:t>
            </a:r>
            <a:r>
              <a:rPr lang="en-US" sz="1400" u="sng" dirty="0">
                <a:solidFill>
                  <a:srgbClr val="000000"/>
                </a:solidFill>
                <a:effectLst/>
                <a:ea typeface="Calibri" panose="020F0502020204030204" pitchFamily="34" charset="0"/>
                <a:hlinkClick r:id="rId3"/>
              </a:rPr>
              <a:t>usarmy.knox.hrc.mbx.g3-ados@army.mil</a:t>
            </a:r>
            <a:r>
              <a:rPr lang="en-US" sz="1400" dirty="0">
                <a:solidFill>
                  <a:srgbClr val="232323"/>
                </a:solidFill>
                <a:effectLst/>
                <a:ea typeface="Calibri" panose="020F0502020204030204" pitchFamily="34" charset="0"/>
              </a:rPr>
              <a:t> /or 502-613-4911</a:t>
            </a:r>
            <a:br>
              <a:rPr lang="en-US" sz="1400" dirty="0">
                <a:effectLst/>
                <a:ea typeface="Calibri" panose="020F0502020204030204" pitchFamily="34" charset="0"/>
              </a:rPr>
            </a:br>
            <a:r>
              <a:rPr lang="en-US" sz="1400" b="1" dirty="0">
                <a:solidFill>
                  <a:srgbClr val="232323"/>
                </a:solidFill>
                <a:effectLst/>
                <a:ea typeface="Calibri" panose="020F0502020204030204" pitchFamily="34" charset="0"/>
              </a:rPr>
              <a:t>Retiree Recall</a:t>
            </a:r>
            <a:r>
              <a:rPr lang="en-US" sz="1400" dirty="0">
                <a:solidFill>
                  <a:srgbClr val="232323"/>
                </a:solidFill>
                <a:effectLst/>
                <a:ea typeface="Calibri" panose="020F0502020204030204" pitchFamily="34" charset="0"/>
              </a:rPr>
              <a:t>:</a:t>
            </a:r>
            <a:r>
              <a:rPr lang="en-US" sz="1400" dirty="0">
                <a:solidFill>
                  <a:srgbClr val="595857"/>
                </a:solidFill>
                <a:effectLst/>
                <a:ea typeface="Calibri" panose="020F0502020204030204" pitchFamily="34" charset="0"/>
              </a:rPr>
              <a:t> </a:t>
            </a:r>
            <a:r>
              <a:rPr lang="en-US" sz="1400" u="sng" dirty="0">
                <a:solidFill>
                  <a:srgbClr val="000000"/>
                </a:solidFill>
                <a:effectLst/>
                <a:ea typeface="Calibri" panose="020F0502020204030204" pitchFamily="34" charset="0"/>
                <a:hlinkClick r:id="rId3"/>
              </a:rPr>
              <a:t>usarmy.knox.hrc.mbx.g3-ados@army.mil</a:t>
            </a:r>
            <a:r>
              <a:rPr lang="en-US" sz="1400" dirty="0">
                <a:solidFill>
                  <a:srgbClr val="232323"/>
                </a:solidFill>
                <a:effectLst/>
                <a:ea typeface="Calibri" panose="020F0502020204030204" pitchFamily="34" charset="0"/>
              </a:rPr>
              <a:t>  /or 502-613-4911</a:t>
            </a:r>
            <a:br>
              <a:rPr lang="en-US" sz="1400" dirty="0">
                <a:effectLst/>
                <a:ea typeface="Calibri" panose="020F0502020204030204" pitchFamily="34" charset="0"/>
              </a:rPr>
            </a:br>
            <a:r>
              <a:rPr lang="en-US" sz="1400" b="1" dirty="0">
                <a:solidFill>
                  <a:srgbClr val="232323"/>
                </a:solidFill>
                <a:effectLst/>
                <a:ea typeface="Calibri" panose="020F0502020204030204" pitchFamily="34" charset="0"/>
              </a:rPr>
              <a:t>OPADOS</a:t>
            </a:r>
            <a:r>
              <a:rPr lang="en-US" sz="1400" dirty="0">
                <a:solidFill>
                  <a:srgbClr val="232323"/>
                </a:solidFill>
                <a:effectLst/>
                <a:ea typeface="Calibri" panose="020F0502020204030204" pitchFamily="34" charset="0"/>
              </a:rPr>
              <a:t>: </a:t>
            </a:r>
            <a:r>
              <a:rPr lang="en-US" sz="1400" u="sng" dirty="0">
                <a:solidFill>
                  <a:srgbClr val="000000"/>
                </a:solidFill>
                <a:effectLst/>
                <a:ea typeface="Calibri" panose="020F0502020204030204" pitchFamily="34" charset="0"/>
                <a:hlinkClick r:id="rId4"/>
              </a:rPr>
              <a:t> usarmy.knox.hrc.mbx.g3-ados@army.mil C</a:t>
            </a:r>
            <a:r>
              <a:rPr lang="en-US" sz="1400" dirty="0">
                <a:solidFill>
                  <a:srgbClr val="595857"/>
                </a:solidFill>
                <a:effectLst/>
                <a:ea typeface="Calibri" panose="020F0502020204030204" pitchFamily="34" charset="0"/>
              </a:rPr>
              <a:t> /</a:t>
            </a:r>
            <a:r>
              <a:rPr lang="en-US" sz="1400" dirty="0">
                <a:solidFill>
                  <a:srgbClr val="232323"/>
                </a:solidFill>
                <a:effectLst/>
                <a:ea typeface="Calibri" panose="020F0502020204030204" pitchFamily="34" charset="0"/>
              </a:rPr>
              <a:t> or 502-613-4911</a:t>
            </a:r>
            <a:br>
              <a:rPr lang="en-US" sz="1400" dirty="0">
                <a:effectLst/>
                <a:ea typeface="Calibri" panose="020F0502020204030204" pitchFamily="34" charset="0"/>
              </a:rPr>
            </a:br>
            <a:r>
              <a:rPr lang="en-US" sz="1400" b="1" dirty="0">
                <a:solidFill>
                  <a:srgbClr val="232323"/>
                </a:solidFill>
                <a:effectLst/>
                <a:ea typeface="Calibri" panose="020F0502020204030204" pitchFamily="34" charset="0"/>
              </a:rPr>
              <a:t>ADOS-RC HRC</a:t>
            </a:r>
            <a:r>
              <a:rPr lang="en-US" sz="1400" dirty="0">
                <a:solidFill>
                  <a:srgbClr val="232323"/>
                </a:solidFill>
                <a:effectLst/>
                <a:ea typeface="Calibri" panose="020F0502020204030204" pitchFamily="34" charset="0"/>
              </a:rPr>
              <a:t>: </a:t>
            </a:r>
            <a:r>
              <a:rPr lang="en-US" sz="1400" u="sng" dirty="0">
                <a:solidFill>
                  <a:srgbClr val="000000"/>
                </a:solidFill>
                <a:effectLst/>
                <a:ea typeface="Calibri" panose="020F0502020204030204" pitchFamily="34" charset="0"/>
                <a:hlinkClick r:id="rId3"/>
              </a:rPr>
              <a:t>usarmy.knox.hrc.mbx.g3-ados@army.mil</a:t>
            </a:r>
            <a:r>
              <a:rPr lang="en-US" sz="1400" dirty="0">
                <a:solidFill>
                  <a:srgbClr val="595857"/>
                </a:solidFill>
                <a:effectLst/>
                <a:ea typeface="Calibri" panose="020F0502020204030204" pitchFamily="34" charset="0"/>
              </a:rPr>
              <a:t> /</a:t>
            </a:r>
            <a:r>
              <a:rPr lang="en-US" sz="1400" dirty="0">
                <a:solidFill>
                  <a:srgbClr val="232323"/>
                </a:solidFill>
                <a:effectLst/>
                <a:ea typeface="Calibri" panose="020F0502020204030204" pitchFamily="34" charset="0"/>
              </a:rPr>
              <a:t> or 502-613-4911</a:t>
            </a:r>
            <a:br>
              <a:rPr lang="en-US" sz="1400" dirty="0">
                <a:effectLst/>
                <a:ea typeface="Calibri" panose="020F0502020204030204" pitchFamily="34" charset="0"/>
              </a:rPr>
            </a:br>
            <a:r>
              <a:rPr lang="en-US" sz="1400" b="1" dirty="0">
                <a:solidFill>
                  <a:srgbClr val="232323"/>
                </a:solidFill>
                <a:effectLst/>
                <a:ea typeface="Calibri" panose="020F0502020204030204" pitchFamily="34" charset="0"/>
              </a:rPr>
              <a:t>MOB</a:t>
            </a:r>
            <a:r>
              <a:rPr lang="en-US" sz="1400" dirty="0">
                <a:solidFill>
                  <a:srgbClr val="232323"/>
                </a:solidFill>
                <a:effectLst/>
                <a:ea typeface="Calibri" panose="020F0502020204030204" pitchFamily="34" charset="0"/>
              </a:rPr>
              <a:t>: </a:t>
            </a:r>
            <a:r>
              <a:rPr lang="en-US" sz="1400" u="sng" dirty="0">
                <a:solidFill>
                  <a:srgbClr val="000000"/>
                </a:solidFill>
                <a:effectLst/>
                <a:ea typeface="Calibri" panose="020F0502020204030204" pitchFamily="34" charset="0"/>
                <a:hlinkClick r:id="rId3"/>
              </a:rPr>
              <a:t>usarmy.knox.hrc.mbx.g3-ados@army.mil</a:t>
            </a:r>
            <a:r>
              <a:rPr lang="en-US" sz="1400" dirty="0">
                <a:solidFill>
                  <a:srgbClr val="595857"/>
                </a:solidFill>
                <a:effectLst/>
                <a:ea typeface="Calibri" panose="020F0502020204030204" pitchFamily="34" charset="0"/>
              </a:rPr>
              <a:t> /</a:t>
            </a:r>
            <a:r>
              <a:rPr lang="en-US" sz="1400" dirty="0">
                <a:solidFill>
                  <a:srgbClr val="232323"/>
                </a:solidFill>
                <a:effectLst/>
                <a:ea typeface="Calibri" panose="020F0502020204030204" pitchFamily="34" charset="0"/>
              </a:rPr>
              <a:t> or 502-613-4911</a:t>
            </a:r>
            <a:br>
              <a:rPr lang="en-US" sz="1400" dirty="0">
                <a:effectLst/>
                <a:ea typeface="Calibri" panose="020F0502020204030204" pitchFamily="34" charset="0"/>
              </a:rPr>
            </a:br>
            <a:r>
              <a:rPr lang="en-US" sz="1400" b="1" dirty="0">
                <a:solidFill>
                  <a:srgbClr val="232323"/>
                </a:solidFill>
                <a:effectLst/>
                <a:ea typeface="Calibri" panose="020F0502020204030204" pitchFamily="34" charset="0"/>
              </a:rPr>
              <a:t>SROTC</a:t>
            </a:r>
            <a:r>
              <a:rPr lang="en-US" sz="1400" dirty="0">
                <a:effectLst/>
                <a:ea typeface="Calibri" panose="020F0502020204030204" pitchFamily="34" charset="0"/>
              </a:rPr>
              <a:t>: Contact your brigade S1 or USACC HQ</a:t>
            </a:r>
            <a:br>
              <a:rPr lang="en-US" sz="1400" dirty="0">
                <a:effectLst/>
                <a:ea typeface="Calibri" panose="020F0502020204030204" pitchFamily="34" charset="0"/>
              </a:rPr>
            </a:br>
            <a:r>
              <a:rPr lang="en-US" sz="1400" b="1" dirty="0">
                <a:effectLst/>
                <a:ea typeface="Calibri" panose="020F0502020204030204" pitchFamily="34" charset="0"/>
              </a:rPr>
              <a:t>RCMC NG</a:t>
            </a:r>
            <a:r>
              <a:rPr lang="en-US" sz="1400" dirty="0">
                <a:solidFill>
                  <a:srgbClr val="232323"/>
                </a:solidFill>
                <a:effectLst/>
                <a:ea typeface="Calibri" panose="020F0502020204030204" pitchFamily="34" charset="0"/>
              </a:rPr>
              <a:t>: </a:t>
            </a:r>
            <a:r>
              <a:rPr lang="en-US" sz="1400" u="sng" dirty="0">
                <a:solidFill>
                  <a:srgbClr val="666666"/>
                </a:solidFill>
                <a:effectLst/>
                <a:ea typeface="Calibri" panose="020F0502020204030204" pitchFamily="34" charset="0"/>
                <a:hlinkClick r:id="rId5"/>
              </a:rPr>
              <a:t>Contact NG</a:t>
            </a:r>
            <a:r>
              <a:rPr lang="en-US" sz="1400" dirty="0">
                <a:solidFill>
                  <a:srgbClr val="000000"/>
                </a:solidFill>
                <a:effectLst/>
                <a:ea typeface="Calibri" panose="020F0502020204030204" pitchFamily="34" charset="0"/>
              </a:rPr>
              <a:t> </a:t>
            </a:r>
            <a:r>
              <a:rPr lang="en-US" sz="1400" u="sng" dirty="0">
                <a:solidFill>
                  <a:srgbClr val="000000"/>
                </a:solidFill>
                <a:effectLst/>
                <a:ea typeface="Calibri" panose="020F0502020204030204" pitchFamily="34" charset="0"/>
                <a:hlinkClick r:id="rId5"/>
              </a:rPr>
              <a:t>ng.ncr.ngb-arng.mbx.ngrcmc-mob-tng@mail.mil</a:t>
            </a:r>
            <a:endParaRPr lang="en-US" sz="1400" dirty="0">
              <a:effectLst/>
              <a:ea typeface="Calibri" panose="020F0502020204030204" pitchFamily="34" charset="0"/>
            </a:endParaRPr>
          </a:p>
        </p:txBody>
      </p:sp>
      <p:sp>
        <p:nvSpPr>
          <p:cNvPr id="2" name="Rectangle 1">
            <a:extLst>
              <a:ext uri="{FF2B5EF4-FFF2-40B4-BE49-F238E27FC236}">
                <a16:creationId xmlns:a16="http://schemas.microsoft.com/office/drawing/2014/main" id="{A3A10876-8533-899B-A6DB-A025FA4513A4}"/>
              </a:ext>
            </a:extLst>
          </p:cNvPr>
          <p:cNvSpPr/>
          <p:nvPr/>
        </p:nvSpPr>
        <p:spPr>
          <a:xfrm>
            <a:off x="-44450" y="6644011"/>
            <a:ext cx="4895850" cy="215444"/>
          </a:xfrm>
          <a:prstGeom prst="rect">
            <a:avLst/>
          </a:prstGeom>
        </p:spPr>
        <p:txBody>
          <a:bodyPr wrap="square">
            <a:spAutoFit/>
          </a:bodyPr>
          <a:lstStyle/>
          <a:p>
            <a:pPr defTabSz="457200" fontAlgn="base">
              <a:spcBef>
                <a:spcPct val="0"/>
              </a:spcBef>
              <a:spcAft>
                <a:spcPct val="0"/>
              </a:spcAft>
            </a:pPr>
            <a:r>
              <a:rPr lang="en-US" sz="800" dirty="0">
                <a:solidFill>
                  <a:schemeClr val="bg1"/>
                </a:solidFill>
                <a:latin typeface="Arial" charset="0"/>
                <a:cs typeface="Arial" charset="0"/>
              </a:rPr>
              <a:t> </a:t>
            </a:r>
            <a:r>
              <a:rPr lang="en-US" sz="700" dirty="0">
                <a:solidFill>
                  <a:schemeClr val="bg1"/>
                </a:solidFill>
                <a:cs typeface="Arial" charset="0"/>
              </a:rPr>
              <a:t>Directorate of Human Resources / JMFGI  / </a:t>
            </a:r>
            <a:r>
              <a:rPr lang="en-US" sz="700" b="0" i="0" dirty="0">
                <a:solidFill>
                  <a:schemeClr val="bg1"/>
                </a:solidFill>
                <a:effectLst/>
              </a:rPr>
              <a:t>569-6044</a:t>
            </a:r>
            <a:r>
              <a:rPr lang="en-US" sz="700" dirty="0">
                <a:solidFill>
                  <a:schemeClr val="bg1"/>
                </a:solidFill>
                <a:cs typeface="Arial" charset="0"/>
              </a:rPr>
              <a:t> / </a:t>
            </a:r>
            <a:r>
              <a:rPr lang="en-US" sz="700" dirty="0">
                <a:solidFill>
                  <a:schemeClr val="bg1"/>
                </a:solidFill>
                <a:effectLst/>
                <a:ea typeface="Calibri" panose="020F0502020204030204" pitchFamily="34" charset="0"/>
                <a:cs typeface="Times New Roman" panose="02020603050405020304" pitchFamily="18" charset="0"/>
              </a:rPr>
              <a:t>usarmy.bliss.imcom.list.dhr-mpd-jmfgi@army</a:t>
            </a:r>
            <a:endParaRPr lang="en-US" sz="700" dirty="0">
              <a:solidFill>
                <a:schemeClr val="bg1"/>
              </a:solidFill>
              <a:cs typeface="Arial" charset="0"/>
            </a:endParaRPr>
          </a:p>
        </p:txBody>
      </p:sp>
      <p:sp>
        <p:nvSpPr>
          <p:cNvPr id="6" name="Title 10">
            <a:extLst>
              <a:ext uri="{FF2B5EF4-FFF2-40B4-BE49-F238E27FC236}">
                <a16:creationId xmlns:a16="http://schemas.microsoft.com/office/drawing/2014/main" id="{55A333A7-0D86-C4C2-BE5D-599681D79471}"/>
              </a:ext>
            </a:extLst>
          </p:cNvPr>
          <p:cNvSpPr>
            <a:spLocks noGrp="1"/>
          </p:cNvSpPr>
          <p:nvPr>
            <p:ph type="title"/>
          </p:nvPr>
        </p:nvSpPr>
        <p:spPr>
          <a:xfrm>
            <a:off x="1612901" y="11113"/>
            <a:ext cx="6907272" cy="647700"/>
          </a:xfrm>
          <a:ln>
            <a:noFill/>
          </a:ln>
        </p:spPr>
        <p:txBody>
          <a:bodyPr>
            <a:normAutofit fontScale="90000"/>
          </a:bodyPr>
          <a:lstStyle/>
          <a:p>
            <a:pPr algn="ctr"/>
            <a:r>
              <a:rPr lang="en-US" dirty="0">
                <a:effectLst>
                  <a:outerShdw blurRad="38100" dist="38100" dir="2700000" algn="tl">
                    <a:srgbClr val="000000">
                      <a:alpha val="43137"/>
                    </a:srgbClr>
                  </a:outerShdw>
                </a:effectLst>
                <a:cs typeface="Arial"/>
              </a:rPr>
              <a:t>DHR/MPD Mobilization/Demobilization Brief</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307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ster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r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CEAD3B2733CC49929E8C0A8FA0184C" ma:contentTypeVersion="15" ma:contentTypeDescription="Create a new document." ma:contentTypeScope="" ma:versionID="78c588dd2b20844455430bc6fd3e45b3">
  <xsd:schema xmlns:xsd="http://www.w3.org/2001/XMLSchema" xmlns:xs="http://www.w3.org/2001/XMLSchema" xmlns:p="http://schemas.microsoft.com/office/2006/metadata/properties" xmlns:ns2="8c836f21-c000-4eeb-89ae-96ced418ddeb" xmlns:ns3="21db7bcc-ed28-4417-ade6-779bd399651c" targetNamespace="http://schemas.microsoft.com/office/2006/metadata/properties" ma:root="true" ma:fieldsID="8a857ff8a034ea9e259a87fa90cb0259" ns2:_="" ns3:_="">
    <xsd:import namespace="8c836f21-c000-4eeb-89ae-96ced418ddeb"/>
    <xsd:import namespace="21db7bcc-ed28-4417-ade6-779bd399651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TaxCatchAll"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836f21-c000-4eeb-89ae-96ced418dd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db7bcc-ed28-4417-ade6-779bd399651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85b3775a-3817-4118-bbf3-a1f54d9666fc}" ma:internalName="TaxCatchAll" ma:showField="CatchAllData" ma:web="21db7bcc-ed28-4417-ade6-779bd39965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c836f21-c000-4eeb-89ae-96ced418ddeb">
      <Terms xmlns="http://schemas.microsoft.com/office/infopath/2007/PartnerControls"/>
    </lcf76f155ced4ddcb4097134ff3c332f>
    <TaxCatchAll xmlns="21db7bcc-ed28-4417-ade6-779bd399651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4B3652-E820-4262-BDFB-CF7ACD3776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836f21-c000-4eeb-89ae-96ced418ddeb"/>
    <ds:schemaRef ds:uri="21db7bcc-ed28-4417-ade6-779bd39965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3AC9DA-CA6C-4E09-9A0F-C6AA41E9C545}">
  <ds:schemaRefs>
    <ds:schemaRef ds:uri="40bc8aac-1af4-4b3e-bef7-37ebd049649c"/>
    <ds:schemaRef ds:uri="http://schemas.microsoft.com/office/2006/documentManagement/types"/>
    <ds:schemaRef ds:uri="http://purl.org/dc/terms/"/>
    <ds:schemaRef ds:uri="be746de1-8156-4a2b-b566-6557a73ab76a"/>
    <ds:schemaRef ds:uri="http://schemas.openxmlformats.org/package/2006/metadata/core-properties"/>
    <ds:schemaRef ds:uri="http://purl.org/dc/elements/1.1/"/>
    <ds:schemaRef ds:uri="http://purl.org/dc/dcmitype/"/>
    <ds:schemaRef ds:uri="http://schemas.microsoft.com/office/infopath/2007/PartnerControls"/>
    <ds:schemaRef ds:uri="http://schemas.microsoft.com/office/2006/metadata/properties"/>
    <ds:schemaRef ds:uri="http://www.w3.org/XML/1998/namespace"/>
    <ds:schemaRef ds:uri="8c836f21-c000-4eeb-89ae-96ced418ddeb"/>
    <ds:schemaRef ds:uri="21db7bcc-ed28-4417-ade6-779bd399651c"/>
  </ds:schemaRefs>
</ds:datastoreItem>
</file>

<file path=customXml/itemProps3.xml><?xml version="1.0" encoding="utf-8"?>
<ds:datastoreItem xmlns:ds="http://schemas.openxmlformats.org/officeDocument/2006/customXml" ds:itemID="{2A0EA41D-DA97-487C-9CD6-FACDA391B5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907</TotalTime>
  <Words>2943</Words>
  <Application>Microsoft Office PowerPoint</Application>
  <PresentationFormat>On-screen Show (4:3)</PresentationFormat>
  <Paragraphs>204</Paragraphs>
  <Slides>18</Slides>
  <Notes>2</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2</vt:i4>
      </vt:variant>
      <vt:variant>
        <vt:lpstr>Slide Titles</vt:lpstr>
      </vt:variant>
      <vt:variant>
        <vt:i4>18</vt:i4>
      </vt:variant>
    </vt:vector>
  </HeadingPairs>
  <TitlesOfParts>
    <vt:vector size="28" baseType="lpstr">
      <vt:lpstr>Adobe Garamond Pro</vt:lpstr>
      <vt:lpstr>Arial</vt:lpstr>
      <vt:lpstr>Arial Black</vt:lpstr>
      <vt:lpstr>Arial,Sans-Serif</vt:lpstr>
      <vt:lpstr>Calibri</vt:lpstr>
      <vt:lpstr>US Army</vt:lpstr>
      <vt:lpstr>Master Content Slide</vt:lpstr>
      <vt:lpstr>Facer Master</vt:lpstr>
      <vt:lpstr>Acrobat Document</vt:lpstr>
      <vt:lpstr>Adobe Acrobat Document</vt:lpstr>
      <vt:lpstr>PowerPoint Presentation</vt:lpstr>
      <vt:lpstr>DHR/MPD Mobilization/Demobilization Brief</vt:lpstr>
      <vt:lpstr>DHR/MPD Mobilization/Demobilization Brief</vt:lpstr>
      <vt:lpstr>DHR/MPD Mobilization/Demobilization Brief</vt:lpstr>
      <vt:lpstr>DHR/MPD Mobilization/Demobilization Brief</vt:lpstr>
      <vt:lpstr>DHR/MPD Mobilization/Demobilization Brief</vt:lpstr>
      <vt:lpstr>DHR/MPD Mobilization/Demobilization Brief</vt:lpstr>
      <vt:lpstr>DHR/MPD Mobilization/Demobilization Brief</vt:lpstr>
      <vt:lpstr>DHR/MPD Mobilization/Demobilization Brief</vt:lpstr>
      <vt:lpstr>DHR/MPD Mobilization/Demobilization Brief</vt:lpstr>
      <vt:lpstr>DHR/MPD Mobilization/Demobilization Brief</vt:lpstr>
      <vt:lpstr>DHR/MPD Mobilization/Demobilization Brief</vt:lpstr>
      <vt:lpstr>DHR/MPD Mobilization/Demobilization Brief</vt:lpstr>
      <vt:lpstr>DHR/MPD Mobilization/Demobilization Brief</vt:lpstr>
      <vt:lpstr>DHR/MPD Mobilization/Demobilization Brief</vt:lpstr>
      <vt:lpstr>DHR/MPD Mobilization/Demobilization Brief</vt:lpstr>
      <vt:lpstr>DHR/MPD Mobilization/Demobilization Brief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Ransbottom, Ronald J (Ronnie) CIV USARMY ID-READINESS (USA)</dc:creator>
  <cp:lastModifiedBy>Schexnaydre, Donita K CIV USARMY USAG (USA)</cp:lastModifiedBy>
  <cp:revision>156</cp:revision>
  <cp:lastPrinted>2023-03-23T12:00:41Z</cp:lastPrinted>
  <dcterms:created xsi:type="dcterms:W3CDTF">2020-04-15T18:21:38Z</dcterms:created>
  <dcterms:modified xsi:type="dcterms:W3CDTF">2023-06-29T20:19:13Z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2020-03-17T00:00:00Z</vt:filetime>
  </property>
  <property fmtid="{D5CDD505-2E9C-101B-9397-08002B2CF9AE}" pid="3" name="Creator">
    <vt:lpwstr>Acrobat PDFMaker 20 for PowerPoint</vt:lpwstr>
  </property>
  <property fmtid="{D5CDD505-2E9C-101B-9397-08002B2CF9AE}" pid="4" name="LastSaved">
    <vt:filetime>2020-04-15T00:00:00Z</vt:filetime>
  </property>
  <property fmtid="{D5CDD505-2E9C-101B-9397-08002B2CF9AE}" pid="5" name="ContentTypeId">
    <vt:lpwstr>0x010100E8CEAD3B2733CC49929E8C0A8FA0184C</vt:lpwstr>
  </property>
  <property fmtid="{D5CDD505-2E9C-101B-9397-08002B2CF9AE}" pid="6" name="StaffPOC">
    <vt:lpwstr>11;#Fitton, Jeffrey James CIV USARMY IMCOM HQ (USA)</vt:lpwstr>
  </property>
  <property fmtid="{D5CDD505-2E9C-101B-9397-08002B2CF9AE}" pid="7" name="MediaServiceImageTags">
    <vt:lpwstr/>
  </property>
</Properties>
</file>