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5"/>
  </p:sldMasterIdLst>
  <p:notesMasterIdLst>
    <p:notesMasterId r:id="rId30"/>
  </p:notesMasterIdLst>
  <p:handoutMasterIdLst>
    <p:handoutMasterId r:id="rId31"/>
  </p:handoutMasterIdLst>
  <p:sldIdLst>
    <p:sldId id="256" r:id="rId6"/>
    <p:sldId id="394" r:id="rId7"/>
    <p:sldId id="310" r:id="rId8"/>
    <p:sldId id="347" r:id="rId9"/>
    <p:sldId id="388" r:id="rId10"/>
    <p:sldId id="348" r:id="rId11"/>
    <p:sldId id="349" r:id="rId12"/>
    <p:sldId id="350" r:id="rId13"/>
    <p:sldId id="351" r:id="rId14"/>
    <p:sldId id="352" r:id="rId15"/>
    <p:sldId id="353" r:id="rId16"/>
    <p:sldId id="358" r:id="rId17"/>
    <p:sldId id="359" r:id="rId18"/>
    <p:sldId id="360" r:id="rId19"/>
    <p:sldId id="365" r:id="rId20"/>
    <p:sldId id="378" r:id="rId21"/>
    <p:sldId id="379" r:id="rId22"/>
    <p:sldId id="380" r:id="rId23"/>
    <p:sldId id="381" r:id="rId24"/>
    <p:sldId id="383" r:id="rId25"/>
    <p:sldId id="399" r:id="rId26"/>
    <p:sldId id="400" r:id="rId27"/>
    <p:sldId id="402" r:id="rId28"/>
    <p:sldId id="320" r:id="rId29"/>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MC Section" id="{E29DCA40-D224-445E-97F9-DB38C7D5F64E}">
          <p14:sldIdLst>
            <p14:sldId id="256"/>
            <p14:sldId id="394"/>
            <p14:sldId id="310"/>
            <p14:sldId id="347"/>
            <p14:sldId id="388"/>
            <p14:sldId id="348"/>
            <p14:sldId id="349"/>
            <p14:sldId id="350"/>
            <p14:sldId id="351"/>
            <p14:sldId id="352"/>
            <p14:sldId id="353"/>
            <p14:sldId id="358"/>
            <p14:sldId id="359"/>
            <p14:sldId id="360"/>
            <p14:sldId id="365"/>
            <p14:sldId id="378"/>
            <p14:sldId id="379"/>
            <p14:sldId id="380"/>
            <p14:sldId id="381"/>
            <p14:sldId id="383"/>
            <p14:sldId id="399"/>
            <p14:sldId id="400"/>
            <p14:sldId id="402"/>
            <p14:sldId id="320"/>
          </p14:sldIdLst>
        </p14:section>
        <p14:section name="Backup Section" id="{0DC7E152-7C79-4DE3-8317-7A181F6D342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B8A6"/>
    <a:srgbClr val="57584F"/>
    <a:srgbClr val="008080"/>
    <a:srgbClr val="FF9999"/>
    <a:srgbClr val="6600FF"/>
    <a:srgbClr val="CC0066"/>
    <a:srgbClr val="009900"/>
    <a:srgbClr val="99FF99"/>
    <a:srgbClr val="CC99FF"/>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11" autoAdjust="0"/>
    <p:restoredTop sz="95028" autoAdjust="0"/>
  </p:normalViewPr>
  <p:slideViewPr>
    <p:cSldViewPr snapToGrid="0">
      <p:cViewPr varScale="1">
        <p:scale>
          <a:sx n="63" d="100"/>
          <a:sy n="63" d="100"/>
        </p:scale>
        <p:origin x="1460" y="52"/>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80" d="100"/>
        <a:sy n="80" d="100"/>
      </p:scale>
      <p:origin x="0" y="0"/>
    </p:cViewPr>
  </p:sorterViewPr>
  <p:notesViewPr>
    <p:cSldViewPr snapToGrid="0">
      <p:cViewPr varScale="1">
        <p:scale>
          <a:sx n="51" d="100"/>
          <a:sy n="51" d="100"/>
        </p:scale>
        <p:origin x="2376"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810" cy="481370"/>
          </a:xfrm>
          <a:prstGeom prst="rect">
            <a:avLst/>
          </a:prstGeom>
        </p:spPr>
        <p:txBody>
          <a:bodyPr vert="horz" lIns="94704" tIns="47352" rIns="94704" bIns="47352" rtlCol="0"/>
          <a:lstStyle>
            <a:lvl1pPr algn="l">
              <a:defRPr sz="1200"/>
            </a:lvl1pPr>
          </a:lstStyle>
          <a:p>
            <a:endParaRPr lang="en-US"/>
          </a:p>
        </p:txBody>
      </p:sp>
      <p:sp>
        <p:nvSpPr>
          <p:cNvPr id="3" name="Date Placeholder 2"/>
          <p:cNvSpPr>
            <a:spLocks noGrp="1"/>
          </p:cNvSpPr>
          <p:nvPr>
            <p:ph type="dt" sz="quarter" idx="1"/>
          </p:nvPr>
        </p:nvSpPr>
        <p:spPr>
          <a:xfrm>
            <a:off x="4143737" y="0"/>
            <a:ext cx="3169810" cy="481370"/>
          </a:xfrm>
          <a:prstGeom prst="rect">
            <a:avLst/>
          </a:prstGeom>
        </p:spPr>
        <p:txBody>
          <a:bodyPr vert="horz" lIns="94704" tIns="47352" rIns="94704" bIns="47352" rtlCol="0"/>
          <a:lstStyle>
            <a:lvl1pPr algn="r">
              <a:defRPr sz="1200"/>
            </a:lvl1pPr>
          </a:lstStyle>
          <a:p>
            <a:fld id="{CF155FE3-6D23-4CB0-98A2-3FB5E22563B9}" type="datetimeFigureOut">
              <a:rPr lang="en-US" smtClean="0"/>
              <a:t>11/19/2020</a:t>
            </a:fld>
            <a:endParaRPr lang="en-US"/>
          </a:p>
        </p:txBody>
      </p:sp>
      <p:sp>
        <p:nvSpPr>
          <p:cNvPr id="4" name="Footer Placeholder 3"/>
          <p:cNvSpPr>
            <a:spLocks noGrp="1"/>
          </p:cNvSpPr>
          <p:nvPr>
            <p:ph type="ftr" sz="quarter" idx="2"/>
          </p:nvPr>
        </p:nvSpPr>
        <p:spPr>
          <a:xfrm>
            <a:off x="0" y="9119831"/>
            <a:ext cx="3169810" cy="481370"/>
          </a:xfrm>
          <a:prstGeom prst="rect">
            <a:avLst/>
          </a:prstGeom>
        </p:spPr>
        <p:txBody>
          <a:bodyPr vert="horz" lIns="94704" tIns="47352" rIns="94704" bIns="47352" rtlCol="0" anchor="b"/>
          <a:lstStyle>
            <a:lvl1pPr algn="l">
              <a:defRPr sz="1200"/>
            </a:lvl1pPr>
          </a:lstStyle>
          <a:p>
            <a:endParaRPr lang="en-US"/>
          </a:p>
        </p:txBody>
      </p:sp>
      <p:sp>
        <p:nvSpPr>
          <p:cNvPr id="5" name="Slide Number Placeholder 4"/>
          <p:cNvSpPr>
            <a:spLocks noGrp="1"/>
          </p:cNvSpPr>
          <p:nvPr>
            <p:ph type="sldNum" sz="quarter" idx="3"/>
          </p:nvPr>
        </p:nvSpPr>
        <p:spPr>
          <a:xfrm>
            <a:off x="4143737" y="9119831"/>
            <a:ext cx="3169810" cy="481370"/>
          </a:xfrm>
          <a:prstGeom prst="rect">
            <a:avLst/>
          </a:prstGeom>
        </p:spPr>
        <p:txBody>
          <a:bodyPr vert="horz" lIns="94704" tIns="47352" rIns="94704" bIns="47352" rtlCol="0" anchor="b"/>
          <a:lstStyle>
            <a:lvl1pPr algn="r">
              <a:defRPr sz="1200"/>
            </a:lvl1pPr>
          </a:lstStyle>
          <a:p>
            <a:fld id="{CD61E243-23C5-4D96-B6A5-6E22FAAF3D68}" type="slidenum">
              <a:rPr lang="en-US" smtClean="0"/>
              <a:t>‹#›</a:t>
            </a:fld>
            <a:endParaRPr lang="en-US"/>
          </a:p>
        </p:txBody>
      </p:sp>
    </p:spTree>
    <p:extLst>
      <p:ext uri="{BB962C8B-B14F-4D97-AF65-F5344CB8AC3E}">
        <p14:creationId xmlns:p14="http://schemas.microsoft.com/office/powerpoint/2010/main" val="770403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169920" cy="481728"/>
          </a:xfrm>
          <a:prstGeom prst="rect">
            <a:avLst/>
          </a:prstGeom>
        </p:spPr>
        <p:txBody>
          <a:bodyPr vert="horz" lIns="96638" tIns="48319" rIns="96638" bIns="48319" rtlCol="0"/>
          <a:lstStyle>
            <a:lvl1pPr algn="l">
              <a:defRPr sz="1200">
                <a:latin typeface="Arial" panose="020B0604020202020204" pitchFamily="34" charset="0"/>
                <a:cs typeface="Arial" panose="020B0604020202020204" pitchFamily="34" charset="0"/>
              </a:defRPr>
            </a:lvl1pPr>
          </a:lstStyle>
          <a:p>
            <a:endParaRPr lang="en-US" dirty="0"/>
          </a:p>
        </p:txBody>
      </p:sp>
      <p:sp>
        <p:nvSpPr>
          <p:cNvPr id="3" name="Date Placeholder 2"/>
          <p:cNvSpPr>
            <a:spLocks noGrp="1"/>
          </p:cNvSpPr>
          <p:nvPr>
            <p:ph type="dt" idx="1"/>
          </p:nvPr>
        </p:nvSpPr>
        <p:spPr>
          <a:xfrm>
            <a:off x="4143590" y="2"/>
            <a:ext cx="3169920" cy="481728"/>
          </a:xfrm>
          <a:prstGeom prst="rect">
            <a:avLst/>
          </a:prstGeom>
        </p:spPr>
        <p:txBody>
          <a:bodyPr vert="horz" lIns="96638" tIns="48319" rIns="96638" bIns="48319" rtlCol="0"/>
          <a:lstStyle>
            <a:lvl1pPr algn="r">
              <a:defRPr sz="1200">
                <a:latin typeface="Arial" panose="020B0604020202020204" pitchFamily="34" charset="0"/>
                <a:cs typeface="Arial" panose="020B0604020202020204" pitchFamily="34" charset="0"/>
              </a:defRPr>
            </a:lvl1pPr>
          </a:lstStyle>
          <a:p>
            <a:fld id="{C1E4B8CC-50C6-460D-A937-1D42699A48E1}" type="datetimeFigureOut">
              <a:rPr lang="en-US" smtClean="0"/>
              <a:pPr/>
              <a:t>11/19/2020</a:t>
            </a:fld>
            <a:endParaRPr lang="en-US" dirty="0"/>
          </a:p>
        </p:txBody>
      </p:sp>
      <p:sp>
        <p:nvSpPr>
          <p:cNvPr id="4" name="Slide Image Placeholder 3"/>
          <p:cNvSpPr>
            <a:spLocks noGrp="1" noRot="1" noChangeAspect="1"/>
          </p:cNvSpPr>
          <p:nvPr>
            <p:ph type="sldImg" idx="2"/>
          </p:nvPr>
        </p:nvSpPr>
        <p:spPr>
          <a:xfrm>
            <a:off x="1135063" y="660400"/>
            <a:ext cx="5045075" cy="3783013"/>
          </a:xfrm>
          <a:prstGeom prst="rect">
            <a:avLst/>
          </a:prstGeom>
          <a:noFill/>
          <a:ln w="12700">
            <a:solidFill>
              <a:prstClr val="black"/>
            </a:solidFill>
          </a:ln>
        </p:spPr>
        <p:txBody>
          <a:bodyPr vert="horz" lIns="96638" tIns="48319" rIns="96638" bIns="48319" rtlCol="0" anchor="ctr"/>
          <a:lstStyle/>
          <a:p>
            <a:endParaRPr lang="en-US" dirty="0"/>
          </a:p>
        </p:txBody>
      </p:sp>
      <p:sp>
        <p:nvSpPr>
          <p:cNvPr id="5" name="Notes Placeholder 4"/>
          <p:cNvSpPr>
            <a:spLocks noGrp="1"/>
          </p:cNvSpPr>
          <p:nvPr>
            <p:ph type="body" sz="quarter" idx="3"/>
          </p:nvPr>
        </p:nvSpPr>
        <p:spPr>
          <a:xfrm>
            <a:off x="1" y="4620577"/>
            <a:ext cx="7315200" cy="4401669"/>
          </a:xfrm>
          <a:prstGeom prst="rect">
            <a:avLst/>
          </a:prstGeom>
        </p:spPr>
        <p:txBody>
          <a:bodyPr vert="horz" lIns="96638" tIns="48319" rIns="96638" bIns="48319"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1" y="9119477"/>
            <a:ext cx="3169920" cy="481727"/>
          </a:xfrm>
          <a:prstGeom prst="rect">
            <a:avLst/>
          </a:prstGeom>
        </p:spPr>
        <p:txBody>
          <a:bodyPr vert="horz" lIns="96638" tIns="48319" rIns="96638" bIns="48319" rtlCol="0" anchor="b"/>
          <a:lstStyle>
            <a:lvl1pPr algn="l">
              <a:defRPr sz="1200">
                <a:latin typeface="Arial" panose="020B0604020202020204" pitchFamily="34" charset="0"/>
                <a:cs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4143590" y="9119477"/>
            <a:ext cx="3169920" cy="481727"/>
          </a:xfrm>
          <a:prstGeom prst="rect">
            <a:avLst/>
          </a:prstGeom>
        </p:spPr>
        <p:txBody>
          <a:bodyPr vert="horz" lIns="96638" tIns="48319" rIns="96638" bIns="48319" rtlCol="0" anchor="b"/>
          <a:lstStyle>
            <a:lvl1pPr algn="r">
              <a:defRPr sz="1200">
                <a:latin typeface="Arial" panose="020B0604020202020204" pitchFamily="34" charset="0"/>
                <a:cs typeface="Arial" panose="020B0604020202020204" pitchFamily="34" charset="0"/>
              </a:defRPr>
            </a:lvl1pPr>
          </a:lstStyle>
          <a:p>
            <a:fld id="{13AFE1A4-0A45-453D-A823-FBDE329F22DD}" type="slidenum">
              <a:rPr lang="en-US" smtClean="0"/>
              <a:pPr/>
              <a:t>‹#›</a:t>
            </a:fld>
            <a:endParaRPr lang="en-US" dirty="0"/>
          </a:p>
        </p:txBody>
      </p:sp>
    </p:spTree>
    <p:extLst>
      <p:ext uri="{BB962C8B-B14F-4D97-AF65-F5344CB8AC3E}">
        <p14:creationId xmlns:p14="http://schemas.microsoft.com/office/powerpoint/2010/main" val="1961485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6650" y="660400"/>
            <a:ext cx="5041900" cy="3781425"/>
          </a:xfrm>
        </p:spPr>
      </p:sp>
      <p:sp>
        <p:nvSpPr>
          <p:cNvPr id="3" name="Notes Placeholder 2"/>
          <p:cNvSpPr>
            <a:spLocks noGrp="1"/>
          </p:cNvSpPr>
          <p:nvPr>
            <p:ph type="body" idx="1"/>
          </p:nvPr>
        </p:nvSpPr>
        <p:spPr>
          <a:xfrm>
            <a:off x="-1692" y="4826124"/>
            <a:ext cx="7315200" cy="4401669"/>
          </a:xfrm>
        </p:spPr>
        <p:txBody>
          <a:bodyPr wrap="none"/>
          <a:lstStyle/>
          <a:p>
            <a:pPr marL="360370" indent="-360370" fontAlgn="base">
              <a:spcBef>
                <a:spcPct val="0"/>
              </a:spcBef>
              <a:spcAft>
                <a:spcPts val="529"/>
              </a:spcAft>
            </a:pPr>
            <a:endParaRPr lang="en-US" dirty="0" smtClean="0">
              <a:solidFill>
                <a:prstClr val="black"/>
              </a:solidFill>
              <a:latin typeface="Arial" pitchFamily="34" charset="0"/>
              <a:cs typeface="Arial" pitchFamily="34" charset="0"/>
            </a:endParaRPr>
          </a:p>
          <a:p>
            <a:pPr marL="360370" indent="-360370" algn="ctr" fontAlgn="base">
              <a:spcBef>
                <a:spcPct val="0"/>
              </a:spcBef>
              <a:spcAft>
                <a:spcPts val="529"/>
              </a:spcAft>
            </a:pPr>
            <a:r>
              <a:rPr lang="en-US" b="1" i="1" dirty="0" smtClean="0">
                <a:solidFill>
                  <a:srgbClr val="0000FF"/>
                </a:solidFill>
                <a:latin typeface=" Arial"/>
                <a:cs typeface="Arial" pitchFamily="34" charset="0"/>
              </a:rPr>
              <a:t>[Next Slide]</a:t>
            </a:r>
            <a:endParaRPr lang="en-US" dirty="0">
              <a:solidFill>
                <a:prstClr val="black"/>
              </a:solidFill>
              <a:latin typeface=" Arial"/>
              <a:cs typeface="Arial" panose="020B0604020202020204" pitchFamily="34" charset="0"/>
            </a:endParaRPr>
          </a:p>
        </p:txBody>
      </p:sp>
      <p:sp>
        <p:nvSpPr>
          <p:cNvPr id="4" name="Slide Number Placeholder 3"/>
          <p:cNvSpPr>
            <a:spLocks noGrp="1"/>
          </p:cNvSpPr>
          <p:nvPr>
            <p:ph type="sldNum" sz="quarter" idx="10"/>
          </p:nvPr>
        </p:nvSpPr>
        <p:spPr/>
        <p:txBody>
          <a:bodyPr/>
          <a:lstStyle/>
          <a:p>
            <a:fld id="{13AFE1A4-0A45-453D-A823-FBDE329F22DD}" type="slidenum">
              <a:rPr lang="en-US" smtClean="0"/>
              <a:t>1</a:t>
            </a:fld>
            <a:endParaRPr lang="en-US" dirty="0"/>
          </a:p>
        </p:txBody>
      </p:sp>
    </p:spTree>
    <p:extLst>
      <p:ext uri="{BB962C8B-B14F-4D97-AF65-F5344CB8AC3E}">
        <p14:creationId xmlns:p14="http://schemas.microsoft.com/office/powerpoint/2010/main" val="3166280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 list of the forms and documents most Soldiers will need to settle any travel entitlements and ensure their pay and entitlements reflect their current location and duty status.</a:t>
            </a:r>
          </a:p>
          <a:p>
            <a:r>
              <a:rPr lang="en-US" dirty="0" smtClean="0"/>
              <a:t>If you have questions on any of these, be sure to ask your DMPO representative who is monitoring this briefing presentation. </a:t>
            </a:r>
          </a:p>
          <a:p>
            <a:endParaRPr lang="en-US" dirty="0"/>
          </a:p>
        </p:txBody>
      </p:sp>
      <p:sp>
        <p:nvSpPr>
          <p:cNvPr id="4" name="Slide Number Placeholder 3"/>
          <p:cNvSpPr>
            <a:spLocks noGrp="1"/>
          </p:cNvSpPr>
          <p:nvPr>
            <p:ph type="sldNum" sz="quarter" idx="10"/>
          </p:nvPr>
        </p:nvSpPr>
        <p:spPr/>
        <p:txBody>
          <a:bodyPr/>
          <a:lstStyle/>
          <a:p>
            <a:fld id="{13AFE1A4-0A45-453D-A823-FBDE329F22DD}" type="slidenum">
              <a:rPr lang="en-US" smtClean="0"/>
              <a:pPr/>
              <a:t>3</a:t>
            </a:fld>
            <a:endParaRPr lang="en-US" dirty="0"/>
          </a:p>
        </p:txBody>
      </p:sp>
    </p:spTree>
    <p:extLst>
      <p:ext uri="{BB962C8B-B14F-4D97-AF65-F5344CB8AC3E}">
        <p14:creationId xmlns:p14="http://schemas.microsoft.com/office/powerpoint/2010/main" val="956589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3614302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373858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a list of the forms and documents most Soldiers will need to settle any travel entitlements and ensure their pay and entitlements reflect their current location and duty status.</a:t>
            </a:r>
          </a:p>
          <a:p>
            <a:r>
              <a:rPr lang="en-US" dirty="0" smtClean="0"/>
              <a:t>If you have questions on any of these, be sure to ask your DMPO representative who is monitoring this briefing presentation. </a:t>
            </a:r>
          </a:p>
          <a:p>
            <a:endParaRPr lang="en-US" dirty="0"/>
          </a:p>
        </p:txBody>
      </p:sp>
      <p:sp>
        <p:nvSpPr>
          <p:cNvPr id="4" name="Slide Number Placeholder 3"/>
          <p:cNvSpPr>
            <a:spLocks noGrp="1"/>
          </p:cNvSpPr>
          <p:nvPr>
            <p:ph type="sldNum" sz="quarter" idx="10"/>
          </p:nvPr>
        </p:nvSpPr>
        <p:spPr/>
        <p:txBody>
          <a:bodyPr/>
          <a:lstStyle/>
          <a:p>
            <a:fld id="{13AFE1A4-0A45-453D-A823-FBDE329F22DD}" type="slidenum">
              <a:rPr lang="en-US" smtClean="0"/>
              <a:pPr/>
              <a:t>23</a:t>
            </a:fld>
            <a:endParaRPr lang="en-US" dirty="0"/>
          </a:p>
        </p:txBody>
      </p:sp>
    </p:spTree>
    <p:extLst>
      <p:ext uri="{BB962C8B-B14F-4D97-AF65-F5344CB8AC3E}">
        <p14:creationId xmlns:p14="http://schemas.microsoft.com/office/powerpoint/2010/main" val="1256259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concludes your DFAS military pay and travel entitlement briefing. </a:t>
            </a:r>
          </a:p>
          <a:p>
            <a:r>
              <a:rPr lang="en-US" dirty="0" smtClean="0"/>
              <a:t>We hope you have found it useful in preparing to settle your travel vouchers and keeping your pay information accurate.</a:t>
            </a:r>
          </a:p>
          <a:p>
            <a:r>
              <a:rPr lang="en-US" dirty="0" smtClean="0"/>
              <a:t>Your monitor is available to answer any questions you might have.</a:t>
            </a:r>
          </a:p>
          <a:p>
            <a:r>
              <a:rPr lang="en-US" dirty="0" smtClean="0"/>
              <a:t>Thank you. </a:t>
            </a:r>
          </a:p>
          <a:p>
            <a:endParaRPr lang="en-US" dirty="0"/>
          </a:p>
        </p:txBody>
      </p:sp>
      <p:sp>
        <p:nvSpPr>
          <p:cNvPr id="4" name="Slide Number Placeholder 3"/>
          <p:cNvSpPr>
            <a:spLocks noGrp="1"/>
          </p:cNvSpPr>
          <p:nvPr>
            <p:ph type="sldNum" sz="quarter" idx="10"/>
          </p:nvPr>
        </p:nvSpPr>
        <p:spPr/>
        <p:txBody>
          <a:bodyPr/>
          <a:lstStyle/>
          <a:p>
            <a:fld id="{13AFE1A4-0A45-453D-A823-FBDE329F22DD}" type="slidenum">
              <a:rPr lang="en-US" smtClean="0"/>
              <a:pPr/>
              <a:t>24</a:t>
            </a:fld>
            <a:endParaRPr lang="en-US" dirty="0"/>
          </a:p>
        </p:txBody>
      </p:sp>
    </p:spTree>
    <p:extLst>
      <p:ext uri="{BB962C8B-B14F-4D97-AF65-F5344CB8AC3E}">
        <p14:creationId xmlns:p14="http://schemas.microsoft.com/office/powerpoint/2010/main" val="11691038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a:gsLst>
            <a:gs pos="0">
              <a:srgbClr val="7F7F73">
                <a:lumMod val="5000"/>
                <a:lumOff val="95000"/>
              </a:srgbClr>
            </a:gs>
            <a:gs pos="74000">
              <a:srgbClr val="7F7F73"/>
            </a:gs>
            <a:gs pos="83000">
              <a:srgbClr val="7F7F73"/>
            </a:gs>
            <a:gs pos="100000">
              <a:srgbClr val="7F7F73">
                <a:lumMod val="50000"/>
                <a:lumOff val="50000"/>
              </a:srgbClr>
            </a:gs>
          </a:gsLst>
          <a:lin ang="3600000" scaled="0"/>
        </a:gra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7546" r="3565"/>
          <a:stretch/>
        </p:blipFill>
        <p:spPr>
          <a:xfrm>
            <a:off x="0" y="0"/>
            <a:ext cx="9144001" cy="6858001"/>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203046"/>
            <a:ext cx="9144000" cy="3657599"/>
          </a:xfrm>
          <a:prstGeom prst="rect">
            <a:avLst/>
          </a:prstGeom>
        </p:spPr>
      </p:pic>
      <p:sp>
        <p:nvSpPr>
          <p:cNvPr id="3" name="Subtitle 2"/>
          <p:cNvSpPr>
            <a:spLocks noGrp="1"/>
          </p:cNvSpPr>
          <p:nvPr>
            <p:ph type="subTitle" idx="1"/>
          </p:nvPr>
        </p:nvSpPr>
        <p:spPr>
          <a:xfrm>
            <a:off x="511744" y="5863173"/>
            <a:ext cx="7155611" cy="332399"/>
          </a:xfrm>
        </p:spPr>
        <p:txBody>
          <a:bodyPr wrap="square" lIns="0" tIns="0" rIns="0" bIns="0">
            <a:spAutoFit/>
          </a:bodyPr>
          <a:lstStyle>
            <a:lvl1pPr marL="0" indent="0" algn="l" defTabSz="914400" rtl="0" eaLnBrk="1" latinLnBrk="0" hangingPunct="1">
              <a:lnSpc>
                <a:spcPct val="90000"/>
              </a:lnSpc>
              <a:spcBef>
                <a:spcPct val="0"/>
              </a:spcBef>
              <a:buClrTx/>
              <a:buFont typeface="Wingdings" panose="05000000000000000000" pitchFamily="2" charset="2"/>
              <a:buNone/>
              <a:defRPr lang="en-US" sz="2400" b="0" kern="1200" dirty="0">
                <a:solidFill>
                  <a:schemeClr val="tx1"/>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2" name="Title 1"/>
          <p:cNvSpPr>
            <a:spLocks noGrp="1"/>
          </p:cNvSpPr>
          <p:nvPr>
            <p:ph type="ctrTitle"/>
          </p:nvPr>
        </p:nvSpPr>
        <p:spPr bwMode="gray">
          <a:xfrm>
            <a:off x="511744" y="5366881"/>
            <a:ext cx="7155611" cy="484748"/>
          </a:xfrm>
        </p:spPr>
        <p:txBody>
          <a:bodyPr wrap="square" lIns="0" tIns="0" rIns="0" bIns="0" anchor="t" anchorCtr="0">
            <a:spAutoFit/>
          </a:bodyPr>
          <a:lstStyle>
            <a:lvl1pPr marL="0" algn="l" defTabSz="914400" rtl="0" eaLnBrk="1" latinLnBrk="0" hangingPunct="1">
              <a:lnSpc>
                <a:spcPct val="90000"/>
              </a:lnSpc>
              <a:spcBef>
                <a:spcPct val="0"/>
              </a:spcBef>
              <a:buNone/>
              <a:defRPr lang="en-US" sz="3500" b="1" kern="1200" dirty="0">
                <a:solidFill>
                  <a:schemeClr val="bg1"/>
                </a:solidFill>
                <a:effectLst>
                  <a:outerShdw blurRad="88900" dist="38100" dir="3600000" algn="t" rotWithShape="0">
                    <a:prstClr val="black">
                      <a:alpha val="90000"/>
                    </a:prstClr>
                  </a:outerShdw>
                </a:effectLst>
                <a:latin typeface="Arial" panose="020B0604020202020204" pitchFamily="34" charset="0"/>
                <a:ea typeface="+mj-ea"/>
                <a:cs typeface="Arial" panose="020B0604020202020204" pitchFamily="34" charset="0"/>
              </a:defRPr>
            </a:lvl1pPr>
          </a:lstStyle>
          <a:p>
            <a:pPr marL="0" lvl="0" algn="l" defTabSz="914400" rtl="0" eaLnBrk="1" latinLnBrk="0" hangingPunct="1">
              <a:lnSpc>
                <a:spcPct val="90000"/>
              </a:lnSpc>
              <a:spcBef>
                <a:spcPct val="0"/>
              </a:spcBef>
              <a:buNone/>
            </a:pPr>
            <a:r>
              <a:rPr lang="en-US" dirty="0" smtClean="0"/>
              <a:t>Click to edit Master title style</a:t>
            </a:r>
            <a:endParaRPr lang="en-US" dirty="0"/>
          </a:p>
        </p:txBody>
      </p:sp>
      <p:pic>
        <p:nvPicPr>
          <p:cNvPr id="7" name="Army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11744" y="0"/>
            <a:ext cx="1495425" cy="1857375"/>
          </a:xfrm>
          <a:prstGeom prst="rect">
            <a:avLst/>
          </a:prstGeom>
        </p:spPr>
      </p:pic>
      <p:sp>
        <p:nvSpPr>
          <p:cNvPr id="11" name="Classification Lower"/>
          <p:cNvSpPr txBox="1">
            <a:spLocks/>
          </p:cNvSpPr>
          <p:nvPr userDrawn="1"/>
        </p:nvSpPr>
        <p:spPr>
          <a:xfrm>
            <a:off x="0" y="6724790"/>
            <a:ext cx="1554480" cy="138499"/>
          </a:xfrm>
          <a:prstGeom prst="rect">
            <a:avLst/>
          </a:prstGeom>
        </p:spPr>
        <p:txBody>
          <a:bodyPr vert="horz" wrap="square" lIns="9144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b="1" dirty="0" smtClean="0"/>
              <a:t>UNCLASSIFIED</a:t>
            </a:r>
            <a:endParaRPr lang="en-US" sz="900" b="1" dirty="0"/>
          </a:p>
        </p:txBody>
      </p:sp>
      <p:sp>
        <p:nvSpPr>
          <p:cNvPr id="12" name="Classification Top"/>
          <p:cNvSpPr txBox="1">
            <a:spLocks/>
          </p:cNvSpPr>
          <p:nvPr userDrawn="1"/>
        </p:nvSpPr>
        <p:spPr>
          <a:xfrm>
            <a:off x="628650" y="0"/>
            <a:ext cx="7886700" cy="138499"/>
          </a:xfrm>
          <a:prstGeom prst="rect">
            <a:avLst/>
          </a:prstGeom>
        </p:spPr>
        <p:txBody>
          <a:bodyPr vert="horz"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smtClean="0">
                <a:solidFill>
                  <a:schemeClr val="bg1"/>
                </a:solidFill>
              </a:rPr>
              <a:t>UNCLASSIFIED</a:t>
            </a:r>
            <a:endParaRPr lang="en-US" sz="900" b="1" dirty="0">
              <a:solidFill>
                <a:schemeClr val="bg1"/>
              </a:solidFill>
            </a:endParaRPr>
          </a:p>
        </p:txBody>
      </p:sp>
    </p:spTree>
    <p:extLst>
      <p:ext uri="{BB962C8B-B14F-4D97-AF65-F5344CB8AC3E}">
        <p14:creationId xmlns:p14="http://schemas.microsoft.com/office/powerpoint/2010/main" val="3822467115"/>
      </p:ext>
    </p:extLst>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White Bkg (Limited Us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6761" y="100584"/>
            <a:ext cx="7955280" cy="480131"/>
          </a:xfrm>
        </p:spPr>
        <p:txBody>
          <a:bodyPr vert="horz" lIns="182880" tIns="45720" rIns="91440" bIns="45720" rtlCol="0" anchor="t" anchorCtr="0">
            <a:spAutoFit/>
          </a:bodyPr>
          <a:lstStyle>
            <a:lvl1pPr>
              <a:defRPr lang="en-US" dirty="0"/>
            </a:lvl1pPr>
          </a:lstStyle>
          <a:p>
            <a:pPr lvl="0"/>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1A3C3F5D-9F0A-4D26-898B-10DC4C85EEE6}" type="slidenum">
              <a:rPr lang="en-US" smtClean="0"/>
              <a:t>‹#›</a:t>
            </a:fld>
            <a:endParaRPr lang="en-US" dirty="0"/>
          </a:p>
        </p:txBody>
      </p:sp>
    </p:spTree>
    <p:extLst>
      <p:ext uri="{BB962C8B-B14F-4D97-AF65-F5344CB8AC3E}">
        <p14:creationId xmlns:p14="http://schemas.microsoft.com/office/powerpoint/2010/main" val="3436773271"/>
      </p:ext>
    </p:extLst>
  </p:cSld>
  <p:clrMapOvr>
    <a:masterClrMapping/>
  </p:clrMapOvr>
  <p:transition spd="med">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Our Purpo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6761" y="100584"/>
            <a:ext cx="7955280" cy="480131"/>
          </a:xfrm>
        </p:spPr>
        <p:txBody>
          <a:bodyPr vert="horz" lIns="182880" tIns="45720" rIns="91440" bIns="45720" rtlCol="0" anchor="t" anchorCtr="0">
            <a:spAutoFit/>
          </a:bodyPr>
          <a:lstStyle>
            <a:lvl1pPr>
              <a:defRPr lang="en-US" dirty="0"/>
            </a:lvl1pPr>
          </a:lstStyle>
          <a:p>
            <a:pPr lvl="0"/>
            <a:r>
              <a:rPr lang="en-US" dirty="0" smtClean="0"/>
              <a:t>Our Purpose</a:t>
            </a:r>
            <a:endParaRPr lang="en-US" dirty="0"/>
          </a:p>
        </p:txBody>
      </p:sp>
      <p:sp>
        <p:nvSpPr>
          <p:cNvPr id="5" name="Slide Number Placeholder 4"/>
          <p:cNvSpPr>
            <a:spLocks noGrp="1"/>
          </p:cNvSpPr>
          <p:nvPr>
            <p:ph type="sldNum" sz="quarter" idx="12"/>
          </p:nvPr>
        </p:nvSpPr>
        <p:spPr/>
        <p:txBody>
          <a:bodyPr/>
          <a:lstStyle/>
          <a:p>
            <a:fld id="{1A3C3F5D-9F0A-4D26-898B-10DC4C85EEE6}" type="slidenum">
              <a:rPr lang="en-US" smtClean="0"/>
              <a:t>‹#›</a:t>
            </a:fld>
            <a:endParaRPr lang="en-US" dirty="0"/>
          </a:p>
        </p:txBody>
      </p:sp>
    </p:spTree>
    <p:extLst>
      <p:ext uri="{BB962C8B-B14F-4D97-AF65-F5344CB8AC3E}">
        <p14:creationId xmlns:p14="http://schemas.microsoft.com/office/powerpoint/2010/main" val="1279939149"/>
      </p:ext>
    </p:extLst>
  </p:cSld>
  <p:clrMapOvr>
    <a:masterClrMapping/>
  </p:clrMapOvr>
  <p:transition spd="med">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342900" indent="-342900">
              <a:buSzPct val="100000"/>
              <a:buFont typeface="Wingdings 2" panose="05020102010507070707" pitchFamily="18" charset="2"/>
              <a:buChar char="»"/>
              <a:defRPr/>
            </a:lvl1pPr>
            <a:lvl2pPr>
              <a:buClr>
                <a:srgbClr val="293685"/>
              </a:buClr>
              <a:buFont typeface="Wingdings" pitchFamily="2" charset="2"/>
              <a:buChar char="ü"/>
              <a:defRPr b="0"/>
            </a:lvl2pPr>
            <a:lvl3pPr marL="1033463" indent="-228600">
              <a:buClr>
                <a:srgbClr val="293685"/>
              </a:buClr>
              <a:defRPr/>
            </a:lvl3pPr>
            <a:lvl4pPr marL="1371600" indent="-228600">
              <a:buClr>
                <a:srgbClr val="293685"/>
              </a:buClr>
              <a:defRPr/>
            </a:lvl4pPr>
            <a:lvl5pPr marL="1719263" indent="-228600">
              <a:buClr>
                <a:srgbClr val="293685"/>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endParaRPr lang="en-US" dirty="0">
              <a:solidFill>
                <a:prstClr val="white"/>
              </a:solidFill>
            </a:endParaRPr>
          </a:p>
        </p:txBody>
      </p:sp>
      <p:sp>
        <p:nvSpPr>
          <p:cNvPr id="5" name="Footer Placeholder 4"/>
          <p:cNvSpPr>
            <a:spLocks noGrp="1"/>
          </p:cNvSpPr>
          <p:nvPr>
            <p:ph type="ftr" sz="quarter" idx="11"/>
          </p:nvPr>
        </p:nvSpPr>
        <p:spPr/>
        <p:txBody>
          <a:bodyPr/>
          <a:lstStyle/>
          <a:p>
            <a:r>
              <a:rPr lang="en-US" dirty="0" smtClean="0">
                <a:solidFill>
                  <a:prstClr val="white"/>
                </a:solidFill>
              </a:rPr>
              <a:t>Integrity - Service - Innovation</a:t>
            </a:r>
            <a:endParaRPr lang="en-US" dirty="0">
              <a:solidFill>
                <a:prstClr val="white"/>
              </a:solidFill>
            </a:endParaRPr>
          </a:p>
        </p:txBody>
      </p:sp>
      <p:sp>
        <p:nvSpPr>
          <p:cNvPr id="6" name="Slide Number Placeholder 5"/>
          <p:cNvSpPr>
            <a:spLocks noGrp="1"/>
          </p:cNvSpPr>
          <p:nvPr>
            <p:ph type="sldNum" sz="quarter" idx="12"/>
          </p:nvPr>
        </p:nvSpPr>
        <p:spPr>
          <a:xfrm>
            <a:off x="6553200" y="6571489"/>
            <a:ext cx="2057400" cy="152400"/>
          </a:xfrm>
          <a:prstGeom prst="rect">
            <a:avLst/>
          </a:prstGeom>
        </p:spPr>
        <p:txBody>
          <a:bodyPr/>
          <a:lstStyle/>
          <a:p>
            <a:fld id="{2C4898AF-1F4D-4737-8FEA-706E03585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5739523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6761" y="100584"/>
            <a:ext cx="7955280" cy="480131"/>
          </a:xfrm>
        </p:spPr>
        <p:txBody>
          <a:bodyPr vert="horz" lIns="182880" tIns="45720" rIns="91440" bIns="45720" rtlCol="0" anchor="t" anchorCtr="0">
            <a:spAutoFit/>
          </a:bodyPr>
          <a:lstStyle>
            <a:lvl1pPr>
              <a:defRPr lang="en-US" dirty="0"/>
            </a:lvl1pPr>
          </a:lstStyle>
          <a:p>
            <a:pPr lvl="0"/>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1A3C3F5D-9F0A-4D26-898B-10DC4C85EEE6}" type="slidenum">
              <a:rPr lang="en-US" smtClean="0"/>
              <a:t>‹#›</a:t>
            </a:fld>
            <a:endParaRPr lang="en-US" dirty="0"/>
          </a:p>
        </p:txBody>
      </p:sp>
    </p:spTree>
    <p:extLst>
      <p:ext uri="{BB962C8B-B14F-4D97-AF65-F5344CB8AC3E}">
        <p14:creationId xmlns:p14="http://schemas.microsoft.com/office/powerpoint/2010/main" val="134129684"/>
      </p:ext>
    </p:extLst>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Bump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6761" y="100584"/>
            <a:ext cx="7955280" cy="480131"/>
          </a:xfrm>
        </p:spPr>
        <p:txBody>
          <a:bodyPr vert="horz" lIns="182880" tIns="45720" rIns="91440" bIns="45720" rtlCol="0" anchor="t" anchorCtr="0">
            <a:spAutoFit/>
          </a:bodyPr>
          <a:lstStyle>
            <a:lvl1pPr>
              <a:defRPr lang="en-US" dirty="0"/>
            </a:lvl1pPr>
          </a:lstStyle>
          <a:p>
            <a:pPr lvl="0"/>
            <a:r>
              <a:rPr lang="en-US" dirty="0" smtClean="0"/>
              <a:t>Click to Edit Master Title Style</a:t>
            </a:r>
            <a:endParaRPr lang="en-US" dirty="0"/>
          </a:p>
        </p:txBody>
      </p:sp>
      <p:sp>
        <p:nvSpPr>
          <p:cNvPr id="6" name="Slide Number Placeholder 5"/>
          <p:cNvSpPr>
            <a:spLocks noGrp="1"/>
          </p:cNvSpPr>
          <p:nvPr>
            <p:ph type="sldNum" sz="quarter" idx="12"/>
          </p:nvPr>
        </p:nvSpPr>
        <p:spPr/>
        <p:txBody>
          <a:bodyPr/>
          <a:lstStyle/>
          <a:p>
            <a:fld id="{1A3C3F5D-9F0A-4D26-898B-10DC4C85EEE6}" type="slidenum">
              <a:rPr lang="en-US" smtClean="0"/>
              <a:t>‹#›</a:t>
            </a:fld>
            <a:endParaRPr lang="en-US" dirty="0"/>
          </a:p>
        </p:txBody>
      </p:sp>
      <p:sp>
        <p:nvSpPr>
          <p:cNvPr id="7" name="Text Placeholder 6"/>
          <p:cNvSpPr>
            <a:spLocks noGrp="1"/>
          </p:cNvSpPr>
          <p:nvPr>
            <p:ph type="body" sz="quarter" idx="13" hasCustomPrompt="1"/>
          </p:nvPr>
        </p:nvSpPr>
        <p:spPr>
          <a:xfrm>
            <a:off x="17252" y="6193640"/>
            <a:ext cx="8307388" cy="369332"/>
          </a:xfrm>
        </p:spPr>
        <p:txBody>
          <a:bodyPr vert="horz"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smtClean="0"/>
              <a:t>Click to add bumper</a:t>
            </a:r>
            <a:endParaRPr lang="en-US" dirty="0"/>
          </a:p>
        </p:txBody>
      </p:sp>
    </p:spTree>
    <p:extLst>
      <p:ext uri="{BB962C8B-B14F-4D97-AF65-F5344CB8AC3E}">
        <p14:creationId xmlns:p14="http://schemas.microsoft.com/office/powerpoint/2010/main" val="1116184324"/>
      </p:ext>
    </p:extLst>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Service to Soldi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6761" y="100584"/>
            <a:ext cx="7955280" cy="480131"/>
          </a:xfrm>
        </p:spPr>
        <p:txBody>
          <a:bodyPr vert="horz" lIns="182880" tIns="45720" rIns="91440" bIns="45720" rtlCol="0" anchor="t" anchorCtr="0">
            <a:spAutoFit/>
          </a:bodyPr>
          <a:lstStyle>
            <a:lvl1pPr>
              <a:defRPr lang="en-US" dirty="0"/>
            </a:lvl1pPr>
          </a:lstStyle>
          <a:p>
            <a:pPr lvl="0"/>
            <a:r>
              <a:rPr lang="en-US" dirty="0" smtClean="0"/>
              <a:t>Click to Edit Master Title Style</a:t>
            </a:r>
            <a:endParaRPr lang="en-US" dirty="0"/>
          </a:p>
        </p:txBody>
      </p:sp>
      <p:sp>
        <p:nvSpPr>
          <p:cNvPr id="6" name="Slide Number Placeholder 5"/>
          <p:cNvSpPr>
            <a:spLocks noGrp="1"/>
          </p:cNvSpPr>
          <p:nvPr>
            <p:ph type="sldNum" sz="quarter" idx="12"/>
          </p:nvPr>
        </p:nvSpPr>
        <p:spPr/>
        <p:txBody>
          <a:bodyPr/>
          <a:lstStyle/>
          <a:p>
            <a:fld id="{1A3C3F5D-9F0A-4D26-898B-10DC4C85EEE6}" type="slidenum">
              <a:rPr lang="en-US" smtClean="0"/>
              <a:t>‹#›</a:t>
            </a:fld>
            <a:endParaRPr lang="en-US" dirty="0"/>
          </a:p>
        </p:txBody>
      </p:sp>
      <p:sp>
        <p:nvSpPr>
          <p:cNvPr id="8" name="Rounded Rectangle 7"/>
          <p:cNvSpPr/>
          <p:nvPr userDrawn="1"/>
        </p:nvSpPr>
        <p:spPr>
          <a:xfrm>
            <a:off x="2834644" y="6044621"/>
            <a:ext cx="2518756" cy="436120"/>
          </a:xfrm>
          <a:prstGeom prst="roundRect">
            <a:avLst/>
          </a:prstGeom>
          <a:solidFill>
            <a:schemeClr val="accent1"/>
          </a:solidFill>
          <a:ln w="25400" cap="sq">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4"/>
          <p:cNvSpPr txBox="1">
            <a:spLocks/>
          </p:cNvSpPr>
          <p:nvPr userDrawn="1"/>
        </p:nvSpPr>
        <p:spPr>
          <a:xfrm>
            <a:off x="2834643" y="6102841"/>
            <a:ext cx="2518757" cy="307777"/>
          </a:xfrm>
          <a:prstGeom prst="rect">
            <a:avLst/>
          </a:prstGeom>
        </p:spPr>
        <p:txBody>
          <a:bodyPr/>
          <a:lstStyle>
            <a:lvl1pPr marL="287338" indent="-287338" algn="l" defTabSz="914400" rtl="0" eaLnBrk="1" latinLnBrk="0" hangingPunct="1">
              <a:lnSpc>
                <a:spcPct val="90000"/>
              </a:lnSpc>
              <a:spcBef>
                <a:spcPts val="1000"/>
              </a:spcBef>
              <a:buClrTx/>
              <a:buFont typeface="Wingdings" panose="05000000000000000000" pitchFamily="2" charset="2"/>
              <a:buChar char="ü"/>
              <a:defRPr lang="en-US" sz="2400" b="1" kern="1200" dirty="0" smtClean="0">
                <a:solidFill>
                  <a:schemeClr val="tx1"/>
                </a:solidFill>
                <a:latin typeface="Arial" panose="020B0604020202020204" pitchFamily="34" charset="0"/>
                <a:ea typeface="+mn-ea"/>
                <a:cs typeface="Arial" panose="020B0604020202020204" pitchFamily="34" charset="0"/>
              </a:defRPr>
            </a:lvl1pPr>
            <a:lvl2pPr marL="514350" indent="-17462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741363" indent="-22383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74725" indent="-1730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1198563"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574675"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1400" dirty="0" smtClean="0"/>
              <a:t>Service to Soldiers! </a:t>
            </a:r>
            <a:endParaRPr lang="en-US" sz="1400" dirty="0"/>
          </a:p>
        </p:txBody>
      </p:sp>
    </p:spTree>
    <p:extLst>
      <p:ext uri="{BB962C8B-B14F-4D97-AF65-F5344CB8AC3E}">
        <p14:creationId xmlns:p14="http://schemas.microsoft.com/office/powerpoint/2010/main" val="2300451878"/>
      </p:ext>
    </p:extLst>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etal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6761" y="100584"/>
            <a:ext cx="7955280" cy="480131"/>
          </a:xfrm>
        </p:spPr>
        <p:txBody>
          <a:bodyPr vert="horz" lIns="182880" tIns="45720" rIns="91440" bIns="45720" rtlCol="0" anchor="t" anchorCtr="0">
            <a:spAutoFit/>
          </a:bodyPr>
          <a:lstStyle>
            <a:lvl1pPr>
              <a:defRPr lang="en-US" dirty="0"/>
            </a:lvl1pPr>
          </a:lstStyle>
          <a:p>
            <a:pPr lvl="0"/>
            <a:r>
              <a:rPr lang="en-US" dirty="0" smtClean="0"/>
              <a:t>Click to Edit Master Title Style</a:t>
            </a:r>
            <a:endParaRPr lang="en-US" dirty="0"/>
          </a:p>
        </p:txBody>
      </p:sp>
      <p:sp>
        <p:nvSpPr>
          <p:cNvPr id="6" name="Slide Number Placeholder 5"/>
          <p:cNvSpPr>
            <a:spLocks noGrp="1"/>
          </p:cNvSpPr>
          <p:nvPr>
            <p:ph type="sldNum" sz="quarter" idx="12"/>
          </p:nvPr>
        </p:nvSpPr>
        <p:spPr/>
        <p:txBody>
          <a:bodyPr/>
          <a:lstStyle/>
          <a:p>
            <a:fld id="{1A3C3F5D-9F0A-4D26-898B-10DC4C85EEE6}" type="slidenum">
              <a:rPr lang="en-US" smtClean="0"/>
              <a:t>‹#›</a:t>
            </a:fld>
            <a:endParaRPr lang="en-US" dirty="0"/>
          </a:p>
        </p:txBody>
      </p:sp>
      <p:sp>
        <p:nvSpPr>
          <p:cNvPr id="8" name="Rounded Rectangle 7"/>
          <p:cNvSpPr/>
          <p:nvPr userDrawn="1"/>
        </p:nvSpPr>
        <p:spPr>
          <a:xfrm>
            <a:off x="2834644" y="6044621"/>
            <a:ext cx="2518756" cy="436120"/>
          </a:xfrm>
          <a:prstGeom prst="roundRect">
            <a:avLst/>
          </a:prstGeom>
          <a:solidFill>
            <a:schemeClr val="accent1"/>
          </a:solidFill>
          <a:ln w="25400" cap="sq">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4"/>
          <p:cNvSpPr txBox="1">
            <a:spLocks/>
          </p:cNvSpPr>
          <p:nvPr userDrawn="1"/>
        </p:nvSpPr>
        <p:spPr>
          <a:xfrm>
            <a:off x="2834643" y="6102841"/>
            <a:ext cx="2518757" cy="307777"/>
          </a:xfrm>
          <a:prstGeom prst="rect">
            <a:avLst/>
          </a:prstGeom>
        </p:spPr>
        <p:txBody>
          <a:bodyPr/>
          <a:lstStyle>
            <a:lvl1pPr marL="287338" indent="-287338" algn="l" defTabSz="914400" rtl="0" eaLnBrk="1" latinLnBrk="0" hangingPunct="1">
              <a:lnSpc>
                <a:spcPct val="90000"/>
              </a:lnSpc>
              <a:spcBef>
                <a:spcPts val="1000"/>
              </a:spcBef>
              <a:buClrTx/>
              <a:buFont typeface="Wingdings" panose="05000000000000000000" pitchFamily="2" charset="2"/>
              <a:buChar char="ü"/>
              <a:defRPr lang="en-US" sz="2400" b="1" kern="1200" dirty="0" smtClean="0">
                <a:solidFill>
                  <a:schemeClr val="tx1"/>
                </a:solidFill>
                <a:latin typeface="Arial" panose="020B0604020202020204" pitchFamily="34" charset="0"/>
                <a:ea typeface="+mn-ea"/>
                <a:cs typeface="Arial" panose="020B0604020202020204" pitchFamily="34" charset="0"/>
              </a:defRPr>
            </a:lvl1pPr>
            <a:lvl2pPr marL="514350" indent="-17462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741363" indent="-22383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74725" indent="-1730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1198563"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574675"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1400" dirty="0" smtClean="0"/>
              <a:t>Service to Soldiers! </a:t>
            </a:r>
            <a:endParaRPr lang="en-US" sz="1400" dirty="0"/>
          </a:p>
        </p:txBody>
      </p:sp>
      <p:sp>
        <p:nvSpPr>
          <p:cNvPr id="7" name="Rectangle 6"/>
          <p:cNvSpPr/>
          <p:nvPr userDrawn="1"/>
        </p:nvSpPr>
        <p:spPr bwMode="gray">
          <a:xfrm>
            <a:off x="-91439" y="1047403"/>
            <a:ext cx="9318566" cy="4754880"/>
          </a:xfrm>
          <a:prstGeom prst="rect">
            <a:avLst/>
          </a:prstGeom>
          <a:blipFill>
            <a:blip r:embed="rId3"/>
            <a:stretch>
              <a:fillRect/>
            </a:stretch>
          </a:blipFill>
          <a:ln>
            <a:noFill/>
          </a:ln>
          <a:effectLst>
            <a:outerShdw blurRad="50800" dist="38100" dir="3600000" algn="t"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746316150"/>
      </p:ext>
    </p:extLst>
  </p:cSld>
  <p:clrMapOvr>
    <a:masterClrMapping/>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Left Side Pictures">
    <p:spTree>
      <p:nvGrpSpPr>
        <p:cNvPr id="1" name=""/>
        <p:cNvGrpSpPr/>
        <p:nvPr/>
      </p:nvGrpSpPr>
      <p:grpSpPr>
        <a:xfrm>
          <a:off x="0" y="0"/>
          <a:ext cx="0" cy="0"/>
          <a:chOff x="0" y="0"/>
          <a:chExt cx="0" cy="0"/>
        </a:xfrm>
      </p:grpSpPr>
      <p:sp>
        <p:nvSpPr>
          <p:cNvPr id="9" name="Picture Placeholder 7"/>
          <p:cNvSpPr>
            <a:spLocks noGrp="1"/>
          </p:cNvSpPr>
          <p:nvPr>
            <p:ph type="pic" sz="quarter" idx="14"/>
          </p:nvPr>
        </p:nvSpPr>
        <p:spPr>
          <a:xfrm>
            <a:off x="885287" y="3347603"/>
            <a:ext cx="3059695" cy="2039797"/>
          </a:xfrm>
          <a:noFill/>
          <a:ln w="25400">
            <a:gradFill>
              <a:gsLst>
                <a:gs pos="0">
                  <a:schemeClr val="bg1"/>
                </a:gs>
                <a:gs pos="74000">
                  <a:srgbClr val="6C6C6C"/>
                </a:gs>
                <a:gs pos="83000">
                  <a:schemeClr val="bg1">
                    <a:lumMod val="50000"/>
                  </a:schemeClr>
                </a:gs>
                <a:gs pos="100000">
                  <a:schemeClr val="bg1">
                    <a:lumMod val="75000"/>
                  </a:schemeClr>
                </a:gs>
              </a:gsLst>
              <a:lin ang="5400000" scaled="1"/>
            </a:gradFill>
          </a:ln>
        </p:spPr>
        <p:txBody>
          <a:bodyPr/>
          <a:lstStyle/>
          <a:p>
            <a:endParaRPr lang="en-US"/>
          </a:p>
        </p:txBody>
      </p:sp>
      <p:sp>
        <p:nvSpPr>
          <p:cNvPr id="2" name="Title 1"/>
          <p:cNvSpPr>
            <a:spLocks noGrp="1"/>
          </p:cNvSpPr>
          <p:nvPr>
            <p:ph type="title" hasCustomPrompt="1"/>
          </p:nvPr>
        </p:nvSpPr>
        <p:spPr>
          <a:xfrm>
            <a:off x="836761" y="100584"/>
            <a:ext cx="7955280" cy="480131"/>
          </a:xfrm>
        </p:spPr>
        <p:txBody>
          <a:bodyPr vert="horz" lIns="182880" tIns="45720" rIns="91440" bIns="45720" rtlCol="0" anchor="t" anchorCtr="0">
            <a:spAutoFit/>
          </a:bodyPr>
          <a:lstStyle>
            <a:lvl1pPr>
              <a:defRPr lang="en-US" dirty="0"/>
            </a:lvl1pPr>
          </a:lstStyle>
          <a:p>
            <a:pPr lvl="0"/>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1A3C3F5D-9F0A-4D26-898B-10DC4C85EEE6}" type="slidenum">
              <a:rPr lang="en-US" smtClean="0"/>
              <a:t>‹#›</a:t>
            </a:fld>
            <a:endParaRPr lang="en-US" dirty="0"/>
          </a:p>
        </p:txBody>
      </p:sp>
      <p:sp>
        <p:nvSpPr>
          <p:cNvPr id="8" name="Picture Placeholder 7"/>
          <p:cNvSpPr>
            <a:spLocks noGrp="1"/>
          </p:cNvSpPr>
          <p:nvPr>
            <p:ph type="pic" sz="quarter" idx="13"/>
          </p:nvPr>
        </p:nvSpPr>
        <p:spPr>
          <a:xfrm>
            <a:off x="885287" y="1160579"/>
            <a:ext cx="3059695" cy="2039797"/>
          </a:xfrm>
          <a:noFill/>
          <a:ln w="25400">
            <a:gradFill>
              <a:gsLst>
                <a:gs pos="0">
                  <a:schemeClr val="bg1"/>
                </a:gs>
                <a:gs pos="74000">
                  <a:srgbClr val="6C6C6C"/>
                </a:gs>
                <a:gs pos="83000">
                  <a:schemeClr val="bg1">
                    <a:lumMod val="50000"/>
                  </a:schemeClr>
                </a:gs>
                <a:gs pos="100000">
                  <a:schemeClr val="bg1">
                    <a:lumMod val="75000"/>
                  </a:schemeClr>
                </a:gs>
              </a:gsLst>
              <a:lin ang="5400000" scaled="1"/>
            </a:gradFill>
          </a:ln>
        </p:spPr>
        <p:txBody>
          <a:bodyPr/>
          <a:lstStyle/>
          <a:p>
            <a:endParaRPr lang="en-US"/>
          </a:p>
        </p:txBody>
      </p:sp>
      <p:grpSp>
        <p:nvGrpSpPr>
          <p:cNvPr id="10" name="Group 9"/>
          <p:cNvGrpSpPr/>
          <p:nvPr userDrawn="1"/>
        </p:nvGrpSpPr>
        <p:grpSpPr>
          <a:xfrm>
            <a:off x="4339087" y="1012631"/>
            <a:ext cx="4033963" cy="4499647"/>
            <a:chOff x="-95759" y="940568"/>
            <a:chExt cx="3606375" cy="3768161"/>
          </a:xfrm>
        </p:grpSpPr>
        <p:sp>
          <p:nvSpPr>
            <p:cNvPr id="11" name="Rounded Rectangle 10"/>
            <p:cNvSpPr/>
            <p:nvPr/>
          </p:nvSpPr>
          <p:spPr bwMode="gray">
            <a:xfrm>
              <a:off x="-95759" y="940568"/>
              <a:ext cx="3533871" cy="3768161"/>
            </a:xfrm>
            <a:prstGeom prst="roundRect">
              <a:avLst>
                <a:gd name="adj" fmla="val 2752"/>
              </a:avLst>
            </a:prstGeom>
            <a:blipFill>
              <a:blip r:embed="rId2"/>
              <a:stretch>
                <a:fillRect/>
              </a:stretch>
            </a:blipFill>
            <a:ln>
              <a:noFill/>
            </a:ln>
            <a:effectLst>
              <a:outerShdw blurRad="50800" dist="38100" dir="3600000" algn="t"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 name="TextBox 3"/>
            <p:cNvSpPr txBox="1">
              <a:spLocks noChangeArrowheads="1"/>
            </p:cNvSpPr>
            <p:nvPr/>
          </p:nvSpPr>
          <p:spPr bwMode="gray">
            <a:xfrm>
              <a:off x="-77240" y="1042383"/>
              <a:ext cx="3478300" cy="309291"/>
            </a:xfrm>
            <a:prstGeom prst="rect">
              <a:avLst/>
            </a:prstGeom>
            <a:noFill/>
            <a:ln w="9525">
              <a:noFill/>
              <a:miter lim="800000"/>
              <a:headEnd/>
              <a:tailEnd/>
            </a:ln>
            <a:effectLst>
              <a:outerShdw blurRad="50800" dist="38100" dir="3600000" algn="t" rotWithShape="0">
                <a:schemeClr val="bg1">
                  <a:lumMod val="75000"/>
                  <a:alpha val="70000"/>
                </a:schemeClr>
              </a:outerShdw>
            </a:effectLst>
          </p:spPr>
          <p:txBody>
            <a:bodyPr wrap="square">
              <a:spAutoFit/>
            </a:bodyPr>
            <a:lstStyle/>
            <a:p>
              <a:pPr algn="ctr"/>
              <a:r>
                <a:rPr lang="en-US" b="1" dirty="0" smtClean="0">
                  <a:latin typeface="Arial" pitchFamily="34" charset="0"/>
                  <a:cs typeface="Arial" pitchFamily="34" charset="0"/>
                </a:rPr>
                <a:t>Sub</a:t>
              </a:r>
              <a:r>
                <a:rPr lang="en-US" b="1" baseline="0" dirty="0" smtClean="0">
                  <a:latin typeface="Arial" pitchFamily="34" charset="0"/>
                  <a:cs typeface="Arial" pitchFamily="34" charset="0"/>
                </a:rPr>
                <a:t>heading </a:t>
              </a:r>
              <a:endParaRPr lang="en-US" b="1" dirty="0" smtClean="0">
                <a:latin typeface="Arial" pitchFamily="34" charset="0"/>
                <a:cs typeface="Arial" pitchFamily="34" charset="0"/>
              </a:endParaRPr>
            </a:p>
          </p:txBody>
        </p:sp>
        <p:sp>
          <p:nvSpPr>
            <p:cNvPr id="13" name="TextBox 12"/>
            <p:cNvSpPr txBox="1"/>
            <p:nvPr/>
          </p:nvSpPr>
          <p:spPr bwMode="gray">
            <a:xfrm>
              <a:off x="-23255" y="1587930"/>
              <a:ext cx="3533871" cy="257743"/>
            </a:xfrm>
            <a:prstGeom prst="rect">
              <a:avLst/>
            </a:prstGeom>
            <a:noFill/>
          </p:spPr>
          <p:txBody>
            <a:bodyPr wrap="square" rtlCol="0">
              <a:spAutoFit/>
            </a:bodyPr>
            <a:lstStyle/>
            <a:p>
              <a:pPr marL="285750" indent="-285750">
                <a:buFont typeface="Arial" panose="020B0604020202020204" pitchFamily="34" charset="0"/>
                <a:buChar char="•"/>
              </a:pPr>
              <a:r>
                <a:rPr lang="en-US" sz="1400" b="1" dirty="0" smtClean="0">
                  <a:latin typeface="Arial" pitchFamily="34" charset="0"/>
                  <a:cs typeface="Arial" pitchFamily="34" charset="0"/>
                </a:rPr>
                <a:t>Text</a:t>
              </a:r>
              <a:endParaRPr lang="en-US" sz="1400" b="1" dirty="0">
                <a:latin typeface="Arial" pitchFamily="34" charset="0"/>
                <a:cs typeface="Arial" pitchFamily="34" charset="0"/>
              </a:endParaRPr>
            </a:p>
          </p:txBody>
        </p:sp>
      </p:grpSp>
      <p:sp>
        <p:nvSpPr>
          <p:cNvPr id="14" name="Rounded Rectangle 13"/>
          <p:cNvSpPr/>
          <p:nvPr userDrawn="1"/>
        </p:nvSpPr>
        <p:spPr>
          <a:xfrm>
            <a:off x="2834644" y="6044621"/>
            <a:ext cx="2518756" cy="436120"/>
          </a:xfrm>
          <a:prstGeom prst="roundRect">
            <a:avLst/>
          </a:prstGeom>
          <a:solidFill>
            <a:schemeClr val="accent1"/>
          </a:solidFill>
          <a:ln w="25400" cap="sq">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4"/>
          <p:cNvSpPr txBox="1">
            <a:spLocks/>
          </p:cNvSpPr>
          <p:nvPr userDrawn="1"/>
        </p:nvSpPr>
        <p:spPr>
          <a:xfrm>
            <a:off x="2834643" y="6102841"/>
            <a:ext cx="2518757" cy="307777"/>
          </a:xfrm>
          <a:prstGeom prst="rect">
            <a:avLst/>
          </a:prstGeom>
        </p:spPr>
        <p:txBody>
          <a:bodyPr/>
          <a:lstStyle>
            <a:lvl1pPr marL="287338" indent="-287338" algn="l" defTabSz="914400" rtl="0" eaLnBrk="1" latinLnBrk="0" hangingPunct="1">
              <a:lnSpc>
                <a:spcPct val="90000"/>
              </a:lnSpc>
              <a:spcBef>
                <a:spcPts val="1000"/>
              </a:spcBef>
              <a:buClrTx/>
              <a:buFont typeface="Wingdings" panose="05000000000000000000" pitchFamily="2" charset="2"/>
              <a:buChar char="ü"/>
              <a:defRPr lang="en-US" sz="2400" b="1" kern="1200" dirty="0" smtClean="0">
                <a:solidFill>
                  <a:schemeClr val="tx1"/>
                </a:solidFill>
                <a:latin typeface="Arial" panose="020B0604020202020204" pitchFamily="34" charset="0"/>
                <a:ea typeface="+mn-ea"/>
                <a:cs typeface="Arial" panose="020B0604020202020204" pitchFamily="34" charset="0"/>
              </a:defRPr>
            </a:lvl1pPr>
            <a:lvl2pPr marL="514350" indent="-17462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741363" indent="-22383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74725" indent="-1730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1198563"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574675"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1400" dirty="0" smtClean="0"/>
              <a:t>Service to Soldiers! </a:t>
            </a:r>
            <a:endParaRPr lang="en-US" sz="1400" dirty="0"/>
          </a:p>
        </p:txBody>
      </p:sp>
      <p:sp>
        <p:nvSpPr>
          <p:cNvPr id="16" name="Rectangle 15"/>
          <p:cNvSpPr/>
          <p:nvPr userDrawn="1"/>
        </p:nvSpPr>
        <p:spPr bwMode="gray">
          <a:xfrm>
            <a:off x="5271980" y="1558968"/>
            <a:ext cx="2045631" cy="54595"/>
          </a:xfrm>
          <a:prstGeom prst="rect">
            <a:avLst/>
          </a:prstGeom>
          <a:gradFill flip="none" rotWithShape="1">
            <a:gsLst>
              <a:gs pos="20000">
                <a:srgbClr val="5581B3">
                  <a:alpha val="60000"/>
                </a:srgbClr>
              </a:gs>
              <a:gs pos="0">
                <a:srgbClr val="102737">
                  <a:alpha val="60000"/>
                </a:srgbClr>
              </a:gs>
              <a:gs pos="76000">
                <a:srgbClr val="102737"/>
              </a:gs>
            </a:gsLst>
            <a:lin ang="16200000" scaled="1"/>
            <a:tileRect/>
          </a:gradFill>
          <a:ln>
            <a:gradFill>
              <a:gsLst>
                <a:gs pos="0">
                  <a:schemeClr val="bg1"/>
                </a:gs>
                <a:gs pos="74000">
                  <a:srgbClr val="6C6C6C"/>
                </a:gs>
                <a:gs pos="83000">
                  <a:schemeClr val="bg1">
                    <a:lumMod val="50000"/>
                  </a:schemeClr>
                </a:gs>
                <a:gs pos="100000">
                  <a:schemeClr val="bg1">
                    <a:lumMod val="75000"/>
                  </a:schemeClr>
                </a:gs>
              </a:gsLst>
              <a:lin ang="5400000" scaled="1"/>
            </a:gradFill>
          </a:ln>
          <a:effectLst>
            <a:outerShdw blurRad="50800" dist="38100" dir="3600000" algn="t"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91581919"/>
      </p:ext>
    </p:extLst>
  </p:cSld>
  <p:clrMapOvr>
    <a:masterClrMapping/>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ight Side Pictures">
    <p:spTree>
      <p:nvGrpSpPr>
        <p:cNvPr id="1" name=""/>
        <p:cNvGrpSpPr/>
        <p:nvPr/>
      </p:nvGrpSpPr>
      <p:grpSpPr>
        <a:xfrm>
          <a:off x="0" y="0"/>
          <a:ext cx="0" cy="0"/>
          <a:chOff x="0" y="0"/>
          <a:chExt cx="0" cy="0"/>
        </a:xfrm>
      </p:grpSpPr>
      <p:sp>
        <p:nvSpPr>
          <p:cNvPr id="9" name="Picture Placeholder 7"/>
          <p:cNvSpPr>
            <a:spLocks noGrp="1"/>
          </p:cNvSpPr>
          <p:nvPr>
            <p:ph type="pic" sz="quarter" idx="14"/>
          </p:nvPr>
        </p:nvSpPr>
        <p:spPr>
          <a:xfrm>
            <a:off x="5211525" y="3347603"/>
            <a:ext cx="3059695" cy="2039797"/>
          </a:xfrm>
          <a:noFill/>
          <a:ln w="25400">
            <a:gradFill>
              <a:gsLst>
                <a:gs pos="0">
                  <a:schemeClr val="bg1"/>
                </a:gs>
                <a:gs pos="74000">
                  <a:srgbClr val="6C6C6C"/>
                </a:gs>
                <a:gs pos="83000">
                  <a:schemeClr val="bg1">
                    <a:lumMod val="50000"/>
                  </a:schemeClr>
                </a:gs>
                <a:gs pos="100000">
                  <a:schemeClr val="bg1">
                    <a:lumMod val="75000"/>
                  </a:schemeClr>
                </a:gs>
              </a:gsLst>
              <a:lin ang="5400000" scaled="1"/>
            </a:gradFill>
          </a:ln>
        </p:spPr>
        <p:txBody>
          <a:bodyPr/>
          <a:lstStyle/>
          <a:p>
            <a:endParaRPr lang="en-US" dirty="0"/>
          </a:p>
        </p:txBody>
      </p:sp>
      <p:sp>
        <p:nvSpPr>
          <p:cNvPr id="2" name="Title 1"/>
          <p:cNvSpPr>
            <a:spLocks noGrp="1"/>
          </p:cNvSpPr>
          <p:nvPr>
            <p:ph type="title" hasCustomPrompt="1"/>
          </p:nvPr>
        </p:nvSpPr>
        <p:spPr>
          <a:xfrm>
            <a:off x="836761" y="100584"/>
            <a:ext cx="7955280" cy="480131"/>
          </a:xfrm>
        </p:spPr>
        <p:txBody>
          <a:bodyPr vert="horz" lIns="182880" tIns="45720" rIns="91440" bIns="45720" rtlCol="0" anchor="t" anchorCtr="0">
            <a:spAutoFit/>
          </a:bodyPr>
          <a:lstStyle>
            <a:lvl1pPr>
              <a:defRPr lang="en-US" dirty="0"/>
            </a:lvl1pPr>
          </a:lstStyle>
          <a:p>
            <a:pPr lvl="0"/>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1A3C3F5D-9F0A-4D26-898B-10DC4C85EEE6}" type="slidenum">
              <a:rPr lang="en-US" smtClean="0"/>
              <a:t>‹#›</a:t>
            </a:fld>
            <a:endParaRPr lang="en-US" dirty="0"/>
          </a:p>
        </p:txBody>
      </p:sp>
      <p:sp>
        <p:nvSpPr>
          <p:cNvPr id="8" name="Picture Placeholder 7"/>
          <p:cNvSpPr>
            <a:spLocks noGrp="1"/>
          </p:cNvSpPr>
          <p:nvPr>
            <p:ph type="pic" sz="quarter" idx="13"/>
          </p:nvPr>
        </p:nvSpPr>
        <p:spPr>
          <a:xfrm>
            <a:off x="5211525" y="1160579"/>
            <a:ext cx="3059695" cy="2039797"/>
          </a:xfrm>
          <a:noFill/>
          <a:ln w="25400">
            <a:gradFill>
              <a:gsLst>
                <a:gs pos="0">
                  <a:schemeClr val="bg1"/>
                </a:gs>
                <a:gs pos="74000">
                  <a:srgbClr val="6C6C6C"/>
                </a:gs>
                <a:gs pos="83000">
                  <a:schemeClr val="bg1">
                    <a:lumMod val="50000"/>
                  </a:schemeClr>
                </a:gs>
                <a:gs pos="100000">
                  <a:schemeClr val="bg1">
                    <a:lumMod val="75000"/>
                  </a:schemeClr>
                </a:gs>
              </a:gsLst>
              <a:lin ang="5400000" scaled="1"/>
            </a:gradFill>
          </a:ln>
        </p:spPr>
        <p:txBody>
          <a:bodyPr/>
          <a:lstStyle/>
          <a:p>
            <a:endParaRPr lang="en-US"/>
          </a:p>
        </p:txBody>
      </p:sp>
      <p:grpSp>
        <p:nvGrpSpPr>
          <p:cNvPr id="10" name="Group 9"/>
          <p:cNvGrpSpPr/>
          <p:nvPr userDrawn="1"/>
        </p:nvGrpSpPr>
        <p:grpSpPr>
          <a:xfrm>
            <a:off x="845307" y="1012631"/>
            <a:ext cx="4033963" cy="4499647"/>
            <a:chOff x="-95759" y="940568"/>
            <a:chExt cx="3606375" cy="3768161"/>
          </a:xfrm>
        </p:grpSpPr>
        <p:sp>
          <p:nvSpPr>
            <p:cNvPr id="11" name="Rounded Rectangle 10"/>
            <p:cNvSpPr/>
            <p:nvPr/>
          </p:nvSpPr>
          <p:spPr bwMode="gray">
            <a:xfrm>
              <a:off x="-95759" y="940568"/>
              <a:ext cx="3533871" cy="3768161"/>
            </a:xfrm>
            <a:prstGeom prst="roundRect">
              <a:avLst>
                <a:gd name="adj" fmla="val 2752"/>
              </a:avLst>
            </a:prstGeom>
            <a:blipFill>
              <a:blip r:embed="rId2"/>
              <a:stretch>
                <a:fillRect/>
              </a:stretch>
            </a:blipFill>
            <a:ln>
              <a:noFill/>
            </a:ln>
            <a:effectLst>
              <a:outerShdw blurRad="50800" dist="38100" dir="3600000" algn="t"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 name="TextBox 3"/>
            <p:cNvSpPr txBox="1">
              <a:spLocks noChangeArrowheads="1"/>
            </p:cNvSpPr>
            <p:nvPr/>
          </p:nvSpPr>
          <p:spPr bwMode="gray">
            <a:xfrm>
              <a:off x="-77240" y="1042383"/>
              <a:ext cx="3478300" cy="309291"/>
            </a:xfrm>
            <a:prstGeom prst="rect">
              <a:avLst/>
            </a:prstGeom>
            <a:noFill/>
            <a:ln w="9525">
              <a:noFill/>
              <a:miter lim="800000"/>
              <a:headEnd/>
              <a:tailEnd/>
            </a:ln>
            <a:effectLst>
              <a:outerShdw blurRad="50800" dist="38100" dir="3600000" algn="t" rotWithShape="0">
                <a:schemeClr val="bg1">
                  <a:lumMod val="75000"/>
                  <a:alpha val="70000"/>
                </a:schemeClr>
              </a:outerShdw>
            </a:effectLst>
          </p:spPr>
          <p:txBody>
            <a:bodyPr wrap="square">
              <a:spAutoFit/>
            </a:bodyPr>
            <a:lstStyle/>
            <a:p>
              <a:pPr algn="ctr"/>
              <a:r>
                <a:rPr lang="en-US" b="1" dirty="0" smtClean="0">
                  <a:latin typeface="Arial" pitchFamily="34" charset="0"/>
                  <a:cs typeface="Arial" pitchFamily="34" charset="0"/>
                </a:rPr>
                <a:t>Sub</a:t>
              </a:r>
              <a:r>
                <a:rPr lang="en-US" b="1" baseline="0" dirty="0" smtClean="0">
                  <a:latin typeface="Arial" pitchFamily="34" charset="0"/>
                  <a:cs typeface="Arial" pitchFamily="34" charset="0"/>
                </a:rPr>
                <a:t>heading </a:t>
              </a:r>
              <a:endParaRPr lang="en-US" b="1" dirty="0" smtClean="0">
                <a:latin typeface="Arial" pitchFamily="34" charset="0"/>
                <a:cs typeface="Arial" pitchFamily="34" charset="0"/>
              </a:endParaRPr>
            </a:p>
          </p:txBody>
        </p:sp>
        <p:sp>
          <p:nvSpPr>
            <p:cNvPr id="13" name="TextBox 12"/>
            <p:cNvSpPr txBox="1"/>
            <p:nvPr/>
          </p:nvSpPr>
          <p:spPr bwMode="gray">
            <a:xfrm>
              <a:off x="-23255" y="1587930"/>
              <a:ext cx="3533871" cy="257743"/>
            </a:xfrm>
            <a:prstGeom prst="rect">
              <a:avLst/>
            </a:prstGeom>
            <a:noFill/>
          </p:spPr>
          <p:txBody>
            <a:bodyPr wrap="square" rtlCol="0">
              <a:spAutoFit/>
            </a:bodyPr>
            <a:lstStyle/>
            <a:p>
              <a:pPr marL="285750" indent="-285750">
                <a:buFont typeface="Arial" panose="020B0604020202020204" pitchFamily="34" charset="0"/>
                <a:buChar char="•"/>
              </a:pPr>
              <a:r>
                <a:rPr lang="en-US" sz="1400" b="1" dirty="0" smtClean="0">
                  <a:latin typeface="Arial" pitchFamily="34" charset="0"/>
                  <a:cs typeface="Arial" pitchFamily="34" charset="0"/>
                </a:rPr>
                <a:t>Text</a:t>
              </a:r>
              <a:endParaRPr lang="en-US" sz="1400" b="1" dirty="0">
                <a:latin typeface="Arial" pitchFamily="34" charset="0"/>
                <a:cs typeface="Arial" pitchFamily="34" charset="0"/>
              </a:endParaRPr>
            </a:p>
          </p:txBody>
        </p:sp>
      </p:grpSp>
      <p:sp>
        <p:nvSpPr>
          <p:cNvPr id="14" name="Rounded Rectangle 13"/>
          <p:cNvSpPr/>
          <p:nvPr userDrawn="1"/>
        </p:nvSpPr>
        <p:spPr>
          <a:xfrm>
            <a:off x="2834644" y="6044621"/>
            <a:ext cx="2518756" cy="436120"/>
          </a:xfrm>
          <a:prstGeom prst="roundRect">
            <a:avLst/>
          </a:prstGeom>
          <a:solidFill>
            <a:schemeClr val="accent1"/>
          </a:solidFill>
          <a:ln w="25400" cap="sq">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4"/>
          <p:cNvSpPr txBox="1">
            <a:spLocks/>
          </p:cNvSpPr>
          <p:nvPr userDrawn="1"/>
        </p:nvSpPr>
        <p:spPr>
          <a:xfrm>
            <a:off x="2834643" y="6102841"/>
            <a:ext cx="2518757" cy="307777"/>
          </a:xfrm>
          <a:prstGeom prst="rect">
            <a:avLst/>
          </a:prstGeom>
        </p:spPr>
        <p:txBody>
          <a:bodyPr/>
          <a:lstStyle>
            <a:lvl1pPr marL="287338" indent="-287338" algn="l" defTabSz="914400" rtl="0" eaLnBrk="1" latinLnBrk="0" hangingPunct="1">
              <a:lnSpc>
                <a:spcPct val="90000"/>
              </a:lnSpc>
              <a:spcBef>
                <a:spcPts val="1000"/>
              </a:spcBef>
              <a:buClrTx/>
              <a:buFont typeface="Wingdings" panose="05000000000000000000" pitchFamily="2" charset="2"/>
              <a:buChar char="ü"/>
              <a:defRPr lang="en-US" sz="2400" b="1" kern="1200" dirty="0" smtClean="0">
                <a:solidFill>
                  <a:schemeClr val="tx1"/>
                </a:solidFill>
                <a:latin typeface="Arial" panose="020B0604020202020204" pitchFamily="34" charset="0"/>
                <a:ea typeface="+mn-ea"/>
                <a:cs typeface="Arial" panose="020B0604020202020204" pitchFamily="34" charset="0"/>
              </a:defRPr>
            </a:lvl1pPr>
            <a:lvl2pPr marL="514350" indent="-17462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741363" indent="-22383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74725" indent="-1730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1198563"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574675"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1400" dirty="0" smtClean="0"/>
              <a:t>Service to Soldiers! </a:t>
            </a:r>
            <a:endParaRPr lang="en-US" sz="1400" dirty="0"/>
          </a:p>
        </p:txBody>
      </p:sp>
      <p:sp>
        <p:nvSpPr>
          <p:cNvPr id="16" name="Rectangle 15"/>
          <p:cNvSpPr/>
          <p:nvPr userDrawn="1"/>
        </p:nvSpPr>
        <p:spPr bwMode="gray">
          <a:xfrm>
            <a:off x="1798922" y="1558968"/>
            <a:ext cx="2045631" cy="54595"/>
          </a:xfrm>
          <a:prstGeom prst="rect">
            <a:avLst/>
          </a:prstGeom>
          <a:gradFill flip="none" rotWithShape="1">
            <a:gsLst>
              <a:gs pos="20000">
                <a:srgbClr val="5581B3">
                  <a:alpha val="60000"/>
                </a:srgbClr>
              </a:gs>
              <a:gs pos="0">
                <a:srgbClr val="102737">
                  <a:alpha val="60000"/>
                </a:srgbClr>
              </a:gs>
              <a:gs pos="76000">
                <a:srgbClr val="102737"/>
              </a:gs>
            </a:gsLst>
            <a:lin ang="16200000" scaled="1"/>
            <a:tileRect/>
          </a:gradFill>
          <a:ln>
            <a:gradFill>
              <a:gsLst>
                <a:gs pos="0">
                  <a:schemeClr val="bg1"/>
                </a:gs>
                <a:gs pos="74000">
                  <a:srgbClr val="6C6C6C"/>
                </a:gs>
                <a:gs pos="83000">
                  <a:schemeClr val="bg1">
                    <a:lumMod val="50000"/>
                  </a:schemeClr>
                </a:gs>
                <a:gs pos="100000">
                  <a:schemeClr val="bg1">
                    <a:lumMod val="75000"/>
                  </a:schemeClr>
                </a:gs>
              </a:gsLst>
              <a:lin ang="5400000" scaled="1"/>
            </a:gradFill>
          </a:ln>
          <a:effectLst>
            <a:outerShdw blurRad="50800" dist="38100" dir="3600000" algn="t"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99150997"/>
      </p:ext>
    </p:extLst>
  </p:cSld>
  <p:clrMapOvr>
    <a:masterClrMapping/>
  </p:clrMapOvr>
  <p:transition spd="med">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adership ">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A3C3F5D-9F0A-4D26-898B-10DC4C85EEE6}" type="slidenum">
              <a:rPr lang="en-US" smtClean="0"/>
              <a:t>‹#›</a:t>
            </a:fld>
            <a:endParaRPr lang="en-US" dirty="0"/>
          </a:p>
        </p:txBody>
      </p:sp>
      <p:sp>
        <p:nvSpPr>
          <p:cNvPr id="5" name="Rounded Rectangle 4"/>
          <p:cNvSpPr/>
          <p:nvPr userDrawn="1"/>
        </p:nvSpPr>
        <p:spPr bwMode="gray">
          <a:xfrm>
            <a:off x="939561" y="688338"/>
            <a:ext cx="3533871" cy="3725719"/>
          </a:xfrm>
          <a:prstGeom prst="roundRect">
            <a:avLst>
              <a:gd name="adj" fmla="val 2752"/>
            </a:avLst>
          </a:prstGeom>
          <a:blipFill>
            <a:blip r:embed="rId2"/>
            <a:stretch>
              <a:fillRect/>
            </a:stretch>
          </a:blipFill>
          <a:ln>
            <a:noFill/>
          </a:ln>
          <a:effectLst>
            <a:outerShdw blurRad="50800" dist="38100" dir="3600000" algn="t"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6" name="TextBox 3"/>
          <p:cNvSpPr txBox="1">
            <a:spLocks noChangeArrowheads="1"/>
          </p:cNvSpPr>
          <p:nvPr userDrawn="1"/>
        </p:nvSpPr>
        <p:spPr bwMode="gray">
          <a:xfrm>
            <a:off x="958080" y="790153"/>
            <a:ext cx="3478300" cy="369332"/>
          </a:xfrm>
          <a:prstGeom prst="rect">
            <a:avLst/>
          </a:prstGeom>
          <a:noFill/>
          <a:ln w="9525">
            <a:noFill/>
            <a:miter lim="800000"/>
            <a:headEnd/>
            <a:tailEnd/>
          </a:ln>
          <a:effectLst>
            <a:outerShdw blurRad="50800" dist="38100" dir="3600000" algn="t" rotWithShape="0">
              <a:schemeClr val="bg1">
                <a:lumMod val="75000"/>
                <a:alpha val="70000"/>
              </a:schemeClr>
            </a:outerShdw>
          </a:effectLst>
        </p:spPr>
        <p:txBody>
          <a:bodyPr wrap="square">
            <a:spAutoFit/>
          </a:bodyPr>
          <a:lstStyle/>
          <a:p>
            <a:pPr algn="ctr"/>
            <a:r>
              <a:rPr lang="en-US" b="1" dirty="0" smtClean="0">
                <a:latin typeface="Arial" pitchFamily="34" charset="0"/>
                <a:cs typeface="Arial" pitchFamily="34" charset="0"/>
              </a:rPr>
              <a:t>Senior Leader One</a:t>
            </a:r>
          </a:p>
        </p:txBody>
      </p:sp>
      <p:sp>
        <p:nvSpPr>
          <p:cNvPr id="7" name="TextBox 6"/>
          <p:cNvSpPr txBox="1"/>
          <p:nvPr userDrawn="1"/>
        </p:nvSpPr>
        <p:spPr bwMode="gray">
          <a:xfrm>
            <a:off x="1044965" y="2763010"/>
            <a:ext cx="3533871" cy="1815882"/>
          </a:xfrm>
          <a:prstGeom prst="rect">
            <a:avLst/>
          </a:prstGeom>
          <a:noFill/>
        </p:spPr>
        <p:txBody>
          <a:bodyPr wrap="square" rtlCol="0">
            <a:spAutoFit/>
          </a:bodyPr>
          <a:lstStyle/>
          <a:p>
            <a:pPr marL="114300" indent="-114300">
              <a:buFont typeface="Arial" pitchFamily="34" charset="0"/>
              <a:buChar char="•"/>
            </a:pPr>
            <a:r>
              <a:rPr lang="en-US" sz="1400" b="1" dirty="0" smtClean="0">
                <a:latin typeface="Arial" pitchFamily="34" charset="0"/>
                <a:cs typeface="Arial" pitchFamily="34" charset="0"/>
              </a:rPr>
              <a:t>Main</a:t>
            </a:r>
            <a:r>
              <a:rPr lang="en-US" sz="1400" b="1" baseline="0" dirty="0" smtClean="0">
                <a:latin typeface="Arial" pitchFamily="34" charset="0"/>
                <a:cs typeface="Arial" pitchFamily="34" charset="0"/>
              </a:rPr>
              <a:t> p</a:t>
            </a:r>
            <a:r>
              <a:rPr lang="en-US" sz="1400" b="1" dirty="0" smtClean="0">
                <a:latin typeface="Arial" pitchFamily="34" charset="0"/>
                <a:cs typeface="Arial" pitchFamily="34" charset="0"/>
              </a:rPr>
              <a:t>oint one</a:t>
            </a:r>
          </a:p>
          <a:p>
            <a:pPr marL="287338" lvl="1" indent="-137160">
              <a:buFont typeface="Arial" panose="020B0604020202020204" pitchFamily="34" charset="0"/>
              <a:buChar char="–"/>
            </a:pPr>
            <a:r>
              <a:rPr lang="en-US" sz="1400" dirty="0" smtClean="0">
                <a:latin typeface="Arial" pitchFamily="34" charset="0"/>
                <a:cs typeface="Arial" pitchFamily="34" charset="0"/>
              </a:rPr>
              <a:t>Sub bullet one </a:t>
            </a:r>
          </a:p>
          <a:p>
            <a:pPr marL="287338" lvl="1" indent="-137160">
              <a:buFont typeface="Arial" panose="020B0604020202020204" pitchFamily="34" charset="0"/>
              <a:buChar char="–"/>
            </a:pPr>
            <a:r>
              <a:rPr lang="en-US" sz="1400" dirty="0" smtClean="0">
                <a:latin typeface="Arial" pitchFamily="34" charset="0"/>
                <a:cs typeface="Arial" pitchFamily="34" charset="0"/>
              </a:rPr>
              <a:t>Sub bullet two</a:t>
            </a:r>
          </a:p>
          <a:p>
            <a:pPr marL="114300" indent="-114300">
              <a:buFont typeface="Arial" pitchFamily="34" charset="0"/>
              <a:buChar char="•"/>
            </a:pPr>
            <a:endParaRPr lang="en-US" sz="1400" b="1" dirty="0" smtClean="0">
              <a:latin typeface="Arial" pitchFamily="34" charset="0"/>
              <a:cs typeface="Arial" pitchFamily="34" charset="0"/>
            </a:endParaRPr>
          </a:p>
          <a:p>
            <a:pPr marL="114300" indent="-114300">
              <a:buFont typeface="Arial" pitchFamily="34" charset="0"/>
              <a:buChar char="•"/>
            </a:pPr>
            <a:r>
              <a:rPr lang="en-US" sz="1400" b="1" dirty="0" smtClean="0">
                <a:latin typeface="Arial" pitchFamily="34" charset="0"/>
                <a:cs typeface="Arial" pitchFamily="34" charset="0"/>
              </a:rPr>
              <a:t>Main</a:t>
            </a:r>
            <a:r>
              <a:rPr lang="en-US" sz="1400" b="1" baseline="0" dirty="0" smtClean="0">
                <a:latin typeface="Arial" pitchFamily="34" charset="0"/>
                <a:cs typeface="Arial" pitchFamily="34" charset="0"/>
              </a:rPr>
              <a:t> p</a:t>
            </a:r>
            <a:r>
              <a:rPr lang="en-US" sz="1400" b="1" dirty="0" smtClean="0">
                <a:latin typeface="Arial" pitchFamily="34" charset="0"/>
                <a:cs typeface="Arial" pitchFamily="34" charset="0"/>
              </a:rPr>
              <a:t>oint one</a:t>
            </a:r>
          </a:p>
          <a:p>
            <a:pPr marL="287338" lvl="1" indent="-137160">
              <a:buFont typeface="Arial" panose="020B0604020202020204" pitchFamily="34" charset="0"/>
              <a:buChar char="–"/>
            </a:pPr>
            <a:r>
              <a:rPr lang="en-US" sz="1400" dirty="0" smtClean="0">
                <a:latin typeface="Arial" pitchFamily="34" charset="0"/>
                <a:cs typeface="Arial" pitchFamily="34" charset="0"/>
              </a:rPr>
              <a:t>Sub bullet one </a:t>
            </a:r>
          </a:p>
          <a:p>
            <a:pPr marL="287338" lvl="1" indent="-137160">
              <a:buFont typeface="Arial" panose="020B0604020202020204" pitchFamily="34" charset="0"/>
              <a:buChar char="–"/>
            </a:pPr>
            <a:r>
              <a:rPr lang="en-US" sz="1400" dirty="0" smtClean="0">
                <a:latin typeface="Arial" pitchFamily="34" charset="0"/>
                <a:cs typeface="Arial" pitchFamily="34" charset="0"/>
              </a:rPr>
              <a:t>Sub bullet two </a:t>
            </a:r>
          </a:p>
          <a:p>
            <a:pPr marL="150178" lvl="1" indent="0">
              <a:buFont typeface="Arial" panose="020B0604020202020204" pitchFamily="34" charset="0"/>
              <a:buNone/>
            </a:pPr>
            <a:r>
              <a:rPr lang="en-US" sz="1400" dirty="0" smtClean="0">
                <a:latin typeface="Arial" pitchFamily="34" charset="0"/>
                <a:cs typeface="Arial" pitchFamily="34" charset="0"/>
              </a:rPr>
              <a:t> </a:t>
            </a:r>
          </a:p>
        </p:txBody>
      </p:sp>
      <p:sp>
        <p:nvSpPr>
          <p:cNvPr id="8" name="Rectangle 7"/>
          <p:cNvSpPr/>
          <p:nvPr userDrawn="1"/>
        </p:nvSpPr>
        <p:spPr bwMode="gray">
          <a:xfrm>
            <a:off x="1750642" y="1198161"/>
            <a:ext cx="1828800" cy="45720"/>
          </a:xfrm>
          <a:prstGeom prst="rect">
            <a:avLst/>
          </a:prstGeom>
          <a:gradFill flip="none" rotWithShape="1">
            <a:gsLst>
              <a:gs pos="20000">
                <a:srgbClr val="5581B3">
                  <a:alpha val="60000"/>
                </a:srgbClr>
              </a:gs>
              <a:gs pos="0">
                <a:srgbClr val="102737">
                  <a:alpha val="60000"/>
                </a:srgbClr>
              </a:gs>
              <a:gs pos="76000">
                <a:srgbClr val="102737"/>
              </a:gs>
            </a:gsLst>
            <a:lin ang="16200000" scaled="1"/>
            <a:tileRect/>
          </a:gradFill>
          <a:ln>
            <a:gradFill>
              <a:gsLst>
                <a:gs pos="0">
                  <a:schemeClr val="bg1"/>
                </a:gs>
                <a:gs pos="74000">
                  <a:srgbClr val="6C6C6C"/>
                </a:gs>
                <a:gs pos="83000">
                  <a:schemeClr val="bg1">
                    <a:lumMod val="50000"/>
                  </a:schemeClr>
                </a:gs>
                <a:gs pos="100000">
                  <a:schemeClr val="bg1">
                    <a:lumMod val="75000"/>
                  </a:schemeClr>
                </a:gs>
              </a:gsLst>
              <a:lin ang="5400000" scaled="1"/>
            </a:gradFill>
          </a:ln>
          <a:effectLst>
            <a:outerShdw blurRad="50800" dist="38100" dir="3600000" algn="t"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userDrawn="1"/>
        </p:nvSpPr>
        <p:spPr>
          <a:xfrm>
            <a:off x="2244384" y="1986311"/>
            <a:ext cx="2124262" cy="469359"/>
          </a:xfrm>
          <a:prstGeom prst="rect">
            <a:avLst/>
          </a:prstGeom>
        </p:spPr>
        <p:txBody>
          <a:bodyPr wrap="square">
            <a:spAutoFit/>
          </a:bodyPr>
          <a:lstStyle>
            <a:defPPr>
              <a:defRPr lang="en-US"/>
            </a:defPPr>
            <a:lvl1pPr>
              <a:lnSpc>
                <a:spcPts val="1100"/>
              </a:lnSpc>
              <a:spcBef>
                <a:spcPts val="600"/>
              </a:spcBef>
              <a:spcAft>
                <a:spcPts val="500"/>
              </a:spcAft>
              <a:defRPr sz="1000" b="1">
                <a:latin typeface=" Arial"/>
              </a:defRPr>
            </a:lvl1pPr>
          </a:lstStyle>
          <a:p>
            <a:pPr>
              <a:lnSpc>
                <a:spcPct val="100000"/>
              </a:lnSpc>
              <a:spcBef>
                <a:spcPts val="0"/>
              </a:spcBef>
              <a:spcAft>
                <a:spcPts val="0"/>
              </a:spcAft>
            </a:pPr>
            <a:r>
              <a:rPr lang="en-US" sz="1400" dirty="0" smtClean="0"/>
              <a:t>Name</a:t>
            </a:r>
          </a:p>
          <a:p>
            <a:pPr>
              <a:lnSpc>
                <a:spcPct val="100000"/>
              </a:lnSpc>
              <a:spcBef>
                <a:spcPts val="0"/>
              </a:spcBef>
              <a:spcAft>
                <a:spcPts val="0"/>
              </a:spcAft>
            </a:pPr>
            <a:r>
              <a:rPr lang="en-US" sz="1050" dirty="0" smtClean="0"/>
              <a:t>Title </a:t>
            </a:r>
            <a:endParaRPr lang="en-US" sz="1050" dirty="0"/>
          </a:p>
        </p:txBody>
      </p:sp>
      <p:sp>
        <p:nvSpPr>
          <p:cNvPr id="18" name="Rounded Rectangle 17"/>
          <p:cNvSpPr/>
          <p:nvPr userDrawn="1"/>
        </p:nvSpPr>
        <p:spPr bwMode="gray">
          <a:xfrm>
            <a:off x="5151214" y="1830042"/>
            <a:ext cx="3533871" cy="3725719"/>
          </a:xfrm>
          <a:prstGeom prst="roundRect">
            <a:avLst>
              <a:gd name="adj" fmla="val 2752"/>
            </a:avLst>
          </a:prstGeom>
          <a:blipFill>
            <a:blip r:embed="rId2"/>
            <a:stretch>
              <a:fillRect/>
            </a:stretch>
          </a:blipFill>
          <a:ln>
            <a:noFill/>
          </a:ln>
          <a:effectLst>
            <a:outerShdw blurRad="50800" dist="38100" dir="3600000" algn="t"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9" name="TextBox 3"/>
          <p:cNvSpPr txBox="1">
            <a:spLocks noChangeArrowheads="1"/>
          </p:cNvSpPr>
          <p:nvPr userDrawn="1"/>
        </p:nvSpPr>
        <p:spPr bwMode="gray">
          <a:xfrm>
            <a:off x="5169733" y="1931857"/>
            <a:ext cx="3478300" cy="369332"/>
          </a:xfrm>
          <a:prstGeom prst="rect">
            <a:avLst/>
          </a:prstGeom>
          <a:noFill/>
          <a:ln w="9525">
            <a:noFill/>
            <a:miter lim="800000"/>
            <a:headEnd/>
            <a:tailEnd/>
          </a:ln>
          <a:effectLst>
            <a:outerShdw blurRad="50800" dist="38100" dir="3600000" algn="t" rotWithShape="0">
              <a:schemeClr val="bg1">
                <a:lumMod val="75000"/>
                <a:alpha val="70000"/>
              </a:schemeClr>
            </a:outerShdw>
          </a:effectLst>
        </p:spPr>
        <p:txBody>
          <a:bodyPr wrap="square">
            <a:spAutoFit/>
          </a:bodyPr>
          <a:lstStyle/>
          <a:p>
            <a:pPr algn="ctr"/>
            <a:r>
              <a:rPr lang="en-US" b="1" dirty="0" smtClean="0">
                <a:latin typeface="Arial" pitchFamily="34" charset="0"/>
                <a:cs typeface="Arial" pitchFamily="34" charset="0"/>
              </a:rPr>
              <a:t>Senior Leader</a:t>
            </a:r>
            <a:r>
              <a:rPr lang="en-US" b="1" baseline="0" dirty="0" smtClean="0">
                <a:latin typeface="Arial" pitchFamily="34" charset="0"/>
                <a:cs typeface="Arial" pitchFamily="34" charset="0"/>
              </a:rPr>
              <a:t> Two </a:t>
            </a:r>
            <a:endParaRPr lang="en-US" b="1" dirty="0" smtClean="0">
              <a:latin typeface="Arial" pitchFamily="34" charset="0"/>
              <a:cs typeface="Arial" pitchFamily="34" charset="0"/>
            </a:endParaRPr>
          </a:p>
        </p:txBody>
      </p:sp>
      <p:sp>
        <p:nvSpPr>
          <p:cNvPr id="20" name="TextBox 19"/>
          <p:cNvSpPr txBox="1"/>
          <p:nvPr userDrawn="1"/>
        </p:nvSpPr>
        <p:spPr bwMode="gray">
          <a:xfrm>
            <a:off x="5256618" y="3904714"/>
            <a:ext cx="3533871" cy="1815882"/>
          </a:xfrm>
          <a:prstGeom prst="rect">
            <a:avLst/>
          </a:prstGeom>
          <a:noFill/>
        </p:spPr>
        <p:txBody>
          <a:bodyPr wrap="square" rtlCol="0">
            <a:spAutoFit/>
          </a:bodyPr>
          <a:lstStyle/>
          <a:p>
            <a:pPr marL="114300" indent="-114300">
              <a:buFont typeface="Arial" pitchFamily="34" charset="0"/>
              <a:buChar char="•"/>
            </a:pPr>
            <a:r>
              <a:rPr lang="en-US" sz="1400" b="1" dirty="0" smtClean="0">
                <a:latin typeface="Arial" pitchFamily="34" charset="0"/>
                <a:cs typeface="Arial" pitchFamily="34" charset="0"/>
              </a:rPr>
              <a:t>Main</a:t>
            </a:r>
            <a:r>
              <a:rPr lang="en-US" sz="1400" b="1" baseline="0" dirty="0" smtClean="0">
                <a:latin typeface="Arial" pitchFamily="34" charset="0"/>
                <a:cs typeface="Arial" pitchFamily="34" charset="0"/>
              </a:rPr>
              <a:t> p</a:t>
            </a:r>
            <a:r>
              <a:rPr lang="en-US" sz="1400" b="1" dirty="0" smtClean="0">
                <a:latin typeface="Arial" pitchFamily="34" charset="0"/>
                <a:cs typeface="Arial" pitchFamily="34" charset="0"/>
              </a:rPr>
              <a:t>oint one</a:t>
            </a:r>
          </a:p>
          <a:p>
            <a:pPr marL="287338" lvl="1" indent="-137160">
              <a:buFont typeface="Arial" panose="020B0604020202020204" pitchFamily="34" charset="0"/>
              <a:buChar char="–"/>
            </a:pPr>
            <a:r>
              <a:rPr lang="en-US" sz="1400" dirty="0" smtClean="0">
                <a:latin typeface="Arial" pitchFamily="34" charset="0"/>
                <a:cs typeface="Arial" pitchFamily="34" charset="0"/>
              </a:rPr>
              <a:t>Sub bullet one </a:t>
            </a:r>
          </a:p>
          <a:p>
            <a:pPr marL="287338" lvl="1" indent="-137160">
              <a:buFont typeface="Arial" panose="020B0604020202020204" pitchFamily="34" charset="0"/>
              <a:buChar char="–"/>
            </a:pPr>
            <a:r>
              <a:rPr lang="en-US" sz="1400" dirty="0" smtClean="0">
                <a:latin typeface="Arial" pitchFamily="34" charset="0"/>
                <a:cs typeface="Arial" pitchFamily="34" charset="0"/>
              </a:rPr>
              <a:t>Sub bullet two</a:t>
            </a:r>
          </a:p>
          <a:p>
            <a:pPr marL="114300" indent="-114300">
              <a:buFont typeface="Arial" pitchFamily="34" charset="0"/>
              <a:buChar char="•"/>
            </a:pPr>
            <a:endParaRPr lang="en-US" sz="1400" b="1" dirty="0" smtClean="0">
              <a:latin typeface="Arial" pitchFamily="34" charset="0"/>
              <a:cs typeface="Arial" pitchFamily="34" charset="0"/>
            </a:endParaRPr>
          </a:p>
          <a:p>
            <a:pPr marL="114300" indent="-114300">
              <a:buFont typeface="Arial" pitchFamily="34" charset="0"/>
              <a:buChar char="•"/>
            </a:pPr>
            <a:r>
              <a:rPr lang="en-US" sz="1400" b="1" dirty="0" smtClean="0">
                <a:latin typeface="Arial" pitchFamily="34" charset="0"/>
                <a:cs typeface="Arial" pitchFamily="34" charset="0"/>
              </a:rPr>
              <a:t>Main</a:t>
            </a:r>
            <a:r>
              <a:rPr lang="en-US" sz="1400" b="1" baseline="0" dirty="0" smtClean="0">
                <a:latin typeface="Arial" pitchFamily="34" charset="0"/>
                <a:cs typeface="Arial" pitchFamily="34" charset="0"/>
              </a:rPr>
              <a:t> p</a:t>
            </a:r>
            <a:r>
              <a:rPr lang="en-US" sz="1400" b="1" dirty="0" smtClean="0">
                <a:latin typeface="Arial" pitchFamily="34" charset="0"/>
                <a:cs typeface="Arial" pitchFamily="34" charset="0"/>
              </a:rPr>
              <a:t>oint one</a:t>
            </a:r>
          </a:p>
          <a:p>
            <a:pPr marL="287338" lvl="1" indent="-137160">
              <a:buFont typeface="Arial" panose="020B0604020202020204" pitchFamily="34" charset="0"/>
              <a:buChar char="–"/>
            </a:pPr>
            <a:r>
              <a:rPr lang="en-US" sz="1400" dirty="0" smtClean="0">
                <a:latin typeface="Arial" pitchFamily="34" charset="0"/>
                <a:cs typeface="Arial" pitchFamily="34" charset="0"/>
              </a:rPr>
              <a:t>Sub bullet one </a:t>
            </a:r>
          </a:p>
          <a:p>
            <a:pPr marL="287338" lvl="1" indent="-137160">
              <a:buFont typeface="Arial" panose="020B0604020202020204" pitchFamily="34" charset="0"/>
              <a:buChar char="–"/>
            </a:pPr>
            <a:r>
              <a:rPr lang="en-US" sz="1400" dirty="0" smtClean="0">
                <a:latin typeface="Arial" pitchFamily="34" charset="0"/>
                <a:cs typeface="Arial" pitchFamily="34" charset="0"/>
              </a:rPr>
              <a:t>Sub bullet two </a:t>
            </a:r>
          </a:p>
          <a:p>
            <a:pPr marL="150178" lvl="1" indent="0">
              <a:buFont typeface="Arial" panose="020B0604020202020204" pitchFamily="34" charset="0"/>
              <a:buNone/>
            </a:pPr>
            <a:r>
              <a:rPr lang="en-US" sz="1400" dirty="0" smtClean="0">
                <a:latin typeface="Arial" pitchFamily="34" charset="0"/>
                <a:cs typeface="Arial" pitchFamily="34" charset="0"/>
              </a:rPr>
              <a:t> </a:t>
            </a:r>
          </a:p>
        </p:txBody>
      </p:sp>
      <p:sp>
        <p:nvSpPr>
          <p:cNvPr id="21" name="Rectangle 20"/>
          <p:cNvSpPr/>
          <p:nvPr userDrawn="1"/>
        </p:nvSpPr>
        <p:spPr bwMode="gray">
          <a:xfrm>
            <a:off x="5962295" y="2339865"/>
            <a:ext cx="1828800" cy="45720"/>
          </a:xfrm>
          <a:prstGeom prst="rect">
            <a:avLst/>
          </a:prstGeom>
          <a:gradFill flip="none" rotWithShape="1">
            <a:gsLst>
              <a:gs pos="20000">
                <a:srgbClr val="5581B3">
                  <a:alpha val="60000"/>
                </a:srgbClr>
              </a:gs>
              <a:gs pos="0">
                <a:srgbClr val="102737">
                  <a:alpha val="60000"/>
                </a:srgbClr>
              </a:gs>
              <a:gs pos="76000">
                <a:srgbClr val="102737"/>
              </a:gs>
            </a:gsLst>
            <a:lin ang="16200000" scaled="1"/>
            <a:tileRect/>
          </a:gradFill>
          <a:ln>
            <a:gradFill>
              <a:gsLst>
                <a:gs pos="0">
                  <a:schemeClr val="bg1"/>
                </a:gs>
                <a:gs pos="74000">
                  <a:srgbClr val="6C6C6C"/>
                </a:gs>
                <a:gs pos="83000">
                  <a:schemeClr val="bg1">
                    <a:lumMod val="50000"/>
                  </a:schemeClr>
                </a:gs>
                <a:gs pos="100000">
                  <a:schemeClr val="bg1">
                    <a:lumMod val="75000"/>
                  </a:schemeClr>
                </a:gs>
              </a:gsLst>
              <a:lin ang="5400000" scaled="1"/>
            </a:gradFill>
          </a:ln>
          <a:effectLst>
            <a:outerShdw blurRad="50800" dist="38100" dir="3600000" algn="t" rotWithShape="0">
              <a:prstClr val="black">
                <a:alpha val="9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userDrawn="1"/>
        </p:nvSpPr>
        <p:spPr>
          <a:xfrm>
            <a:off x="6456037" y="3128015"/>
            <a:ext cx="2124262" cy="469359"/>
          </a:xfrm>
          <a:prstGeom prst="rect">
            <a:avLst/>
          </a:prstGeom>
        </p:spPr>
        <p:txBody>
          <a:bodyPr wrap="square">
            <a:spAutoFit/>
          </a:bodyPr>
          <a:lstStyle>
            <a:defPPr>
              <a:defRPr lang="en-US"/>
            </a:defPPr>
            <a:lvl1pPr>
              <a:lnSpc>
                <a:spcPts val="1100"/>
              </a:lnSpc>
              <a:spcBef>
                <a:spcPts val="600"/>
              </a:spcBef>
              <a:spcAft>
                <a:spcPts val="500"/>
              </a:spcAft>
              <a:defRPr sz="1000" b="1">
                <a:latin typeface=" Arial"/>
              </a:defRPr>
            </a:lvl1pPr>
          </a:lstStyle>
          <a:p>
            <a:pPr>
              <a:lnSpc>
                <a:spcPct val="100000"/>
              </a:lnSpc>
              <a:spcBef>
                <a:spcPts val="0"/>
              </a:spcBef>
              <a:spcAft>
                <a:spcPts val="0"/>
              </a:spcAft>
            </a:pPr>
            <a:r>
              <a:rPr lang="en-US" sz="1400" dirty="0" smtClean="0"/>
              <a:t>Name</a:t>
            </a:r>
          </a:p>
          <a:p>
            <a:pPr>
              <a:lnSpc>
                <a:spcPct val="100000"/>
              </a:lnSpc>
              <a:spcBef>
                <a:spcPts val="0"/>
              </a:spcBef>
              <a:spcAft>
                <a:spcPts val="0"/>
              </a:spcAft>
            </a:pPr>
            <a:r>
              <a:rPr lang="en-US" sz="1050" dirty="0" smtClean="0"/>
              <a:t>Title </a:t>
            </a:r>
            <a:endParaRPr lang="en-US" sz="1050" dirty="0"/>
          </a:p>
        </p:txBody>
      </p:sp>
      <p:sp>
        <p:nvSpPr>
          <p:cNvPr id="23" name="Rounded Rectangle 22"/>
          <p:cNvSpPr/>
          <p:nvPr userDrawn="1"/>
        </p:nvSpPr>
        <p:spPr>
          <a:xfrm>
            <a:off x="2834644" y="6044621"/>
            <a:ext cx="2518756" cy="436120"/>
          </a:xfrm>
          <a:prstGeom prst="roundRect">
            <a:avLst/>
          </a:prstGeom>
          <a:solidFill>
            <a:schemeClr val="accent1"/>
          </a:solidFill>
          <a:ln w="25400" cap="sq">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Placeholder 4"/>
          <p:cNvSpPr txBox="1">
            <a:spLocks/>
          </p:cNvSpPr>
          <p:nvPr userDrawn="1"/>
        </p:nvSpPr>
        <p:spPr>
          <a:xfrm>
            <a:off x="2834643" y="6102841"/>
            <a:ext cx="2518757" cy="307777"/>
          </a:xfrm>
          <a:prstGeom prst="rect">
            <a:avLst/>
          </a:prstGeom>
        </p:spPr>
        <p:txBody>
          <a:bodyPr/>
          <a:lstStyle>
            <a:lvl1pPr marL="287338" indent="-287338" algn="l" defTabSz="914400" rtl="0" eaLnBrk="1" latinLnBrk="0" hangingPunct="1">
              <a:lnSpc>
                <a:spcPct val="90000"/>
              </a:lnSpc>
              <a:spcBef>
                <a:spcPts val="1000"/>
              </a:spcBef>
              <a:buClrTx/>
              <a:buFont typeface="Wingdings" panose="05000000000000000000" pitchFamily="2" charset="2"/>
              <a:buChar char="ü"/>
              <a:defRPr lang="en-US" sz="2400" b="1" kern="1200" dirty="0" smtClean="0">
                <a:solidFill>
                  <a:schemeClr val="tx1"/>
                </a:solidFill>
                <a:latin typeface="Arial" panose="020B0604020202020204" pitchFamily="34" charset="0"/>
                <a:ea typeface="+mn-ea"/>
                <a:cs typeface="Arial" panose="020B0604020202020204" pitchFamily="34" charset="0"/>
              </a:defRPr>
            </a:lvl1pPr>
            <a:lvl2pPr marL="514350" indent="-17462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741363" indent="-22383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74725" indent="-1730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1198563"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574675"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1400" dirty="0" smtClean="0"/>
              <a:t>Service to Soldiers! </a:t>
            </a:r>
            <a:endParaRPr lang="en-US" sz="1400" dirty="0"/>
          </a:p>
        </p:txBody>
      </p:sp>
    </p:spTree>
    <p:extLst>
      <p:ext uri="{BB962C8B-B14F-4D97-AF65-F5344CB8AC3E}">
        <p14:creationId xmlns:p14="http://schemas.microsoft.com/office/powerpoint/2010/main" val="1582234756"/>
      </p:ext>
    </p:extLst>
  </p:cSld>
  <p:clrMapOvr>
    <a:masterClrMapping/>
  </p:clrMapOvr>
  <p:transition spd="med">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Content and Bumper">
    <p:spTree>
      <p:nvGrpSpPr>
        <p:cNvPr id="1" name=""/>
        <p:cNvGrpSpPr/>
        <p:nvPr/>
      </p:nvGrpSpPr>
      <p:grpSpPr>
        <a:xfrm>
          <a:off x="0" y="0"/>
          <a:ext cx="0" cy="0"/>
          <a:chOff x="0" y="0"/>
          <a:chExt cx="0" cy="0"/>
        </a:xfrm>
      </p:grpSpPr>
      <p:sp>
        <p:nvSpPr>
          <p:cNvPr id="9" name="Classification Lower"/>
          <p:cNvSpPr txBox="1">
            <a:spLocks/>
          </p:cNvSpPr>
          <p:nvPr userDrawn="1"/>
        </p:nvSpPr>
        <p:spPr>
          <a:xfrm>
            <a:off x="0" y="6724790"/>
            <a:ext cx="1645920" cy="138499"/>
          </a:xfrm>
          <a:prstGeom prst="rect">
            <a:avLst/>
          </a:prstGeom>
        </p:spPr>
        <p:txBody>
          <a:bodyPr vert="horz" wrap="square" lIns="9144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b="1" dirty="0" smtClean="0"/>
              <a:t>UNCLASSIFIED</a:t>
            </a:r>
            <a:endParaRPr lang="en-US" sz="900" b="1" dirty="0"/>
          </a:p>
        </p:txBody>
      </p:sp>
      <p:sp>
        <p:nvSpPr>
          <p:cNvPr id="2" name="Title 1"/>
          <p:cNvSpPr>
            <a:spLocks noGrp="1"/>
          </p:cNvSpPr>
          <p:nvPr>
            <p:ph type="title" hasCustomPrompt="1"/>
          </p:nvPr>
        </p:nvSpPr>
        <p:spPr>
          <a:xfrm>
            <a:off x="836761" y="100584"/>
            <a:ext cx="7955280" cy="480131"/>
          </a:xfrm>
        </p:spPr>
        <p:txBody>
          <a:bodyPr vert="horz" lIns="182880" tIns="45720" rIns="91440" bIns="45720" rtlCol="0" anchor="t" anchorCtr="0">
            <a:spAutoFit/>
          </a:bodyPr>
          <a:lstStyle>
            <a:lvl1pPr>
              <a:defRPr lang="en-US" dirty="0"/>
            </a:lvl1pPr>
          </a:lstStyle>
          <a:p>
            <a:pPr lvl="0"/>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1A3C3F5D-9F0A-4D26-898B-10DC4C85EEE6}" type="slidenum">
              <a:rPr lang="en-US" smtClean="0"/>
              <a:t>‹#›</a:t>
            </a:fld>
            <a:endParaRPr lang="en-US" dirty="0"/>
          </a:p>
        </p:txBody>
      </p:sp>
      <p:sp>
        <p:nvSpPr>
          <p:cNvPr id="7" name="Text Placeholder 6"/>
          <p:cNvSpPr>
            <a:spLocks noGrp="1"/>
          </p:cNvSpPr>
          <p:nvPr>
            <p:ph type="body" sz="quarter" idx="13" hasCustomPrompt="1"/>
          </p:nvPr>
        </p:nvSpPr>
        <p:spPr>
          <a:xfrm>
            <a:off x="17252" y="6190488"/>
            <a:ext cx="8307388" cy="369332"/>
          </a:xfrm>
        </p:spPr>
        <p:txBody>
          <a:bodyPr vert="horz" wrap="square" lIns="182880" tIns="45720" rIns="91440" bIns="45720" rtlCol="0" anchor="t" anchorCtr="0">
            <a:spAutoFit/>
          </a:bodyPr>
          <a:lstStyle>
            <a:lvl1pPr marL="0" indent="0">
              <a:buFont typeface="Arial" panose="020B0604020202020204" pitchFamily="34" charset="0"/>
              <a:buNone/>
              <a:defRPr lang="en-US" sz="2000" b="1" i="1" smtClean="0">
                <a:solidFill>
                  <a:schemeClr val="tx1"/>
                </a:solidFill>
                <a:ea typeface="+mj-ea"/>
              </a:defRPr>
            </a:lvl1pPr>
            <a:lvl2pPr>
              <a:defRPr lang="en-US" smtClean="0"/>
            </a:lvl2pPr>
            <a:lvl3pPr>
              <a:defRPr lang="en-US" smtClean="0"/>
            </a:lvl3pPr>
            <a:lvl4pPr>
              <a:defRPr lang="en-US" smtClean="0"/>
            </a:lvl4pPr>
            <a:lvl5pPr>
              <a:defRPr lang="en-US"/>
            </a:lvl5pPr>
          </a:lstStyle>
          <a:p>
            <a:pPr marL="0" lvl="0">
              <a:spcBef>
                <a:spcPct val="0"/>
              </a:spcBef>
            </a:pPr>
            <a:r>
              <a:rPr lang="en-US" dirty="0" smtClean="0"/>
              <a:t>Click to add bumper</a:t>
            </a:r>
            <a:endParaRPr lang="en-US" dirty="0"/>
          </a:p>
        </p:txBody>
      </p:sp>
    </p:spTree>
    <p:extLst>
      <p:ext uri="{BB962C8B-B14F-4D97-AF65-F5344CB8AC3E}">
        <p14:creationId xmlns:p14="http://schemas.microsoft.com/office/powerpoint/2010/main" val="1958817574"/>
      </p:ext>
    </p:extLst>
  </p:cSld>
  <p:clrMapOvr>
    <a:masterClrMapping/>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0" y="5029200"/>
            <a:ext cx="9144000" cy="1828800"/>
          </a:xfrm>
          <a:prstGeom prst="rect">
            <a:avLst/>
          </a:prstGeom>
        </p:spPr>
      </p:pic>
      <p:pic>
        <p:nvPicPr>
          <p:cNvPr id="10" name="TopBa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793"/>
            <a:ext cx="9144000" cy="1028700"/>
          </a:xfrm>
          <a:prstGeom prst="rect">
            <a:avLst/>
          </a:prstGeom>
        </p:spPr>
      </p:pic>
      <p:sp>
        <p:nvSpPr>
          <p:cNvPr id="7" name="Classification Top"/>
          <p:cNvSpPr txBox="1">
            <a:spLocks/>
          </p:cNvSpPr>
          <p:nvPr userDrawn="1"/>
        </p:nvSpPr>
        <p:spPr bwMode="blackWhite">
          <a:xfrm>
            <a:off x="3665220" y="0"/>
            <a:ext cx="1813560" cy="138499"/>
          </a:xfrm>
          <a:prstGeom prst="rect">
            <a:avLst/>
          </a:prstGeom>
          <a:solidFill>
            <a:schemeClr val="tx1"/>
          </a:solidFill>
        </p:spPr>
        <p:txBody>
          <a:bodyPr vert="horz" wrap="square" lIns="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smtClean="0">
                <a:solidFill>
                  <a:schemeClr val="bg1"/>
                </a:solidFill>
              </a:rPr>
              <a:t>UNCLASSIFIED</a:t>
            </a:r>
            <a:endParaRPr lang="en-US" sz="900" b="1" dirty="0">
              <a:solidFill>
                <a:schemeClr val="bg1"/>
              </a:solidFill>
            </a:endParaRPr>
          </a:p>
        </p:txBody>
      </p:sp>
      <p:sp>
        <p:nvSpPr>
          <p:cNvPr id="2" name="Title Placeholder 1"/>
          <p:cNvSpPr>
            <a:spLocks noGrp="1"/>
          </p:cNvSpPr>
          <p:nvPr>
            <p:ph type="title"/>
          </p:nvPr>
        </p:nvSpPr>
        <p:spPr bwMode="white">
          <a:xfrm>
            <a:off x="836761" y="99565"/>
            <a:ext cx="7955280" cy="480131"/>
          </a:xfrm>
          <a:prstGeom prst="rect">
            <a:avLst/>
          </a:prstGeom>
        </p:spPr>
        <p:txBody>
          <a:bodyPr vert="horz" lIns="182880" tIns="45720" rIns="91440" bIns="45720" rtlCol="0" anchor="t" anchorCtr="0">
            <a:spAutoFit/>
          </a:bodyPr>
          <a:lstStyle/>
          <a:p>
            <a:pPr marL="0" lvl="0"/>
            <a:r>
              <a:rPr lang="en-US" dirty="0" smtClean="0"/>
              <a:t>Click to Edit Master Title Style</a:t>
            </a:r>
            <a:endParaRPr lang="en-US" dirty="0"/>
          </a:p>
        </p:txBody>
      </p:sp>
      <p:sp>
        <p:nvSpPr>
          <p:cNvPr id="3" name="Text Placeholder 2"/>
          <p:cNvSpPr>
            <a:spLocks noGrp="1"/>
          </p:cNvSpPr>
          <p:nvPr>
            <p:ph type="body" idx="1"/>
          </p:nvPr>
        </p:nvSpPr>
        <p:spPr>
          <a:xfrm>
            <a:off x="836761" y="711257"/>
            <a:ext cx="77724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4"/>
            <a:endParaRPr lang="en-US" dirty="0"/>
          </a:p>
        </p:txBody>
      </p:sp>
      <p:sp>
        <p:nvSpPr>
          <p:cNvPr id="6" name="Slide Number Placeholder 5"/>
          <p:cNvSpPr>
            <a:spLocks noGrp="1"/>
          </p:cNvSpPr>
          <p:nvPr>
            <p:ph type="sldNum" sz="quarter" idx="4"/>
          </p:nvPr>
        </p:nvSpPr>
        <p:spPr>
          <a:xfrm>
            <a:off x="3459192" y="6646189"/>
            <a:ext cx="2225616" cy="184666"/>
          </a:xfrm>
          <a:prstGeom prst="rect">
            <a:avLst/>
          </a:prstGeom>
        </p:spPr>
        <p:txBody>
          <a:bodyPr vert="horz" wrap="square" lIns="0" tIns="0" rIns="0" bIns="0" rtlCol="0" anchor="t" anchorCtr="0">
            <a:spAutoFit/>
          </a:bodyPr>
          <a:lstStyle>
            <a:lvl1pPr algn="ctr">
              <a:defRPr sz="1200" b="1">
                <a:solidFill>
                  <a:schemeClr val="tx1"/>
                </a:solidFill>
                <a:latin typeface="Arial" panose="020B0604020202020204" pitchFamily="34" charset="0"/>
                <a:cs typeface="Arial" panose="020B0604020202020204" pitchFamily="34" charset="0"/>
              </a:defRPr>
            </a:lvl1pPr>
          </a:lstStyle>
          <a:p>
            <a:fld id="{1A3C3F5D-9F0A-4D26-898B-10DC4C85EEE6}" type="slidenum">
              <a:rPr lang="en-US" smtClean="0"/>
              <a:pPr/>
              <a:t>‹#›</a:t>
            </a:fld>
            <a:endParaRPr lang="en-US" dirty="0"/>
          </a:p>
        </p:txBody>
      </p:sp>
      <p:sp>
        <p:nvSpPr>
          <p:cNvPr id="8" name="Classification Lower"/>
          <p:cNvSpPr txBox="1">
            <a:spLocks/>
          </p:cNvSpPr>
          <p:nvPr userDrawn="1"/>
        </p:nvSpPr>
        <p:spPr>
          <a:xfrm>
            <a:off x="0" y="6724790"/>
            <a:ext cx="1645920" cy="138499"/>
          </a:xfrm>
          <a:prstGeom prst="rect">
            <a:avLst/>
          </a:prstGeom>
        </p:spPr>
        <p:txBody>
          <a:bodyPr vert="horz" wrap="square" lIns="91440" tIns="0" rIns="0" bIns="0" rtlCol="0" anchor="t" anchorCtr="0">
            <a:spAutoFit/>
          </a:bodyPr>
          <a:lstStyle>
            <a:defPPr>
              <a:defRPr lang="en-US"/>
            </a:defPPr>
            <a:lvl1pPr marL="0" algn="ctr"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900" b="1" dirty="0" smtClean="0"/>
              <a:t>UNCLASSIFIED</a:t>
            </a:r>
            <a:endParaRPr lang="en-US" sz="900" b="1" dirty="0"/>
          </a:p>
        </p:txBody>
      </p:sp>
    </p:spTree>
    <p:extLst>
      <p:ext uri="{BB962C8B-B14F-4D97-AF65-F5344CB8AC3E}">
        <p14:creationId xmlns:p14="http://schemas.microsoft.com/office/powerpoint/2010/main" val="2510882322"/>
      </p:ext>
    </p:extLst>
  </p:cSld>
  <p:clrMap bg1="lt1" tx1="dk1" bg2="lt2" tx2="dk2" accent1="accent1" accent2="accent2" accent3="accent3" accent4="accent4" accent5="accent5" accent6="accent6" hlink="hlink" folHlink="folHlink"/>
  <p:sldLayoutIdLst>
    <p:sldLayoutId id="2147483661" r:id="rId1"/>
    <p:sldLayoutId id="2147483714" r:id="rId2"/>
    <p:sldLayoutId id="2147483702" r:id="rId3"/>
    <p:sldLayoutId id="2147483715" r:id="rId4"/>
    <p:sldLayoutId id="2147483718" r:id="rId5"/>
    <p:sldLayoutId id="2147483713" r:id="rId6"/>
    <p:sldLayoutId id="2147483712" r:id="rId7"/>
    <p:sldLayoutId id="2147483667" r:id="rId8"/>
    <p:sldLayoutId id="2147483711" r:id="rId9"/>
    <p:sldLayoutId id="2147483720" r:id="rId10"/>
    <p:sldLayoutId id="2147483721" r:id="rId11"/>
    <p:sldLayoutId id="2147483722" r:id="rId12"/>
  </p:sldLayoutIdLst>
  <p:transition spd="med">
    <p:fade/>
  </p:transition>
  <p:timing>
    <p:tnLst>
      <p:par>
        <p:cTn id="1" dur="indefinite" restart="never" nodeType="tmRoot"/>
      </p:par>
    </p:tnLst>
  </p:timing>
  <p:hf sldNum="0" hdr="0" ftr="0" dt="0"/>
  <p:txStyles>
    <p:titleStyle>
      <a:lvl1pPr marL="0" algn="l" defTabSz="914400" rtl="0" eaLnBrk="1" latinLnBrk="0" hangingPunct="1">
        <a:lnSpc>
          <a:spcPct val="90000"/>
        </a:lnSpc>
        <a:spcBef>
          <a:spcPct val="0"/>
        </a:spcBef>
        <a:buNone/>
        <a:defRPr lang="en-US" sz="2800" b="1" kern="1200" dirty="0">
          <a:solidFill>
            <a:schemeClr val="bg1"/>
          </a:solidFill>
          <a:latin typeface="Arial" panose="020B0604020202020204" pitchFamily="34" charset="0"/>
          <a:ea typeface="+mj-ea"/>
          <a:cs typeface="Arial" panose="020B0604020202020204" pitchFamily="34" charset="0"/>
        </a:defRPr>
      </a:lvl1pPr>
    </p:titleStyle>
    <p:bodyStyle>
      <a:lvl1pPr marL="287338" indent="-287338" algn="l" defTabSz="914400" rtl="0" eaLnBrk="1" latinLnBrk="0" hangingPunct="1">
        <a:lnSpc>
          <a:spcPct val="90000"/>
        </a:lnSpc>
        <a:spcBef>
          <a:spcPts val="1000"/>
        </a:spcBef>
        <a:buClrTx/>
        <a:buFont typeface="Wingdings" panose="05000000000000000000" pitchFamily="2" charset="2"/>
        <a:buChar char="ü"/>
        <a:defRPr lang="en-US" sz="2400" b="1" kern="1200" dirty="0" smtClean="0">
          <a:solidFill>
            <a:schemeClr val="tx1"/>
          </a:solidFill>
          <a:latin typeface="Arial" panose="020B0604020202020204" pitchFamily="34" charset="0"/>
          <a:ea typeface="+mn-ea"/>
          <a:cs typeface="Arial" panose="020B0604020202020204" pitchFamily="34" charset="0"/>
        </a:defRPr>
      </a:lvl1pPr>
      <a:lvl2pPr marL="514350" indent="-174625"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741363" indent="-22383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974725" indent="-1730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1198563"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574675" indent="-228600" algn="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792" userDrawn="1">
          <p15:clr>
            <a:srgbClr val="F26B43"/>
          </p15:clr>
        </p15:guide>
        <p15:guide id="3" pos="5352" userDrawn="1">
          <p15:clr>
            <a:srgbClr val="F26B43"/>
          </p15:clr>
        </p15:guide>
        <p15:guide id="4" orient="horz" pos="1104" userDrawn="1">
          <p15:clr>
            <a:srgbClr val="F26B43"/>
          </p15:clr>
        </p15:guide>
        <p15:guide id="5" orient="horz" pos="2376" userDrawn="1">
          <p15:clr>
            <a:srgbClr val="F26B43"/>
          </p15:clr>
        </p15:guide>
        <p15:guide id="6" orient="horz" pos="3432" userDrawn="1">
          <p15:clr>
            <a:srgbClr val="F26B43"/>
          </p15:clr>
        </p15:guide>
        <p15:guide id="7" pos="5760" userDrawn="1">
          <p15:clr>
            <a:srgbClr val="F26B43"/>
          </p15:clr>
        </p15:guide>
        <p15:guide id="8" orient="horz" userDrawn="1">
          <p15:clr>
            <a:srgbClr val="F26B43"/>
          </p15:clr>
        </p15:guide>
        <p15:guide id="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hyperlink" Target="https://www.dfas.mil/MilitaryMembers/travelpay/forms/"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mailto:douglas.j.madej.civ@mail.mil" TargetMode="External"/><Relationship Id="rId7" Type="http://schemas.openxmlformats.org/officeDocument/2006/relationships/hyperlink" Target="mailto:Mercedes.r.case.civ@mail.mil" TargetMode="External"/><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hyperlink" Target="mailto:faith.r.kerr.civ@mail.mil" TargetMode="External"/><Relationship Id="rId5" Type="http://schemas.openxmlformats.org/officeDocument/2006/relationships/hyperlink" Target="mailto:barbara.j.smith1.civ@mail.mil" TargetMode="External"/><Relationship Id="rId4" Type="http://schemas.openxmlformats.org/officeDocument/2006/relationships/hyperlink" Target="mailto:jacqueline.l.haylock.civ@mail.mil"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hyperlink" Target="mailto:dfas-smartdocs@mail.mil" TargetMode="Externa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s://mypay.dfas.mil/#/" TargetMode="External"/><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Subtitle 10"/>
          <p:cNvSpPr>
            <a:spLocks noGrp="1"/>
          </p:cNvSpPr>
          <p:nvPr>
            <p:ph type="subTitle" idx="1"/>
          </p:nvPr>
        </p:nvSpPr>
        <p:spPr>
          <a:xfrm>
            <a:off x="203200" y="5652398"/>
            <a:ext cx="7012793" cy="830997"/>
          </a:xfrm>
        </p:spPr>
        <p:txBody>
          <a:bodyPr/>
          <a:lstStyle/>
          <a:p>
            <a:r>
              <a:rPr lang="en-US" sz="2000" b="1" dirty="0" smtClean="0"/>
              <a:t>Army </a:t>
            </a:r>
            <a:r>
              <a:rPr lang="en-US" sz="2000" b="1" dirty="0"/>
              <a:t>Military Pay Office </a:t>
            </a:r>
            <a:r>
              <a:rPr lang="en-US" sz="2000" b="1" dirty="0" smtClean="0"/>
              <a:t>– PCS In-processing via Smart Voucher </a:t>
            </a:r>
            <a:r>
              <a:rPr lang="en-US" sz="2000" b="1" dirty="0"/>
              <a:t/>
            </a:r>
            <a:br>
              <a:rPr lang="en-US" sz="2000" b="1" dirty="0"/>
            </a:br>
            <a:endParaRPr lang="en-US" sz="2000" b="1" dirty="0"/>
          </a:p>
        </p:txBody>
      </p:sp>
      <p:sp>
        <p:nvSpPr>
          <p:cNvPr id="10" name="Title 9"/>
          <p:cNvSpPr>
            <a:spLocks noGrp="1"/>
          </p:cNvSpPr>
          <p:nvPr>
            <p:ph type="ctrTitle"/>
          </p:nvPr>
        </p:nvSpPr>
        <p:spPr>
          <a:xfrm>
            <a:off x="203200" y="5209200"/>
            <a:ext cx="9029779" cy="443198"/>
          </a:xfrm>
        </p:spPr>
        <p:txBody>
          <a:bodyPr/>
          <a:lstStyle/>
          <a:p>
            <a:r>
              <a:rPr lang="en-US" sz="3200" dirty="0"/>
              <a:t>U.S. Army Financial Management Command</a:t>
            </a:r>
          </a:p>
        </p:txBody>
      </p:sp>
      <p:sp>
        <p:nvSpPr>
          <p:cNvPr id="13" name="Title 1"/>
          <p:cNvSpPr txBox="1">
            <a:spLocks/>
          </p:cNvSpPr>
          <p:nvPr/>
        </p:nvSpPr>
        <p:spPr bwMode="gray">
          <a:xfrm>
            <a:off x="203200" y="6360078"/>
            <a:ext cx="3001727" cy="333425"/>
          </a:xfrm>
          <a:prstGeom prst="rect">
            <a:avLst/>
          </a:prstGeom>
        </p:spPr>
        <p:txBody>
          <a:bodyPr vert="horz" wrap="square" lIns="0" tIns="0" rIns="0" bIns="0" rtlCol="0" anchor="t">
            <a:spAutoFit/>
          </a:bodyPr>
          <a:lstStyle/>
          <a:p>
            <a:pPr lvl="0" defTabSz="914400">
              <a:lnSpc>
                <a:spcPts val="1300"/>
              </a:lnSpc>
              <a:spcBef>
                <a:spcPct val="0"/>
              </a:spcBef>
              <a:defRPr/>
            </a:pPr>
            <a:r>
              <a:rPr lang="en-US" b="1" dirty="0" smtClean="0">
                <a:solidFill>
                  <a:srgbClr val="FFFF00"/>
                </a:solidFill>
                <a:effectLst>
                  <a:outerShdw blurRad="63500" dist="50800" dir="3600000" algn="t" rotWithShape="0">
                    <a:prstClr val="black">
                      <a:alpha val="80000"/>
                    </a:prstClr>
                  </a:outerShdw>
                </a:effectLst>
                <a:cs typeface="Arial" panose="020B0604020202020204" pitchFamily="34" charset="0"/>
              </a:rPr>
              <a:t>Version  1.1</a:t>
            </a:r>
          </a:p>
          <a:p>
            <a:pPr lvl="0" defTabSz="914400">
              <a:lnSpc>
                <a:spcPts val="1300"/>
              </a:lnSpc>
              <a:spcBef>
                <a:spcPct val="0"/>
              </a:spcBef>
              <a:defRPr/>
            </a:pPr>
            <a:r>
              <a:rPr lang="en-US" sz="1100" dirty="0" smtClean="0">
                <a:solidFill>
                  <a:srgbClr val="FFFF00"/>
                </a:solidFill>
                <a:effectLst>
                  <a:outerShdw blurRad="63500" dist="50800" dir="3600000" algn="t" rotWithShape="0">
                    <a:prstClr val="black">
                      <a:alpha val="70000"/>
                    </a:prstClr>
                  </a:outerShdw>
                </a:effectLst>
                <a:ea typeface="+mj-ea"/>
                <a:cs typeface="Arial" pitchFamily="34" charset="0"/>
              </a:rPr>
              <a:t>As </a:t>
            </a:r>
            <a:r>
              <a:rPr lang="en-US" sz="1100" dirty="0">
                <a:solidFill>
                  <a:srgbClr val="FFFF00"/>
                </a:solidFill>
                <a:effectLst>
                  <a:outerShdw blurRad="63500" dist="50800" dir="3600000" algn="t" rotWithShape="0">
                    <a:prstClr val="black">
                      <a:alpha val="70000"/>
                    </a:prstClr>
                  </a:outerShdw>
                </a:effectLst>
                <a:ea typeface="+mj-ea"/>
                <a:cs typeface="Arial" pitchFamily="34" charset="0"/>
              </a:rPr>
              <a:t>of </a:t>
            </a:r>
            <a:r>
              <a:rPr lang="en-US" sz="1100" dirty="0" smtClean="0">
                <a:solidFill>
                  <a:srgbClr val="FFFF00"/>
                </a:solidFill>
                <a:effectLst>
                  <a:outerShdw blurRad="63500" dist="50800" dir="3600000" algn="t" rotWithShape="0">
                    <a:prstClr val="black">
                      <a:alpha val="70000"/>
                    </a:prstClr>
                  </a:outerShdw>
                </a:effectLst>
                <a:ea typeface="+mj-ea"/>
                <a:cs typeface="Arial" pitchFamily="34" charset="0"/>
              </a:rPr>
              <a:t>13 NOV 20</a:t>
            </a:r>
            <a:endParaRPr lang="en-US" sz="1100" dirty="0">
              <a:solidFill>
                <a:srgbClr val="FFFF00"/>
              </a:solidFill>
              <a:effectLst>
                <a:outerShdw blurRad="63500" dist="50800" dir="3600000" algn="t" rotWithShape="0">
                  <a:prstClr val="black">
                    <a:alpha val="70000"/>
                  </a:prstClr>
                </a:outerShdw>
              </a:effectLst>
              <a:ea typeface="+mj-ea"/>
              <a:cs typeface="Arial" pitchFamily="34" charset="0"/>
            </a:endParaRPr>
          </a:p>
        </p:txBody>
      </p:sp>
      <p:sp>
        <p:nvSpPr>
          <p:cNvPr id="14" name="TextBox 7"/>
          <p:cNvSpPr txBox="1">
            <a:spLocks noChangeArrowheads="1"/>
          </p:cNvSpPr>
          <p:nvPr/>
        </p:nvSpPr>
        <p:spPr bwMode="gray">
          <a:xfrm>
            <a:off x="6492240" y="5931679"/>
            <a:ext cx="2582802" cy="810478"/>
          </a:xfrm>
          <a:prstGeom prst="rect">
            <a:avLst/>
          </a:prstGeom>
          <a:noFill/>
          <a:ln w="9525">
            <a:noFill/>
            <a:miter lim="800000"/>
            <a:headEnd/>
            <a:tailEnd/>
          </a:ln>
        </p:spPr>
        <p:txBody>
          <a:bodyPr wrap="square" anchor="b" anchorCtr="0">
            <a:spAutoFit/>
          </a:bodyPr>
          <a:lstStyle/>
          <a:p>
            <a:pPr algn="ctr" fontAlgn="base">
              <a:lnSpc>
                <a:spcPts val="1400"/>
              </a:lnSpc>
              <a:spcBef>
                <a:spcPct val="0"/>
              </a:spcBef>
              <a:spcAft>
                <a:spcPct val="0"/>
              </a:spcAft>
            </a:pPr>
            <a:endParaRPr lang="en-US" sz="900" b="1" dirty="0" smtClean="0">
              <a:solidFill>
                <a:srgbClr val="FFFF00"/>
              </a:solidFill>
              <a:effectLst>
                <a:outerShdw blurRad="63500" dist="25400" dir="3600000" algn="t" rotWithShape="0">
                  <a:schemeClr val="bg1">
                    <a:alpha val="80000"/>
                  </a:schemeClr>
                </a:outerShdw>
              </a:effectLst>
              <a:latin typeface="Arial" pitchFamily="34" charset="0"/>
              <a:cs typeface="Arial" pitchFamily="34" charset="0"/>
            </a:endParaRPr>
          </a:p>
          <a:p>
            <a:pPr algn="r" fontAlgn="base">
              <a:lnSpc>
                <a:spcPts val="1400"/>
              </a:lnSpc>
              <a:spcBef>
                <a:spcPct val="0"/>
              </a:spcBef>
              <a:spcAft>
                <a:spcPct val="0"/>
              </a:spcAft>
            </a:pPr>
            <a:r>
              <a:rPr lang="en-US" sz="1200" b="1" dirty="0" smtClean="0">
                <a:solidFill>
                  <a:srgbClr val="FFFF00"/>
                </a:solidFill>
                <a:effectLst>
                  <a:outerShdw blurRad="63500" dist="25400" dir="3600000" algn="t" rotWithShape="0">
                    <a:schemeClr val="bg1">
                      <a:alpha val="80000"/>
                    </a:schemeClr>
                  </a:outerShdw>
                </a:effectLst>
                <a:latin typeface="Arial" pitchFamily="34" charset="0"/>
                <a:cs typeface="Arial" pitchFamily="34" charset="0"/>
              </a:rPr>
              <a:t>9875 </a:t>
            </a:r>
            <a:r>
              <a:rPr lang="en-US" sz="1200" b="1" dirty="0" err="1" smtClean="0">
                <a:solidFill>
                  <a:srgbClr val="FFFF00"/>
                </a:solidFill>
                <a:effectLst>
                  <a:outerShdw blurRad="63500" dist="25400" dir="3600000" algn="t" rotWithShape="0">
                    <a:schemeClr val="bg1">
                      <a:alpha val="80000"/>
                    </a:schemeClr>
                  </a:outerShdw>
                </a:effectLst>
                <a:latin typeface="Arial" pitchFamily="34" charset="0"/>
                <a:cs typeface="Arial" pitchFamily="34" charset="0"/>
              </a:rPr>
              <a:t>Michic</a:t>
            </a:r>
            <a:r>
              <a:rPr lang="en-US" sz="1200" b="1" dirty="0" smtClean="0">
                <a:solidFill>
                  <a:srgbClr val="FFFF00"/>
                </a:solidFill>
                <a:effectLst>
                  <a:outerShdw blurRad="63500" dist="25400" dir="3600000" algn="t" rotWithShape="0">
                    <a:schemeClr val="bg1">
                      <a:alpha val="80000"/>
                    </a:schemeClr>
                  </a:outerShdw>
                </a:effectLst>
                <a:latin typeface="Arial" pitchFamily="34" charset="0"/>
                <a:cs typeface="Arial" pitchFamily="34" charset="0"/>
              </a:rPr>
              <a:t> Place</a:t>
            </a:r>
          </a:p>
          <a:p>
            <a:pPr algn="r" fontAlgn="base">
              <a:lnSpc>
                <a:spcPts val="1400"/>
              </a:lnSpc>
              <a:spcBef>
                <a:spcPct val="0"/>
              </a:spcBef>
              <a:spcAft>
                <a:spcPct val="0"/>
              </a:spcAft>
            </a:pPr>
            <a:r>
              <a:rPr lang="en-US" sz="1200" b="1" dirty="0" err="1" smtClean="0">
                <a:solidFill>
                  <a:srgbClr val="FFFF00"/>
                </a:solidFill>
                <a:effectLst>
                  <a:outerShdw blurRad="63500" dist="25400" dir="3600000" algn="t" rotWithShape="0">
                    <a:schemeClr val="bg1">
                      <a:alpha val="80000"/>
                    </a:schemeClr>
                  </a:outerShdw>
                </a:effectLst>
                <a:latin typeface="Arial" pitchFamily="34" charset="0"/>
                <a:cs typeface="Arial" pitchFamily="34" charset="0"/>
              </a:rPr>
              <a:t>Bldg</a:t>
            </a:r>
            <a:r>
              <a:rPr lang="en-US" sz="1200" b="1" dirty="0" smtClean="0">
                <a:solidFill>
                  <a:srgbClr val="FFFF00"/>
                </a:solidFill>
                <a:effectLst>
                  <a:outerShdw blurRad="63500" dist="25400" dir="3600000" algn="t" rotWithShape="0">
                    <a:schemeClr val="bg1">
                      <a:alpha val="80000"/>
                    </a:schemeClr>
                  </a:outerShdw>
                </a:effectLst>
                <a:latin typeface="Arial" pitchFamily="34" charset="0"/>
                <a:cs typeface="Arial" pitchFamily="34" charset="0"/>
              </a:rPr>
              <a:t> 219</a:t>
            </a:r>
          </a:p>
          <a:p>
            <a:pPr algn="r" fontAlgn="base">
              <a:lnSpc>
                <a:spcPts val="1400"/>
              </a:lnSpc>
              <a:spcBef>
                <a:spcPct val="0"/>
              </a:spcBef>
              <a:spcAft>
                <a:spcPct val="0"/>
              </a:spcAft>
            </a:pPr>
            <a:r>
              <a:rPr lang="en-US" sz="1200" b="1" dirty="0" smtClean="0">
                <a:solidFill>
                  <a:srgbClr val="FFFF00"/>
                </a:solidFill>
                <a:effectLst>
                  <a:outerShdw blurRad="63500" dist="25400" dir="3600000" algn="t" rotWithShape="0">
                    <a:schemeClr val="bg1">
                      <a:alpha val="80000"/>
                    </a:schemeClr>
                  </a:outerShdw>
                </a:effectLst>
                <a:latin typeface="Arial" pitchFamily="34" charset="0"/>
                <a:cs typeface="Arial" pitchFamily="34" charset="0"/>
              </a:rPr>
              <a:t>Fort Belvoir  VA  22060</a:t>
            </a:r>
            <a:endParaRPr lang="en-US" sz="1200" b="1" dirty="0">
              <a:solidFill>
                <a:srgbClr val="FFFF00"/>
              </a:solidFill>
              <a:effectLst>
                <a:outerShdw blurRad="63500" dist="25400" dir="3600000" algn="t" rotWithShape="0">
                  <a:schemeClr val="bg1">
                    <a:alpha val="80000"/>
                  </a:schemeClr>
                </a:outerShdw>
              </a:effectLst>
              <a:latin typeface="Arial" pitchFamily="34" charset="0"/>
              <a:cs typeface="Arial" pitchFamily="34" charset="0"/>
            </a:endParaRPr>
          </a:p>
        </p:txBody>
      </p:sp>
    </p:spTree>
    <p:extLst>
      <p:ext uri="{BB962C8B-B14F-4D97-AF65-F5344CB8AC3E}">
        <p14:creationId xmlns:p14="http://schemas.microsoft.com/office/powerpoint/2010/main" val="691074582"/>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p:txBody>
          <a:bodyPr>
            <a:normAutofit/>
          </a:bodyPr>
          <a:lstStyle/>
          <a:p>
            <a:r>
              <a:rPr lang="en-US" altLang="en-US" dirty="0" smtClean="0"/>
              <a:t>Smart Voucher Instructions</a:t>
            </a:r>
          </a:p>
        </p:txBody>
      </p:sp>
      <p:sp>
        <p:nvSpPr>
          <p:cNvPr id="3" name="TextBox 2"/>
          <p:cNvSpPr txBox="1"/>
          <p:nvPr/>
        </p:nvSpPr>
        <p:spPr>
          <a:xfrm>
            <a:off x="5562599" y="978190"/>
            <a:ext cx="3429001" cy="3416320"/>
          </a:xfrm>
          <a:prstGeom prst="rect">
            <a:avLst/>
          </a:prstGeom>
          <a:noFill/>
        </p:spPr>
        <p:txBody>
          <a:bodyPr wrap="square" rtlCol="0">
            <a:spAutoFit/>
          </a:bodyPr>
          <a:lstStyle/>
          <a:p>
            <a:r>
              <a:rPr lang="en-US" b="1" dirty="0" smtClean="0">
                <a:latin typeface="Arial" panose="020B0604020202020204" pitchFamily="34" charset="0"/>
                <a:cs typeface="Arial" panose="020B0604020202020204" pitchFamily="34" charset="0"/>
              </a:rPr>
              <a:t>Smart Voucher homepage</a:t>
            </a:r>
          </a:p>
          <a:p>
            <a:pPr marL="285750" indent="-285750">
              <a:buFont typeface="Arial" panose="020B0604020202020204" pitchFamily="34" charset="0"/>
              <a:buChar char="•"/>
            </a:pPr>
            <a:r>
              <a:rPr lang="en-US" b="1" dirty="0" smtClean="0">
                <a:latin typeface="Arial" panose="020B0604020202020204" pitchFamily="34" charset="0"/>
                <a:cs typeface="Arial" panose="020B0604020202020204" pitchFamily="34" charset="0"/>
              </a:rPr>
              <a:t>Able to view old vouchers and create new vouchers</a:t>
            </a:r>
          </a:p>
          <a:p>
            <a:pPr marL="285750" indent="-285750">
              <a:buFont typeface="Arial" panose="020B0604020202020204" pitchFamily="34" charset="0"/>
              <a:buChar char="•"/>
            </a:pPr>
            <a:r>
              <a:rPr lang="en-US" b="1" dirty="0" smtClean="0">
                <a:latin typeface="Arial" panose="020B0604020202020204" pitchFamily="34" charset="0"/>
                <a:cs typeface="Arial" panose="020B0604020202020204" pitchFamily="34" charset="0"/>
              </a:rPr>
              <a:t>Navigate through the voucher using the menu at the top of the page</a:t>
            </a:r>
          </a:p>
          <a:p>
            <a:pPr marL="285750" indent="-285750">
              <a:buFont typeface="Arial" panose="020B0604020202020204" pitchFamily="34" charset="0"/>
              <a:buChar char="•"/>
            </a:pPr>
            <a:r>
              <a:rPr lang="en-US" b="1" dirty="0" smtClean="0">
                <a:latin typeface="Arial" panose="020B0604020202020204" pitchFamily="34" charset="0"/>
                <a:cs typeface="Arial" panose="020B0604020202020204" pitchFamily="34" charset="0"/>
              </a:rPr>
              <a:t>Click on “Create New Voucher”</a:t>
            </a:r>
          </a:p>
          <a:p>
            <a:pPr marL="285750" indent="-285750">
              <a:buFont typeface="Arial" panose="020B0604020202020204" pitchFamily="34" charset="0"/>
              <a:buChar char="•"/>
            </a:pPr>
            <a:r>
              <a:rPr lang="en-US" b="1" dirty="0" smtClean="0">
                <a:latin typeface="Arial" panose="020B0604020202020204" pitchFamily="34" charset="0"/>
                <a:cs typeface="Arial" panose="020B0604020202020204" pitchFamily="34" charset="0"/>
              </a:rPr>
              <a:t>Click on “Create Dependent Voucher” if your dependents traveled </a:t>
            </a:r>
            <a:r>
              <a:rPr lang="en-US" b="1" u="sng" dirty="0" smtClean="0">
                <a:latin typeface="Arial" panose="020B0604020202020204" pitchFamily="34" charset="0"/>
                <a:cs typeface="Arial" panose="020B0604020202020204" pitchFamily="34" charset="0"/>
              </a:rPr>
              <a:t>separately</a:t>
            </a:r>
          </a:p>
        </p:txBody>
      </p:sp>
      <p:pic>
        <p:nvPicPr>
          <p:cNvPr id="8" name="Picture 7"/>
          <p:cNvPicPr>
            <a:picLocks noChangeAspect="1"/>
          </p:cNvPicPr>
          <p:nvPr/>
        </p:nvPicPr>
        <p:blipFill>
          <a:blip r:embed="rId2"/>
          <a:stretch>
            <a:fillRect/>
          </a:stretch>
        </p:blipFill>
        <p:spPr>
          <a:xfrm>
            <a:off x="106456" y="1675937"/>
            <a:ext cx="5480779" cy="3810330"/>
          </a:xfrm>
          <a:prstGeom prst="rect">
            <a:avLst/>
          </a:prstGeom>
        </p:spPr>
      </p:pic>
      <p:cxnSp>
        <p:nvCxnSpPr>
          <p:cNvPr id="10" name="Straight Arrow Connector 9"/>
          <p:cNvCxnSpPr/>
          <p:nvPr/>
        </p:nvCxnSpPr>
        <p:spPr>
          <a:xfrm flipH="1">
            <a:off x="1828800" y="2895600"/>
            <a:ext cx="3886200" cy="82633"/>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1" name="Straight Arrow Connector 10"/>
          <p:cNvCxnSpPr/>
          <p:nvPr/>
        </p:nvCxnSpPr>
        <p:spPr>
          <a:xfrm flipH="1">
            <a:off x="1828800" y="2978233"/>
            <a:ext cx="3886200" cy="2050967"/>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4" name="Straight Arrow Connector 13"/>
          <p:cNvCxnSpPr/>
          <p:nvPr/>
        </p:nvCxnSpPr>
        <p:spPr>
          <a:xfrm flipH="1">
            <a:off x="4724400" y="3506555"/>
            <a:ext cx="990600" cy="1522645"/>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9068642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p:txBody>
          <a:bodyPr>
            <a:normAutofit/>
          </a:bodyPr>
          <a:lstStyle/>
          <a:p>
            <a:r>
              <a:rPr lang="en-US" altLang="en-US" dirty="0" smtClean="0"/>
              <a:t>Smart Voucher Instructions</a:t>
            </a:r>
          </a:p>
        </p:txBody>
      </p:sp>
      <p:sp>
        <p:nvSpPr>
          <p:cNvPr id="3" name="TextBox 2"/>
          <p:cNvSpPr txBox="1"/>
          <p:nvPr/>
        </p:nvSpPr>
        <p:spPr>
          <a:xfrm>
            <a:off x="3550426" y="4618765"/>
            <a:ext cx="4058389" cy="1477328"/>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latin typeface="Arial" panose="020B0604020202020204" pitchFamily="34" charset="0"/>
                <a:cs typeface="Arial" panose="020B0604020202020204" pitchFamily="34" charset="0"/>
              </a:rPr>
              <a:t>Category of travel will be “PCS”</a:t>
            </a:r>
          </a:p>
          <a:p>
            <a:pPr marL="285750" indent="-285750">
              <a:buFont typeface="Arial" panose="020B0604020202020204" pitchFamily="34" charset="0"/>
              <a:buChar char="•"/>
            </a:pPr>
            <a:r>
              <a:rPr lang="en-US" b="1" dirty="0" smtClean="0">
                <a:latin typeface="Arial" panose="020B0604020202020204" pitchFamily="34" charset="0"/>
                <a:cs typeface="Arial" panose="020B0604020202020204" pitchFamily="34" charset="0"/>
              </a:rPr>
              <a:t>Type of user is “Active Duty”</a:t>
            </a:r>
          </a:p>
          <a:p>
            <a:pPr marL="285750" indent="-285750">
              <a:buFont typeface="Arial" panose="020B0604020202020204" pitchFamily="34" charset="0"/>
              <a:buChar char="•"/>
            </a:pPr>
            <a:r>
              <a:rPr lang="en-US" b="1" dirty="0" smtClean="0">
                <a:latin typeface="Arial" panose="020B0604020202020204" pitchFamily="34" charset="0"/>
                <a:cs typeface="Arial" panose="020B0604020202020204" pitchFamily="34" charset="0"/>
              </a:rPr>
              <a:t>Select “Fort Belvoir, VA” as your AMPO (Finance Office)</a:t>
            </a:r>
          </a:p>
          <a:p>
            <a:pPr marL="285750" indent="-285750">
              <a:buFont typeface="Arial" panose="020B0604020202020204" pitchFamily="34" charset="0"/>
              <a:buChar char="•"/>
            </a:pPr>
            <a:r>
              <a:rPr lang="en-US" b="1" dirty="0" smtClean="0">
                <a:latin typeface="Arial" panose="020B0604020202020204" pitchFamily="34" charset="0"/>
                <a:cs typeface="Arial" panose="020B0604020202020204" pitchFamily="34" charset="0"/>
              </a:rPr>
              <a:t>Select “Next”</a:t>
            </a:r>
          </a:p>
        </p:txBody>
      </p:sp>
      <p:pic>
        <p:nvPicPr>
          <p:cNvPr id="2" name="Picture 1"/>
          <p:cNvPicPr>
            <a:picLocks noChangeAspect="1"/>
          </p:cNvPicPr>
          <p:nvPr/>
        </p:nvPicPr>
        <p:blipFill>
          <a:blip r:embed="rId2"/>
          <a:stretch>
            <a:fillRect/>
          </a:stretch>
        </p:blipFill>
        <p:spPr>
          <a:xfrm>
            <a:off x="511860" y="1081874"/>
            <a:ext cx="6981514" cy="3313958"/>
          </a:xfrm>
          <a:prstGeom prst="rect">
            <a:avLst/>
          </a:prstGeom>
        </p:spPr>
      </p:pic>
      <p:cxnSp>
        <p:nvCxnSpPr>
          <p:cNvPr id="10" name="Straight Arrow Connector 9"/>
          <p:cNvCxnSpPr/>
          <p:nvPr/>
        </p:nvCxnSpPr>
        <p:spPr>
          <a:xfrm flipH="1" flipV="1">
            <a:off x="4225119" y="4303430"/>
            <a:ext cx="111989" cy="315335"/>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7412991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247935" y="1455911"/>
            <a:ext cx="5463027" cy="3524534"/>
          </a:xfrm>
          <a:prstGeom prst="rect">
            <a:avLst/>
          </a:prstGeom>
        </p:spPr>
      </p:pic>
      <p:sp>
        <p:nvSpPr>
          <p:cNvPr id="7" name="Rectangle 2"/>
          <p:cNvSpPr>
            <a:spLocks noGrp="1" noChangeArrowheads="1"/>
          </p:cNvSpPr>
          <p:nvPr>
            <p:ph type="title"/>
          </p:nvPr>
        </p:nvSpPr>
        <p:spPr/>
        <p:txBody>
          <a:bodyPr>
            <a:normAutofit/>
          </a:bodyPr>
          <a:lstStyle/>
          <a:p>
            <a:r>
              <a:rPr lang="en-US" altLang="en-US" dirty="0" smtClean="0"/>
              <a:t>Smart Voucher Instructions</a:t>
            </a:r>
          </a:p>
        </p:txBody>
      </p:sp>
      <p:sp>
        <p:nvSpPr>
          <p:cNvPr id="3" name="TextBox 2"/>
          <p:cNvSpPr txBox="1"/>
          <p:nvPr/>
        </p:nvSpPr>
        <p:spPr>
          <a:xfrm>
            <a:off x="5573973" y="783666"/>
            <a:ext cx="3392606" cy="4869025"/>
          </a:xfrm>
          <a:prstGeom prst="rect">
            <a:avLst/>
          </a:prstGeom>
          <a:noFill/>
        </p:spPr>
        <p:txBody>
          <a:bodyPr wrap="square" rtlCol="0">
            <a:spAutoFit/>
          </a:bodyPr>
          <a:lstStyle/>
          <a:p>
            <a:pPr marL="342900" lvl="0" indent="-342900" eaLnBrk="0" fontAlgn="base" hangingPunct="0">
              <a:spcBef>
                <a:spcPct val="20000"/>
              </a:spcBef>
              <a:spcAft>
                <a:spcPct val="0"/>
              </a:spcAft>
              <a:buClr>
                <a:srgbClr val="000066"/>
              </a:buClr>
              <a:buFont typeface="Wingdings 2" panose="05020102010507070707" pitchFamily="18" charset="2"/>
              <a:buChar char=""/>
            </a:pPr>
            <a:r>
              <a:rPr lang="en-US" altLang="en-US" sz="1600" b="1" kern="0" dirty="0">
                <a:latin typeface="Arial"/>
              </a:rPr>
              <a:t>If your dependents traveled with you and they are here, </a:t>
            </a:r>
            <a:r>
              <a:rPr lang="en-US" altLang="en-US" sz="1600" b="1" kern="0" dirty="0" smtClean="0">
                <a:latin typeface="Arial"/>
              </a:rPr>
              <a:t>select </a:t>
            </a:r>
            <a:r>
              <a:rPr lang="en-US" altLang="en-US" sz="1600" b="1" kern="0" dirty="0">
                <a:latin typeface="Arial"/>
              </a:rPr>
              <a:t>“Yes” for claiming dependents.</a:t>
            </a:r>
          </a:p>
          <a:p>
            <a:pPr marL="342900" lvl="0" indent="-342900" eaLnBrk="0" fontAlgn="base" hangingPunct="0">
              <a:spcBef>
                <a:spcPct val="20000"/>
              </a:spcBef>
              <a:spcAft>
                <a:spcPct val="0"/>
              </a:spcAft>
              <a:buClr>
                <a:srgbClr val="000066"/>
              </a:buClr>
              <a:buFont typeface="Wingdings 2" panose="05020102010507070707" pitchFamily="18" charset="2"/>
              <a:buChar char=""/>
            </a:pPr>
            <a:r>
              <a:rPr lang="en-US" altLang="en-US" sz="1600" b="1" kern="0" dirty="0">
                <a:latin typeface="Arial"/>
              </a:rPr>
              <a:t>If your dependents traveled separately or are arriving at a later date, this voucher will be for your travel only. </a:t>
            </a:r>
            <a:r>
              <a:rPr lang="en-US" altLang="en-US" sz="1600" b="1" kern="0" dirty="0" smtClean="0">
                <a:latin typeface="Arial"/>
              </a:rPr>
              <a:t>Another </a:t>
            </a:r>
            <a:r>
              <a:rPr lang="en-US" altLang="en-US" sz="1600" b="1" kern="0" dirty="0">
                <a:latin typeface="Arial"/>
              </a:rPr>
              <a:t>voucher for your </a:t>
            </a:r>
            <a:r>
              <a:rPr lang="en-US" altLang="en-US" sz="1600" b="1" kern="0" dirty="0" smtClean="0">
                <a:latin typeface="Arial"/>
              </a:rPr>
              <a:t>dependents will be completed upon their arrival.</a:t>
            </a:r>
            <a:endParaRPr lang="en-US" altLang="en-US" sz="1600" b="1" kern="0" dirty="0">
              <a:latin typeface="Arial"/>
            </a:endParaRPr>
          </a:p>
          <a:p>
            <a:pPr marL="342900" lvl="0" indent="-342900" eaLnBrk="0" fontAlgn="base" hangingPunct="0">
              <a:spcBef>
                <a:spcPct val="20000"/>
              </a:spcBef>
              <a:spcAft>
                <a:spcPct val="0"/>
              </a:spcAft>
              <a:buClr>
                <a:srgbClr val="000066"/>
              </a:buClr>
              <a:buFont typeface="Wingdings 2" panose="05020102010507070707" pitchFamily="18" charset="2"/>
              <a:buChar char=""/>
            </a:pPr>
            <a:r>
              <a:rPr lang="en-US" altLang="en-US" sz="1600" kern="0" dirty="0">
                <a:solidFill>
                  <a:srgbClr val="FF0000"/>
                </a:solidFill>
                <a:latin typeface="Arial"/>
              </a:rPr>
              <a:t>Separate vouchers are needed for any dependent that traveled to/from a separate location or during a different timeframe. You may use the "Create Dependent Voucher" feature found on the Menu screen to begin a dependent travel claim.</a:t>
            </a:r>
          </a:p>
        </p:txBody>
      </p:sp>
    </p:spTree>
    <p:extLst>
      <p:ext uri="{BB962C8B-B14F-4D97-AF65-F5344CB8AC3E}">
        <p14:creationId xmlns:p14="http://schemas.microsoft.com/office/powerpoint/2010/main" val="21266500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7315" y="1371600"/>
            <a:ext cx="5907536" cy="4602879"/>
          </a:xfrm>
          <a:prstGeom prst="rect">
            <a:avLst/>
          </a:prstGeom>
        </p:spPr>
      </p:pic>
      <p:sp>
        <p:nvSpPr>
          <p:cNvPr id="7" name="Rectangle 2"/>
          <p:cNvSpPr>
            <a:spLocks noGrp="1" noChangeArrowheads="1"/>
          </p:cNvSpPr>
          <p:nvPr>
            <p:ph type="title"/>
          </p:nvPr>
        </p:nvSpPr>
        <p:spPr/>
        <p:txBody>
          <a:bodyPr>
            <a:normAutofit/>
          </a:bodyPr>
          <a:lstStyle/>
          <a:p>
            <a:r>
              <a:rPr lang="en-US" altLang="en-US" dirty="0" smtClean="0"/>
              <a:t>Smart Voucher Instructions</a:t>
            </a:r>
          </a:p>
        </p:txBody>
      </p:sp>
      <p:sp>
        <p:nvSpPr>
          <p:cNvPr id="3" name="TextBox 2"/>
          <p:cNvSpPr txBox="1"/>
          <p:nvPr/>
        </p:nvSpPr>
        <p:spPr>
          <a:xfrm>
            <a:off x="5984850" y="1371601"/>
            <a:ext cx="3006749" cy="3933384"/>
          </a:xfrm>
          <a:prstGeom prst="rect">
            <a:avLst/>
          </a:prstGeom>
          <a:noFill/>
        </p:spPr>
        <p:txBody>
          <a:bodyPr wrap="square" rtlCol="0">
            <a:spAutoFit/>
          </a:bodyPr>
          <a:lstStyle/>
          <a:p>
            <a:pPr marL="342900" lvl="0" indent="-342900" eaLnBrk="0" fontAlgn="base" hangingPunct="0">
              <a:spcBef>
                <a:spcPct val="20000"/>
              </a:spcBef>
              <a:spcAft>
                <a:spcPct val="0"/>
              </a:spcAft>
              <a:buClr>
                <a:srgbClr val="000066"/>
              </a:buClr>
              <a:buFont typeface="Wingdings 2" panose="05020102010507070707" pitchFamily="18" charset="2"/>
              <a:buChar char=""/>
            </a:pPr>
            <a:r>
              <a:rPr lang="en-US" altLang="en-US" sz="1600" kern="0" dirty="0" smtClean="0">
                <a:latin typeface="Arial"/>
              </a:rPr>
              <a:t>Each dependent who </a:t>
            </a:r>
            <a:r>
              <a:rPr lang="en-US" altLang="en-US" sz="1600" kern="0" dirty="0">
                <a:latin typeface="Arial"/>
              </a:rPr>
              <a:t>traveled with </a:t>
            </a:r>
            <a:r>
              <a:rPr lang="en-US" altLang="en-US" sz="1600" kern="0" dirty="0" smtClean="0">
                <a:latin typeface="Arial"/>
              </a:rPr>
              <a:t>you will be entered on separate pages</a:t>
            </a:r>
            <a:endParaRPr lang="en-US" altLang="en-US" sz="1600" kern="0" dirty="0">
              <a:latin typeface="Arial"/>
            </a:endParaRPr>
          </a:p>
          <a:p>
            <a:pPr marL="342900" lvl="0" indent="-342900" eaLnBrk="0" fontAlgn="base" hangingPunct="0">
              <a:spcBef>
                <a:spcPct val="20000"/>
              </a:spcBef>
              <a:spcAft>
                <a:spcPct val="0"/>
              </a:spcAft>
              <a:buClr>
                <a:srgbClr val="000066"/>
              </a:buClr>
              <a:buFont typeface="Wingdings 2" panose="05020102010507070707" pitchFamily="18" charset="2"/>
              <a:buChar char=""/>
            </a:pPr>
            <a:r>
              <a:rPr lang="en-US" altLang="en-US" sz="1600" kern="0" dirty="0">
                <a:solidFill>
                  <a:srgbClr val="FF0000"/>
                </a:solidFill>
                <a:latin typeface="Arial"/>
              </a:rPr>
              <a:t>Dependent Street, </a:t>
            </a:r>
            <a:r>
              <a:rPr lang="en-US" altLang="en-US" sz="1600" kern="0" dirty="0" smtClean="0">
                <a:solidFill>
                  <a:srgbClr val="FF0000"/>
                </a:solidFill>
                <a:latin typeface="Arial"/>
              </a:rPr>
              <a:t>City</a:t>
            </a:r>
            <a:r>
              <a:rPr lang="en-US" altLang="en-US" sz="1600" kern="0" dirty="0">
                <a:solidFill>
                  <a:srgbClr val="FF0000"/>
                </a:solidFill>
                <a:latin typeface="Arial"/>
              </a:rPr>
              <a:t>, </a:t>
            </a:r>
            <a:r>
              <a:rPr lang="en-US" altLang="en-US" sz="1600" kern="0" dirty="0" smtClean="0">
                <a:solidFill>
                  <a:srgbClr val="FF0000"/>
                </a:solidFill>
                <a:latin typeface="Arial"/>
              </a:rPr>
              <a:t>State</a:t>
            </a:r>
            <a:r>
              <a:rPr lang="en-US" altLang="en-US" sz="1600" kern="0" dirty="0">
                <a:solidFill>
                  <a:srgbClr val="FF0000"/>
                </a:solidFill>
                <a:latin typeface="Arial"/>
              </a:rPr>
              <a:t>, </a:t>
            </a:r>
            <a:r>
              <a:rPr lang="en-US" altLang="en-US" sz="1600" kern="0" dirty="0" smtClean="0">
                <a:solidFill>
                  <a:srgbClr val="FF0000"/>
                </a:solidFill>
                <a:latin typeface="Arial"/>
              </a:rPr>
              <a:t>Country </a:t>
            </a:r>
            <a:r>
              <a:rPr lang="en-US" altLang="en-US" sz="1600" kern="0" dirty="0">
                <a:solidFill>
                  <a:srgbClr val="FF0000"/>
                </a:solidFill>
                <a:latin typeface="Arial"/>
              </a:rPr>
              <a:t>and </a:t>
            </a:r>
            <a:r>
              <a:rPr lang="en-US" altLang="en-US" sz="1600" kern="0" dirty="0" smtClean="0">
                <a:solidFill>
                  <a:srgbClr val="FF0000"/>
                </a:solidFill>
                <a:latin typeface="Arial"/>
              </a:rPr>
              <a:t>Zip Code </a:t>
            </a:r>
            <a:r>
              <a:rPr lang="en-US" altLang="en-US" sz="1600" kern="0" dirty="0">
                <a:solidFill>
                  <a:srgbClr val="FF0000"/>
                </a:solidFill>
                <a:latin typeface="Arial"/>
              </a:rPr>
              <a:t>is your </a:t>
            </a:r>
            <a:r>
              <a:rPr lang="en-US" altLang="en-US" sz="1600" u="sng" kern="0" dirty="0">
                <a:solidFill>
                  <a:srgbClr val="FF0000"/>
                </a:solidFill>
                <a:latin typeface="Arial"/>
              </a:rPr>
              <a:t>OLD</a:t>
            </a:r>
            <a:r>
              <a:rPr lang="en-US" altLang="en-US" sz="1600" kern="0" dirty="0">
                <a:solidFill>
                  <a:srgbClr val="FF0000"/>
                </a:solidFill>
                <a:latin typeface="Arial"/>
              </a:rPr>
              <a:t> address (address at last duty station) OR your dependent’s address when you received your </a:t>
            </a:r>
            <a:r>
              <a:rPr lang="en-US" altLang="en-US" sz="1600" kern="0" dirty="0" smtClean="0">
                <a:solidFill>
                  <a:srgbClr val="FF0000"/>
                </a:solidFill>
                <a:latin typeface="Arial"/>
              </a:rPr>
              <a:t>orders</a:t>
            </a:r>
            <a:endParaRPr lang="en-US" altLang="en-US" sz="1600" kern="0" dirty="0">
              <a:solidFill>
                <a:srgbClr val="FF0000"/>
              </a:solidFill>
              <a:latin typeface="Arial"/>
            </a:endParaRPr>
          </a:p>
          <a:p>
            <a:pPr marL="342900" lvl="0" indent="-342900" eaLnBrk="0" fontAlgn="base" hangingPunct="0">
              <a:spcBef>
                <a:spcPct val="20000"/>
              </a:spcBef>
              <a:spcAft>
                <a:spcPct val="0"/>
              </a:spcAft>
              <a:buClr>
                <a:srgbClr val="000066"/>
              </a:buClr>
              <a:buFont typeface="Wingdings 2" panose="05020102010507070707" pitchFamily="18" charset="2"/>
              <a:buChar char=""/>
            </a:pPr>
            <a:r>
              <a:rPr lang="en-US" altLang="en-US" sz="1600" kern="0" dirty="0">
                <a:latin typeface="Arial"/>
              </a:rPr>
              <a:t>Don’t forget to mark off “Yes” if your dependent completed </a:t>
            </a:r>
            <a:r>
              <a:rPr lang="en-US" altLang="en-US" sz="1600" kern="0" dirty="0" smtClean="0">
                <a:latin typeface="Arial"/>
              </a:rPr>
              <a:t>travel</a:t>
            </a:r>
            <a:endParaRPr lang="en-US" altLang="en-US" sz="1600" kern="0" dirty="0">
              <a:latin typeface="Arial"/>
            </a:endParaRPr>
          </a:p>
          <a:p>
            <a:pPr marL="342900" lvl="0" indent="-342900" eaLnBrk="0" fontAlgn="base" hangingPunct="0">
              <a:spcBef>
                <a:spcPct val="20000"/>
              </a:spcBef>
              <a:spcAft>
                <a:spcPct val="0"/>
              </a:spcAft>
              <a:buClr>
                <a:srgbClr val="000066"/>
              </a:buClr>
              <a:buFont typeface="Wingdings 2" panose="05020102010507070707" pitchFamily="18" charset="2"/>
              <a:buChar char=""/>
            </a:pPr>
            <a:r>
              <a:rPr lang="en-US" altLang="en-US" sz="1600" kern="0" dirty="0">
                <a:latin typeface="Arial"/>
              </a:rPr>
              <a:t>Click “Save” to add another </a:t>
            </a:r>
            <a:r>
              <a:rPr lang="en-US" altLang="en-US" sz="1600" kern="0" dirty="0" smtClean="0">
                <a:latin typeface="Arial"/>
              </a:rPr>
              <a:t>dependent</a:t>
            </a:r>
            <a:endParaRPr lang="en-US" altLang="en-US" sz="1600" kern="0" dirty="0">
              <a:latin typeface="Arial"/>
            </a:endParaRPr>
          </a:p>
        </p:txBody>
      </p:sp>
      <p:cxnSp>
        <p:nvCxnSpPr>
          <p:cNvPr id="9" name="Straight Arrow Connector 8"/>
          <p:cNvCxnSpPr/>
          <p:nvPr/>
        </p:nvCxnSpPr>
        <p:spPr>
          <a:xfrm flipH="1">
            <a:off x="3810000" y="5334001"/>
            <a:ext cx="1981200" cy="301179"/>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4847717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76200" y="1295400"/>
            <a:ext cx="5785605" cy="4724809"/>
          </a:xfrm>
          <a:prstGeom prst="rect">
            <a:avLst/>
          </a:prstGeom>
        </p:spPr>
      </p:pic>
      <p:sp>
        <p:nvSpPr>
          <p:cNvPr id="7" name="Rectangle 2"/>
          <p:cNvSpPr>
            <a:spLocks noGrp="1" noChangeArrowheads="1"/>
          </p:cNvSpPr>
          <p:nvPr>
            <p:ph type="title"/>
          </p:nvPr>
        </p:nvSpPr>
        <p:spPr/>
        <p:txBody>
          <a:bodyPr>
            <a:normAutofit/>
          </a:bodyPr>
          <a:lstStyle/>
          <a:p>
            <a:r>
              <a:rPr lang="en-US" altLang="en-US" dirty="0" smtClean="0"/>
              <a:t>Smart Voucher Instructions</a:t>
            </a:r>
          </a:p>
        </p:txBody>
      </p:sp>
      <p:sp>
        <p:nvSpPr>
          <p:cNvPr id="3" name="TextBox 2"/>
          <p:cNvSpPr txBox="1"/>
          <p:nvPr/>
        </p:nvSpPr>
        <p:spPr>
          <a:xfrm>
            <a:off x="5759355" y="1014948"/>
            <a:ext cx="3384645" cy="4801314"/>
          </a:xfrm>
          <a:prstGeom prst="rect">
            <a:avLst/>
          </a:prstGeom>
          <a:noFill/>
        </p:spPr>
        <p:txBody>
          <a:bodyPr wrap="square" rtlCol="0">
            <a:spAutoFit/>
          </a:bodyPr>
          <a:lstStyle/>
          <a:p>
            <a:pPr marL="342900" lvl="0" indent="-342900" eaLnBrk="0" fontAlgn="base" hangingPunct="0">
              <a:spcBef>
                <a:spcPct val="20000"/>
              </a:spcBef>
              <a:spcAft>
                <a:spcPct val="0"/>
              </a:spcAft>
              <a:buFont typeface="Wingdings 2" panose="05020102010507070707" pitchFamily="18" charset="2"/>
              <a:buChar char=""/>
            </a:pPr>
            <a:r>
              <a:rPr lang="en-US" altLang="en-US" kern="0" dirty="0">
                <a:latin typeface="Arial"/>
              </a:rPr>
              <a:t>Click “Add Dependent</a:t>
            </a:r>
            <a:r>
              <a:rPr lang="en-US" altLang="en-US" kern="0" dirty="0" smtClean="0">
                <a:latin typeface="Arial"/>
              </a:rPr>
              <a:t>”</a:t>
            </a:r>
            <a:endParaRPr lang="en-US" altLang="en-US" kern="0" dirty="0">
              <a:latin typeface="Arial"/>
            </a:endParaRPr>
          </a:p>
          <a:p>
            <a:pPr marL="342900" lvl="0" indent="-342900" eaLnBrk="0" fontAlgn="base" hangingPunct="0">
              <a:spcBef>
                <a:spcPct val="20000"/>
              </a:spcBef>
              <a:spcAft>
                <a:spcPct val="0"/>
              </a:spcAft>
              <a:buFont typeface="Wingdings 2" panose="05020102010507070707" pitchFamily="18" charset="2"/>
              <a:buChar char=""/>
            </a:pPr>
            <a:r>
              <a:rPr lang="en-US" altLang="en-US" kern="0" dirty="0">
                <a:latin typeface="Arial"/>
              </a:rPr>
              <a:t>Address will automatically </a:t>
            </a:r>
            <a:r>
              <a:rPr lang="en-US" altLang="en-US" kern="0" dirty="0" smtClean="0">
                <a:latin typeface="Arial"/>
              </a:rPr>
              <a:t>populate</a:t>
            </a:r>
            <a:endParaRPr lang="en-US" altLang="en-US" kern="0" dirty="0">
              <a:latin typeface="Arial"/>
            </a:endParaRPr>
          </a:p>
          <a:p>
            <a:pPr marL="342900" lvl="0" indent="-342900" eaLnBrk="0" fontAlgn="base" hangingPunct="0">
              <a:spcBef>
                <a:spcPct val="20000"/>
              </a:spcBef>
              <a:spcAft>
                <a:spcPct val="0"/>
              </a:spcAft>
              <a:buFont typeface="Wingdings 2" panose="05020102010507070707" pitchFamily="18" charset="2"/>
              <a:buChar char=""/>
            </a:pPr>
            <a:r>
              <a:rPr lang="en-US" altLang="en-US" kern="0" dirty="0">
                <a:latin typeface="Arial"/>
              </a:rPr>
              <a:t>Again, don’t forget to mark “Yes” for completed </a:t>
            </a:r>
            <a:r>
              <a:rPr lang="en-US" altLang="en-US" kern="0" dirty="0" smtClean="0">
                <a:latin typeface="Arial"/>
              </a:rPr>
              <a:t>travel</a:t>
            </a:r>
            <a:endParaRPr lang="en-US" altLang="en-US" kern="0" dirty="0">
              <a:latin typeface="Arial"/>
            </a:endParaRPr>
          </a:p>
          <a:p>
            <a:pPr marL="342900" lvl="0" indent="-342900" eaLnBrk="0" fontAlgn="base" hangingPunct="0">
              <a:spcBef>
                <a:spcPct val="20000"/>
              </a:spcBef>
              <a:spcAft>
                <a:spcPct val="0"/>
              </a:spcAft>
              <a:buFont typeface="Wingdings 2" panose="05020102010507070707" pitchFamily="18" charset="2"/>
              <a:buChar char=""/>
            </a:pPr>
            <a:r>
              <a:rPr lang="en-US" altLang="en-US" kern="0" dirty="0">
                <a:latin typeface="Arial"/>
              </a:rPr>
              <a:t>In order to get reimbursed for all dependent travel, you need to list </a:t>
            </a:r>
            <a:r>
              <a:rPr lang="en-US" altLang="en-US" b="1" kern="0" dirty="0">
                <a:latin typeface="Arial"/>
              </a:rPr>
              <a:t>ALL</a:t>
            </a:r>
            <a:r>
              <a:rPr lang="en-US" altLang="en-US" kern="0" dirty="0">
                <a:latin typeface="Arial"/>
              </a:rPr>
              <a:t> dependents that moved with </a:t>
            </a:r>
            <a:r>
              <a:rPr lang="en-US" altLang="en-US" kern="0" dirty="0" smtClean="0">
                <a:latin typeface="Arial"/>
              </a:rPr>
              <a:t>you</a:t>
            </a:r>
            <a:endParaRPr lang="en-US" altLang="en-US" kern="0" dirty="0">
              <a:latin typeface="Arial"/>
            </a:endParaRPr>
          </a:p>
          <a:p>
            <a:pPr marL="342900" lvl="0" indent="-342900" eaLnBrk="0" fontAlgn="base" hangingPunct="0">
              <a:spcBef>
                <a:spcPct val="20000"/>
              </a:spcBef>
              <a:spcAft>
                <a:spcPct val="0"/>
              </a:spcAft>
              <a:buFont typeface="Wingdings 2" panose="05020102010507070707" pitchFamily="18" charset="2"/>
              <a:buChar char=""/>
            </a:pPr>
            <a:r>
              <a:rPr lang="en-US" altLang="en-US" kern="0" dirty="0">
                <a:latin typeface="Arial"/>
              </a:rPr>
              <a:t>Once they are all listed and saved, select “Next</a:t>
            </a:r>
            <a:r>
              <a:rPr lang="en-US" altLang="en-US" kern="0" dirty="0" smtClean="0">
                <a:latin typeface="Arial"/>
              </a:rPr>
              <a:t>”</a:t>
            </a:r>
            <a:endParaRPr lang="en-US" altLang="en-US" kern="0" dirty="0">
              <a:latin typeface="Arial"/>
            </a:endParaRPr>
          </a:p>
          <a:p>
            <a:pPr marL="342900" lvl="0" indent="-342900" eaLnBrk="0" fontAlgn="base" hangingPunct="0">
              <a:spcBef>
                <a:spcPct val="20000"/>
              </a:spcBef>
              <a:spcAft>
                <a:spcPct val="0"/>
              </a:spcAft>
              <a:buFont typeface="Wingdings 2" panose="05020102010507070707" pitchFamily="18" charset="2"/>
              <a:buChar char=""/>
            </a:pPr>
            <a:r>
              <a:rPr lang="en-US" altLang="en-US" i="1" kern="0" dirty="0">
                <a:latin typeface="Arial"/>
              </a:rPr>
              <a:t>If you are claiming a secondary dependent, the approval memo from DFAS is </a:t>
            </a:r>
            <a:r>
              <a:rPr lang="en-US" altLang="en-US" i="1" kern="0" dirty="0" smtClean="0">
                <a:latin typeface="Arial"/>
              </a:rPr>
              <a:t>required</a:t>
            </a:r>
            <a:endParaRPr lang="en-US" altLang="en-US" i="1" kern="0" dirty="0">
              <a:latin typeface="Arial"/>
            </a:endParaRPr>
          </a:p>
        </p:txBody>
      </p:sp>
    </p:spTree>
    <p:extLst>
      <p:ext uri="{BB962C8B-B14F-4D97-AF65-F5344CB8AC3E}">
        <p14:creationId xmlns:p14="http://schemas.microsoft.com/office/powerpoint/2010/main" val="2027220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p:txBody>
          <a:bodyPr>
            <a:normAutofit/>
          </a:bodyPr>
          <a:lstStyle/>
          <a:p>
            <a:r>
              <a:rPr lang="en-US" altLang="en-US" dirty="0" smtClean="0"/>
              <a:t>Smart Voucher Instructions</a:t>
            </a:r>
          </a:p>
        </p:txBody>
      </p:sp>
      <p:sp>
        <p:nvSpPr>
          <p:cNvPr id="3" name="TextBox 2"/>
          <p:cNvSpPr txBox="1"/>
          <p:nvPr/>
        </p:nvSpPr>
        <p:spPr>
          <a:xfrm>
            <a:off x="5478424" y="777947"/>
            <a:ext cx="3200400" cy="5293757"/>
          </a:xfrm>
          <a:prstGeom prst="rect">
            <a:avLst/>
          </a:prstGeom>
          <a:noFill/>
        </p:spPr>
        <p:txBody>
          <a:bodyPr wrap="square" rtlCol="0">
            <a:spAutoFit/>
          </a:bodyPr>
          <a:lstStyle/>
          <a:p>
            <a:pPr lvl="0" eaLnBrk="0" fontAlgn="base" hangingPunct="0">
              <a:spcBef>
                <a:spcPct val="20000"/>
              </a:spcBef>
              <a:spcAft>
                <a:spcPct val="0"/>
              </a:spcAft>
            </a:pPr>
            <a:r>
              <a:rPr lang="en-US" altLang="en-US" b="1" kern="0" dirty="0">
                <a:latin typeface="Arial"/>
              </a:rPr>
              <a:t>If you drove from your last duty location to Fort </a:t>
            </a:r>
            <a:r>
              <a:rPr lang="en-US" altLang="en-US" b="1" kern="0" dirty="0" smtClean="0">
                <a:latin typeface="Arial"/>
              </a:rPr>
              <a:t>Belvoir, </a:t>
            </a:r>
            <a:r>
              <a:rPr lang="en-US" altLang="en-US" b="1" kern="0" dirty="0">
                <a:latin typeface="Arial"/>
              </a:rPr>
              <a:t>this is what your Next Stop should look </a:t>
            </a:r>
            <a:r>
              <a:rPr lang="en-US" altLang="en-US" b="1" kern="0" dirty="0" smtClean="0">
                <a:latin typeface="Arial"/>
              </a:rPr>
              <a:t>like</a:t>
            </a:r>
            <a:endParaRPr lang="en-US" altLang="en-US" b="1" kern="0" dirty="0">
              <a:latin typeface="Arial"/>
            </a:endParaRPr>
          </a:p>
          <a:p>
            <a:pPr marL="342900" lvl="0" indent="-342900" eaLnBrk="0" fontAlgn="base" hangingPunct="0">
              <a:spcBef>
                <a:spcPct val="20000"/>
              </a:spcBef>
              <a:spcAft>
                <a:spcPct val="0"/>
              </a:spcAft>
              <a:buFont typeface="Arial" panose="020B0604020202020204" pitchFamily="34" charset="0"/>
              <a:buChar char="•"/>
            </a:pPr>
            <a:r>
              <a:rPr lang="en-US" altLang="en-US" sz="1400" kern="0" dirty="0">
                <a:latin typeface="Arial"/>
              </a:rPr>
              <a:t>Mode of </a:t>
            </a:r>
            <a:r>
              <a:rPr lang="en-US" altLang="en-US" sz="1400" kern="0" dirty="0" smtClean="0">
                <a:latin typeface="Arial"/>
              </a:rPr>
              <a:t>travel: “Automobile”</a:t>
            </a:r>
            <a:endParaRPr lang="en-US" altLang="en-US" sz="1400" kern="0" dirty="0">
              <a:latin typeface="Arial"/>
            </a:endParaRPr>
          </a:p>
          <a:p>
            <a:pPr marL="342900" indent="-342900" eaLnBrk="0" fontAlgn="base" hangingPunct="0">
              <a:spcBef>
                <a:spcPct val="20000"/>
              </a:spcBef>
              <a:spcAft>
                <a:spcPct val="0"/>
              </a:spcAft>
              <a:buFont typeface="Arial" panose="020B0604020202020204" pitchFamily="34" charset="0"/>
              <a:buChar char="•"/>
            </a:pPr>
            <a:r>
              <a:rPr lang="en-US" altLang="en-US" sz="1400" kern="0" dirty="0">
                <a:latin typeface="Arial"/>
              </a:rPr>
              <a:t>Were you personally responsible for the operating expenses? “</a:t>
            </a:r>
            <a:r>
              <a:rPr lang="en-US" altLang="en-US" sz="1400" kern="0" dirty="0" smtClean="0">
                <a:latin typeface="Arial"/>
              </a:rPr>
              <a:t>Yes”</a:t>
            </a:r>
          </a:p>
          <a:p>
            <a:pPr marL="342900" indent="-342900" eaLnBrk="0" fontAlgn="base" hangingPunct="0">
              <a:spcBef>
                <a:spcPct val="20000"/>
              </a:spcBef>
              <a:spcAft>
                <a:spcPct val="0"/>
              </a:spcAft>
              <a:buFont typeface="Arial" panose="020B0604020202020204" pitchFamily="34" charset="0"/>
              <a:buChar char="•"/>
            </a:pPr>
            <a:r>
              <a:rPr lang="en-US" altLang="en-US" sz="1400" kern="0" dirty="0" smtClean="0">
                <a:latin typeface="Arial"/>
              </a:rPr>
              <a:t>How many vehicles did you drive? 1 or 2</a:t>
            </a:r>
          </a:p>
          <a:p>
            <a:pPr marL="342900" indent="-342900" eaLnBrk="0" fontAlgn="base" hangingPunct="0">
              <a:spcBef>
                <a:spcPct val="20000"/>
              </a:spcBef>
              <a:spcAft>
                <a:spcPct val="0"/>
              </a:spcAft>
              <a:buFont typeface="Arial" panose="020B0604020202020204" pitchFamily="34" charset="0"/>
              <a:buChar char="•"/>
            </a:pPr>
            <a:r>
              <a:rPr lang="en-US" altLang="en-US" sz="1400" kern="0" dirty="0" smtClean="0">
                <a:latin typeface="Arial"/>
              </a:rPr>
              <a:t>Were </a:t>
            </a:r>
            <a:r>
              <a:rPr lang="en-US" altLang="en-US" sz="1400" kern="0" dirty="0">
                <a:latin typeface="Arial"/>
              </a:rPr>
              <a:t>you the owner/operator? “Yes”</a:t>
            </a:r>
          </a:p>
          <a:p>
            <a:pPr marL="342900" lvl="0" indent="-342900" eaLnBrk="0" fontAlgn="base" hangingPunct="0">
              <a:spcBef>
                <a:spcPct val="20000"/>
              </a:spcBef>
              <a:spcAft>
                <a:spcPct val="0"/>
              </a:spcAft>
              <a:buFont typeface="Arial" panose="020B0604020202020204" pitchFamily="34" charset="0"/>
              <a:buChar char="•"/>
            </a:pPr>
            <a:r>
              <a:rPr lang="en-US" altLang="en-US" sz="1400" kern="0" dirty="0" smtClean="0">
                <a:latin typeface="Arial"/>
              </a:rPr>
              <a:t>Arrival country: USA</a:t>
            </a:r>
          </a:p>
          <a:p>
            <a:pPr marL="342900" lvl="0" indent="-342900" eaLnBrk="0" fontAlgn="base" hangingPunct="0">
              <a:spcBef>
                <a:spcPct val="20000"/>
              </a:spcBef>
              <a:spcAft>
                <a:spcPct val="0"/>
              </a:spcAft>
              <a:buFont typeface="Arial" panose="020B0604020202020204" pitchFamily="34" charset="0"/>
              <a:buChar char="•"/>
            </a:pPr>
            <a:r>
              <a:rPr lang="en-US" altLang="en-US" sz="1400" kern="0" dirty="0" smtClean="0">
                <a:latin typeface="Arial"/>
              </a:rPr>
              <a:t>Arrival city: is always duty location on your orders </a:t>
            </a:r>
            <a:endParaRPr lang="en-US" altLang="en-US" sz="1400" i="1" u="sng" kern="0" dirty="0">
              <a:latin typeface="Arial"/>
            </a:endParaRPr>
          </a:p>
          <a:p>
            <a:pPr marL="342900" lvl="0" indent="-342900" eaLnBrk="0" fontAlgn="base" hangingPunct="0">
              <a:spcBef>
                <a:spcPct val="20000"/>
              </a:spcBef>
              <a:spcAft>
                <a:spcPct val="0"/>
              </a:spcAft>
              <a:buFont typeface="Arial" panose="020B0604020202020204" pitchFamily="34" charset="0"/>
              <a:buChar char="•"/>
            </a:pPr>
            <a:r>
              <a:rPr lang="en-US" altLang="en-US" sz="1400" kern="0" dirty="0">
                <a:latin typeface="Arial"/>
              </a:rPr>
              <a:t>State: </a:t>
            </a:r>
            <a:r>
              <a:rPr lang="en-US" altLang="en-US" sz="1400" kern="0" dirty="0" smtClean="0">
                <a:latin typeface="Arial"/>
              </a:rPr>
              <a:t>duty location on your orders   Zip: on your Orders</a:t>
            </a:r>
            <a:endParaRPr lang="en-US" altLang="en-US" sz="1400" kern="0" dirty="0">
              <a:latin typeface="Arial"/>
            </a:endParaRPr>
          </a:p>
          <a:p>
            <a:pPr marL="342900" lvl="0" indent="-342900" eaLnBrk="0" fontAlgn="base" hangingPunct="0">
              <a:spcBef>
                <a:spcPct val="20000"/>
              </a:spcBef>
              <a:spcAft>
                <a:spcPct val="0"/>
              </a:spcAft>
              <a:buFont typeface="Arial" panose="020B0604020202020204" pitchFamily="34" charset="0"/>
              <a:buChar char="•"/>
            </a:pPr>
            <a:r>
              <a:rPr lang="en-US" altLang="en-US" sz="1400" kern="0" dirty="0" smtClean="0">
                <a:latin typeface="Arial"/>
              </a:rPr>
              <a:t>Reason </a:t>
            </a:r>
            <a:r>
              <a:rPr lang="en-US" altLang="en-US" sz="1400" kern="0" dirty="0">
                <a:latin typeface="Arial"/>
              </a:rPr>
              <a:t>for </a:t>
            </a:r>
            <a:r>
              <a:rPr lang="en-US" altLang="en-US" sz="1400" kern="0" dirty="0" smtClean="0">
                <a:latin typeface="Arial"/>
              </a:rPr>
              <a:t>stopping: </a:t>
            </a:r>
            <a:r>
              <a:rPr lang="en-US" altLang="en-US" sz="1400" b="1" kern="0" dirty="0">
                <a:latin typeface="Arial"/>
              </a:rPr>
              <a:t>“Mission Complete</a:t>
            </a:r>
            <a:r>
              <a:rPr lang="en-US" altLang="en-US" sz="1400" b="1" kern="0" dirty="0" smtClean="0">
                <a:latin typeface="Arial"/>
              </a:rPr>
              <a:t>”</a:t>
            </a:r>
            <a:endParaRPr lang="en-US" altLang="en-US" sz="1400" b="1" kern="0" dirty="0">
              <a:latin typeface="Arial"/>
            </a:endParaRPr>
          </a:p>
          <a:p>
            <a:pPr marL="342900" lvl="0" indent="-342900" eaLnBrk="0" fontAlgn="base" hangingPunct="0">
              <a:spcBef>
                <a:spcPct val="20000"/>
              </a:spcBef>
              <a:spcAft>
                <a:spcPct val="0"/>
              </a:spcAft>
              <a:buFont typeface="Arial" panose="020B0604020202020204" pitchFamily="34" charset="0"/>
              <a:buChar char="•"/>
            </a:pPr>
            <a:r>
              <a:rPr lang="en-US" altLang="en-US" sz="1400" b="1" u="sng" kern="0" dirty="0">
                <a:solidFill>
                  <a:srgbClr val="FF0000"/>
                </a:solidFill>
                <a:latin typeface="Arial"/>
              </a:rPr>
              <a:t>Arrival Date is the day you </a:t>
            </a:r>
            <a:r>
              <a:rPr lang="en-US" altLang="en-US" sz="1400" b="1" u="sng" kern="0" dirty="0" smtClean="0">
                <a:solidFill>
                  <a:srgbClr val="FF0000"/>
                </a:solidFill>
                <a:latin typeface="Arial"/>
              </a:rPr>
              <a:t>physically arrived</a:t>
            </a:r>
            <a:endParaRPr lang="en-US" altLang="en-US" sz="1400" b="1" u="sng" kern="0" dirty="0">
              <a:solidFill>
                <a:srgbClr val="FF0000"/>
              </a:solidFill>
              <a:latin typeface="Arial"/>
            </a:endParaRPr>
          </a:p>
          <a:p>
            <a:pPr marL="342900" lvl="0" indent="-342900" eaLnBrk="0" fontAlgn="base" hangingPunct="0">
              <a:spcBef>
                <a:spcPct val="20000"/>
              </a:spcBef>
              <a:spcAft>
                <a:spcPct val="0"/>
              </a:spcAft>
              <a:buFont typeface="Arial" panose="020B0604020202020204" pitchFamily="34" charset="0"/>
              <a:buChar char="•"/>
            </a:pPr>
            <a:r>
              <a:rPr lang="en-US" altLang="en-US" sz="1400" kern="0" dirty="0" smtClean="0">
                <a:latin typeface="Arial"/>
              </a:rPr>
              <a:t>Click </a:t>
            </a:r>
            <a:r>
              <a:rPr lang="en-US" altLang="en-US" sz="1400" kern="0" dirty="0">
                <a:latin typeface="Arial"/>
              </a:rPr>
              <a:t>“Save</a:t>
            </a:r>
            <a:r>
              <a:rPr lang="en-US" altLang="en-US" sz="1400" kern="0" dirty="0" smtClean="0">
                <a:latin typeface="Arial"/>
              </a:rPr>
              <a:t>”</a:t>
            </a:r>
            <a:endParaRPr lang="en-US" altLang="en-US" sz="1400" kern="0" dirty="0">
              <a:latin typeface="Arial"/>
            </a:endParaRPr>
          </a:p>
        </p:txBody>
      </p:sp>
      <p:sp>
        <p:nvSpPr>
          <p:cNvPr id="9" name="Title 1"/>
          <p:cNvSpPr txBox="1">
            <a:spLocks/>
          </p:cNvSpPr>
          <p:nvPr/>
        </p:nvSpPr>
        <p:spPr>
          <a:xfrm>
            <a:off x="1211882" y="777947"/>
            <a:ext cx="2836862" cy="476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lang="en-US" sz="2400" b="1" kern="1200">
                <a:solidFill>
                  <a:srgbClr val="16216C"/>
                </a:solidFill>
                <a:latin typeface="Arial" pitchFamily="34" charset="0"/>
                <a:ea typeface="+mj-ea"/>
                <a:cs typeface="Arial" pitchFamily="34" charset="0"/>
              </a:defRPr>
            </a:lvl1pPr>
          </a:lstStyle>
          <a:p>
            <a:r>
              <a:rPr lang="en-US" altLang="en-US" dirty="0" smtClean="0">
                <a:solidFill>
                  <a:schemeClr val="tx1"/>
                </a:solidFill>
              </a:rPr>
              <a:t>POV Drivers Only</a:t>
            </a:r>
          </a:p>
        </p:txBody>
      </p:sp>
      <p:pic>
        <p:nvPicPr>
          <p:cNvPr id="8" name="Picture 7"/>
          <p:cNvPicPr>
            <a:picLocks noChangeAspect="1"/>
          </p:cNvPicPr>
          <p:nvPr/>
        </p:nvPicPr>
        <p:blipFill>
          <a:blip r:embed="rId2"/>
          <a:stretch>
            <a:fillRect/>
          </a:stretch>
        </p:blipFill>
        <p:spPr>
          <a:xfrm>
            <a:off x="190088" y="1314526"/>
            <a:ext cx="5265838" cy="5170526"/>
          </a:xfrm>
          <a:prstGeom prst="rect">
            <a:avLst/>
          </a:prstGeom>
        </p:spPr>
      </p:pic>
    </p:spTree>
    <p:extLst>
      <p:ext uri="{BB962C8B-B14F-4D97-AF65-F5344CB8AC3E}">
        <p14:creationId xmlns:p14="http://schemas.microsoft.com/office/powerpoint/2010/main" val="444364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p:txBody>
          <a:bodyPr>
            <a:normAutofit/>
          </a:bodyPr>
          <a:lstStyle/>
          <a:p>
            <a:r>
              <a:rPr lang="en-US" altLang="en-US" dirty="0" smtClean="0"/>
              <a:t>Smart Voucher Instructions</a:t>
            </a:r>
          </a:p>
        </p:txBody>
      </p:sp>
      <p:sp>
        <p:nvSpPr>
          <p:cNvPr id="3" name="TextBox 2"/>
          <p:cNvSpPr txBox="1"/>
          <p:nvPr/>
        </p:nvSpPr>
        <p:spPr>
          <a:xfrm>
            <a:off x="5515449" y="1447800"/>
            <a:ext cx="3553497" cy="3564053"/>
          </a:xfrm>
          <a:prstGeom prst="rect">
            <a:avLst/>
          </a:prstGeom>
          <a:noFill/>
        </p:spPr>
        <p:txBody>
          <a:bodyPr wrap="square" rtlCol="0">
            <a:spAutoFit/>
          </a:bodyPr>
          <a:lstStyle/>
          <a:p>
            <a:pPr marL="342900" lvl="0" indent="-342900" eaLnBrk="0" fontAlgn="base" hangingPunct="0">
              <a:spcBef>
                <a:spcPct val="20000"/>
              </a:spcBef>
              <a:spcAft>
                <a:spcPct val="0"/>
              </a:spcAft>
              <a:buFont typeface="Arial" panose="020B0604020202020204" pitchFamily="34" charset="0"/>
              <a:buChar char="•"/>
            </a:pPr>
            <a:r>
              <a:rPr lang="en-US" altLang="en-US" sz="2400" kern="0" dirty="0" smtClean="0">
                <a:latin typeface="Arial"/>
              </a:rPr>
              <a:t>Attach the PCS order(s), DA31, and all receipts required</a:t>
            </a:r>
            <a:endParaRPr lang="en-US" altLang="en-US" sz="2400" kern="0" dirty="0">
              <a:latin typeface="Arial"/>
            </a:endParaRPr>
          </a:p>
          <a:p>
            <a:pPr marL="342900" lvl="0" indent="-342900" eaLnBrk="0" fontAlgn="base" hangingPunct="0">
              <a:spcBef>
                <a:spcPct val="20000"/>
              </a:spcBef>
              <a:spcAft>
                <a:spcPct val="0"/>
              </a:spcAft>
              <a:buFont typeface="Arial" panose="020B0604020202020204" pitchFamily="34" charset="0"/>
              <a:buChar char="•"/>
            </a:pPr>
            <a:r>
              <a:rPr lang="en-US" altLang="en-US" sz="2400" kern="0" dirty="0" smtClean="0">
                <a:latin typeface="Arial"/>
              </a:rPr>
              <a:t>Specify </a:t>
            </a:r>
            <a:r>
              <a:rPr lang="en-US" altLang="en-US" sz="2400" kern="0" dirty="0">
                <a:latin typeface="Arial"/>
              </a:rPr>
              <a:t>if you have any unused plane </a:t>
            </a:r>
            <a:r>
              <a:rPr lang="en-US" altLang="en-US" sz="2400" kern="0" dirty="0" smtClean="0">
                <a:latin typeface="Arial"/>
              </a:rPr>
              <a:t>tickets; this </a:t>
            </a:r>
            <a:r>
              <a:rPr lang="en-US" altLang="en-US" sz="2400" kern="0" dirty="0">
                <a:latin typeface="Arial"/>
              </a:rPr>
              <a:t>may be left </a:t>
            </a:r>
            <a:r>
              <a:rPr lang="en-US" altLang="en-US" sz="2400" kern="0" dirty="0" smtClean="0">
                <a:latin typeface="Arial"/>
              </a:rPr>
              <a:t>blank</a:t>
            </a:r>
            <a:endParaRPr lang="en-US" altLang="en-US" sz="2400" kern="0" dirty="0">
              <a:latin typeface="Arial"/>
            </a:endParaRPr>
          </a:p>
          <a:p>
            <a:pPr marL="342900" lvl="0" indent="-342900" eaLnBrk="0" fontAlgn="base" hangingPunct="0">
              <a:spcBef>
                <a:spcPct val="20000"/>
              </a:spcBef>
              <a:spcAft>
                <a:spcPct val="0"/>
              </a:spcAft>
              <a:buFont typeface="Arial" panose="020B0604020202020204" pitchFamily="34" charset="0"/>
              <a:buChar char="•"/>
            </a:pPr>
            <a:r>
              <a:rPr lang="en-US" altLang="en-US" sz="2400" kern="0" dirty="0">
                <a:latin typeface="Arial"/>
              </a:rPr>
              <a:t>Specify any general </a:t>
            </a:r>
            <a:r>
              <a:rPr lang="en-US" altLang="en-US" sz="2400" kern="0" dirty="0" smtClean="0">
                <a:latin typeface="Arial"/>
              </a:rPr>
              <a:t>remarks</a:t>
            </a:r>
            <a:endParaRPr lang="en-US" altLang="en-US" sz="2400" u="sng" kern="0" dirty="0">
              <a:latin typeface="Arial"/>
            </a:endParaRPr>
          </a:p>
        </p:txBody>
      </p:sp>
      <p:pic>
        <p:nvPicPr>
          <p:cNvPr id="2" name="Picture 1"/>
          <p:cNvPicPr>
            <a:picLocks noChangeAspect="1"/>
          </p:cNvPicPr>
          <p:nvPr/>
        </p:nvPicPr>
        <p:blipFill>
          <a:blip r:embed="rId2"/>
          <a:stretch>
            <a:fillRect/>
          </a:stretch>
        </p:blipFill>
        <p:spPr>
          <a:xfrm>
            <a:off x="76201" y="1447801"/>
            <a:ext cx="5486400" cy="3913136"/>
          </a:xfrm>
          <a:prstGeom prst="rect">
            <a:avLst/>
          </a:prstGeom>
        </p:spPr>
      </p:pic>
    </p:spTree>
    <p:extLst>
      <p:ext uri="{BB962C8B-B14F-4D97-AF65-F5344CB8AC3E}">
        <p14:creationId xmlns:p14="http://schemas.microsoft.com/office/powerpoint/2010/main" val="42848284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p:txBody>
          <a:bodyPr>
            <a:normAutofit/>
          </a:bodyPr>
          <a:lstStyle/>
          <a:p>
            <a:r>
              <a:rPr lang="en-US" altLang="en-US" dirty="0" smtClean="0"/>
              <a:t>Smart Voucher Instructions</a:t>
            </a:r>
          </a:p>
        </p:txBody>
      </p:sp>
      <p:sp>
        <p:nvSpPr>
          <p:cNvPr id="3" name="TextBox 2"/>
          <p:cNvSpPr txBox="1"/>
          <p:nvPr/>
        </p:nvSpPr>
        <p:spPr>
          <a:xfrm>
            <a:off x="5791200" y="1447800"/>
            <a:ext cx="3277746" cy="3194721"/>
          </a:xfrm>
          <a:prstGeom prst="rect">
            <a:avLst/>
          </a:prstGeom>
          <a:noFill/>
        </p:spPr>
        <p:txBody>
          <a:bodyPr wrap="square" rtlCol="0">
            <a:spAutoFit/>
          </a:bodyPr>
          <a:lstStyle/>
          <a:p>
            <a:pPr marL="342900" lvl="0" indent="-342900" eaLnBrk="0" fontAlgn="base" hangingPunct="0">
              <a:spcBef>
                <a:spcPct val="20000"/>
              </a:spcBef>
              <a:spcAft>
                <a:spcPct val="0"/>
              </a:spcAft>
              <a:buFont typeface="Wingdings 2" panose="05020102010507070707" pitchFamily="18" charset="2"/>
              <a:buChar char=""/>
            </a:pPr>
            <a:r>
              <a:rPr lang="en-US" altLang="en-US" sz="2400" kern="0" dirty="0">
                <a:latin typeface="Arial"/>
              </a:rPr>
              <a:t>Split Disbursement is used if you have a GTCC and used </a:t>
            </a:r>
            <a:r>
              <a:rPr lang="en-US" altLang="en-US" sz="2400" kern="0" dirty="0" smtClean="0">
                <a:latin typeface="Arial"/>
              </a:rPr>
              <a:t>it</a:t>
            </a:r>
            <a:endParaRPr lang="en-US" altLang="en-US" sz="2400" kern="0" dirty="0">
              <a:latin typeface="Arial"/>
            </a:endParaRPr>
          </a:p>
          <a:p>
            <a:pPr marL="342900" lvl="0" indent="-342900" eaLnBrk="0" fontAlgn="base" hangingPunct="0">
              <a:spcBef>
                <a:spcPct val="20000"/>
              </a:spcBef>
              <a:spcAft>
                <a:spcPct val="0"/>
              </a:spcAft>
              <a:buFont typeface="Wingdings 2" panose="05020102010507070707" pitchFamily="18" charset="2"/>
              <a:buChar char=""/>
            </a:pPr>
            <a:r>
              <a:rPr lang="en-US" altLang="en-US" sz="2400" kern="0" dirty="0">
                <a:latin typeface="Arial"/>
              </a:rPr>
              <a:t>You can opt to have a specified amount go straight to your </a:t>
            </a:r>
            <a:r>
              <a:rPr lang="en-US" altLang="en-US" sz="2400" kern="0" dirty="0" smtClean="0">
                <a:latin typeface="Arial"/>
              </a:rPr>
              <a:t>GTCC</a:t>
            </a:r>
            <a:endParaRPr lang="en-US" altLang="en-US" sz="2400" kern="0" dirty="0">
              <a:latin typeface="Arial"/>
            </a:endParaRPr>
          </a:p>
          <a:p>
            <a:pPr marL="342900" lvl="0" indent="-342900" eaLnBrk="0" fontAlgn="base" hangingPunct="0">
              <a:spcBef>
                <a:spcPct val="20000"/>
              </a:spcBef>
              <a:spcAft>
                <a:spcPct val="0"/>
              </a:spcAft>
              <a:buFont typeface="Wingdings 2" panose="05020102010507070707" pitchFamily="18" charset="2"/>
              <a:buChar char=""/>
            </a:pPr>
            <a:r>
              <a:rPr lang="en-US" altLang="en-US" sz="2400" kern="0" dirty="0" smtClean="0">
                <a:latin typeface="Arial"/>
              </a:rPr>
              <a:t>Select </a:t>
            </a:r>
            <a:r>
              <a:rPr lang="en-US" altLang="en-US" sz="2400" kern="0" dirty="0">
                <a:latin typeface="Arial"/>
              </a:rPr>
              <a:t>“Next</a:t>
            </a:r>
            <a:r>
              <a:rPr lang="en-US" altLang="en-US" sz="2400" kern="0" dirty="0" smtClean="0">
                <a:latin typeface="Arial"/>
              </a:rPr>
              <a:t>”</a:t>
            </a:r>
            <a:endParaRPr lang="en-US" altLang="en-US" sz="2400" kern="0" dirty="0">
              <a:latin typeface="Arial"/>
            </a:endParaRPr>
          </a:p>
        </p:txBody>
      </p:sp>
      <p:pic>
        <p:nvPicPr>
          <p:cNvPr id="8" name="Picture 7"/>
          <p:cNvPicPr>
            <a:picLocks noChangeAspect="1"/>
          </p:cNvPicPr>
          <p:nvPr/>
        </p:nvPicPr>
        <p:blipFill>
          <a:blip r:embed="rId2"/>
          <a:stretch>
            <a:fillRect/>
          </a:stretch>
        </p:blipFill>
        <p:spPr>
          <a:xfrm>
            <a:off x="112264" y="1328727"/>
            <a:ext cx="5644708" cy="3471874"/>
          </a:xfrm>
          <a:prstGeom prst="rect">
            <a:avLst/>
          </a:prstGeom>
        </p:spPr>
      </p:pic>
    </p:spTree>
    <p:extLst>
      <p:ext uri="{BB962C8B-B14F-4D97-AF65-F5344CB8AC3E}">
        <p14:creationId xmlns:p14="http://schemas.microsoft.com/office/powerpoint/2010/main" val="13057919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p:txBody>
          <a:bodyPr>
            <a:normAutofit/>
          </a:bodyPr>
          <a:lstStyle/>
          <a:p>
            <a:r>
              <a:rPr lang="en-US" altLang="en-US" dirty="0" smtClean="0"/>
              <a:t>Smart Voucher Instructions</a:t>
            </a:r>
          </a:p>
        </p:txBody>
      </p:sp>
      <p:sp>
        <p:nvSpPr>
          <p:cNvPr id="9" name="Title 1"/>
          <p:cNvSpPr txBox="1">
            <a:spLocks/>
          </p:cNvSpPr>
          <p:nvPr/>
        </p:nvSpPr>
        <p:spPr>
          <a:xfrm>
            <a:off x="105568" y="920093"/>
            <a:ext cx="8733632" cy="476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lang="en-US" sz="2400" b="1" kern="1200">
                <a:solidFill>
                  <a:srgbClr val="16216C"/>
                </a:solidFill>
                <a:latin typeface="Arial" pitchFamily="34" charset="0"/>
                <a:ea typeface="+mj-ea"/>
                <a:cs typeface="Arial" pitchFamily="34" charset="0"/>
              </a:defRPr>
            </a:lvl1pPr>
          </a:lstStyle>
          <a:p>
            <a:pPr algn="ctr"/>
            <a:r>
              <a:rPr lang="en-US" altLang="en-US" dirty="0" smtClean="0">
                <a:solidFill>
                  <a:schemeClr val="tx1"/>
                </a:solidFill>
              </a:rPr>
              <a:t>Verify all of your information then select “Next”</a:t>
            </a:r>
          </a:p>
        </p:txBody>
      </p:sp>
      <p:pic>
        <p:nvPicPr>
          <p:cNvPr id="2" name="Picture 1"/>
          <p:cNvPicPr>
            <a:picLocks noChangeAspect="1"/>
          </p:cNvPicPr>
          <p:nvPr/>
        </p:nvPicPr>
        <p:blipFill>
          <a:blip r:embed="rId2"/>
          <a:stretch>
            <a:fillRect/>
          </a:stretch>
        </p:blipFill>
        <p:spPr>
          <a:xfrm>
            <a:off x="11084" y="1389338"/>
            <a:ext cx="4676712" cy="5173006"/>
          </a:xfrm>
          <a:prstGeom prst="rect">
            <a:avLst/>
          </a:prstGeom>
        </p:spPr>
      </p:pic>
      <p:pic>
        <p:nvPicPr>
          <p:cNvPr id="3" name="Picture 2"/>
          <p:cNvPicPr>
            <a:picLocks noChangeAspect="1"/>
          </p:cNvPicPr>
          <p:nvPr/>
        </p:nvPicPr>
        <p:blipFill>
          <a:blip r:embed="rId3"/>
          <a:stretch>
            <a:fillRect/>
          </a:stretch>
        </p:blipFill>
        <p:spPr>
          <a:xfrm>
            <a:off x="4687796" y="1434314"/>
            <a:ext cx="4380004" cy="5128029"/>
          </a:xfrm>
          <a:prstGeom prst="rect">
            <a:avLst/>
          </a:prstGeom>
        </p:spPr>
      </p:pic>
    </p:spTree>
    <p:extLst>
      <p:ext uri="{BB962C8B-B14F-4D97-AF65-F5344CB8AC3E}">
        <p14:creationId xmlns:p14="http://schemas.microsoft.com/office/powerpoint/2010/main" val="37501422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p:txBody>
          <a:bodyPr>
            <a:normAutofit/>
          </a:bodyPr>
          <a:lstStyle/>
          <a:p>
            <a:r>
              <a:rPr lang="en-US" altLang="en-US" dirty="0" smtClean="0"/>
              <a:t>Smart Voucher Instructions</a:t>
            </a:r>
          </a:p>
        </p:txBody>
      </p:sp>
      <p:sp>
        <p:nvSpPr>
          <p:cNvPr id="3" name="TextBox 2"/>
          <p:cNvSpPr txBox="1"/>
          <p:nvPr/>
        </p:nvSpPr>
        <p:spPr>
          <a:xfrm>
            <a:off x="5791200" y="1101511"/>
            <a:ext cx="3155797" cy="5189113"/>
          </a:xfrm>
          <a:prstGeom prst="rect">
            <a:avLst/>
          </a:prstGeom>
          <a:noFill/>
        </p:spPr>
        <p:txBody>
          <a:bodyPr wrap="square" rtlCol="0">
            <a:spAutoFit/>
          </a:bodyPr>
          <a:lstStyle/>
          <a:p>
            <a:pPr marL="342900" lvl="0" indent="-342900" eaLnBrk="0" fontAlgn="base" hangingPunct="0">
              <a:spcBef>
                <a:spcPct val="20000"/>
              </a:spcBef>
              <a:spcAft>
                <a:spcPct val="0"/>
              </a:spcAft>
              <a:buClr>
                <a:srgbClr val="000066"/>
              </a:buClr>
              <a:buFont typeface="Wingdings 2" panose="05020102010507070707" pitchFamily="18" charset="2"/>
              <a:buChar char=""/>
            </a:pPr>
            <a:r>
              <a:rPr lang="en-US" altLang="en-US" sz="2400" kern="0" dirty="0">
                <a:latin typeface="Arial"/>
              </a:rPr>
              <a:t>Review these comments. If you need any supporting documents, </a:t>
            </a:r>
            <a:r>
              <a:rPr lang="en-US" altLang="en-US" sz="2400" kern="0" dirty="0" smtClean="0">
                <a:latin typeface="Arial"/>
              </a:rPr>
              <a:t>Smart Voucher </a:t>
            </a:r>
            <a:r>
              <a:rPr lang="en-US" altLang="en-US" sz="2400" kern="0" dirty="0">
                <a:latin typeface="Arial"/>
              </a:rPr>
              <a:t>will let you know what is needed.</a:t>
            </a:r>
          </a:p>
          <a:p>
            <a:pPr marL="342900" lvl="0" indent="-342900" eaLnBrk="0" fontAlgn="base" hangingPunct="0">
              <a:spcBef>
                <a:spcPct val="20000"/>
              </a:spcBef>
              <a:spcAft>
                <a:spcPct val="0"/>
              </a:spcAft>
              <a:buClr>
                <a:srgbClr val="000066"/>
              </a:buClr>
              <a:buFont typeface="Wingdings 2" panose="05020102010507070707" pitchFamily="18" charset="2"/>
              <a:buChar char=""/>
            </a:pPr>
            <a:endParaRPr lang="en-US" altLang="en-US" sz="1200" kern="0" dirty="0" smtClean="0">
              <a:latin typeface="Arial"/>
            </a:endParaRPr>
          </a:p>
          <a:p>
            <a:pPr marL="342900" lvl="0" indent="-342900" eaLnBrk="0" fontAlgn="base" hangingPunct="0">
              <a:spcBef>
                <a:spcPct val="20000"/>
              </a:spcBef>
              <a:spcAft>
                <a:spcPct val="0"/>
              </a:spcAft>
              <a:buClr>
                <a:srgbClr val="000066"/>
              </a:buClr>
              <a:buFont typeface="Wingdings 2" panose="05020102010507070707" pitchFamily="18" charset="2"/>
              <a:buChar char=""/>
            </a:pPr>
            <a:r>
              <a:rPr lang="en-US" altLang="en-US" sz="2400" kern="0" dirty="0" smtClean="0">
                <a:latin typeface="Arial"/>
              </a:rPr>
              <a:t>Click </a:t>
            </a:r>
            <a:r>
              <a:rPr lang="en-US" altLang="en-US" sz="2400" kern="0" dirty="0">
                <a:latin typeface="Arial"/>
              </a:rPr>
              <a:t>on “View Travel Voucher” to preview what your </a:t>
            </a:r>
            <a:r>
              <a:rPr lang="en-US" altLang="en-US" sz="2400" kern="0" dirty="0" smtClean="0">
                <a:latin typeface="Arial"/>
              </a:rPr>
              <a:t>Smart Voucher </a:t>
            </a:r>
            <a:r>
              <a:rPr lang="en-US" altLang="en-US" sz="2400" kern="0" dirty="0">
                <a:latin typeface="Arial"/>
              </a:rPr>
              <a:t>will look like.</a:t>
            </a:r>
          </a:p>
        </p:txBody>
      </p:sp>
      <p:pic>
        <p:nvPicPr>
          <p:cNvPr id="2" name="Picture 1"/>
          <p:cNvPicPr>
            <a:picLocks noChangeAspect="1"/>
          </p:cNvPicPr>
          <p:nvPr/>
        </p:nvPicPr>
        <p:blipFill>
          <a:blip r:embed="rId2"/>
          <a:stretch>
            <a:fillRect/>
          </a:stretch>
        </p:blipFill>
        <p:spPr>
          <a:xfrm>
            <a:off x="78753" y="1101511"/>
            <a:ext cx="5712447" cy="4944285"/>
          </a:xfrm>
          <a:prstGeom prst="rect">
            <a:avLst/>
          </a:prstGeom>
        </p:spPr>
      </p:pic>
      <p:cxnSp>
        <p:nvCxnSpPr>
          <p:cNvPr id="9" name="Straight Arrow Connector 8"/>
          <p:cNvCxnSpPr/>
          <p:nvPr/>
        </p:nvCxnSpPr>
        <p:spPr>
          <a:xfrm flipH="1" flipV="1">
            <a:off x="4648200" y="2133600"/>
            <a:ext cx="1382486" cy="30480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1" name="Straight Arrow Connector 10"/>
          <p:cNvCxnSpPr/>
          <p:nvPr/>
        </p:nvCxnSpPr>
        <p:spPr>
          <a:xfrm flipH="1">
            <a:off x="3657600" y="5255805"/>
            <a:ext cx="2238233" cy="687795"/>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105337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761" y="100584"/>
            <a:ext cx="7955280" cy="480131"/>
          </a:xfrm>
        </p:spPr>
        <p:txBody>
          <a:bodyPr/>
          <a:lstStyle/>
          <a:p>
            <a:r>
              <a:rPr lang="en-US" dirty="0" smtClean="0"/>
              <a:t>IN PROCESSING Smart Voucher</a:t>
            </a:r>
            <a:endParaRPr lang="en-US" dirty="0"/>
          </a:p>
        </p:txBody>
      </p:sp>
      <p:sp>
        <p:nvSpPr>
          <p:cNvPr id="4" name="Rectangle 3"/>
          <p:cNvSpPr/>
          <p:nvPr/>
        </p:nvSpPr>
        <p:spPr>
          <a:xfrm>
            <a:off x="836762" y="4224635"/>
            <a:ext cx="7716688" cy="923330"/>
          </a:xfrm>
          <a:prstGeom prst="rect">
            <a:avLst/>
          </a:prstGeom>
        </p:spPr>
        <p:txBody>
          <a:bodyPr wrap="square">
            <a:spAutoFit/>
          </a:bodyPr>
          <a:lstStyle/>
          <a:p>
            <a:r>
              <a:rPr lang="en-US" dirty="0" smtClean="0"/>
              <a:t>Note:  The DD form 1351-2, PCS Orders and PCS DA form 31 are the documents the technician will use to process Soldiers arrival transaction and change the zip code (BAH) to the new duty station</a:t>
            </a:r>
            <a:endParaRPr lang="en-US" dirty="0"/>
          </a:p>
        </p:txBody>
      </p:sp>
      <p:sp>
        <p:nvSpPr>
          <p:cNvPr id="7" name="Rectangle 6"/>
          <p:cNvSpPr/>
          <p:nvPr/>
        </p:nvSpPr>
        <p:spPr>
          <a:xfrm>
            <a:off x="2286000" y="2967335"/>
            <a:ext cx="4572000" cy="461665"/>
          </a:xfrm>
          <a:prstGeom prst="rect">
            <a:avLst/>
          </a:prstGeom>
        </p:spPr>
        <p:txBody>
          <a:bodyPr>
            <a:spAutoFit/>
          </a:bodyPr>
          <a:lstStyle/>
          <a:p>
            <a:endParaRPr lang="en-US" sz="2400" dirty="0"/>
          </a:p>
        </p:txBody>
      </p:sp>
      <p:sp>
        <p:nvSpPr>
          <p:cNvPr id="9" name="Rectangle 8"/>
          <p:cNvSpPr/>
          <p:nvPr/>
        </p:nvSpPr>
        <p:spPr>
          <a:xfrm>
            <a:off x="2076449" y="1567160"/>
            <a:ext cx="6715591" cy="2677656"/>
          </a:xfrm>
          <a:prstGeom prst="rect">
            <a:avLst/>
          </a:prstGeom>
        </p:spPr>
        <p:txBody>
          <a:bodyPr wrap="square">
            <a:spAutoFit/>
          </a:bodyPr>
          <a:lstStyle/>
          <a:p>
            <a:pPr marL="342900" indent="-342900">
              <a:buAutoNum type="arabicPeriod"/>
            </a:pPr>
            <a:r>
              <a:rPr lang="en-US" sz="1600" dirty="0" smtClean="0"/>
              <a:t>Create DD form 1351-2 within smart voucher</a:t>
            </a:r>
          </a:p>
          <a:p>
            <a:pPr marL="342900" indent="-342900">
              <a:buAutoNum type="arabicPeriod" startAt="2"/>
            </a:pPr>
            <a:r>
              <a:rPr lang="en-US" sz="1600" dirty="0" smtClean="0"/>
              <a:t>Upload Complete set of PCS Orders</a:t>
            </a:r>
          </a:p>
          <a:p>
            <a:pPr marL="342900" indent="-342900">
              <a:buAutoNum type="arabicPeriod" startAt="2"/>
            </a:pPr>
            <a:r>
              <a:rPr lang="en-US" sz="1600" dirty="0" smtClean="0"/>
              <a:t>Upload Completed PCS DA form 31</a:t>
            </a:r>
          </a:p>
          <a:p>
            <a:pPr marL="342900" indent="-342900">
              <a:buAutoNum type="arabicPeriod" startAt="2"/>
            </a:pPr>
            <a:r>
              <a:rPr lang="en-US" sz="1600" dirty="0" smtClean="0"/>
              <a:t>Other Supporting Documents may include</a:t>
            </a:r>
          </a:p>
          <a:p>
            <a:r>
              <a:rPr lang="en-US" sz="1600" dirty="0"/>
              <a:t> </a:t>
            </a:r>
            <a:r>
              <a:rPr lang="en-US" sz="1600" dirty="0" smtClean="0"/>
              <a:t>     a. TLA documents</a:t>
            </a:r>
          </a:p>
          <a:p>
            <a:r>
              <a:rPr lang="en-US" sz="1600" dirty="0"/>
              <a:t> </a:t>
            </a:r>
            <a:r>
              <a:rPr lang="en-US" sz="1600" dirty="0" smtClean="0"/>
              <a:t>     b. TLE documents</a:t>
            </a:r>
          </a:p>
          <a:p>
            <a:r>
              <a:rPr lang="en-US" sz="1600" dirty="0"/>
              <a:t> </a:t>
            </a:r>
            <a:r>
              <a:rPr lang="en-US" sz="1600" dirty="0" smtClean="0"/>
              <a:t>     c. Receipts for reimbursable expenses </a:t>
            </a:r>
          </a:p>
          <a:p>
            <a:r>
              <a:rPr lang="en-US" sz="1600" dirty="0" smtClean="0"/>
              <a:t> </a:t>
            </a:r>
            <a:r>
              <a:rPr lang="en-US" sz="2800" dirty="0" smtClean="0"/>
              <a:t>           </a:t>
            </a:r>
          </a:p>
          <a:p>
            <a:r>
              <a:rPr lang="en-US" sz="2800" dirty="0" smtClean="0"/>
              <a:t>	      </a:t>
            </a:r>
            <a:endParaRPr lang="en-US" sz="2800" dirty="0"/>
          </a:p>
        </p:txBody>
      </p:sp>
    </p:spTree>
    <p:extLst>
      <p:ext uri="{BB962C8B-B14F-4D97-AF65-F5344CB8AC3E}">
        <p14:creationId xmlns:p14="http://schemas.microsoft.com/office/powerpoint/2010/main" val="3178850736"/>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p:txBody>
          <a:bodyPr>
            <a:normAutofit/>
          </a:bodyPr>
          <a:lstStyle/>
          <a:p>
            <a:r>
              <a:rPr lang="en-US" altLang="en-US" dirty="0" smtClean="0"/>
              <a:t>Smart Voucher Instructions</a:t>
            </a:r>
          </a:p>
        </p:txBody>
      </p:sp>
      <p:sp>
        <p:nvSpPr>
          <p:cNvPr id="3" name="TextBox 2"/>
          <p:cNvSpPr txBox="1"/>
          <p:nvPr/>
        </p:nvSpPr>
        <p:spPr>
          <a:xfrm>
            <a:off x="6096000" y="1143000"/>
            <a:ext cx="2896746" cy="4222694"/>
          </a:xfrm>
          <a:prstGeom prst="rect">
            <a:avLst/>
          </a:prstGeom>
          <a:noFill/>
        </p:spPr>
        <p:txBody>
          <a:bodyPr wrap="square" rtlCol="0">
            <a:spAutoFit/>
          </a:bodyPr>
          <a:lstStyle/>
          <a:p>
            <a:pPr lvl="0" eaLnBrk="0" fontAlgn="base" hangingPunct="0">
              <a:spcBef>
                <a:spcPct val="20000"/>
              </a:spcBef>
              <a:spcAft>
                <a:spcPct val="0"/>
              </a:spcAft>
              <a:buClr>
                <a:schemeClr val="tx1"/>
              </a:buClr>
              <a:defRPr/>
            </a:pPr>
            <a:r>
              <a:rPr lang="en-US" sz="2200" kern="0" dirty="0" smtClean="0">
                <a:latin typeface="Arial"/>
              </a:rPr>
              <a:t>- Check </a:t>
            </a:r>
            <a:r>
              <a:rPr lang="en-US" sz="2200" kern="0" dirty="0">
                <a:latin typeface="Arial"/>
              </a:rPr>
              <a:t>the sign </a:t>
            </a:r>
            <a:r>
              <a:rPr lang="en-US" sz="2200" kern="0" dirty="0" smtClean="0">
                <a:latin typeface="Arial"/>
              </a:rPr>
              <a:t>box (if you are unable to check the box go back to the “User Type” tab and verify you chose Fort Belvoir under the “What AMPO are you submitting from?” option</a:t>
            </a:r>
            <a:endParaRPr lang="en-US" sz="2200" kern="0" dirty="0">
              <a:latin typeface="Arial"/>
            </a:endParaRPr>
          </a:p>
          <a:p>
            <a:pPr lvl="0" eaLnBrk="0" fontAlgn="base" hangingPunct="0">
              <a:spcBef>
                <a:spcPct val="20000"/>
              </a:spcBef>
              <a:spcAft>
                <a:spcPct val="0"/>
              </a:spcAft>
              <a:buClr>
                <a:schemeClr val="tx1"/>
              </a:buClr>
              <a:defRPr/>
            </a:pPr>
            <a:r>
              <a:rPr lang="en-US" sz="2200" kern="0" dirty="0" smtClean="0">
                <a:latin typeface="Arial"/>
              </a:rPr>
              <a:t>- Click </a:t>
            </a:r>
            <a:r>
              <a:rPr lang="en-US" sz="2200" kern="0" dirty="0">
                <a:latin typeface="Arial"/>
              </a:rPr>
              <a:t>submit travel </a:t>
            </a:r>
            <a:r>
              <a:rPr lang="en-US" sz="2200" kern="0" dirty="0" smtClean="0">
                <a:latin typeface="Arial"/>
              </a:rPr>
              <a:t>voucher</a:t>
            </a:r>
            <a:r>
              <a:rPr lang="en-US" sz="2200" i="1" kern="0" dirty="0" smtClean="0">
                <a:latin typeface="Arial"/>
              </a:rPr>
              <a:t>.</a:t>
            </a:r>
            <a:endParaRPr lang="en-US" sz="2200" i="1" kern="0" dirty="0">
              <a:latin typeface="Arial"/>
            </a:endParaRPr>
          </a:p>
        </p:txBody>
      </p:sp>
      <p:pic>
        <p:nvPicPr>
          <p:cNvPr id="2" name="Picture 1"/>
          <p:cNvPicPr>
            <a:picLocks noChangeAspect="1"/>
          </p:cNvPicPr>
          <p:nvPr/>
        </p:nvPicPr>
        <p:blipFill>
          <a:blip r:embed="rId2"/>
          <a:stretch>
            <a:fillRect/>
          </a:stretch>
        </p:blipFill>
        <p:spPr>
          <a:xfrm>
            <a:off x="152400" y="1114352"/>
            <a:ext cx="5922237" cy="4981647"/>
          </a:xfrm>
          <a:prstGeom prst="rect">
            <a:avLst/>
          </a:prstGeom>
        </p:spPr>
      </p:pic>
      <p:cxnSp>
        <p:nvCxnSpPr>
          <p:cNvPr id="9" name="Straight Arrow Connector 8"/>
          <p:cNvCxnSpPr/>
          <p:nvPr/>
        </p:nvCxnSpPr>
        <p:spPr>
          <a:xfrm flipH="1">
            <a:off x="5562601" y="4940490"/>
            <a:ext cx="512036" cy="31731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1" name="Straight Arrow Connector 10"/>
          <p:cNvCxnSpPr/>
          <p:nvPr/>
        </p:nvCxnSpPr>
        <p:spPr>
          <a:xfrm flipH="1">
            <a:off x="4594169" y="5377218"/>
            <a:ext cx="1480468" cy="385334"/>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2457935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616226" y="142806"/>
            <a:ext cx="8991600" cy="864359"/>
          </a:xfrm>
        </p:spPr>
        <p:txBody>
          <a:bodyPr>
            <a:normAutofit/>
          </a:bodyPr>
          <a:lstStyle/>
          <a:p>
            <a:pPr eaLnBrk="1" hangingPunct="1"/>
            <a:r>
              <a:rPr lang="en-US" altLang="en-US" dirty="0" smtClean="0"/>
              <a:t>Smart Voucher Concerns</a:t>
            </a:r>
          </a:p>
        </p:txBody>
      </p:sp>
      <p:sp>
        <p:nvSpPr>
          <p:cNvPr id="56323" name="Rectangle 4" descr="Making Every Day Count logo"/>
          <p:cNvSpPr>
            <a:spLocks noGrp="1" noChangeArrowheads="1"/>
          </p:cNvSpPr>
          <p:nvPr>
            <p:ph type="body" idx="1"/>
          </p:nvPr>
        </p:nvSpPr>
        <p:spPr>
          <a:xfrm>
            <a:off x="180975" y="1130990"/>
            <a:ext cx="8820149" cy="4543425"/>
          </a:xfrm>
        </p:spPr>
        <p:txBody>
          <a:bodyPr>
            <a:normAutofit fontScale="92500" lnSpcReduction="10000"/>
          </a:bodyPr>
          <a:lstStyle/>
          <a:p>
            <a:pPr eaLnBrk="1" hangingPunct="1">
              <a:lnSpc>
                <a:spcPct val="105000"/>
              </a:lnSpc>
              <a:buFont typeface="Arial" panose="020B0604020202020204" pitchFamily="34" charset="0"/>
              <a:buChar char="•"/>
            </a:pPr>
            <a:r>
              <a:rPr lang="en-US" altLang="en-US" sz="1600" b="0" dirty="0" smtClean="0"/>
              <a:t>Missing Complete Set of PCS Orders</a:t>
            </a:r>
          </a:p>
          <a:p>
            <a:pPr eaLnBrk="1" hangingPunct="1">
              <a:lnSpc>
                <a:spcPct val="105000"/>
              </a:lnSpc>
              <a:buFont typeface="Arial" panose="020B0604020202020204" pitchFamily="34" charset="0"/>
              <a:buChar char="•"/>
            </a:pPr>
            <a:r>
              <a:rPr lang="en-US" altLang="en-US" sz="1600" b="0" dirty="0" smtClean="0"/>
              <a:t>DA form 31 missing information</a:t>
            </a:r>
          </a:p>
          <a:p>
            <a:pPr marL="0" indent="0" eaLnBrk="1" hangingPunct="1">
              <a:lnSpc>
                <a:spcPct val="105000"/>
              </a:lnSpc>
              <a:buNone/>
            </a:pPr>
            <a:r>
              <a:rPr lang="en-US" altLang="en-US" sz="1600" b="0" dirty="0" smtClean="0"/>
              <a:t>      a. signature from sign out date, sign in date and approved extension</a:t>
            </a:r>
          </a:p>
          <a:p>
            <a:pPr marL="0" indent="0" eaLnBrk="1" hangingPunct="1">
              <a:lnSpc>
                <a:spcPct val="105000"/>
              </a:lnSpc>
              <a:buNone/>
            </a:pPr>
            <a:r>
              <a:rPr lang="en-US" altLang="en-US" sz="1600" b="0" dirty="0"/>
              <a:t> </a:t>
            </a:r>
            <a:r>
              <a:rPr lang="en-US" altLang="en-US" sz="1600" b="0" dirty="0" smtClean="0"/>
              <a:t>     b.  Soldier departs duty station(on travel voucher) prior to the start date of leave</a:t>
            </a:r>
          </a:p>
          <a:p>
            <a:pPr marL="0" indent="0" eaLnBrk="1" hangingPunct="1">
              <a:lnSpc>
                <a:spcPct val="105000"/>
              </a:lnSpc>
              <a:buNone/>
            </a:pPr>
            <a:r>
              <a:rPr lang="en-US" altLang="en-US" sz="1600" b="0" dirty="0"/>
              <a:t> </a:t>
            </a:r>
            <a:r>
              <a:rPr lang="en-US" altLang="en-US" sz="1600" b="0" dirty="0" smtClean="0"/>
              <a:t>           on the DA form 31</a:t>
            </a:r>
          </a:p>
          <a:p>
            <a:pPr marL="0" indent="0" eaLnBrk="1" hangingPunct="1">
              <a:lnSpc>
                <a:spcPct val="105000"/>
              </a:lnSpc>
              <a:buNone/>
            </a:pPr>
            <a:r>
              <a:rPr lang="en-US" altLang="en-US" sz="1600" b="0" dirty="0"/>
              <a:t> </a:t>
            </a:r>
            <a:r>
              <a:rPr lang="en-US" altLang="en-US" sz="1600" b="0" dirty="0" smtClean="0"/>
              <a:t>     c.  Dates on the DA form 31 and DD form 1351-2 do not match</a:t>
            </a:r>
          </a:p>
          <a:p>
            <a:pPr eaLnBrk="1" hangingPunct="1">
              <a:lnSpc>
                <a:spcPct val="105000"/>
              </a:lnSpc>
              <a:buFont typeface="Arial" panose="020B0604020202020204" pitchFamily="34" charset="0"/>
              <a:buChar char="•"/>
            </a:pPr>
            <a:r>
              <a:rPr lang="en-US" altLang="en-US" sz="1600" b="0" dirty="0" smtClean="0"/>
              <a:t>DD form missing information</a:t>
            </a:r>
          </a:p>
          <a:p>
            <a:pPr marL="0" indent="0" eaLnBrk="1" hangingPunct="1">
              <a:lnSpc>
                <a:spcPct val="105000"/>
              </a:lnSpc>
              <a:buNone/>
            </a:pPr>
            <a:r>
              <a:rPr lang="en-US" altLang="en-US" sz="1600" b="0" dirty="0"/>
              <a:t> </a:t>
            </a:r>
            <a:r>
              <a:rPr lang="en-US" altLang="en-US" sz="1600" b="0" dirty="0" smtClean="0"/>
              <a:t>     a. “X” member/employee</a:t>
            </a:r>
          </a:p>
          <a:p>
            <a:pPr marL="0" indent="0" eaLnBrk="1" hangingPunct="1">
              <a:lnSpc>
                <a:spcPct val="105000"/>
              </a:lnSpc>
              <a:buNone/>
            </a:pPr>
            <a:r>
              <a:rPr lang="en-US" altLang="en-US" sz="1600" b="0" dirty="0"/>
              <a:t> </a:t>
            </a:r>
            <a:r>
              <a:rPr lang="en-US" altLang="en-US" sz="1600" b="0" dirty="0" smtClean="0"/>
              <a:t>     b. block # 6 and #13 are the same address even though dependents </a:t>
            </a:r>
            <a:r>
              <a:rPr lang="en-US" altLang="en-US" sz="1600" b="0" dirty="0" err="1" smtClean="0"/>
              <a:t>PCS’ed</a:t>
            </a:r>
            <a:r>
              <a:rPr lang="en-US" altLang="en-US" sz="1600" b="0" dirty="0" smtClean="0"/>
              <a:t> with </a:t>
            </a:r>
          </a:p>
          <a:p>
            <a:pPr marL="0" indent="0" eaLnBrk="1" hangingPunct="1">
              <a:lnSpc>
                <a:spcPct val="105000"/>
              </a:lnSpc>
              <a:buNone/>
            </a:pPr>
            <a:r>
              <a:rPr lang="en-US" altLang="en-US" sz="1600" b="0" dirty="0"/>
              <a:t> </a:t>
            </a:r>
            <a:r>
              <a:rPr lang="en-US" altLang="en-US" sz="1600" b="0" dirty="0" smtClean="0"/>
              <a:t>         the Soldier to the new duty station (if dependent travel and Soldier’s travel dates are</a:t>
            </a:r>
          </a:p>
          <a:p>
            <a:pPr marL="0" indent="0" eaLnBrk="1" hangingPunct="1">
              <a:lnSpc>
                <a:spcPct val="105000"/>
              </a:lnSpc>
              <a:buNone/>
            </a:pPr>
            <a:r>
              <a:rPr lang="en-US" altLang="en-US" sz="1600" b="0" dirty="0"/>
              <a:t> </a:t>
            </a:r>
            <a:r>
              <a:rPr lang="en-US" altLang="en-US" sz="1600" b="0" dirty="0" smtClean="0"/>
              <a:t>         different, the Soldier can do two separate travel vouchers</a:t>
            </a:r>
          </a:p>
          <a:p>
            <a:pPr marL="0" indent="0" eaLnBrk="1" hangingPunct="1">
              <a:lnSpc>
                <a:spcPct val="105000"/>
              </a:lnSpc>
              <a:buNone/>
            </a:pPr>
            <a:r>
              <a:rPr lang="en-US" altLang="en-US" sz="1600" b="0" dirty="0"/>
              <a:t> </a:t>
            </a:r>
            <a:r>
              <a:rPr lang="en-US" altLang="en-US" sz="1600" b="0" dirty="0" smtClean="0"/>
              <a:t>     c.  Smart voucher rejected back to the Soldier however the Soldier is not making necessary</a:t>
            </a:r>
          </a:p>
          <a:p>
            <a:pPr marL="0" indent="0">
              <a:lnSpc>
                <a:spcPct val="105000"/>
              </a:lnSpc>
              <a:buNone/>
            </a:pPr>
            <a:r>
              <a:rPr lang="en-US" altLang="en-US" sz="1600" b="0" dirty="0"/>
              <a:t> </a:t>
            </a:r>
            <a:r>
              <a:rPr lang="en-US" altLang="en-US" sz="1600" b="0" dirty="0" smtClean="0"/>
              <a:t>          </a:t>
            </a:r>
            <a:r>
              <a:rPr lang="en-US" altLang="en-US" sz="1700" b="0" dirty="0"/>
              <a:t>c</a:t>
            </a:r>
            <a:r>
              <a:rPr lang="en-US" altLang="en-US" sz="1700" b="0" dirty="0" smtClean="0"/>
              <a:t>orrections </a:t>
            </a:r>
            <a:r>
              <a:rPr lang="en-US" altLang="en-US" sz="1700" b="0" dirty="0"/>
              <a:t>and resubmitting the travel voucher via smart voucher </a:t>
            </a:r>
          </a:p>
          <a:p>
            <a:pPr>
              <a:lnSpc>
                <a:spcPct val="105000"/>
              </a:lnSpc>
              <a:buFont typeface="Arial" panose="020B0604020202020204" pitchFamily="34" charset="0"/>
              <a:buChar char="•"/>
            </a:pPr>
            <a:endParaRPr lang="en-US" altLang="en-US" sz="2800" b="0" dirty="0"/>
          </a:p>
          <a:p>
            <a:pPr marL="0" indent="0" eaLnBrk="1" hangingPunct="1">
              <a:lnSpc>
                <a:spcPct val="105000"/>
              </a:lnSpc>
              <a:buNone/>
            </a:pPr>
            <a:endParaRPr lang="en-US" altLang="en-US" b="1" dirty="0" smtClean="0"/>
          </a:p>
        </p:txBody>
      </p:sp>
    </p:spTree>
    <p:extLst>
      <p:ext uri="{BB962C8B-B14F-4D97-AF65-F5344CB8AC3E}">
        <p14:creationId xmlns:p14="http://schemas.microsoft.com/office/powerpoint/2010/main" val="2574397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616226" y="142806"/>
            <a:ext cx="8991600" cy="864359"/>
          </a:xfrm>
        </p:spPr>
        <p:txBody>
          <a:bodyPr>
            <a:normAutofit/>
          </a:bodyPr>
          <a:lstStyle/>
          <a:p>
            <a:pPr eaLnBrk="1" hangingPunct="1"/>
            <a:r>
              <a:rPr lang="en-US" altLang="en-US" dirty="0" smtClean="0"/>
              <a:t>Smart Voucher Concerns continued</a:t>
            </a:r>
          </a:p>
        </p:txBody>
      </p:sp>
      <p:sp>
        <p:nvSpPr>
          <p:cNvPr id="56323" name="Rectangle 4" descr="Making Every Day Count logo"/>
          <p:cNvSpPr>
            <a:spLocks noGrp="1" noChangeArrowheads="1"/>
          </p:cNvSpPr>
          <p:nvPr>
            <p:ph type="body" idx="1"/>
          </p:nvPr>
        </p:nvSpPr>
        <p:spPr>
          <a:xfrm>
            <a:off x="180975" y="1130990"/>
            <a:ext cx="8820149" cy="4543425"/>
          </a:xfrm>
        </p:spPr>
        <p:txBody>
          <a:bodyPr>
            <a:normAutofit/>
          </a:bodyPr>
          <a:lstStyle/>
          <a:p>
            <a:pPr marL="0" indent="0" eaLnBrk="1" hangingPunct="1">
              <a:lnSpc>
                <a:spcPct val="105000"/>
              </a:lnSpc>
              <a:buNone/>
            </a:pPr>
            <a:r>
              <a:rPr lang="en-US" altLang="en-US" sz="1600" b="0" dirty="0" smtClean="0"/>
              <a:t>      d. Uploading more documents than necessary</a:t>
            </a:r>
          </a:p>
          <a:p>
            <a:pPr marL="0" indent="0" eaLnBrk="1" hangingPunct="1">
              <a:lnSpc>
                <a:spcPct val="105000"/>
              </a:lnSpc>
              <a:buNone/>
            </a:pPr>
            <a:r>
              <a:rPr lang="en-US" altLang="en-US" sz="1600" b="0" dirty="0" smtClean="0"/>
              <a:t>     e. Uploading pictures of documents that are usually distorted and not legible</a:t>
            </a:r>
          </a:p>
          <a:p>
            <a:pPr marL="0" indent="0" eaLnBrk="1" hangingPunct="1">
              <a:lnSpc>
                <a:spcPct val="105000"/>
              </a:lnSpc>
              <a:buNone/>
            </a:pPr>
            <a:r>
              <a:rPr lang="en-US" altLang="en-US" sz="1600" b="0" dirty="0"/>
              <a:t> </a:t>
            </a:r>
            <a:r>
              <a:rPr lang="en-US" altLang="en-US" sz="1600" b="0" dirty="0" smtClean="0"/>
              <a:t>    f. Missing zero balance receipts for TLE and TLA payments</a:t>
            </a:r>
          </a:p>
          <a:p>
            <a:pPr marL="0" indent="0">
              <a:lnSpc>
                <a:spcPct val="105000"/>
              </a:lnSpc>
              <a:buNone/>
            </a:pPr>
            <a:r>
              <a:rPr lang="en-US" altLang="en-US" sz="1600" b="0" dirty="0"/>
              <a:t> </a:t>
            </a:r>
            <a:r>
              <a:rPr lang="en-US" altLang="en-US" sz="1600" b="0" dirty="0" smtClean="0"/>
              <a:t>    g. Missing DFAS form 9098 </a:t>
            </a:r>
            <a:r>
              <a:rPr lang="en-US" altLang="en-US" sz="1400" b="0" dirty="0" smtClean="0"/>
              <a:t>TLE:   </a:t>
            </a:r>
            <a:r>
              <a:rPr lang="en-US" sz="1400" dirty="0" smtClean="0">
                <a:hlinkClick r:id="rId3"/>
              </a:rPr>
              <a:t>https</a:t>
            </a:r>
            <a:r>
              <a:rPr lang="en-US" sz="1400" dirty="0">
                <a:hlinkClick r:id="rId3"/>
              </a:rPr>
              <a:t>://www.dfas.mil/MilitaryMembers/travelpay/forms/</a:t>
            </a:r>
            <a:r>
              <a:rPr lang="en-US" sz="1400" dirty="0"/>
              <a:t> </a:t>
            </a:r>
          </a:p>
          <a:p>
            <a:pPr marL="0" indent="0" eaLnBrk="1" hangingPunct="1">
              <a:lnSpc>
                <a:spcPct val="105000"/>
              </a:lnSpc>
              <a:buNone/>
            </a:pPr>
            <a:endParaRPr lang="en-US" altLang="en-US" sz="1600" b="0" dirty="0" smtClean="0"/>
          </a:p>
          <a:p>
            <a:pPr marL="0" indent="0" eaLnBrk="1" hangingPunct="1">
              <a:lnSpc>
                <a:spcPct val="105000"/>
              </a:lnSpc>
              <a:buNone/>
            </a:pPr>
            <a:r>
              <a:rPr lang="en-US" altLang="en-US" sz="1600" b="0" dirty="0"/>
              <a:t> </a:t>
            </a:r>
            <a:r>
              <a:rPr lang="en-US" altLang="en-US" sz="1600" b="0" dirty="0" smtClean="0"/>
              <a:t>         </a:t>
            </a:r>
          </a:p>
          <a:p>
            <a:pPr marL="0" indent="0" eaLnBrk="1" hangingPunct="1">
              <a:lnSpc>
                <a:spcPct val="105000"/>
              </a:lnSpc>
              <a:buNone/>
            </a:pPr>
            <a:r>
              <a:rPr lang="en-US" altLang="en-US" sz="1600" b="0" dirty="0" smtClean="0"/>
              <a:t>      </a:t>
            </a:r>
            <a:endParaRPr lang="en-US" altLang="en-US" sz="2800" b="0" dirty="0"/>
          </a:p>
          <a:p>
            <a:pPr marL="0" indent="0" eaLnBrk="1" hangingPunct="1">
              <a:lnSpc>
                <a:spcPct val="105000"/>
              </a:lnSpc>
              <a:buNone/>
            </a:pPr>
            <a:endParaRPr lang="en-US" altLang="en-US" b="1" dirty="0" smtClean="0"/>
          </a:p>
        </p:txBody>
      </p:sp>
    </p:spTree>
    <p:extLst>
      <p:ext uri="{BB962C8B-B14F-4D97-AF65-F5344CB8AC3E}">
        <p14:creationId xmlns:p14="http://schemas.microsoft.com/office/powerpoint/2010/main" val="41070148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6761" y="100584"/>
            <a:ext cx="7955280" cy="480131"/>
          </a:xfrm>
        </p:spPr>
        <p:txBody>
          <a:bodyPr/>
          <a:lstStyle/>
          <a:p>
            <a:r>
              <a:rPr lang="en-US" dirty="0" smtClean="0"/>
              <a:t>AMPO Points Of Contact</a:t>
            </a:r>
            <a:endParaRPr lang="en-US" dirty="0"/>
          </a:p>
        </p:txBody>
      </p:sp>
      <p:sp>
        <p:nvSpPr>
          <p:cNvPr id="3" name="Content Placeholder 2"/>
          <p:cNvSpPr>
            <a:spLocks noGrp="1"/>
          </p:cNvSpPr>
          <p:nvPr>
            <p:ph idx="1"/>
          </p:nvPr>
        </p:nvSpPr>
        <p:spPr>
          <a:xfrm>
            <a:off x="579586" y="942975"/>
            <a:ext cx="7772400" cy="4627820"/>
          </a:xfrm>
        </p:spPr>
        <p:txBody>
          <a:bodyPr>
            <a:normAutofit fontScale="25000" lnSpcReduction="20000"/>
          </a:bodyPr>
          <a:lstStyle/>
          <a:p>
            <a:pPr marL="0" indent="0" algn="ctr">
              <a:lnSpc>
                <a:spcPct val="105000"/>
              </a:lnSpc>
              <a:buNone/>
            </a:pPr>
            <a:r>
              <a:rPr lang="en-US" altLang="en-US" sz="4400" dirty="0">
                <a:latin typeface="Arial Black" panose="020B0A04020102020204" pitchFamily="34" charset="0"/>
              </a:rPr>
              <a:t>AMPO</a:t>
            </a:r>
            <a:r>
              <a:rPr lang="en-US" altLang="en-US" sz="4400" b="0" dirty="0">
                <a:latin typeface="Arial Black" panose="020B0A04020102020204" pitchFamily="34" charset="0"/>
              </a:rPr>
              <a:t> Director:  Douglas (Doug) J Madej </a:t>
            </a:r>
            <a:r>
              <a:rPr lang="en-US" altLang="en-US" sz="4400" b="0" dirty="0">
                <a:latin typeface="Arial Black" panose="020B0A04020102020204" pitchFamily="34" charset="0"/>
                <a:hlinkClick r:id="rId3"/>
              </a:rPr>
              <a:t>douglas.j.madej.civ@mail.mil</a:t>
            </a:r>
            <a:r>
              <a:rPr lang="en-US" altLang="en-US" sz="4400" b="0" dirty="0">
                <a:latin typeface="Arial Black" panose="020B0A04020102020204" pitchFamily="34" charset="0"/>
              </a:rPr>
              <a:t> 703 805-5318</a:t>
            </a:r>
          </a:p>
          <a:p>
            <a:pPr marL="0" indent="0" algn="ctr">
              <a:lnSpc>
                <a:spcPct val="105000"/>
              </a:lnSpc>
              <a:buNone/>
            </a:pPr>
            <a:endParaRPr lang="en-US" altLang="en-US" sz="4400" b="0" dirty="0">
              <a:latin typeface="Arial Black" panose="020B0A04020102020204" pitchFamily="34" charset="0"/>
            </a:endParaRPr>
          </a:p>
          <a:p>
            <a:pPr marL="0" indent="0" algn="ctr">
              <a:lnSpc>
                <a:spcPct val="105000"/>
              </a:lnSpc>
              <a:buNone/>
            </a:pPr>
            <a:r>
              <a:rPr lang="en-US" altLang="en-US" sz="4400" b="0" dirty="0">
                <a:latin typeface="Arial Black" panose="020B0A04020102020204" pitchFamily="34" charset="0"/>
              </a:rPr>
              <a:t>     AMPO Deputy Director:  Jacqueline L Haylock </a:t>
            </a:r>
            <a:r>
              <a:rPr lang="en-US" altLang="en-US" sz="4400" b="0" dirty="0">
                <a:latin typeface="Arial Black" panose="020B0A04020102020204" pitchFamily="34" charset="0"/>
                <a:hlinkClick r:id="rId4"/>
              </a:rPr>
              <a:t>jacqueline.l.haylock.civ@mail.mil</a:t>
            </a:r>
            <a:r>
              <a:rPr lang="en-US" altLang="en-US" sz="4400" b="0" dirty="0">
                <a:latin typeface="Arial Black" panose="020B0A04020102020204" pitchFamily="34" charset="0"/>
              </a:rPr>
              <a:t> 703 805-3724</a:t>
            </a:r>
          </a:p>
          <a:p>
            <a:pPr marL="0" indent="0" algn="ctr">
              <a:lnSpc>
                <a:spcPct val="105000"/>
              </a:lnSpc>
              <a:buNone/>
            </a:pPr>
            <a:endParaRPr lang="en-US" altLang="en-US" sz="4400" b="0" dirty="0">
              <a:latin typeface="Arial Black" panose="020B0A04020102020204" pitchFamily="34" charset="0"/>
            </a:endParaRPr>
          </a:p>
          <a:p>
            <a:pPr marL="0" indent="0" algn="ctr">
              <a:lnSpc>
                <a:spcPct val="105000"/>
              </a:lnSpc>
              <a:buNone/>
            </a:pPr>
            <a:r>
              <a:rPr lang="en-US" altLang="en-US" sz="4400" b="0" dirty="0">
                <a:latin typeface="Arial Black" panose="020B0A04020102020204" pitchFamily="34" charset="0"/>
              </a:rPr>
              <a:t>      AMPO DDO/Financial Analyst:   Barbara J Smith </a:t>
            </a:r>
            <a:r>
              <a:rPr lang="en-US" altLang="en-US" sz="4400" b="0" dirty="0">
                <a:latin typeface="Arial Black" panose="020B0A04020102020204" pitchFamily="34" charset="0"/>
                <a:hlinkClick r:id="rId5"/>
              </a:rPr>
              <a:t>barbara.j.smith1.civ@mail.mil</a:t>
            </a:r>
            <a:r>
              <a:rPr lang="en-US" altLang="en-US" sz="4400" b="0" dirty="0">
                <a:latin typeface="Arial Black" panose="020B0A04020102020204" pitchFamily="34" charset="0"/>
              </a:rPr>
              <a:t> 703 805-3531</a:t>
            </a:r>
          </a:p>
          <a:p>
            <a:pPr marL="0" indent="0" algn="ctr">
              <a:lnSpc>
                <a:spcPct val="105000"/>
              </a:lnSpc>
              <a:buNone/>
            </a:pPr>
            <a:endParaRPr lang="en-US" altLang="en-US" sz="4400" b="0" dirty="0">
              <a:latin typeface="Arial Black" panose="020B0A04020102020204" pitchFamily="34" charset="0"/>
            </a:endParaRPr>
          </a:p>
          <a:p>
            <a:pPr marL="0" indent="0" algn="ctr">
              <a:lnSpc>
                <a:spcPct val="105000"/>
              </a:lnSpc>
              <a:buNone/>
            </a:pPr>
            <a:r>
              <a:rPr lang="en-US" altLang="en-US" sz="4400" b="0" dirty="0">
                <a:latin typeface="Arial Black" panose="020B0A04020102020204" pitchFamily="34" charset="0"/>
              </a:rPr>
              <a:t>      Supervisors:</a:t>
            </a:r>
          </a:p>
          <a:p>
            <a:pPr marL="0" indent="0" algn="ctr">
              <a:lnSpc>
                <a:spcPct val="105000"/>
              </a:lnSpc>
              <a:buNone/>
            </a:pPr>
            <a:r>
              <a:rPr lang="en-US" altLang="en-US" sz="4400" b="0" dirty="0">
                <a:latin typeface="Arial Black" panose="020B0A04020102020204" pitchFamily="34" charset="0"/>
              </a:rPr>
              <a:t>Faith Kerr </a:t>
            </a:r>
            <a:r>
              <a:rPr lang="en-US" altLang="en-US" sz="4400" b="0" dirty="0">
                <a:latin typeface="Arial Black" panose="020B0A04020102020204" pitchFamily="34" charset="0"/>
                <a:hlinkClick r:id="rId6"/>
              </a:rPr>
              <a:t>faith.r.kerr.civ@mail.mil</a:t>
            </a:r>
            <a:r>
              <a:rPr lang="en-US" altLang="en-US" sz="4400" b="0" dirty="0">
                <a:latin typeface="Arial Black" panose="020B0A04020102020204" pitchFamily="34" charset="0"/>
              </a:rPr>
              <a:t> 703 805-3872</a:t>
            </a:r>
          </a:p>
          <a:p>
            <a:pPr marL="0" indent="0" algn="ctr">
              <a:lnSpc>
                <a:spcPct val="105000"/>
              </a:lnSpc>
              <a:buNone/>
            </a:pPr>
            <a:r>
              <a:rPr lang="en-US" altLang="en-US" sz="4400" b="0" dirty="0">
                <a:latin typeface="Arial Black" panose="020B0A04020102020204" pitchFamily="34" charset="0"/>
              </a:rPr>
              <a:t>   Separations</a:t>
            </a:r>
          </a:p>
          <a:p>
            <a:pPr marL="0" indent="0" algn="ctr">
              <a:lnSpc>
                <a:spcPct val="105000"/>
              </a:lnSpc>
              <a:buNone/>
            </a:pPr>
            <a:r>
              <a:rPr lang="en-US" altLang="en-US" sz="4400" b="0" dirty="0">
                <a:latin typeface="Arial Black" panose="020B0A04020102020204" pitchFamily="34" charset="0"/>
              </a:rPr>
              <a:t>   Processing </a:t>
            </a:r>
          </a:p>
          <a:p>
            <a:pPr marL="0" indent="0" algn="ctr">
              <a:lnSpc>
                <a:spcPct val="105000"/>
              </a:lnSpc>
              <a:buNone/>
            </a:pPr>
            <a:r>
              <a:rPr lang="en-US" altLang="en-US" sz="4400" b="0" dirty="0">
                <a:latin typeface="Arial Black" panose="020B0A04020102020204" pitchFamily="34" charset="0"/>
              </a:rPr>
              <a:t>   Reserve</a:t>
            </a:r>
          </a:p>
          <a:p>
            <a:pPr marL="0" indent="0" algn="ctr">
              <a:lnSpc>
                <a:spcPct val="105000"/>
              </a:lnSpc>
              <a:buNone/>
            </a:pPr>
            <a:r>
              <a:rPr lang="en-US" altLang="en-US" sz="4400" b="0" dirty="0" err="1">
                <a:latin typeface="Arial Black" panose="020B0A04020102020204" pitchFamily="34" charset="0"/>
              </a:rPr>
              <a:t>MilPay</a:t>
            </a:r>
            <a:r>
              <a:rPr lang="en-US" altLang="en-US" sz="4400" b="0" dirty="0">
                <a:latin typeface="Arial Black" panose="020B0A04020102020204" pitchFamily="34" charset="0"/>
              </a:rPr>
              <a:t> Review </a:t>
            </a:r>
          </a:p>
          <a:p>
            <a:pPr marL="0" indent="0" algn="ctr">
              <a:lnSpc>
                <a:spcPct val="105000"/>
              </a:lnSpc>
              <a:buNone/>
            </a:pPr>
            <a:r>
              <a:rPr lang="en-US" altLang="en-US" sz="4400" b="0" dirty="0">
                <a:latin typeface="Arial Black" panose="020B0A04020102020204" pitchFamily="34" charset="0"/>
              </a:rPr>
              <a:t>Mercedes Case </a:t>
            </a:r>
            <a:r>
              <a:rPr lang="en-US" altLang="en-US" sz="4400" b="0" dirty="0">
                <a:latin typeface="Arial Black" panose="020B0A04020102020204" pitchFamily="34" charset="0"/>
                <a:hlinkClick r:id="rId7"/>
              </a:rPr>
              <a:t>Mercedes.r.case.civ@mail.mil</a:t>
            </a:r>
            <a:r>
              <a:rPr lang="en-US" altLang="en-US" sz="4400" b="0" dirty="0">
                <a:latin typeface="Arial Black" panose="020B0A04020102020204" pitchFamily="34" charset="0"/>
              </a:rPr>
              <a:t> 703 805-3855</a:t>
            </a:r>
          </a:p>
          <a:p>
            <a:pPr marL="0" indent="0" algn="ctr">
              <a:lnSpc>
                <a:spcPct val="105000"/>
              </a:lnSpc>
              <a:buNone/>
            </a:pPr>
            <a:r>
              <a:rPr lang="en-US" altLang="en-US" sz="4400" b="0" dirty="0">
                <a:latin typeface="Arial Black" panose="020B0A04020102020204" pitchFamily="34" charset="0"/>
              </a:rPr>
              <a:t>Customer Service</a:t>
            </a:r>
          </a:p>
          <a:p>
            <a:pPr marL="0" indent="0" algn="ctr">
              <a:lnSpc>
                <a:spcPct val="105000"/>
              </a:lnSpc>
              <a:buNone/>
            </a:pPr>
            <a:r>
              <a:rPr lang="en-US" altLang="en-US" sz="4400" b="0" dirty="0">
                <a:latin typeface="Arial Black" panose="020B0A04020102020204" pitchFamily="34" charset="0"/>
              </a:rPr>
              <a:t>Debt Management</a:t>
            </a:r>
          </a:p>
          <a:p>
            <a:pPr marL="0" indent="0" algn="ctr">
              <a:lnSpc>
                <a:spcPct val="105000"/>
              </a:lnSpc>
              <a:buNone/>
            </a:pPr>
            <a:r>
              <a:rPr lang="en-US" altLang="en-US" sz="4400" b="0" dirty="0">
                <a:latin typeface="Arial Black" panose="020B0A04020102020204" pitchFamily="34" charset="0"/>
              </a:rPr>
              <a:t>In/Out Processing </a:t>
            </a:r>
          </a:p>
          <a:p>
            <a:pPr marL="0" indent="0" algn="ctr">
              <a:lnSpc>
                <a:spcPct val="105000"/>
              </a:lnSpc>
              <a:buNone/>
            </a:pPr>
            <a:r>
              <a:rPr lang="en-US" altLang="en-US" sz="4400" b="0" dirty="0">
                <a:latin typeface="Arial Black" panose="020B0A04020102020204" pitchFamily="34" charset="0"/>
              </a:rPr>
              <a:t>FLPB </a:t>
            </a:r>
          </a:p>
          <a:p>
            <a:pPr marL="0" indent="0" algn="ctr">
              <a:lnSpc>
                <a:spcPct val="105000"/>
              </a:lnSpc>
              <a:buNone/>
            </a:pPr>
            <a:r>
              <a:rPr lang="en-US" altLang="en-US" sz="4400" b="0" dirty="0">
                <a:latin typeface="Arial Black" panose="020B0A04020102020204" pitchFamily="34" charset="0"/>
              </a:rPr>
              <a:t>      </a:t>
            </a:r>
          </a:p>
          <a:p>
            <a:pPr marL="339725" lvl="1" indent="0">
              <a:buNone/>
            </a:pPr>
            <a:endParaRPr lang="en-US" sz="1200" dirty="0">
              <a:latin typeface="Arial Black" panose="020B0A04020102020204" pitchFamily="34" charset="0"/>
            </a:endParaRPr>
          </a:p>
        </p:txBody>
      </p:sp>
    </p:spTree>
    <p:extLst>
      <p:ext uri="{BB962C8B-B14F-4D97-AF65-F5344CB8AC3E}">
        <p14:creationId xmlns:p14="http://schemas.microsoft.com/office/powerpoint/2010/main" val="3709853265"/>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680" y="755677"/>
            <a:ext cx="7955280" cy="5521512"/>
          </a:xfrm>
        </p:spPr>
        <p:txBody>
          <a:bodyPr/>
          <a:lstStyle/>
          <a:p>
            <a:pPr algn="ctr"/>
            <a:r>
              <a:rPr lang="en-US" dirty="0"/>
              <a:t>U.S. Army Financial Management Command</a:t>
            </a:r>
            <a:br>
              <a:rPr lang="en-US" dirty="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a:t/>
            </a:r>
            <a:br>
              <a:rPr lang="en-US" dirty="0"/>
            </a:br>
            <a:r>
              <a:rPr lang="en-US" dirty="0"/>
              <a:t/>
            </a:r>
            <a:br>
              <a:rPr lang="en-US" dirty="0"/>
            </a:br>
            <a:r>
              <a:rPr lang="en-US" dirty="0"/>
              <a:t>Army Military Pay Office</a:t>
            </a:r>
            <a:br>
              <a:rPr lang="en-US" dirty="0"/>
            </a:br>
            <a:endParaRPr lang="en-US" dirty="0"/>
          </a:p>
        </p:txBody>
      </p:sp>
    </p:spTree>
    <p:extLst>
      <p:ext uri="{BB962C8B-B14F-4D97-AF65-F5344CB8AC3E}">
        <p14:creationId xmlns:p14="http://schemas.microsoft.com/office/powerpoint/2010/main" val="2191088850"/>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ltLang="en-US" dirty="0"/>
              <a:t>Key Supporting Documents Required</a:t>
            </a:r>
            <a:endParaRPr lang="en-US" dirty="0"/>
          </a:p>
        </p:txBody>
      </p:sp>
      <p:sp>
        <p:nvSpPr>
          <p:cNvPr id="3" name="Content Placeholder 2"/>
          <p:cNvSpPr>
            <a:spLocks noGrp="1"/>
          </p:cNvSpPr>
          <p:nvPr>
            <p:ph idx="1"/>
          </p:nvPr>
        </p:nvSpPr>
        <p:spPr>
          <a:xfrm>
            <a:off x="836761" y="1209932"/>
            <a:ext cx="7772400" cy="4351338"/>
          </a:xfrm>
        </p:spPr>
        <p:txBody>
          <a:bodyPr>
            <a:normAutofit lnSpcReduction="10000"/>
          </a:bodyPr>
          <a:lstStyle/>
          <a:p>
            <a:pPr>
              <a:buFont typeface="Arial" panose="020B0604020202020204" pitchFamily="34" charset="0"/>
              <a:buChar char="•"/>
            </a:pPr>
            <a:r>
              <a:rPr lang="en-US" dirty="0"/>
              <a:t>PCS Orders and Amendments</a:t>
            </a:r>
          </a:p>
          <a:p>
            <a:pPr>
              <a:buFont typeface="Arial" panose="020B0604020202020204" pitchFamily="34" charset="0"/>
              <a:buChar char="•"/>
            </a:pPr>
            <a:r>
              <a:rPr lang="en-US" dirty="0"/>
              <a:t>DD Form 1610 and Amendments, (if TDY </a:t>
            </a:r>
            <a:r>
              <a:rPr lang="en-US" dirty="0" err="1"/>
              <a:t>enroute</a:t>
            </a:r>
            <a:r>
              <a:rPr lang="en-US" dirty="0"/>
              <a:t>)</a:t>
            </a:r>
          </a:p>
          <a:p>
            <a:pPr>
              <a:buFont typeface="Arial" panose="020B0604020202020204" pitchFamily="34" charset="0"/>
              <a:buChar char="•"/>
            </a:pPr>
            <a:r>
              <a:rPr lang="en-US" dirty="0"/>
              <a:t>DD Form 1351-2 - Travel Voucher </a:t>
            </a:r>
            <a:r>
              <a:rPr lang="en-US" dirty="0" smtClean="0"/>
              <a:t>(will be created within the Smart Voucher System, directions are later in the brief)</a:t>
            </a:r>
            <a:endParaRPr lang="en-US" dirty="0"/>
          </a:p>
          <a:p>
            <a:pPr>
              <a:buFont typeface="Arial" panose="020B0604020202020204" pitchFamily="34" charset="0"/>
              <a:buChar char="•"/>
            </a:pPr>
            <a:r>
              <a:rPr lang="en-US" dirty="0"/>
              <a:t>DA Form 31 - Leave Request Form</a:t>
            </a:r>
          </a:p>
          <a:p>
            <a:pPr>
              <a:buFont typeface="Arial" panose="020B0604020202020204" pitchFamily="34" charset="0"/>
              <a:buChar char="•"/>
            </a:pPr>
            <a:r>
              <a:rPr lang="en-US" dirty="0"/>
              <a:t>Receipts for any </a:t>
            </a:r>
            <a:r>
              <a:rPr lang="en-US" dirty="0" smtClean="0"/>
              <a:t>reimbursable expense </a:t>
            </a:r>
            <a:r>
              <a:rPr lang="en-US" dirty="0"/>
              <a:t>$75.00 and </a:t>
            </a:r>
            <a:r>
              <a:rPr lang="en-US" dirty="0" smtClean="0"/>
              <a:t>over</a:t>
            </a:r>
            <a:endParaRPr lang="en-US" dirty="0"/>
          </a:p>
          <a:p>
            <a:pPr lvl="1"/>
            <a:r>
              <a:rPr lang="en-US" dirty="0"/>
              <a:t>Lodging/Hotels regardless of cost</a:t>
            </a:r>
          </a:p>
          <a:p>
            <a:pPr lvl="1"/>
            <a:r>
              <a:rPr lang="en-US" dirty="0"/>
              <a:t>Airfare</a:t>
            </a:r>
          </a:p>
          <a:p>
            <a:pPr lvl="1"/>
            <a:r>
              <a:rPr lang="en-US" dirty="0"/>
              <a:t>Excess Baggage</a:t>
            </a:r>
          </a:p>
          <a:p>
            <a:pPr marL="339725" lvl="1" indent="0">
              <a:buNone/>
            </a:pPr>
            <a:endParaRPr lang="en-US" dirty="0"/>
          </a:p>
        </p:txBody>
      </p:sp>
    </p:spTree>
    <p:extLst>
      <p:ext uri="{BB962C8B-B14F-4D97-AF65-F5344CB8AC3E}">
        <p14:creationId xmlns:p14="http://schemas.microsoft.com/office/powerpoint/2010/main" val="174936771"/>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883920" y="169903"/>
            <a:ext cx="7955280" cy="480131"/>
          </a:xfrm>
        </p:spPr>
        <p:txBody>
          <a:bodyPr>
            <a:normAutofit/>
          </a:bodyPr>
          <a:lstStyle/>
          <a:p>
            <a:r>
              <a:rPr lang="en-US" altLang="en-US" dirty="0"/>
              <a:t>Smart Voucher Instructions</a:t>
            </a:r>
            <a:endParaRPr lang="en-US" altLang="en-US" dirty="0" smtClean="0"/>
          </a:p>
        </p:txBody>
      </p:sp>
      <p:sp>
        <p:nvSpPr>
          <p:cNvPr id="3" name="Content Placeholder 2"/>
          <p:cNvSpPr>
            <a:spLocks noGrp="1"/>
          </p:cNvSpPr>
          <p:nvPr>
            <p:ph idx="1"/>
          </p:nvPr>
        </p:nvSpPr>
        <p:spPr>
          <a:xfrm>
            <a:off x="304800" y="2667000"/>
            <a:ext cx="8534400" cy="3505200"/>
          </a:xfrm>
        </p:spPr>
        <p:txBody>
          <a:bodyPr/>
          <a:lstStyle/>
          <a:p>
            <a:pPr algn="ctr">
              <a:buNone/>
            </a:pPr>
            <a:r>
              <a:rPr lang="en-US" altLang="en-US" b="1" dirty="0" smtClean="0"/>
              <a:t>Instructions for Completing </a:t>
            </a:r>
          </a:p>
          <a:p>
            <a:pPr algn="ctr">
              <a:buNone/>
            </a:pPr>
            <a:r>
              <a:rPr lang="en-US" altLang="en-US" b="1" dirty="0" smtClean="0"/>
              <a:t>PCS Travel Voucher </a:t>
            </a:r>
          </a:p>
          <a:p>
            <a:pPr algn="ctr">
              <a:buNone/>
            </a:pPr>
            <a:r>
              <a:rPr lang="en-US" altLang="en-US" b="1" dirty="0" smtClean="0"/>
              <a:t>via Smart Voucher</a:t>
            </a:r>
            <a:endParaRPr lang="en-US" altLang="en-US" b="1" dirty="0"/>
          </a:p>
          <a:p>
            <a:endParaRPr lang="en-US" dirty="0"/>
          </a:p>
        </p:txBody>
      </p:sp>
    </p:spTree>
    <p:extLst>
      <p:ext uri="{BB962C8B-B14F-4D97-AF65-F5344CB8AC3E}">
        <p14:creationId xmlns:p14="http://schemas.microsoft.com/office/powerpoint/2010/main" val="17079741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p:txBody>
          <a:bodyPr>
            <a:normAutofit/>
          </a:bodyPr>
          <a:lstStyle/>
          <a:p>
            <a:r>
              <a:rPr lang="en-US" altLang="en-US" dirty="0" smtClean="0"/>
              <a:t>Smart Voucher Information</a:t>
            </a:r>
          </a:p>
        </p:txBody>
      </p:sp>
      <p:sp>
        <p:nvSpPr>
          <p:cNvPr id="2" name="Content Placeholder 1"/>
          <p:cNvSpPr>
            <a:spLocks noGrp="1"/>
          </p:cNvSpPr>
          <p:nvPr>
            <p:ph idx="1"/>
          </p:nvPr>
        </p:nvSpPr>
        <p:spPr>
          <a:xfrm>
            <a:off x="836761" y="970564"/>
            <a:ext cx="7772400" cy="4351338"/>
          </a:xfrm>
        </p:spPr>
        <p:txBody>
          <a:bodyPr>
            <a:normAutofit fontScale="92500" lnSpcReduction="10000"/>
          </a:bodyPr>
          <a:lstStyle/>
          <a:p>
            <a:pPr>
              <a:buFont typeface="Arial" panose="020B0604020202020204" pitchFamily="34" charset="0"/>
              <a:buChar char="•"/>
            </a:pPr>
            <a:r>
              <a:rPr lang="en-US" sz="2600" dirty="0" err="1" smtClean="0"/>
              <a:t>SmartVoucher</a:t>
            </a:r>
            <a:r>
              <a:rPr lang="en-US" sz="2600" dirty="0" smtClean="0"/>
              <a:t> is a self contained system that allows travelers to complete travel voucher submissions and routes them to the finance office for review and subsequent routing to DFAS-Rome for final computation, audit and payment.  Payments are made to the government travel card (if chosen by the traveler) and to the traveler.</a:t>
            </a:r>
          </a:p>
          <a:p>
            <a:pPr>
              <a:buFont typeface="Arial" panose="020B0604020202020204" pitchFamily="34" charset="0"/>
              <a:buChar char="•"/>
            </a:pPr>
            <a:r>
              <a:rPr lang="en-US" sz="2600" dirty="0" smtClean="0"/>
              <a:t>Once the finance office reviews the voucher and everything is correct your documents will be downloaded to process all required changes to your military pay account, to include BAH; no further action is required unless there are any additional documents that were not included. </a:t>
            </a:r>
          </a:p>
        </p:txBody>
      </p:sp>
    </p:spTree>
    <p:extLst>
      <p:ext uri="{BB962C8B-B14F-4D97-AF65-F5344CB8AC3E}">
        <p14:creationId xmlns:p14="http://schemas.microsoft.com/office/powerpoint/2010/main" val="15365347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p:txBody>
          <a:bodyPr>
            <a:normAutofit/>
          </a:bodyPr>
          <a:lstStyle/>
          <a:p>
            <a:r>
              <a:rPr lang="en-US" altLang="en-US" dirty="0" smtClean="0"/>
              <a:t>Smart Voucher Instructions</a:t>
            </a:r>
          </a:p>
        </p:txBody>
      </p:sp>
      <p:sp>
        <p:nvSpPr>
          <p:cNvPr id="2" name="Content Placeholder 1"/>
          <p:cNvSpPr>
            <a:spLocks noGrp="1"/>
          </p:cNvSpPr>
          <p:nvPr>
            <p:ph idx="1"/>
          </p:nvPr>
        </p:nvSpPr>
        <p:spPr>
          <a:xfrm>
            <a:off x="836761" y="970564"/>
            <a:ext cx="7772400" cy="4717172"/>
          </a:xfrm>
        </p:spPr>
        <p:txBody>
          <a:bodyPr>
            <a:normAutofit fontScale="85000" lnSpcReduction="10000"/>
          </a:bodyPr>
          <a:lstStyle/>
          <a:p>
            <a:pPr>
              <a:buFont typeface="Arial" panose="020B0604020202020204" pitchFamily="34" charset="0"/>
              <a:buChar char="•"/>
            </a:pPr>
            <a:r>
              <a:rPr lang="en-US" sz="2600" dirty="0" smtClean="0"/>
              <a:t>Information Required</a:t>
            </a:r>
            <a:r>
              <a:rPr lang="en-US" sz="2600" dirty="0"/>
              <a:t>:</a:t>
            </a:r>
          </a:p>
          <a:p>
            <a:pPr lvl="1">
              <a:buClrTx/>
              <a:buFont typeface="Arial" panose="020B0604020202020204" pitchFamily="34" charset="0"/>
              <a:buChar char="•"/>
            </a:pPr>
            <a:r>
              <a:rPr lang="en-US" dirty="0" smtClean="0"/>
              <a:t>New unit of assignment (as reflected on your PCS order)</a:t>
            </a:r>
            <a:endParaRPr lang="en-US" dirty="0"/>
          </a:p>
          <a:p>
            <a:pPr lvl="1">
              <a:buClrTx/>
              <a:buFont typeface="Arial" panose="020B0604020202020204" pitchFamily="34" charset="0"/>
              <a:buChar char="•"/>
            </a:pPr>
            <a:r>
              <a:rPr lang="en-US" dirty="0" smtClean="0"/>
              <a:t>Date of marriage</a:t>
            </a:r>
            <a:endParaRPr lang="en-US" dirty="0"/>
          </a:p>
          <a:p>
            <a:pPr lvl="1">
              <a:buClrTx/>
              <a:buFont typeface="Arial" panose="020B0604020202020204" pitchFamily="34" charset="0"/>
              <a:buChar char="•"/>
            </a:pPr>
            <a:r>
              <a:rPr lang="en-US" dirty="0" smtClean="0"/>
              <a:t>Date(s) of birth of child(</a:t>
            </a:r>
            <a:r>
              <a:rPr lang="en-US" dirty="0" err="1" smtClean="0"/>
              <a:t>ren</a:t>
            </a:r>
            <a:r>
              <a:rPr lang="en-US" dirty="0" smtClean="0"/>
              <a:t>)</a:t>
            </a:r>
          </a:p>
          <a:p>
            <a:pPr lvl="1">
              <a:buClrTx/>
              <a:buFont typeface="Arial" panose="020B0604020202020204" pitchFamily="34" charset="0"/>
              <a:buChar char="•"/>
            </a:pPr>
            <a:r>
              <a:rPr lang="en-US" sz="2200" dirty="0" smtClean="0"/>
              <a:t>E-mail address (add </a:t>
            </a:r>
            <a:r>
              <a:rPr lang="en-US" sz="2200" dirty="0" smtClean="0">
                <a:hlinkClick r:id="rId2"/>
              </a:rPr>
              <a:t>dfas-smartdocs@mail.mil</a:t>
            </a:r>
            <a:r>
              <a:rPr lang="en-US" sz="2200" dirty="0" smtClean="0"/>
              <a:t> to your address book and review your spam folder for notifications</a:t>
            </a:r>
            <a:endParaRPr lang="en-US" sz="2200" dirty="0"/>
          </a:p>
          <a:p>
            <a:pPr>
              <a:buFont typeface="Arial" panose="020B0604020202020204" pitchFamily="34" charset="0"/>
              <a:buChar char="•"/>
            </a:pPr>
            <a:r>
              <a:rPr lang="en-US" altLang="en-US" sz="2800" dirty="0"/>
              <a:t>A separate voucher (Supplemental voucher) is required </a:t>
            </a:r>
            <a:r>
              <a:rPr lang="en-US" altLang="en-US" sz="2800" dirty="0" smtClean="0"/>
              <a:t>to </a:t>
            </a:r>
            <a:r>
              <a:rPr lang="en-US" altLang="en-US" sz="2800" dirty="0"/>
              <a:t>be completed for dependents period of travel if the Soldier moved his dependents to the new duty station and did not accompany them</a:t>
            </a:r>
          </a:p>
          <a:p>
            <a:pPr>
              <a:buFont typeface="Arial" panose="020B0604020202020204" pitchFamily="34" charset="0"/>
              <a:buChar char="•"/>
            </a:pPr>
            <a:r>
              <a:rPr lang="en-US" sz="2600" dirty="0" smtClean="0"/>
              <a:t>A separate voucher (Supplemental voucher) is required for POV drop-off and/or pick-up if the trip was done separately from the actual PCS travel (example, soldier reported to Fort Belvoir/Myer 1 JUL and POV pick-up took place 15 JUL</a:t>
            </a:r>
            <a:endParaRPr lang="en-US" sz="2600" dirty="0"/>
          </a:p>
        </p:txBody>
      </p:sp>
    </p:spTree>
    <p:extLst>
      <p:ext uri="{BB962C8B-B14F-4D97-AF65-F5344CB8AC3E}">
        <p14:creationId xmlns:p14="http://schemas.microsoft.com/office/powerpoint/2010/main" val="15727682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p:txBody>
          <a:bodyPr>
            <a:normAutofit/>
          </a:bodyPr>
          <a:lstStyle/>
          <a:p>
            <a:r>
              <a:rPr lang="en-US" altLang="en-US" dirty="0" smtClean="0"/>
              <a:t>Smart Voucher Instructions</a:t>
            </a:r>
          </a:p>
        </p:txBody>
      </p:sp>
      <p:pic>
        <p:nvPicPr>
          <p:cNvPr id="2" name="Picture 1"/>
          <p:cNvPicPr>
            <a:picLocks noChangeAspect="1"/>
          </p:cNvPicPr>
          <p:nvPr/>
        </p:nvPicPr>
        <p:blipFill>
          <a:blip r:embed="rId2"/>
          <a:stretch>
            <a:fillRect/>
          </a:stretch>
        </p:blipFill>
        <p:spPr>
          <a:xfrm>
            <a:off x="836761" y="2182505"/>
            <a:ext cx="7467600" cy="4069274"/>
          </a:xfrm>
          <a:prstGeom prst="rect">
            <a:avLst/>
          </a:prstGeom>
        </p:spPr>
      </p:pic>
      <p:sp>
        <p:nvSpPr>
          <p:cNvPr id="3" name="TextBox 2"/>
          <p:cNvSpPr txBox="1"/>
          <p:nvPr/>
        </p:nvSpPr>
        <p:spPr>
          <a:xfrm>
            <a:off x="283602" y="1066800"/>
            <a:ext cx="7338060" cy="882293"/>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latin typeface=" Arial"/>
                <a:cs typeface="Arial" panose="020B0604020202020204" pitchFamily="34" charset="0"/>
              </a:rPr>
              <a:t>Go to </a:t>
            </a:r>
            <a:r>
              <a:rPr lang="en-US" altLang="en-US" sz="2400" dirty="0">
                <a:latin typeface=" Arial"/>
                <a:hlinkClick r:id="rId3"/>
              </a:rPr>
              <a:t>https://mypay.dfas.mil/#/</a:t>
            </a:r>
            <a:r>
              <a:rPr lang="en-US" altLang="en-US" sz="2400" dirty="0">
                <a:latin typeface=" Arial"/>
              </a:rPr>
              <a:t> – do not log in</a:t>
            </a:r>
          </a:p>
          <a:p>
            <a:pPr marL="285750" indent="-285750">
              <a:spcBef>
                <a:spcPts val="384"/>
              </a:spcBef>
              <a:buFont typeface="Arial" panose="020B0604020202020204" pitchFamily="34" charset="0"/>
              <a:buChar char="•"/>
            </a:pPr>
            <a:r>
              <a:rPr lang="en-US" sz="2400" dirty="0" smtClean="0">
                <a:latin typeface=" Arial"/>
                <a:cs typeface="Arial" panose="020B0604020202020204" pitchFamily="34" charset="0"/>
              </a:rPr>
              <a:t>Select “Quick </a:t>
            </a:r>
            <a:r>
              <a:rPr lang="en-US" sz="2400" dirty="0" err="1" smtClean="0">
                <a:latin typeface=" Arial"/>
                <a:cs typeface="Arial" panose="020B0604020202020204" pitchFamily="34" charset="0"/>
              </a:rPr>
              <a:t>LinVA</a:t>
            </a:r>
            <a:r>
              <a:rPr lang="en-US" sz="2400" dirty="0" smtClean="0">
                <a:latin typeface=" Arial"/>
                <a:cs typeface="Arial" panose="020B0604020202020204" pitchFamily="34" charset="0"/>
              </a:rPr>
              <a:t>” </a:t>
            </a:r>
            <a:endParaRPr lang="en-US" sz="2400" dirty="0">
              <a:latin typeface=" Arial"/>
              <a:cs typeface="Arial" panose="020B0604020202020204" pitchFamily="34" charset="0"/>
            </a:endParaRPr>
          </a:p>
        </p:txBody>
      </p:sp>
      <p:cxnSp>
        <p:nvCxnSpPr>
          <p:cNvPr id="10" name="Straight Arrow Connector 9"/>
          <p:cNvCxnSpPr/>
          <p:nvPr/>
        </p:nvCxnSpPr>
        <p:spPr>
          <a:xfrm>
            <a:off x="2934269" y="1893934"/>
            <a:ext cx="1228298" cy="398890"/>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4035163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p:txBody>
          <a:bodyPr>
            <a:normAutofit/>
          </a:bodyPr>
          <a:lstStyle/>
          <a:p>
            <a:r>
              <a:rPr lang="en-US" altLang="en-US" dirty="0" smtClean="0"/>
              <a:t>Smart Voucher Instructions</a:t>
            </a:r>
          </a:p>
        </p:txBody>
      </p:sp>
      <p:sp>
        <p:nvSpPr>
          <p:cNvPr id="3" name="TextBox 2"/>
          <p:cNvSpPr txBox="1"/>
          <p:nvPr/>
        </p:nvSpPr>
        <p:spPr>
          <a:xfrm>
            <a:off x="283602" y="1066800"/>
            <a:ext cx="8555598"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Under DFAS Resources, select “Smart Voucher – Complete a DD Form 1351-2”</a:t>
            </a:r>
            <a:endParaRPr lang="en-US" sz="2400"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2"/>
          <a:stretch>
            <a:fillRect/>
          </a:stretch>
        </p:blipFill>
        <p:spPr>
          <a:xfrm>
            <a:off x="1355215" y="2197741"/>
            <a:ext cx="5853077" cy="4196687"/>
          </a:xfrm>
          <a:prstGeom prst="rect">
            <a:avLst/>
          </a:prstGeom>
          <a:ln>
            <a:solidFill>
              <a:schemeClr val="tx1"/>
            </a:solidFill>
          </a:ln>
        </p:spPr>
      </p:pic>
      <p:cxnSp>
        <p:nvCxnSpPr>
          <p:cNvPr id="10" name="Straight Arrow Connector 9"/>
          <p:cNvCxnSpPr/>
          <p:nvPr/>
        </p:nvCxnSpPr>
        <p:spPr>
          <a:xfrm flipH="1">
            <a:off x="3889612" y="1366744"/>
            <a:ext cx="1672988" cy="292934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8704812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p:txBody>
          <a:bodyPr>
            <a:normAutofit/>
          </a:bodyPr>
          <a:lstStyle/>
          <a:p>
            <a:r>
              <a:rPr lang="en-US" altLang="en-US" dirty="0" smtClean="0"/>
              <a:t>Smart Voucher Instructions</a:t>
            </a:r>
          </a:p>
        </p:txBody>
      </p:sp>
      <p:sp>
        <p:nvSpPr>
          <p:cNvPr id="3" name="TextBox 2"/>
          <p:cNvSpPr txBox="1"/>
          <p:nvPr/>
        </p:nvSpPr>
        <p:spPr>
          <a:xfrm>
            <a:off x="724913" y="1003954"/>
            <a:ext cx="7338060"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Log in with your credentials</a:t>
            </a:r>
          </a:p>
          <a:p>
            <a:pPr marL="285750"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Click “I Agree” twice</a:t>
            </a:r>
          </a:p>
          <a:p>
            <a:pPr marL="285750" indent="-285750">
              <a:buFont typeface="Arial" panose="020B0604020202020204" pitchFamily="34" charset="0"/>
              <a:buChar char="•"/>
            </a:pPr>
            <a:r>
              <a:rPr lang="en-US" sz="2400" dirty="0" smtClean="0">
                <a:latin typeface="Arial" panose="020B0604020202020204" pitchFamily="34" charset="0"/>
                <a:cs typeface="Arial" panose="020B0604020202020204" pitchFamily="34" charset="0"/>
              </a:rPr>
              <a:t>Click “Login with CAC” </a:t>
            </a:r>
          </a:p>
          <a:p>
            <a:pPr marL="800100" lvl="1"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Make sure it is </a:t>
            </a:r>
            <a:r>
              <a:rPr lang="en-US" sz="2400" b="1" dirty="0" smtClean="0">
                <a:latin typeface="Arial" panose="020B0604020202020204" pitchFamily="34" charset="0"/>
                <a:cs typeface="Arial" panose="020B0604020202020204" pitchFamily="34" charset="0"/>
              </a:rPr>
              <a:t>NOT</a:t>
            </a:r>
            <a:r>
              <a:rPr lang="en-US" sz="2400" dirty="0" smtClean="0">
                <a:latin typeface="Arial" panose="020B0604020202020204" pitchFamily="34" charset="0"/>
                <a:cs typeface="Arial" panose="020B0604020202020204" pitchFamily="34" charset="0"/>
              </a:rPr>
              <a:t> your email certificate</a:t>
            </a:r>
            <a:endParaRPr lang="en-US" sz="24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304800" y="2600588"/>
            <a:ext cx="6314364" cy="3873146"/>
          </a:xfrm>
          <a:prstGeom prst="rect">
            <a:avLst/>
          </a:prstGeom>
        </p:spPr>
      </p:pic>
      <p:cxnSp>
        <p:nvCxnSpPr>
          <p:cNvPr id="10" name="Straight Arrow Connector 9"/>
          <p:cNvCxnSpPr/>
          <p:nvPr/>
        </p:nvCxnSpPr>
        <p:spPr>
          <a:xfrm flipH="1">
            <a:off x="6172200" y="5029200"/>
            <a:ext cx="1524000" cy="45720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239167702"/>
      </p:ext>
    </p:extLst>
  </p:cSld>
  <p:clrMapOvr>
    <a:masterClrMapping/>
  </p:clrMapOvr>
  <p:timing>
    <p:tnLst>
      <p:par>
        <p:cTn id="1" dur="indefinite" restart="never" nodeType="tmRoot"/>
      </p:par>
    </p:tnLst>
  </p:timing>
</p:sld>
</file>

<file path=ppt/theme/theme1.xml><?xml version="1.0" encoding="utf-8"?>
<a:theme xmlns:a="http://schemas.openxmlformats.org/drawingml/2006/main" name="AMC Theme">
  <a:themeElements>
    <a:clrScheme name="AMC Branding">
      <a:dk1>
        <a:sysClr val="windowText" lastClr="000000"/>
      </a:dk1>
      <a:lt1>
        <a:sysClr val="window" lastClr="FFFFFF"/>
      </a:lt1>
      <a:dk2>
        <a:srgbClr val="525349"/>
      </a:dk2>
      <a:lt2>
        <a:srgbClr val="7F7F73"/>
      </a:lt2>
      <a:accent1>
        <a:srgbClr val="B8B09C"/>
      </a:accent1>
      <a:accent2>
        <a:srgbClr val="DE1F27"/>
      </a:accent2>
      <a:accent3>
        <a:srgbClr val="214292"/>
      </a:accent3>
      <a:accent4>
        <a:srgbClr val="FFC425"/>
      </a:accent4>
      <a:accent5>
        <a:srgbClr val="F26522"/>
      </a:accent5>
      <a:accent6>
        <a:srgbClr val="70AD47"/>
      </a:accent6>
      <a:hlink>
        <a:srgbClr val="0563C1"/>
      </a:hlink>
      <a:folHlink>
        <a:srgbClr val="7F3F9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E3707D5248E9241A8DC839D356CB234" ma:contentTypeVersion="9" ma:contentTypeDescription="Create a new document." ma:contentTypeScope="" ma:versionID="1496872b1383ffbfa25afb9577a69c8e">
  <xsd:schema xmlns:xsd="http://www.w3.org/2001/XMLSchema" xmlns:xs="http://www.w3.org/2001/XMLSchema" xmlns:p="http://schemas.microsoft.com/office/2006/metadata/properties" xmlns:ns3="be6068a9-8aba-4949-8427-f910577c5ccd" xmlns:ns4="5203b5e2-7ca6-400e-b2d1-f05ab4573d71" targetNamespace="http://schemas.microsoft.com/office/2006/metadata/properties" ma:root="true" ma:fieldsID="e6d25b8d5fc6042d74112d0a46038d55" ns3:_="" ns4:_="">
    <xsd:import namespace="be6068a9-8aba-4949-8427-f910577c5ccd"/>
    <xsd:import namespace="5203b5e2-7ca6-400e-b2d1-f05ab4573d71"/>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6068a9-8aba-4949-8427-f910577c5c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203b5e2-7ca6-400e-b2d1-f05ab4573d7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tns:customPropertyEditors xmlns:tns="http://schemas.microsoft.com/office/2006/customDocumentInformationPanel">
  <tns:showOnOpen>false</tns:showOnOpen>
  <tns:defaultPropertyEditorNamespace>Standard and SharePoint library properties</tns:defaultPropertyEditorNamespace>
</tns:customPropertyEditors>
</file>

<file path=customXml/itemProps1.xml><?xml version="1.0" encoding="utf-8"?>
<ds:datastoreItem xmlns:ds="http://schemas.openxmlformats.org/officeDocument/2006/customXml" ds:itemID="{7E34B22E-CA83-4F96-8687-A8D61D82D6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e6068a9-8aba-4949-8427-f910577c5ccd"/>
    <ds:schemaRef ds:uri="5203b5e2-7ca6-400e-b2d1-f05ab4573d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9F1B07C-E4C4-4DD1-9CD0-F56B5BDA22EF}">
  <ds:schemaRefs>
    <ds:schemaRef ds:uri="http://schemas.microsoft.com/office/2006/documentManagement/types"/>
    <ds:schemaRef ds:uri="be6068a9-8aba-4949-8427-f910577c5ccd"/>
    <ds:schemaRef ds:uri="http://purl.org/dc/elements/1.1/"/>
    <ds:schemaRef ds:uri="http://schemas.openxmlformats.org/package/2006/metadata/core-properties"/>
    <ds:schemaRef ds:uri="http://www.w3.org/XML/1998/namespace"/>
    <ds:schemaRef ds:uri="http://schemas.microsoft.com/office/infopath/2007/PartnerControls"/>
    <ds:schemaRef ds:uri="http://purl.org/dc/terms/"/>
    <ds:schemaRef ds:uri="5203b5e2-7ca6-400e-b2d1-f05ab4573d71"/>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F8003A63-F00C-4FEF-905A-9C8E1169946E}">
  <ds:schemaRefs>
    <ds:schemaRef ds:uri="http://schemas.microsoft.com/sharepoint/v3/contenttype/forms"/>
  </ds:schemaRefs>
</ds:datastoreItem>
</file>

<file path=customXml/itemProps4.xml><?xml version="1.0" encoding="utf-8"?>
<ds:datastoreItem xmlns:ds="http://schemas.openxmlformats.org/officeDocument/2006/customXml" ds:itemID="{BB618672-113D-4CEF-AEE7-129B78DB5E8C}">
  <ds:schemaRefs>
    <ds:schemaRef ds:uri="http://schemas.microsoft.com/office/2006/customDocumentInformationPanel"/>
  </ds:schemaRefs>
</ds:datastoreItem>
</file>

<file path=docProps/app.xml><?xml version="1.0" encoding="utf-8"?>
<Properties xmlns="http://schemas.openxmlformats.org/officeDocument/2006/extended-properties" xmlns:vt="http://schemas.openxmlformats.org/officeDocument/2006/docPropsVTypes">
  <Template>Office Theme</Template>
  <TotalTime>7568</TotalTime>
  <Words>1541</Words>
  <Application>Microsoft Office PowerPoint</Application>
  <PresentationFormat>On-screen Show (4:3)</PresentationFormat>
  <Paragraphs>166</Paragraphs>
  <Slides>24</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 Arial</vt:lpstr>
      <vt:lpstr>Arial</vt:lpstr>
      <vt:lpstr>Arial Black</vt:lpstr>
      <vt:lpstr>Calibri</vt:lpstr>
      <vt:lpstr>Wingdings</vt:lpstr>
      <vt:lpstr>Wingdings 2</vt:lpstr>
      <vt:lpstr>AMC Theme</vt:lpstr>
      <vt:lpstr>U.S. Army Financial Management Command</vt:lpstr>
      <vt:lpstr>IN PROCESSING Smart Voucher</vt:lpstr>
      <vt:lpstr>Key Supporting Documents Required</vt:lpstr>
      <vt:lpstr>Smart Voucher Instructions</vt:lpstr>
      <vt:lpstr>Smart Voucher Information</vt:lpstr>
      <vt:lpstr>Smart Voucher Instructions</vt:lpstr>
      <vt:lpstr>Smart Voucher Instructions</vt:lpstr>
      <vt:lpstr>Smart Voucher Instructions</vt:lpstr>
      <vt:lpstr>Smart Voucher Instructions</vt:lpstr>
      <vt:lpstr>Smart Voucher Instructions</vt:lpstr>
      <vt:lpstr>Smart Voucher Instructions</vt:lpstr>
      <vt:lpstr>Smart Voucher Instructions</vt:lpstr>
      <vt:lpstr>Smart Voucher Instructions</vt:lpstr>
      <vt:lpstr>Smart Voucher Instructions</vt:lpstr>
      <vt:lpstr>Smart Voucher Instructions</vt:lpstr>
      <vt:lpstr>Smart Voucher Instructions</vt:lpstr>
      <vt:lpstr>Smart Voucher Instructions</vt:lpstr>
      <vt:lpstr>Smart Voucher Instructions</vt:lpstr>
      <vt:lpstr>Smart Voucher Instructions</vt:lpstr>
      <vt:lpstr>Smart Voucher Instructions</vt:lpstr>
      <vt:lpstr>Smart Voucher Concerns</vt:lpstr>
      <vt:lpstr>Smart Voucher Concerns continued</vt:lpstr>
      <vt:lpstr>AMPO Points Of Contact</vt:lpstr>
      <vt:lpstr>U.S. Army Financial Management Command            Army Military Pay Office </vt:lpstr>
    </vt:vector>
  </TitlesOfParts>
  <Company>United States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Publically Released</dc:title>
  <dc:subject>AMC 101 Presentation</dc:subject>
  <dc:creator>Jones, Mark S CTR AMC</dc:creator>
  <cp:keywords>AMC; Command Brief; AMC 101;Overview</cp:keywords>
  <cp:lastModifiedBy>Madej, Douglas J</cp:lastModifiedBy>
  <cp:revision>555</cp:revision>
  <cp:lastPrinted>2020-11-10T13:19:06Z</cp:lastPrinted>
  <dcterms:created xsi:type="dcterms:W3CDTF">2017-05-18T14:22:46Z</dcterms:created>
  <dcterms:modified xsi:type="dcterms:W3CDTF">2020-11-19T15:26:54Z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25676415-670f-42d1-b4e0-42e18fa02bd2</vt:lpwstr>
  </property>
  <property fmtid="{D5CDD505-2E9C-101B-9397-08002B2CF9AE}" pid="3" name="ContentTypeId">
    <vt:lpwstr>0x0101000E3707D5248E9241A8DC839D356CB234</vt:lpwstr>
  </property>
</Properties>
</file>