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26"/>
  </p:notesMasterIdLst>
  <p:sldIdLst>
    <p:sldId id="264" r:id="rId6"/>
    <p:sldId id="292" r:id="rId7"/>
    <p:sldId id="293" r:id="rId8"/>
    <p:sldId id="267" r:id="rId9"/>
    <p:sldId id="266" r:id="rId10"/>
    <p:sldId id="283" r:id="rId11"/>
    <p:sldId id="270" r:id="rId12"/>
    <p:sldId id="271" r:id="rId13"/>
    <p:sldId id="272" r:id="rId14"/>
    <p:sldId id="287" r:id="rId15"/>
    <p:sldId id="288" r:id="rId16"/>
    <p:sldId id="265" r:id="rId17"/>
    <p:sldId id="285" r:id="rId18"/>
    <p:sldId id="263" r:id="rId19"/>
    <p:sldId id="289" r:id="rId20"/>
    <p:sldId id="290" r:id="rId21"/>
    <p:sldId id="286" r:id="rId22"/>
    <p:sldId id="276" r:id="rId23"/>
    <p:sldId id="291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1345B-AD1E-43C3-944B-FED9C1DF359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C2405-ED08-4A22-9257-70F4630FB3BD}">
      <dgm:prSet phldrT="[Text]"/>
      <dgm:spPr/>
      <dgm:t>
        <a:bodyPr/>
        <a:lstStyle/>
        <a:p>
          <a:r>
            <a:rPr lang="en-US" dirty="0" smtClean="0"/>
            <a:t>ACS</a:t>
          </a:r>
        </a:p>
        <a:p>
          <a:r>
            <a:rPr lang="en-US" dirty="0" smtClean="0"/>
            <a:t>FAP</a:t>
          </a:r>
          <a:endParaRPr lang="en-US" dirty="0"/>
        </a:p>
      </dgm:t>
    </dgm:pt>
    <dgm:pt modelId="{4D1CB6AF-9333-4F2D-9A74-91331B057FE8}" type="parTrans" cxnId="{F412653A-BDBB-4397-9CDA-CE78529C911E}">
      <dgm:prSet/>
      <dgm:spPr/>
      <dgm:t>
        <a:bodyPr/>
        <a:lstStyle/>
        <a:p>
          <a:endParaRPr lang="en-US"/>
        </a:p>
      </dgm:t>
    </dgm:pt>
    <dgm:pt modelId="{4DE309B3-2270-47E3-B6B6-FA479821259A}" type="sibTrans" cxnId="{F412653A-BDBB-4397-9CDA-CE78529C911E}">
      <dgm:prSet/>
      <dgm:spPr/>
      <dgm:t>
        <a:bodyPr/>
        <a:lstStyle/>
        <a:p>
          <a:endParaRPr lang="en-US"/>
        </a:p>
      </dgm:t>
    </dgm:pt>
    <dgm:pt modelId="{063C91E8-4EA9-4FD1-AF4F-83F42250DF93}">
      <dgm:prSet phldrT="[Text]"/>
      <dgm:spPr/>
      <dgm:t>
        <a:bodyPr/>
        <a:lstStyle/>
        <a:p>
          <a:r>
            <a:rPr lang="en-US" dirty="0" smtClean="0"/>
            <a:t>Clinical</a:t>
          </a:r>
        </a:p>
        <a:p>
          <a:r>
            <a:rPr lang="en-US" dirty="0" smtClean="0"/>
            <a:t>FAP</a:t>
          </a:r>
          <a:endParaRPr lang="en-US" dirty="0"/>
        </a:p>
      </dgm:t>
    </dgm:pt>
    <dgm:pt modelId="{5A114D83-245F-4E77-854D-CC1E68F66033}" type="parTrans" cxnId="{D4F737CD-68AC-460F-AE2B-12CD5CE945FB}">
      <dgm:prSet/>
      <dgm:spPr/>
      <dgm:t>
        <a:bodyPr/>
        <a:lstStyle/>
        <a:p>
          <a:endParaRPr lang="en-US"/>
        </a:p>
      </dgm:t>
    </dgm:pt>
    <dgm:pt modelId="{43E36A68-A02B-47EE-91E7-29999727E0A0}" type="sibTrans" cxnId="{D4F737CD-68AC-460F-AE2B-12CD5CE945FB}">
      <dgm:prSet/>
      <dgm:spPr/>
      <dgm:t>
        <a:bodyPr/>
        <a:lstStyle/>
        <a:p>
          <a:endParaRPr lang="en-US"/>
        </a:p>
      </dgm:t>
    </dgm:pt>
    <dgm:pt modelId="{7FD41E98-1D4E-423D-9103-AA76B2E2B5F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Focuses on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treatment</a:t>
          </a:r>
          <a:r>
            <a:rPr lang="en-US" dirty="0" smtClean="0">
              <a:latin typeface="Arial" pitchFamily="34" charset="0"/>
              <a:cs typeface="Arial" pitchFamily="34" charset="0"/>
            </a:rPr>
            <a:t> of individuals who have been involved in an incident</a:t>
          </a:r>
          <a:endParaRPr lang="en-US" dirty="0"/>
        </a:p>
      </dgm:t>
    </dgm:pt>
    <dgm:pt modelId="{13AD90A1-7EC6-4D9C-AE38-CC6789BD5EA8}" type="parTrans" cxnId="{4ACF15DA-B7FD-42B4-903A-872B1B93CA53}">
      <dgm:prSet/>
      <dgm:spPr/>
      <dgm:t>
        <a:bodyPr/>
        <a:lstStyle/>
        <a:p>
          <a:endParaRPr lang="en-US"/>
        </a:p>
      </dgm:t>
    </dgm:pt>
    <dgm:pt modelId="{8D2AAB73-5A03-49B9-B7B6-C7C27A12930A}" type="sibTrans" cxnId="{4ACF15DA-B7FD-42B4-903A-872B1B93CA53}">
      <dgm:prSet/>
      <dgm:spPr/>
      <dgm:t>
        <a:bodyPr/>
        <a:lstStyle/>
        <a:p>
          <a:endParaRPr lang="en-US"/>
        </a:p>
      </dgm:t>
    </dgm:pt>
    <dgm:pt modelId="{1F16BE58-3811-471E-ABC1-254121AEB4BB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Behavioral Health Clinics</a:t>
          </a:r>
        </a:p>
        <a:p>
          <a:pPr algn="ctr"/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Rose Barracks </a:t>
          </a:r>
          <a:r>
            <a: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260</a:t>
          </a:r>
        </a:p>
        <a:p>
          <a:pPr algn="ctr"/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Tower Barracks </a:t>
          </a:r>
          <a:r>
            <a: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436</a:t>
          </a:r>
          <a:endParaRPr lang="en-US" dirty="0"/>
        </a:p>
      </dgm:t>
    </dgm:pt>
    <dgm:pt modelId="{17DCB353-5E0D-432C-A999-DCF9E544C1B4}" type="parTrans" cxnId="{A0D60523-023A-459F-96D4-5237646E4E67}">
      <dgm:prSet/>
      <dgm:spPr/>
      <dgm:t>
        <a:bodyPr/>
        <a:lstStyle/>
        <a:p>
          <a:endParaRPr lang="en-US"/>
        </a:p>
      </dgm:t>
    </dgm:pt>
    <dgm:pt modelId="{EF772D38-9BFF-4AE0-9841-3FF828EC58C5}" type="sibTrans" cxnId="{A0D60523-023A-459F-96D4-5237646E4E67}">
      <dgm:prSet/>
      <dgm:spPr/>
      <dgm:t>
        <a:bodyPr/>
        <a:lstStyle/>
        <a:p>
          <a:endParaRPr lang="en-US"/>
        </a:p>
      </dgm:t>
    </dgm:pt>
    <dgm:pt modelId="{E4F31BE6-723C-42A9-9208-6F412D7AE89E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Focuses on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prevention</a:t>
          </a:r>
          <a:r>
            <a:rPr lang="en-US" dirty="0" smtClean="0">
              <a:latin typeface="Arial" pitchFamily="34" charset="0"/>
              <a:cs typeface="Arial" pitchFamily="34" charset="0"/>
            </a:rPr>
            <a:t> and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education</a:t>
          </a:r>
          <a:r>
            <a:rPr lang="en-US" dirty="0" smtClean="0">
              <a:latin typeface="Arial" pitchFamily="34" charset="0"/>
              <a:cs typeface="Arial" pitchFamily="34" charset="0"/>
            </a:rPr>
            <a:t> which is done through community outreach and a variety of classes and services</a:t>
          </a:r>
        </a:p>
      </dgm:t>
    </dgm:pt>
    <dgm:pt modelId="{9CD525A4-4BF3-4CDD-A033-2704DE8292B3}" type="parTrans" cxnId="{D112699E-BDC9-4CC7-A1A9-A285D887C951}">
      <dgm:prSet/>
      <dgm:spPr/>
      <dgm:t>
        <a:bodyPr/>
        <a:lstStyle/>
        <a:p>
          <a:endParaRPr lang="en-US"/>
        </a:p>
      </dgm:t>
    </dgm:pt>
    <dgm:pt modelId="{3DA2EE3B-C0ED-4696-AE14-9253EDC7B1B1}" type="sibTrans" cxnId="{D112699E-BDC9-4CC7-A1A9-A285D887C951}">
      <dgm:prSet/>
      <dgm:spPr/>
      <dgm:t>
        <a:bodyPr/>
        <a:lstStyle/>
        <a:p>
          <a:endParaRPr lang="en-US"/>
        </a:p>
      </dgm:t>
    </dgm:pt>
    <dgm:pt modelId="{B6CA5046-CB1A-4985-990E-79B618231B56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Army Community Service</a:t>
          </a:r>
        </a:p>
        <a:p>
          <a:pPr algn="ctr"/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Rose Barracks </a:t>
          </a:r>
          <a:r>
            <a: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322</a:t>
          </a:r>
        </a:p>
        <a:p>
          <a:pPr algn="ctr"/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Tower Barracks </a:t>
          </a:r>
          <a:r>
            <a: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244 </a:t>
          </a:r>
          <a:endParaRPr lang="en-US" dirty="0">
            <a:solidFill>
              <a:schemeClr val="tx1"/>
            </a:solidFill>
          </a:endParaRPr>
        </a:p>
      </dgm:t>
    </dgm:pt>
    <dgm:pt modelId="{EA760BA4-F5CB-4A4C-8D93-2DE8A3D03E50}" type="parTrans" cxnId="{C005399F-FB26-43DB-B88A-B0F1FCA059D6}">
      <dgm:prSet/>
      <dgm:spPr/>
      <dgm:t>
        <a:bodyPr/>
        <a:lstStyle/>
        <a:p>
          <a:endParaRPr lang="en-US"/>
        </a:p>
      </dgm:t>
    </dgm:pt>
    <dgm:pt modelId="{FBF507D5-8679-420B-88A3-52432C0BDFA3}" type="sibTrans" cxnId="{C005399F-FB26-43DB-B88A-B0F1FCA059D6}">
      <dgm:prSet/>
      <dgm:spPr/>
      <dgm:t>
        <a:bodyPr/>
        <a:lstStyle/>
        <a:p>
          <a:endParaRPr lang="en-US"/>
        </a:p>
      </dgm:t>
    </dgm:pt>
    <dgm:pt modelId="{D93BDB36-D78A-4252-A6DD-F7CFDAB869B5}" type="pres">
      <dgm:prSet presAssocID="{3AE1345B-AD1E-43C3-944B-FED9C1DF35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3B3E15-5D9A-4F18-9287-F1A241BAD42C}" type="pres">
      <dgm:prSet presAssocID="{EEBC2405-ED08-4A22-9257-70F4630FB3BD}" presName="root" presStyleCnt="0"/>
      <dgm:spPr/>
    </dgm:pt>
    <dgm:pt modelId="{1B9A9698-F454-4DBB-BEC0-2CDA8C5FF1FE}" type="pres">
      <dgm:prSet presAssocID="{EEBC2405-ED08-4A22-9257-70F4630FB3BD}" presName="rootComposite" presStyleCnt="0"/>
      <dgm:spPr/>
    </dgm:pt>
    <dgm:pt modelId="{CC527E3E-F669-4A69-8F38-AB4E79690215}" type="pres">
      <dgm:prSet presAssocID="{EEBC2405-ED08-4A22-9257-70F4630FB3BD}" presName="rootText" presStyleLbl="node1" presStyleIdx="0" presStyleCnt="2" custLinFactNeighborY="101"/>
      <dgm:spPr/>
      <dgm:t>
        <a:bodyPr/>
        <a:lstStyle/>
        <a:p>
          <a:endParaRPr lang="en-US"/>
        </a:p>
      </dgm:t>
    </dgm:pt>
    <dgm:pt modelId="{515E7516-D9B2-4C75-8C08-52E8D45F0F36}" type="pres">
      <dgm:prSet presAssocID="{EEBC2405-ED08-4A22-9257-70F4630FB3BD}" presName="rootConnector" presStyleLbl="node1" presStyleIdx="0" presStyleCnt="2"/>
      <dgm:spPr/>
      <dgm:t>
        <a:bodyPr/>
        <a:lstStyle/>
        <a:p>
          <a:endParaRPr lang="en-US"/>
        </a:p>
      </dgm:t>
    </dgm:pt>
    <dgm:pt modelId="{9F27F35E-FBDB-4C97-B444-C6E70DB47621}" type="pres">
      <dgm:prSet presAssocID="{EEBC2405-ED08-4A22-9257-70F4630FB3BD}" presName="childShape" presStyleCnt="0"/>
      <dgm:spPr/>
    </dgm:pt>
    <dgm:pt modelId="{FBC2109A-4C98-4F57-B354-49B63C849DB5}" type="pres">
      <dgm:prSet presAssocID="{9CD525A4-4BF3-4CDD-A033-2704DE8292B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F2DECEB-C0A5-4FEB-9E1B-34577F89D796}" type="pres">
      <dgm:prSet presAssocID="{E4F31BE6-723C-42A9-9208-6F412D7AE89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FD358-A20D-4AE3-AC8B-777723611C40}" type="pres">
      <dgm:prSet presAssocID="{EA760BA4-F5CB-4A4C-8D93-2DE8A3D03E50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54785D9-9A66-4257-8AD2-5BCDA665B885}" type="pres">
      <dgm:prSet presAssocID="{B6CA5046-CB1A-4985-990E-79B618231B56}" presName="childText" presStyleLbl="bgAcc1" presStyleIdx="1" presStyleCnt="4" custScaleX="115315" custLinFactNeighborX="4227" custLinFactNeighborY="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8E7CF-BE58-4524-AD1A-DD81F84A9A68}" type="pres">
      <dgm:prSet presAssocID="{063C91E8-4EA9-4FD1-AF4F-83F42250DF93}" presName="root" presStyleCnt="0"/>
      <dgm:spPr/>
    </dgm:pt>
    <dgm:pt modelId="{1DD286FF-88F1-4679-B1ED-EF48DC762990}" type="pres">
      <dgm:prSet presAssocID="{063C91E8-4EA9-4FD1-AF4F-83F42250DF93}" presName="rootComposite" presStyleCnt="0"/>
      <dgm:spPr/>
    </dgm:pt>
    <dgm:pt modelId="{C3C81082-8371-4370-85BA-CE1F2DB96A89}" type="pres">
      <dgm:prSet presAssocID="{063C91E8-4EA9-4FD1-AF4F-83F42250DF93}" presName="rootText" presStyleLbl="node1" presStyleIdx="1" presStyleCnt="2"/>
      <dgm:spPr/>
      <dgm:t>
        <a:bodyPr/>
        <a:lstStyle/>
        <a:p>
          <a:endParaRPr lang="en-US"/>
        </a:p>
      </dgm:t>
    </dgm:pt>
    <dgm:pt modelId="{028005AB-0FFD-4391-A64B-A901E816883F}" type="pres">
      <dgm:prSet presAssocID="{063C91E8-4EA9-4FD1-AF4F-83F42250DF93}" presName="rootConnector" presStyleLbl="node1" presStyleIdx="1" presStyleCnt="2"/>
      <dgm:spPr/>
      <dgm:t>
        <a:bodyPr/>
        <a:lstStyle/>
        <a:p>
          <a:endParaRPr lang="en-US"/>
        </a:p>
      </dgm:t>
    </dgm:pt>
    <dgm:pt modelId="{3D5349D2-FE5A-4C11-B862-5370DF58A5E9}" type="pres">
      <dgm:prSet presAssocID="{063C91E8-4EA9-4FD1-AF4F-83F42250DF93}" presName="childShape" presStyleCnt="0"/>
      <dgm:spPr/>
    </dgm:pt>
    <dgm:pt modelId="{80ED0C0E-77BC-4B5A-B16E-A03020E44B62}" type="pres">
      <dgm:prSet presAssocID="{13AD90A1-7EC6-4D9C-AE38-CC6789BD5EA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7942949-910A-44A6-9566-43D2CBA69C54}" type="pres">
      <dgm:prSet presAssocID="{7FD41E98-1D4E-423D-9103-AA76B2E2B5F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5B87-98C0-4920-9C76-1F0F03977514}" type="pres">
      <dgm:prSet presAssocID="{17DCB353-5E0D-432C-A999-DCF9E544C1B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BA419446-81F3-4D61-8B7C-ABB715D67A76}" type="pres">
      <dgm:prSet presAssocID="{1F16BE58-3811-471E-ABC1-254121AEB4BB}" presName="childText" presStyleLbl="bgAcc1" presStyleIdx="3" presStyleCnt="4" custScaleX="115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2653A-BDBB-4397-9CDA-CE78529C911E}" srcId="{3AE1345B-AD1E-43C3-944B-FED9C1DF359A}" destId="{EEBC2405-ED08-4A22-9257-70F4630FB3BD}" srcOrd="0" destOrd="0" parTransId="{4D1CB6AF-9333-4F2D-9A74-91331B057FE8}" sibTransId="{4DE309B3-2270-47E3-B6B6-FA479821259A}"/>
    <dgm:cxn modelId="{ECB4738E-C08A-443F-9C18-1F3E5716D795}" type="presOf" srcId="{7FD41E98-1D4E-423D-9103-AA76B2E2B5F4}" destId="{17942949-910A-44A6-9566-43D2CBA69C54}" srcOrd="0" destOrd="0" presId="urn:microsoft.com/office/officeart/2005/8/layout/hierarchy3"/>
    <dgm:cxn modelId="{350E8D85-95B8-4180-958A-58670700C526}" type="presOf" srcId="{13AD90A1-7EC6-4D9C-AE38-CC6789BD5EA8}" destId="{80ED0C0E-77BC-4B5A-B16E-A03020E44B62}" srcOrd="0" destOrd="0" presId="urn:microsoft.com/office/officeart/2005/8/layout/hierarchy3"/>
    <dgm:cxn modelId="{A0D60523-023A-459F-96D4-5237646E4E67}" srcId="{063C91E8-4EA9-4FD1-AF4F-83F42250DF93}" destId="{1F16BE58-3811-471E-ABC1-254121AEB4BB}" srcOrd="1" destOrd="0" parTransId="{17DCB353-5E0D-432C-A999-DCF9E544C1B4}" sibTransId="{EF772D38-9BFF-4AE0-9841-3FF828EC58C5}"/>
    <dgm:cxn modelId="{39C090B5-9367-4E0C-9100-29A426D1DC41}" type="presOf" srcId="{1F16BE58-3811-471E-ABC1-254121AEB4BB}" destId="{BA419446-81F3-4D61-8B7C-ABB715D67A76}" srcOrd="0" destOrd="0" presId="urn:microsoft.com/office/officeart/2005/8/layout/hierarchy3"/>
    <dgm:cxn modelId="{BDA2B1E0-D168-49A5-AD6A-75549F9A2867}" type="presOf" srcId="{9CD525A4-4BF3-4CDD-A033-2704DE8292B3}" destId="{FBC2109A-4C98-4F57-B354-49B63C849DB5}" srcOrd="0" destOrd="0" presId="urn:microsoft.com/office/officeart/2005/8/layout/hierarchy3"/>
    <dgm:cxn modelId="{649C4BF3-115E-478D-9230-B12B3ABCF92D}" type="presOf" srcId="{3AE1345B-AD1E-43C3-944B-FED9C1DF359A}" destId="{D93BDB36-D78A-4252-A6DD-F7CFDAB869B5}" srcOrd="0" destOrd="0" presId="urn:microsoft.com/office/officeart/2005/8/layout/hierarchy3"/>
    <dgm:cxn modelId="{3DCD182C-EEE9-4213-BC3C-BC9478EC6D58}" type="presOf" srcId="{B6CA5046-CB1A-4985-990E-79B618231B56}" destId="{054785D9-9A66-4257-8AD2-5BCDA665B885}" srcOrd="0" destOrd="0" presId="urn:microsoft.com/office/officeart/2005/8/layout/hierarchy3"/>
    <dgm:cxn modelId="{01F48A22-CE21-490D-A080-AC09D43EF3C7}" type="presOf" srcId="{063C91E8-4EA9-4FD1-AF4F-83F42250DF93}" destId="{C3C81082-8371-4370-85BA-CE1F2DB96A89}" srcOrd="0" destOrd="0" presId="urn:microsoft.com/office/officeart/2005/8/layout/hierarchy3"/>
    <dgm:cxn modelId="{D112699E-BDC9-4CC7-A1A9-A285D887C951}" srcId="{EEBC2405-ED08-4A22-9257-70F4630FB3BD}" destId="{E4F31BE6-723C-42A9-9208-6F412D7AE89E}" srcOrd="0" destOrd="0" parTransId="{9CD525A4-4BF3-4CDD-A033-2704DE8292B3}" sibTransId="{3DA2EE3B-C0ED-4696-AE14-9253EDC7B1B1}"/>
    <dgm:cxn modelId="{C005399F-FB26-43DB-B88A-B0F1FCA059D6}" srcId="{EEBC2405-ED08-4A22-9257-70F4630FB3BD}" destId="{B6CA5046-CB1A-4985-990E-79B618231B56}" srcOrd="1" destOrd="0" parTransId="{EA760BA4-F5CB-4A4C-8D93-2DE8A3D03E50}" sibTransId="{FBF507D5-8679-420B-88A3-52432C0BDFA3}"/>
    <dgm:cxn modelId="{D69B90CA-B4A6-4080-942F-DC2061A17E7D}" type="presOf" srcId="{EEBC2405-ED08-4A22-9257-70F4630FB3BD}" destId="{CC527E3E-F669-4A69-8F38-AB4E79690215}" srcOrd="0" destOrd="0" presId="urn:microsoft.com/office/officeart/2005/8/layout/hierarchy3"/>
    <dgm:cxn modelId="{4ACF15DA-B7FD-42B4-903A-872B1B93CA53}" srcId="{063C91E8-4EA9-4FD1-AF4F-83F42250DF93}" destId="{7FD41E98-1D4E-423D-9103-AA76B2E2B5F4}" srcOrd="0" destOrd="0" parTransId="{13AD90A1-7EC6-4D9C-AE38-CC6789BD5EA8}" sibTransId="{8D2AAB73-5A03-49B9-B7B6-C7C27A12930A}"/>
    <dgm:cxn modelId="{33CBCE25-A42F-41C4-84F3-CEA52362A84F}" type="presOf" srcId="{063C91E8-4EA9-4FD1-AF4F-83F42250DF93}" destId="{028005AB-0FFD-4391-A64B-A901E816883F}" srcOrd="1" destOrd="0" presId="urn:microsoft.com/office/officeart/2005/8/layout/hierarchy3"/>
    <dgm:cxn modelId="{F1ACE82F-2520-4B39-A1EB-87A13EE58693}" type="presOf" srcId="{EEBC2405-ED08-4A22-9257-70F4630FB3BD}" destId="{515E7516-D9B2-4C75-8C08-52E8D45F0F36}" srcOrd="1" destOrd="0" presId="urn:microsoft.com/office/officeart/2005/8/layout/hierarchy3"/>
    <dgm:cxn modelId="{52A036F5-3F4A-4906-93AC-8093BC9C39E9}" type="presOf" srcId="{17DCB353-5E0D-432C-A999-DCF9E544C1B4}" destId="{B7D65B87-98C0-4920-9C76-1F0F03977514}" srcOrd="0" destOrd="0" presId="urn:microsoft.com/office/officeart/2005/8/layout/hierarchy3"/>
    <dgm:cxn modelId="{F59DAFD1-940A-4A71-9399-F734F1A9A454}" type="presOf" srcId="{E4F31BE6-723C-42A9-9208-6F412D7AE89E}" destId="{2F2DECEB-C0A5-4FEB-9E1B-34577F89D796}" srcOrd="0" destOrd="0" presId="urn:microsoft.com/office/officeart/2005/8/layout/hierarchy3"/>
    <dgm:cxn modelId="{196C2FC4-D4AB-441B-B472-68AD51BA025C}" type="presOf" srcId="{EA760BA4-F5CB-4A4C-8D93-2DE8A3D03E50}" destId="{1FBFD358-A20D-4AE3-AC8B-777723611C40}" srcOrd="0" destOrd="0" presId="urn:microsoft.com/office/officeart/2005/8/layout/hierarchy3"/>
    <dgm:cxn modelId="{D4F737CD-68AC-460F-AE2B-12CD5CE945FB}" srcId="{3AE1345B-AD1E-43C3-944B-FED9C1DF359A}" destId="{063C91E8-4EA9-4FD1-AF4F-83F42250DF93}" srcOrd="1" destOrd="0" parTransId="{5A114D83-245F-4E77-854D-CC1E68F66033}" sibTransId="{43E36A68-A02B-47EE-91E7-29999727E0A0}"/>
    <dgm:cxn modelId="{561A6B31-DD5A-4272-8100-A5A79D896B35}" type="presParOf" srcId="{D93BDB36-D78A-4252-A6DD-F7CFDAB869B5}" destId="{8E3B3E15-5D9A-4F18-9287-F1A241BAD42C}" srcOrd="0" destOrd="0" presId="urn:microsoft.com/office/officeart/2005/8/layout/hierarchy3"/>
    <dgm:cxn modelId="{9C70DD70-3D3F-4DAF-9827-FF614770DD07}" type="presParOf" srcId="{8E3B3E15-5D9A-4F18-9287-F1A241BAD42C}" destId="{1B9A9698-F454-4DBB-BEC0-2CDA8C5FF1FE}" srcOrd="0" destOrd="0" presId="urn:microsoft.com/office/officeart/2005/8/layout/hierarchy3"/>
    <dgm:cxn modelId="{5519F407-D65B-49C2-BAB6-3F1EC1F1E780}" type="presParOf" srcId="{1B9A9698-F454-4DBB-BEC0-2CDA8C5FF1FE}" destId="{CC527E3E-F669-4A69-8F38-AB4E79690215}" srcOrd="0" destOrd="0" presId="urn:microsoft.com/office/officeart/2005/8/layout/hierarchy3"/>
    <dgm:cxn modelId="{E1FBF2CB-256C-44D2-880A-281DD9D31C7A}" type="presParOf" srcId="{1B9A9698-F454-4DBB-BEC0-2CDA8C5FF1FE}" destId="{515E7516-D9B2-4C75-8C08-52E8D45F0F36}" srcOrd="1" destOrd="0" presId="urn:microsoft.com/office/officeart/2005/8/layout/hierarchy3"/>
    <dgm:cxn modelId="{5D5BBFD1-05E2-458D-8AA1-A2A38E2974BB}" type="presParOf" srcId="{8E3B3E15-5D9A-4F18-9287-F1A241BAD42C}" destId="{9F27F35E-FBDB-4C97-B444-C6E70DB47621}" srcOrd="1" destOrd="0" presId="urn:microsoft.com/office/officeart/2005/8/layout/hierarchy3"/>
    <dgm:cxn modelId="{87801305-419F-4E4B-8078-5529A333BD69}" type="presParOf" srcId="{9F27F35E-FBDB-4C97-B444-C6E70DB47621}" destId="{FBC2109A-4C98-4F57-B354-49B63C849DB5}" srcOrd="0" destOrd="0" presId="urn:microsoft.com/office/officeart/2005/8/layout/hierarchy3"/>
    <dgm:cxn modelId="{1BF70D86-056A-48D2-B6D6-161383252865}" type="presParOf" srcId="{9F27F35E-FBDB-4C97-B444-C6E70DB47621}" destId="{2F2DECEB-C0A5-4FEB-9E1B-34577F89D796}" srcOrd="1" destOrd="0" presId="urn:microsoft.com/office/officeart/2005/8/layout/hierarchy3"/>
    <dgm:cxn modelId="{5FAB47A8-9066-464E-9B97-82597C962BBF}" type="presParOf" srcId="{9F27F35E-FBDB-4C97-B444-C6E70DB47621}" destId="{1FBFD358-A20D-4AE3-AC8B-777723611C40}" srcOrd="2" destOrd="0" presId="urn:microsoft.com/office/officeart/2005/8/layout/hierarchy3"/>
    <dgm:cxn modelId="{57E2E6E4-C0E3-4DF5-A5C1-5D9B7CB7ACDA}" type="presParOf" srcId="{9F27F35E-FBDB-4C97-B444-C6E70DB47621}" destId="{054785D9-9A66-4257-8AD2-5BCDA665B885}" srcOrd="3" destOrd="0" presId="urn:microsoft.com/office/officeart/2005/8/layout/hierarchy3"/>
    <dgm:cxn modelId="{8BC45A1D-B436-4121-B367-2D1E03EBFF1D}" type="presParOf" srcId="{D93BDB36-D78A-4252-A6DD-F7CFDAB869B5}" destId="{9A28E7CF-BE58-4524-AD1A-DD81F84A9A68}" srcOrd="1" destOrd="0" presId="urn:microsoft.com/office/officeart/2005/8/layout/hierarchy3"/>
    <dgm:cxn modelId="{EC6B6D99-8E37-4A46-9F02-EFF4E6AC6678}" type="presParOf" srcId="{9A28E7CF-BE58-4524-AD1A-DD81F84A9A68}" destId="{1DD286FF-88F1-4679-B1ED-EF48DC762990}" srcOrd="0" destOrd="0" presId="urn:microsoft.com/office/officeart/2005/8/layout/hierarchy3"/>
    <dgm:cxn modelId="{046C652C-6D25-45DD-AA5F-2CAB85978C6C}" type="presParOf" srcId="{1DD286FF-88F1-4679-B1ED-EF48DC762990}" destId="{C3C81082-8371-4370-85BA-CE1F2DB96A89}" srcOrd="0" destOrd="0" presId="urn:microsoft.com/office/officeart/2005/8/layout/hierarchy3"/>
    <dgm:cxn modelId="{0549C4FE-F719-4FC5-AB9F-AFE25D041769}" type="presParOf" srcId="{1DD286FF-88F1-4679-B1ED-EF48DC762990}" destId="{028005AB-0FFD-4391-A64B-A901E816883F}" srcOrd="1" destOrd="0" presId="urn:microsoft.com/office/officeart/2005/8/layout/hierarchy3"/>
    <dgm:cxn modelId="{211241C5-ED4F-4F46-B997-DC45151C4E9F}" type="presParOf" srcId="{9A28E7CF-BE58-4524-AD1A-DD81F84A9A68}" destId="{3D5349D2-FE5A-4C11-B862-5370DF58A5E9}" srcOrd="1" destOrd="0" presId="urn:microsoft.com/office/officeart/2005/8/layout/hierarchy3"/>
    <dgm:cxn modelId="{24E4D97D-E562-43E9-AFFC-5336917357EE}" type="presParOf" srcId="{3D5349D2-FE5A-4C11-B862-5370DF58A5E9}" destId="{80ED0C0E-77BC-4B5A-B16E-A03020E44B62}" srcOrd="0" destOrd="0" presId="urn:microsoft.com/office/officeart/2005/8/layout/hierarchy3"/>
    <dgm:cxn modelId="{28FBE800-257C-44FD-A813-68612659415C}" type="presParOf" srcId="{3D5349D2-FE5A-4C11-B862-5370DF58A5E9}" destId="{17942949-910A-44A6-9566-43D2CBA69C54}" srcOrd="1" destOrd="0" presId="urn:microsoft.com/office/officeart/2005/8/layout/hierarchy3"/>
    <dgm:cxn modelId="{B63E3841-BAE2-441F-8CA4-BA299B4CD4D9}" type="presParOf" srcId="{3D5349D2-FE5A-4C11-B862-5370DF58A5E9}" destId="{B7D65B87-98C0-4920-9C76-1F0F03977514}" srcOrd="2" destOrd="0" presId="urn:microsoft.com/office/officeart/2005/8/layout/hierarchy3"/>
    <dgm:cxn modelId="{49259E6C-77DA-40BE-9C96-9357989439C9}" type="presParOf" srcId="{3D5349D2-FE5A-4C11-B862-5370DF58A5E9}" destId="{BA419446-81F3-4D61-8B7C-ABB715D67A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7E3E-F669-4A69-8F38-AB4E79690215}">
      <dsp:nvSpPr>
        <dsp:cNvPr id="0" name=""/>
        <dsp:cNvSpPr/>
      </dsp:nvSpPr>
      <dsp:spPr>
        <a:xfrm>
          <a:off x="547229" y="2195"/>
          <a:ext cx="1652223" cy="82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FAP</a:t>
          </a:r>
          <a:endParaRPr lang="en-US" sz="2200" kern="1200" dirty="0"/>
        </a:p>
      </dsp:txBody>
      <dsp:txXfrm>
        <a:off x="571425" y="26391"/>
        <a:ext cx="1603831" cy="777719"/>
      </dsp:txXfrm>
    </dsp:sp>
    <dsp:sp modelId="{FBC2109A-4C98-4F57-B354-49B63C849DB5}">
      <dsp:nvSpPr>
        <dsp:cNvPr id="0" name=""/>
        <dsp:cNvSpPr/>
      </dsp:nvSpPr>
      <dsp:spPr>
        <a:xfrm>
          <a:off x="712451" y="828306"/>
          <a:ext cx="165222" cy="6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49"/>
              </a:lnTo>
              <a:lnTo>
                <a:pt x="165222" y="618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DECEB-C0A5-4FEB-9E1B-34577F89D796}">
      <dsp:nvSpPr>
        <dsp:cNvPr id="0" name=""/>
        <dsp:cNvSpPr/>
      </dsp:nvSpPr>
      <dsp:spPr>
        <a:xfrm>
          <a:off x="877674" y="1034000"/>
          <a:ext cx="1321779" cy="82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itchFamily="34" charset="0"/>
              <a:cs typeface="Arial" pitchFamily="34" charset="0"/>
            </a:rPr>
            <a:t>Focuses on </a:t>
          </a:r>
          <a:r>
            <a:rPr lang="en-US" sz="900" b="1" kern="1200" dirty="0" smtClean="0">
              <a:latin typeface="Arial" pitchFamily="34" charset="0"/>
              <a:cs typeface="Arial" pitchFamily="34" charset="0"/>
            </a:rPr>
            <a:t>prevention</a:t>
          </a:r>
          <a:r>
            <a:rPr lang="en-US" sz="900" kern="1200" dirty="0" smtClean="0">
              <a:latin typeface="Arial" pitchFamily="34" charset="0"/>
              <a:cs typeface="Arial" pitchFamily="34" charset="0"/>
            </a:rPr>
            <a:t> and </a:t>
          </a:r>
          <a:r>
            <a:rPr lang="en-US" sz="900" b="1" kern="1200" dirty="0" smtClean="0">
              <a:latin typeface="Arial" pitchFamily="34" charset="0"/>
              <a:cs typeface="Arial" pitchFamily="34" charset="0"/>
            </a:rPr>
            <a:t>education</a:t>
          </a:r>
          <a:r>
            <a:rPr lang="en-US" sz="900" kern="1200" dirty="0" smtClean="0">
              <a:latin typeface="Arial" pitchFamily="34" charset="0"/>
              <a:cs typeface="Arial" pitchFamily="34" charset="0"/>
            </a:rPr>
            <a:t> which is done through community outreach and a variety of classes and services</a:t>
          </a:r>
        </a:p>
      </dsp:txBody>
      <dsp:txXfrm>
        <a:off x="901870" y="1058196"/>
        <a:ext cx="1273387" cy="777719"/>
      </dsp:txXfrm>
    </dsp:sp>
    <dsp:sp modelId="{1FBFD358-A20D-4AE3-AC8B-777723611C40}">
      <dsp:nvSpPr>
        <dsp:cNvPr id="0" name=""/>
        <dsp:cNvSpPr/>
      </dsp:nvSpPr>
      <dsp:spPr>
        <a:xfrm>
          <a:off x="712451" y="828306"/>
          <a:ext cx="221093" cy="165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0"/>
              </a:lnTo>
              <a:lnTo>
                <a:pt x="221093" y="1652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785D9-9A66-4257-8AD2-5BCDA665B885}">
      <dsp:nvSpPr>
        <dsp:cNvPr id="0" name=""/>
        <dsp:cNvSpPr/>
      </dsp:nvSpPr>
      <dsp:spPr>
        <a:xfrm>
          <a:off x="933545" y="2068001"/>
          <a:ext cx="1524209" cy="82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Army Community Service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Rose Barracks </a:t>
          </a:r>
          <a:r>
            <a:rPr lang="en-US" sz="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322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Tower Barracks </a:t>
          </a:r>
          <a:r>
            <a:rPr lang="en-US" sz="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244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957741" y="2092197"/>
        <a:ext cx="1475817" cy="777719"/>
      </dsp:txXfrm>
    </dsp:sp>
    <dsp:sp modelId="{C3C81082-8371-4370-85BA-CE1F2DB96A89}">
      <dsp:nvSpPr>
        <dsp:cNvPr id="0" name=""/>
        <dsp:cNvSpPr/>
      </dsp:nvSpPr>
      <dsp:spPr>
        <a:xfrm>
          <a:off x="2612509" y="1360"/>
          <a:ext cx="1652223" cy="826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Clinical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FAP</a:t>
          </a:r>
          <a:endParaRPr lang="en-US" sz="2200" kern="1200" dirty="0"/>
        </a:p>
      </dsp:txBody>
      <dsp:txXfrm>
        <a:off x="2636705" y="25556"/>
        <a:ext cx="1603831" cy="777719"/>
      </dsp:txXfrm>
    </dsp:sp>
    <dsp:sp modelId="{80ED0C0E-77BC-4B5A-B16E-A03020E44B62}">
      <dsp:nvSpPr>
        <dsp:cNvPr id="0" name=""/>
        <dsp:cNvSpPr/>
      </dsp:nvSpPr>
      <dsp:spPr>
        <a:xfrm>
          <a:off x="2777731" y="827472"/>
          <a:ext cx="165222" cy="61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83"/>
              </a:lnTo>
              <a:lnTo>
                <a:pt x="165222" y="619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2949-910A-44A6-9566-43D2CBA69C54}">
      <dsp:nvSpPr>
        <dsp:cNvPr id="0" name=""/>
        <dsp:cNvSpPr/>
      </dsp:nvSpPr>
      <dsp:spPr>
        <a:xfrm>
          <a:off x="2942953" y="1034000"/>
          <a:ext cx="1321779" cy="82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itchFamily="34" charset="0"/>
              <a:cs typeface="Arial" pitchFamily="34" charset="0"/>
            </a:rPr>
            <a:t>Focuses on </a:t>
          </a:r>
          <a:r>
            <a:rPr lang="en-US" sz="900" b="1" kern="1200" dirty="0" smtClean="0">
              <a:latin typeface="Arial" pitchFamily="34" charset="0"/>
              <a:cs typeface="Arial" pitchFamily="34" charset="0"/>
            </a:rPr>
            <a:t>treatment</a:t>
          </a:r>
          <a:r>
            <a:rPr lang="en-US" sz="900" kern="1200" dirty="0" smtClean="0">
              <a:latin typeface="Arial" pitchFamily="34" charset="0"/>
              <a:cs typeface="Arial" pitchFamily="34" charset="0"/>
            </a:rPr>
            <a:t> of individuals who have been involved in an incident</a:t>
          </a:r>
          <a:endParaRPr lang="en-US" sz="900" kern="1200" dirty="0"/>
        </a:p>
      </dsp:txBody>
      <dsp:txXfrm>
        <a:off x="2967149" y="1058196"/>
        <a:ext cx="1273387" cy="777719"/>
      </dsp:txXfrm>
    </dsp:sp>
    <dsp:sp modelId="{B7D65B87-98C0-4920-9C76-1F0F03977514}">
      <dsp:nvSpPr>
        <dsp:cNvPr id="0" name=""/>
        <dsp:cNvSpPr/>
      </dsp:nvSpPr>
      <dsp:spPr>
        <a:xfrm>
          <a:off x="2777731" y="827472"/>
          <a:ext cx="165222" cy="165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223"/>
              </a:lnTo>
              <a:lnTo>
                <a:pt x="165222" y="16522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19446-81F3-4D61-8B7C-ABB715D67A76}">
      <dsp:nvSpPr>
        <dsp:cNvPr id="0" name=""/>
        <dsp:cNvSpPr/>
      </dsp:nvSpPr>
      <dsp:spPr>
        <a:xfrm>
          <a:off x="2942953" y="2066640"/>
          <a:ext cx="1530223" cy="82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Behavioral Health Clinics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Rose Barracks </a:t>
          </a:r>
          <a:r>
            <a:rPr lang="en-US" sz="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260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Tower Barracks </a:t>
          </a:r>
          <a:r>
            <a:rPr lang="en-US" sz="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Bldg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436</a:t>
          </a:r>
          <a:endParaRPr lang="en-US" sz="900" kern="1200" dirty="0"/>
        </a:p>
      </dsp:txBody>
      <dsp:txXfrm>
        <a:off x="2967149" y="2090836"/>
        <a:ext cx="1481831" cy="77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88EB2-E62C-43A9-8E9C-79BB1B407A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88EB2-E62C-43A9-8E9C-79BB1B407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307777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/>
              <a:t>	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04 June 2020_V1</a:t>
            </a:r>
          </a:p>
          <a:p>
            <a:pPr algn="r"/>
            <a:endParaRPr lang="en-US" sz="1000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83971" y="6549913"/>
            <a:ext cx="100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20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244"/>
            <a:ext cx="31580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Roswitha Ebnet / DSN 526-4403 /</a:t>
            </a:r>
            <a:r>
              <a:rPr lang="en-US" sz="8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roswitha.m.ebnet.ln@mail.mil</a:t>
            </a: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8" r:id="rId5"/>
    <p:sldLayoutId id="2147483699" r:id="rId6"/>
    <p:sldLayoutId id="2147483700" r:id="rId7"/>
    <p:sldLayoutId id="2147483703" r:id="rId8"/>
    <p:sldLayoutId id="2147483701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mycaa.militaryonesource.mil/mycaa/resourc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7182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Version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#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As of 04 JUNE 2020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261" y="6178452"/>
            <a:ext cx="414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Roswitha Ebnet</a:t>
            </a:r>
          </a:p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Relocation Readiness Program Manager</a:t>
            </a:r>
          </a:p>
          <a:p>
            <a:pPr algn="r"/>
            <a:r>
              <a:rPr lang="en-US" sz="1200" b="1" dirty="0">
                <a:latin typeface="Arial" pitchFamily="34" charset="0"/>
                <a:cs typeface="Arial" pitchFamily="34" charset="0"/>
              </a:rPr>
              <a:t>USAG BAVARIA /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DFMWR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ACS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30263" y="5797440"/>
            <a:ext cx="7155611" cy="332399"/>
          </a:xfrm>
        </p:spPr>
        <p:txBody>
          <a:bodyPr/>
          <a:lstStyle/>
          <a:p>
            <a:r>
              <a:rPr lang="en-US" dirty="0" smtClean="0"/>
              <a:t>USAG BAVARIA  ARMY COMMUNITY SERVICE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30263" y="5163832"/>
            <a:ext cx="8614326" cy="1107996"/>
          </a:xfrm>
        </p:spPr>
        <p:txBody>
          <a:bodyPr/>
          <a:lstStyle/>
          <a:p>
            <a:r>
              <a:rPr lang="en-US" sz="4000" dirty="0" smtClean="0"/>
              <a:t>Army Community Service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6379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Financial Readiness Program (FRP)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51" y="1226498"/>
            <a:ext cx="8153604" cy="5701508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600" dirty="0"/>
              <a:t>Goal: </a:t>
            </a:r>
            <a:r>
              <a:rPr lang="en-US" sz="2300" b="0" dirty="0" smtClean="0"/>
              <a:t>To provide Service Members and their military Families with the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300" b="0" dirty="0" smtClean="0"/>
              <a:t>financial tools that will increase their financial capability</a:t>
            </a:r>
            <a:endParaRPr lang="en-US" sz="2300" b="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600" dirty="0"/>
              <a:t>Personal Financial </a:t>
            </a:r>
            <a:r>
              <a:rPr lang="en-US" sz="2600" dirty="0" smtClean="0"/>
              <a:t>Counseling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b="0" dirty="0" smtClean="0"/>
              <a:t>●   Budgeting</a:t>
            </a:r>
            <a:r>
              <a:rPr lang="en-US" sz="2100" b="0" dirty="0"/>
              <a:t>, Debt Management, Spending </a:t>
            </a:r>
            <a:r>
              <a:rPr lang="en-US" sz="2100" b="0" dirty="0" smtClean="0"/>
              <a:t>Plans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b="0" dirty="0"/>
              <a:t>●   </a:t>
            </a:r>
            <a:r>
              <a:rPr lang="en-US" sz="2100" b="0" dirty="0" smtClean="0"/>
              <a:t>Family </a:t>
            </a:r>
            <a:r>
              <a:rPr lang="en-US" sz="2100" b="0" dirty="0"/>
              <a:t>Subsistence Supplemental Allowance (FSSA</a:t>
            </a:r>
            <a:r>
              <a:rPr lang="en-US" sz="2100" b="0" dirty="0" smtClean="0"/>
              <a:t>)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b="0" dirty="0"/>
              <a:t>●   </a:t>
            </a:r>
            <a:r>
              <a:rPr lang="en-US" sz="2100" b="0" dirty="0" smtClean="0"/>
              <a:t>Consumer </a:t>
            </a:r>
            <a:r>
              <a:rPr lang="en-US" sz="2100" b="0" dirty="0"/>
              <a:t>Advocacy </a:t>
            </a:r>
            <a:r>
              <a:rPr lang="en-US" sz="2100" b="0" dirty="0" smtClean="0"/>
              <a:t>Services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300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600" dirty="0" smtClean="0"/>
              <a:t>Financial </a:t>
            </a:r>
            <a:r>
              <a:rPr lang="en-US" sz="2600" dirty="0"/>
              <a:t>Planning </a:t>
            </a:r>
            <a:r>
              <a:rPr lang="en-US" sz="2600" dirty="0" smtClean="0"/>
              <a:t>Classes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b="0" dirty="0"/>
              <a:t>●   </a:t>
            </a:r>
            <a:r>
              <a:rPr lang="en-US" sz="2100" b="0" dirty="0" smtClean="0"/>
              <a:t>Financial Fitness Classes and Unit Training Requests</a:t>
            </a:r>
            <a:endParaRPr lang="en-US" sz="2100" b="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5000"/>
              <a:buNone/>
              <a:defRPr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Emergency </a:t>
            </a:r>
            <a:r>
              <a:rPr lang="en-US" sz="2600" dirty="0"/>
              <a:t>Food Assistance </a:t>
            </a:r>
            <a:endParaRPr lang="en-US" i="1" dirty="0"/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5000"/>
              <a:buNone/>
              <a:defRPr/>
            </a:pPr>
            <a:r>
              <a:rPr lang="en-US" sz="2600" dirty="0" smtClean="0"/>
              <a:t>Credit </a:t>
            </a:r>
            <a:r>
              <a:rPr lang="en-US" sz="2600" dirty="0"/>
              <a:t>Report Review and </a:t>
            </a:r>
            <a:r>
              <a:rPr lang="en-US" sz="2600" dirty="0" smtClean="0"/>
              <a:t>Repair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5000"/>
              <a:buNone/>
              <a:defRPr/>
            </a:pPr>
            <a:r>
              <a:rPr lang="en-US" sz="2100" b="0" dirty="0" smtClean="0"/>
              <a:t>●   Security clearance assistance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5000"/>
              <a:buNone/>
              <a:defRPr/>
            </a:pPr>
            <a:r>
              <a:rPr lang="en-US" sz="2100" b="0" dirty="0"/>
              <a:t>●   </a:t>
            </a:r>
            <a:r>
              <a:rPr lang="en-US" sz="2100" b="0" dirty="0" smtClean="0"/>
              <a:t>Increase </a:t>
            </a:r>
            <a:r>
              <a:rPr lang="en-US" sz="2100" b="0" dirty="0"/>
              <a:t>credit score techniques </a:t>
            </a:r>
            <a:endParaRPr lang="en-US" sz="2100" b="0" dirty="0">
              <a:solidFill>
                <a:srgbClr val="ED8013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dirty="0"/>
              <a:t> 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6" name="Picture 5" descr="house bu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8946" y="1925401"/>
            <a:ext cx="2056442" cy="1897840"/>
          </a:xfrm>
          <a:prstGeom prst="rect">
            <a:avLst/>
          </a:prstGeom>
        </p:spPr>
      </p:pic>
      <p:pic>
        <p:nvPicPr>
          <p:cNvPr id="7" name="Picture 6" descr="money_growing.jpg"/>
          <p:cNvPicPr>
            <a:picLocks noChangeAspect="1"/>
          </p:cNvPicPr>
          <p:nvPr/>
        </p:nvPicPr>
        <p:blipFill>
          <a:blip r:embed="rId3" cstate="print"/>
          <a:srcRect t="14286" b="18367"/>
          <a:stretch>
            <a:fillRect/>
          </a:stretch>
        </p:blipFill>
        <p:spPr>
          <a:xfrm>
            <a:off x="6698258" y="4077252"/>
            <a:ext cx="2445742" cy="1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Army Emergency Relief (AER)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353" y="1144467"/>
            <a:ext cx="6041807" cy="4668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MISSION:</a:t>
            </a:r>
          </a:p>
          <a:p>
            <a:pPr marL="0" indent="0">
              <a:buNone/>
            </a:pPr>
            <a:r>
              <a:rPr lang="en-US" dirty="0" smtClean="0"/>
              <a:t>Provide EMERGENCY </a:t>
            </a:r>
            <a:r>
              <a:rPr lang="en-US" dirty="0"/>
              <a:t>Financial Assistance 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defRPr/>
            </a:pPr>
            <a:endParaRPr lang="en-US" sz="26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TYPES OF ASSISTANCE AVAILABLE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700" b="0" dirty="0"/>
              <a:t>●   </a:t>
            </a:r>
            <a:r>
              <a:rPr lang="en-US" sz="1700" b="0" dirty="0" smtClean="0"/>
              <a:t>Interest </a:t>
            </a:r>
            <a:r>
              <a:rPr lang="en-US" sz="1700" b="0" dirty="0"/>
              <a:t>free </a:t>
            </a:r>
            <a:r>
              <a:rPr lang="en-US" sz="1700" b="0" dirty="0" smtClean="0"/>
              <a:t>loan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700" b="0" dirty="0"/>
              <a:t>●   </a:t>
            </a:r>
            <a:r>
              <a:rPr lang="en-US" sz="1700" b="0" dirty="0" smtClean="0"/>
              <a:t>Grant</a:t>
            </a:r>
            <a:r>
              <a:rPr lang="en-US" sz="1700" b="0" dirty="0"/>
              <a:t>, if repayment of loan will cause </a:t>
            </a:r>
            <a:r>
              <a:rPr lang="en-US" sz="1700" b="0" dirty="0" smtClean="0"/>
              <a:t>undue hardship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700" b="0" dirty="0"/>
              <a:t>●   </a:t>
            </a:r>
            <a:r>
              <a:rPr lang="en-US" sz="1700" b="0" dirty="0" smtClean="0"/>
              <a:t>Part </a:t>
            </a:r>
            <a:r>
              <a:rPr lang="en-US" sz="1700" b="0" dirty="0"/>
              <a:t>loan and part grant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6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SCHOLARSHIPS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700" b="0" dirty="0"/>
              <a:t>●   </a:t>
            </a:r>
            <a:r>
              <a:rPr lang="en-US" sz="1700" b="0" dirty="0" smtClean="0"/>
              <a:t>MG </a:t>
            </a:r>
            <a:r>
              <a:rPr lang="en-US" sz="1700" b="0" dirty="0"/>
              <a:t>James </a:t>
            </a:r>
            <a:r>
              <a:rPr lang="en-US" sz="1700" b="0" dirty="0" err="1"/>
              <a:t>Ursano</a:t>
            </a:r>
            <a:r>
              <a:rPr lang="en-US" sz="1700" b="0" dirty="0"/>
              <a:t> scholarships</a:t>
            </a:r>
            <a:r>
              <a:rPr lang="en-US" sz="1700" b="0" dirty="0" smtClean="0"/>
              <a:t>:  </a:t>
            </a:r>
            <a:r>
              <a:rPr lang="en-US" sz="1700" b="0" dirty="0"/>
              <a:t>for dependent </a:t>
            </a:r>
            <a:r>
              <a:rPr lang="en-US" sz="1700" b="0" dirty="0" smtClean="0"/>
              <a:t>children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700" b="0" dirty="0"/>
              <a:t>●   </a:t>
            </a:r>
            <a:r>
              <a:rPr lang="en-US" sz="1700" b="0" dirty="0" smtClean="0"/>
              <a:t>Spousal </a:t>
            </a:r>
            <a:r>
              <a:rPr lang="en-US" sz="1700" b="0" dirty="0"/>
              <a:t>Scholarships</a:t>
            </a:r>
            <a:r>
              <a:rPr lang="en-US" sz="1700" b="0" dirty="0" smtClean="0"/>
              <a:t>:  for spouses</a:t>
            </a:r>
            <a:r>
              <a:rPr lang="en-US" sz="1700" b="0" dirty="0"/>
              <a:t>, Surviving </a:t>
            </a:r>
            <a:r>
              <a:rPr lang="en-US" sz="1700" b="0" dirty="0" smtClean="0"/>
              <a:t>Spouses</a:t>
            </a:r>
            <a:endParaRPr lang="en-US" sz="1700" b="0" dirty="0"/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defRPr/>
            </a:pPr>
            <a:endParaRPr lang="en-US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ASSISTANCE FOR </a:t>
            </a:r>
            <a:r>
              <a:rPr lang="en-US" dirty="0" smtClean="0">
                <a:solidFill>
                  <a:schemeClr val="accent2"/>
                </a:solidFill>
              </a:rPr>
              <a:t>RETIREES ! 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edu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13" y="3621384"/>
            <a:ext cx="2443040" cy="1803470"/>
          </a:xfrm>
          <a:prstGeom prst="rect">
            <a:avLst/>
          </a:prstGeom>
        </p:spPr>
      </p:pic>
      <p:pic>
        <p:nvPicPr>
          <p:cNvPr id="8" name="Picture 7" descr="C:\Users\1252252106.civ\Pictures\size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" y="1668879"/>
            <a:ext cx="1467693" cy="148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297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64" y="176024"/>
            <a:ext cx="8455936" cy="369332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Mobilization, Deployment &amp; Stability Support Operations (MD&amp;SSO)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28" y="1211236"/>
            <a:ext cx="7772400" cy="504326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3300" dirty="0" smtClean="0">
                <a:solidFill>
                  <a:srgbClr val="0070C0"/>
                </a:solidFill>
              </a:rPr>
              <a:t>CLASSES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900" b="0" dirty="0" smtClean="0"/>
              <a:t>SFRG/CCFR </a:t>
            </a:r>
            <a:r>
              <a:rPr lang="en-US" sz="2900" b="0" dirty="0"/>
              <a:t>Training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/>
              <a:t> </a:t>
            </a:r>
            <a:r>
              <a:rPr lang="en-US" sz="2900" b="0" dirty="0" smtClean="0"/>
              <a:t>   </a:t>
            </a:r>
            <a:r>
              <a:rPr lang="en-US" sz="2900" b="0" dirty="0"/>
              <a:t>- SFRG Foundations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/>
              <a:t> </a:t>
            </a:r>
            <a:r>
              <a:rPr lang="en-US" sz="2900" b="0" dirty="0" smtClean="0"/>
              <a:t>   </a:t>
            </a:r>
            <a:r>
              <a:rPr lang="en-US" sz="2900" b="0" dirty="0"/>
              <a:t>- SFRG Leader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/>
              <a:t> </a:t>
            </a:r>
            <a:r>
              <a:rPr lang="en-US" sz="2900" b="0" dirty="0" smtClean="0"/>
              <a:t>   </a:t>
            </a:r>
            <a:r>
              <a:rPr lang="en-US" sz="2900" b="0" dirty="0"/>
              <a:t>- SFRG Key Contact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/>
              <a:t> </a:t>
            </a:r>
            <a:r>
              <a:rPr lang="en-US" sz="2900" b="0" dirty="0" smtClean="0"/>
              <a:t>   </a:t>
            </a:r>
            <a:r>
              <a:rPr lang="en-US" sz="2900" b="0" dirty="0"/>
              <a:t>- SFRG Informal Funds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/>
              <a:t> </a:t>
            </a:r>
            <a:r>
              <a:rPr lang="en-US" sz="2900" b="0" dirty="0" smtClean="0"/>
              <a:t>   </a:t>
            </a:r>
            <a:r>
              <a:rPr lang="en-US" sz="2900" b="0" dirty="0"/>
              <a:t>- Care Team Training (by request)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900" b="0" dirty="0" smtClean="0"/>
              <a:t>•  </a:t>
            </a:r>
            <a:r>
              <a:rPr lang="en-US" sz="2900" b="0" dirty="0"/>
              <a:t>SFRSA </a:t>
            </a:r>
            <a:r>
              <a:rPr lang="en-US" sz="2900" b="0" dirty="0" smtClean="0"/>
              <a:t>Training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3300" dirty="0">
                <a:solidFill>
                  <a:srgbClr val="0070C0"/>
                </a:solidFill>
              </a:rPr>
              <a:t>ADDITIONAL SERVICES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900" b="0" dirty="0" smtClean="0"/>
              <a:t>Deployment </a:t>
            </a:r>
            <a:r>
              <a:rPr lang="en-US" sz="2900" b="0" dirty="0"/>
              <a:t>Cycle </a:t>
            </a:r>
            <a:r>
              <a:rPr lang="en-US" sz="2900" b="0" dirty="0" smtClean="0"/>
              <a:t>Support</a:t>
            </a:r>
            <a:endParaRPr lang="en-US" sz="2900" b="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900" b="0" dirty="0" smtClean="0"/>
              <a:t>The </a:t>
            </a:r>
            <a:r>
              <a:rPr lang="en-GB" sz="2900" b="0" dirty="0"/>
              <a:t>Unit Service Coordinator (USC) program is a program implemented to assist </a:t>
            </a:r>
            <a:r>
              <a:rPr lang="en-GB" sz="2900" b="0" dirty="0" smtClean="0"/>
              <a:t>commanders </a:t>
            </a:r>
            <a:r>
              <a:rPr lang="en-GB" sz="2900" b="0" dirty="0"/>
              <a:t>and rear-detachment commanders with meeting the needs of their Soldiers and Families. </a:t>
            </a:r>
            <a:r>
              <a:rPr lang="en-GB" sz="2900" b="0" dirty="0" smtClean="0"/>
              <a:t> The </a:t>
            </a:r>
            <a:r>
              <a:rPr lang="en-GB" sz="2900" b="0" dirty="0"/>
              <a:t>USC for each unit will serve as the units single point of contact to coordinate ACS services and make sure command teams get what they need for Family Programs. </a:t>
            </a:r>
            <a:r>
              <a:rPr lang="en-GB" sz="2900" b="0" dirty="0" smtClean="0"/>
              <a:t> </a:t>
            </a:r>
            <a:r>
              <a:rPr lang="en-US" sz="2900" b="0" dirty="0" smtClean="0"/>
              <a:t>Our </a:t>
            </a:r>
            <a:r>
              <a:rPr lang="en-GB" sz="2900" b="0" dirty="0"/>
              <a:t>USC will be promoting and distributing materials for ACS </a:t>
            </a:r>
            <a:r>
              <a:rPr lang="en-GB" sz="2900" b="0" dirty="0" smtClean="0"/>
              <a:t>events/activities.  </a:t>
            </a:r>
            <a:r>
              <a:rPr lang="en-GB" sz="2900" b="0" dirty="0"/>
              <a:t>USCs can also attend SFRG steering committees to serve as an ACS Subject Matter Expert (SME). </a:t>
            </a:r>
            <a:r>
              <a:rPr lang="en-US" sz="2900" b="0" dirty="0"/>
              <a:t> </a:t>
            </a:r>
          </a:p>
          <a:p>
            <a:pPr>
              <a:lnSpc>
                <a:spcPct val="170000"/>
              </a:lnSpc>
              <a:spcBef>
                <a:spcPct val="50000"/>
              </a:spcBef>
              <a:defRPr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lack_famil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6703" y="665146"/>
            <a:ext cx="2119316" cy="1412877"/>
          </a:xfrm>
          <a:prstGeom prst="rect">
            <a:avLst/>
          </a:prstGeom>
        </p:spPr>
      </p:pic>
      <p:pic>
        <p:nvPicPr>
          <p:cNvPr id="7" name="Picture 6" descr="us soldiers.jpg"/>
          <p:cNvPicPr>
            <a:picLocks noChangeAspect="1"/>
          </p:cNvPicPr>
          <p:nvPr/>
        </p:nvPicPr>
        <p:blipFill>
          <a:blip r:embed="rId3" cstate="print"/>
          <a:srcRect r="27097"/>
          <a:stretch>
            <a:fillRect/>
          </a:stretch>
        </p:blipFill>
        <p:spPr>
          <a:xfrm>
            <a:off x="4405019" y="1295273"/>
            <a:ext cx="2180862" cy="1781333"/>
          </a:xfrm>
          <a:prstGeom prst="rect">
            <a:avLst/>
          </a:prstGeom>
        </p:spPr>
      </p:pic>
      <p:pic>
        <p:nvPicPr>
          <p:cNvPr id="8" name="Picture 7" descr="210481_10150581342990331_550775330_18301380_16608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530" y="2191036"/>
            <a:ext cx="2215662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0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00" y="173012"/>
            <a:ext cx="8201731" cy="369332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Resilience Training for Civilians and Family Members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6908" y="2238776"/>
            <a:ext cx="4572000" cy="27007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ACS has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trained</a:t>
            </a:r>
          </a:p>
          <a:p>
            <a:pPr algn="ctr">
              <a:spcBef>
                <a:spcPts val="3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Master Resilience Trainers (MRTs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3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who provide pre &amp; post deployment resilience 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pPr algn="ctr">
              <a:spcBef>
                <a:spcPts val="3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Family Members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Civilians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Join us for Spouse Resiliency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Workshops !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1521068"/>
            <a:ext cx="3338824" cy="34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87" y="124173"/>
            <a:ext cx="7772400" cy="4247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Relocation Readiness Program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5810" y="1050713"/>
            <a:ext cx="8173329" cy="564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CLASSES 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 smtClean="0"/>
              <a:t>●  Newcomer Orientations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 smtClean="0"/>
              <a:t>     -  Windshield Tour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 smtClean="0"/>
              <a:t>     -  Welcome to Bavaria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/>
              <a:t> </a:t>
            </a:r>
            <a:r>
              <a:rPr lang="en-US" sz="1200" b="0" dirty="0" smtClean="0"/>
              <a:t>    -  Historical City Tours:  </a:t>
            </a:r>
            <a:r>
              <a:rPr lang="en-US" sz="1200" b="0" dirty="0" err="1" smtClean="0"/>
              <a:t>Amberg</a:t>
            </a:r>
            <a:r>
              <a:rPr lang="en-US" sz="1200" b="0" dirty="0" smtClean="0"/>
              <a:t> &amp; </a:t>
            </a:r>
            <a:r>
              <a:rPr lang="en-US" sz="1200" b="0" dirty="0" err="1" smtClean="0"/>
              <a:t>Weiden</a:t>
            </a:r>
            <a:endParaRPr lang="en-US" sz="1200" b="0" dirty="0" smtClean="0"/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/>
              <a:t> </a:t>
            </a:r>
            <a:r>
              <a:rPr lang="en-US" sz="1200" b="0" dirty="0" smtClean="0"/>
              <a:t>    -  A Globetrotter’s Guide to Germany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/>
              <a:t>● </a:t>
            </a:r>
            <a:r>
              <a:rPr lang="en-US" sz="1400" dirty="0" smtClean="0"/>
              <a:t> German as a Second Language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 smtClean="0"/>
              <a:t>●  Host Nation Orientation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 smtClean="0"/>
              <a:t>●  S</a:t>
            </a:r>
            <a:r>
              <a:rPr lang="en-US" sz="1400" b="1" dirty="0" smtClean="0"/>
              <a:t>oldier, Civilian and Spouse Sponsorship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b="1" dirty="0" smtClean="0"/>
              <a:t>    Training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/>
              <a:t>●  </a:t>
            </a:r>
            <a:r>
              <a:rPr lang="en-US" sz="1400" dirty="0" smtClean="0"/>
              <a:t>Foreign-Born Spouses</a:t>
            </a:r>
            <a:endParaRPr lang="en-US" sz="1400" dirty="0"/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/>
              <a:t>     -  </a:t>
            </a:r>
            <a:r>
              <a:rPr lang="en-US" sz="1200" b="0" dirty="0" smtClean="0"/>
              <a:t>English as a Second Language</a:t>
            </a:r>
            <a:endParaRPr lang="en-US" sz="1200" b="0" dirty="0"/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 smtClean="0"/>
              <a:t>     -  Citizenship and Immigration</a:t>
            </a:r>
            <a:endParaRPr lang="en-US" sz="1200" b="0" dirty="0"/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 smtClean="0"/>
              <a:t>●  </a:t>
            </a:r>
            <a:r>
              <a:rPr lang="en-US" sz="1400" b="1" dirty="0" smtClean="0"/>
              <a:t>Hearts Apart for Spouses of deployed Soldiers</a:t>
            </a:r>
            <a:endParaRPr lang="en-US" sz="1400" dirty="0"/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000" b="0" dirty="0"/>
              <a:t> </a:t>
            </a:r>
            <a:r>
              <a:rPr lang="en-US" sz="1200" b="0" dirty="0" smtClean="0"/>
              <a:t>     </a:t>
            </a:r>
            <a:r>
              <a:rPr lang="en-US" sz="1200" b="0" dirty="0"/>
              <a:t>-  </a:t>
            </a:r>
            <a:r>
              <a:rPr lang="en-US" sz="1200" b="0" dirty="0" smtClean="0"/>
              <a:t>Spouse Resiliency Workshops </a:t>
            </a:r>
            <a:endParaRPr lang="en-US" sz="1200" b="0" dirty="0"/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/>
              <a:t>      -  </a:t>
            </a:r>
            <a:r>
              <a:rPr lang="en-US" sz="1200" b="0" dirty="0" smtClean="0"/>
              <a:t>De-Stress with ACS</a:t>
            </a:r>
            <a:endParaRPr lang="en-US" sz="1200" b="0" dirty="0"/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400" dirty="0"/>
              <a:t>● </a:t>
            </a:r>
            <a:r>
              <a:rPr lang="en-US" sz="1400" dirty="0" smtClean="0"/>
              <a:t> </a:t>
            </a:r>
            <a:r>
              <a:rPr lang="en-US" sz="1400" b="1" dirty="0" smtClean="0"/>
              <a:t>Successful PCS Moves 101</a:t>
            </a:r>
          </a:p>
          <a:p>
            <a:pPr marL="0" lvl="0" indent="0">
              <a:buSzPct val="75000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ADDITIONAL SERVICES</a:t>
            </a:r>
          </a:p>
          <a:p>
            <a:pPr marL="0" lvl="0" indent="0">
              <a:spcBef>
                <a:spcPts val="600"/>
              </a:spcBef>
              <a:buSzPct val="75000"/>
              <a:buNone/>
            </a:pPr>
            <a:r>
              <a:rPr lang="en-US" sz="1200" dirty="0"/>
              <a:t>● </a:t>
            </a:r>
            <a:r>
              <a:rPr lang="en-US" sz="1200" dirty="0" smtClean="0"/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LENDING CLOSET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While without household goods you may borrow the following items up to 60 days for free: pots and pans, dinnerware and silverware, small kitchen appliances such as coffee makers, toasters and microwaves, irons and ironing boards, strollers, pack ‘n’ plays, and more</a:t>
            </a:r>
          </a:p>
          <a:p>
            <a:pPr marL="0" lv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dirty="0"/>
              <a:t>● </a:t>
            </a:r>
            <a:r>
              <a:rPr lang="en-US" sz="1200" dirty="0" smtClean="0"/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WELCOME PACKETS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ACS provides you with community information, such as bus schedules, maps</a:t>
            </a:r>
          </a:p>
          <a:p>
            <a:pPr marL="0" lv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and community resources.  Just stop by and pick one up !</a:t>
            </a:r>
          </a:p>
        </p:txBody>
      </p:sp>
      <p:pic>
        <p:nvPicPr>
          <p:cNvPr id="7" name="Picture 6" descr="german_flag_close_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9058" y="691790"/>
            <a:ext cx="2361172" cy="1422425"/>
          </a:xfrm>
          <a:prstGeom prst="rect">
            <a:avLst/>
          </a:prstGeom>
        </p:spPr>
      </p:pic>
      <p:pic>
        <p:nvPicPr>
          <p:cNvPr id="8" name="Picture 7" descr="german_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7903" y="691790"/>
            <a:ext cx="2133600" cy="1420978"/>
          </a:xfrm>
          <a:prstGeom prst="rect">
            <a:avLst/>
          </a:prstGeom>
        </p:spPr>
      </p:pic>
      <p:pic>
        <p:nvPicPr>
          <p:cNvPr id="9" name="Picture 8" descr="mo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1696" y="2155559"/>
            <a:ext cx="2415197" cy="2663329"/>
          </a:xfrm>
          <a:prstGeom prst="rect">
            <a:avLst/>
          </a:prstGeom>
        </p:spPr>
      </p:pic>
      <p:pic>
        <p:nvPicPr>
          <p:cNvPr id="10" name="Picture 9" descr="sprechen_s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73" y="2214141"/>
            <a:ext cx="20563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42" y="92057"/>
            <a:ext cx="77724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Survivor Outreach Services (SOS)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15" y="1144467"/>
            <a:ext cx="8292974" cy="4825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What is </a:t>
            </a:r>
            <a:r>
              <a:rPr lang="en-US" sz="2000" dirty="0" smtClean="0"/>
              <a:t>it ?</a:t>
            </a:r>
          </a:p>
          <a:p>
            <a:pPr algn="ctr"/>
            <a:endParaRPr lang="en-US" sz="800" dirty="0"/>
          </a:p>
          <a:p>
            <a:pPr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Survivor Outreach Services </a:t>
            </a:r>
            <a:r>
              <a:rPr lang="en-US" sz="1600" b="0" dirty="0"/>
              <a:t>is the official Army program designed to provide long term support to surviving Families of Fallen Soldiers. </a:t>
            </a:r>
            <a:r>
              <a:rPr lang="en-US" sz="1600" b="0" dirty="0" smtClean="0"/>
              <a:t> SOS </a:t>
            </a:r>
            <a:r>
              <a:rPr lang="en-US" sz="1600" b="0" dirty="0"/>
              <a:t>provides dedicated outreach and support to </a:t>
            </a:r>
            <a:r>
              <a:rPr lang="en-US" sz="1600" b="0" dirty="0" smtClean="0"/>
              <a:t>Survivors</a:t>
            </a:r>
            <a:r>
              <a:rPr lang="en-US" sz="1600" b="0" dirty="0"/>
              <a:t>, regardless of the deceased </a:t>
            </a:r>
            <a:r>
              <a:rPr lang="en-US" sz="1600" b="0" dirty="0" smtClean="0"/>
              <a:t>service members</a:t>
            </a:r>
            <a:r>
              <a:rPr lang="en-US" sz="1600" b="0" dirty="0"/>
              <a:t>’ (DSM) Army component, duty status, </a:t>
            </a:r>
            <a:r>
              <a:rPr lang="en-US" sz="1600" b="0" dirty="0" smtClean="0"/>
              <a:t>location </a:t>
            </a:r>
            <a:r>
              <a:rPr lang="en-US" sz="1600" b="0" dirty="0"/>
              <a:t>or manner of </a:t>
            </a:r>
            <a:r>
              <a:rPr lang="en-US" sz="1600" b="0" dirty="0" smtClean="0"/>
              <a:t>death </a:t>
            </a:r>
            <a:endParaRPr lang="en-US" sz="1600" b="0" dirty="0"/>
          </a:p>
          <a:p>
            <a:pPr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SOS serves Active Component, Army National Guard and US Army Reserve. </a:t>
            </a:r>
            <a:r>
              <a:rPr lang="en-US" sz="1600" b="0" dirty="0" smtClean="0"/>
              <a:t> Survivors </a:t>
            </a:r>
            <a:r>
              <a:rPr lang="en-US" sz="1600" b="0" dirty="0"/>
              <a:t>are serviced by the closest SOS support </a:t>
            </a:r>
            <a:r>
              <a:rPr lang="en-US" sz="1600" b="0" dirty="0" smtClean="0"/>
              <a:t>office</a:t>
            </a:r>
          </a:p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US" sz="800" dirty="0" smtClean="0"/>
          </a:p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000" dirty="0" smtClean="0"/>
              <a:t>Who </a:t>
            </a:r>
            <a:r>
              <a:rPr lang="en-US" sz="2000" dirty="0"/>
              <a:t>is eligible for our </a:t>
            </a:r>
            <a:r>
              <a:rPr lang="en-US" sz="2000" dirty="0" smtClean="0"/>
              <a:t>services ?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SOS is available to all Survivors </a:t>
            </a:r>
            <a:r>
              <a:rPr lang="en-US" sz="1600" b="0" dirty="0" smtClean="0"/>
              <a:t>(spouses</a:t>
            </a:r>
            <a:r>
              <a:rPr lang="en-US" sz="1600" b="0" dirty="0"/>
              <a:t>, children, parents, siblings, grandparents, other family members and </a:t>
            </a:r>
            <a:r>
              <a:rPr lang="en-US" sz="1600" b="0" dirty="0" smtClean="0"/>
              <a:t>friends) </a:t>
            </a:r>
            <a:r>
              <a:rPr lang="en-US" sz="1600" b="0" dirty="0"/>
              <a:t>grieving the loss of a </a:t>
            </a:r>
            <a:r>
              <a:rPr lang="en-US" sz="1600" b="0" dirty="0" smtClean="0"/>
              <a:t>service </a:t>
            </a:r>
            <a:r>
              <a:rPr lang="en-US" sz="1600" b="0" dirty="0"/>
              <a:t>member, regardless of how they </a:t>
            </a:r>
            <a:r>
              <a:rPr lang="en-US" sz="1600" b="0" dirty="0" smtClean="0"/>
              <a:t>died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0" dirty="0"/>
              <a:t> </a:t>
            </a:r>
            <a:r>
              <a:rPr lang="en-US" sz="1400" b="0" dirty="0" smtClean="0"/>
              <a:t>   </a:t>
            </a:r>
            <a:endParaRPr lang="en-US" sz="1400" b="0" dirty="0"/>
          </a:p>
          <a:p>
            <a:pPr marL="228600" indent="-2286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1700" dirty="0"/>
          </a:p>
          <a:p>
            <a:endParaRPr lang="en-US" dirty="0"/>
          </a:p>
        </p:txBody>
      </p:sp>
      <p:pic>
        <p:nvPicPr>
          <p:cNvPr id="6" name="Picture 5" descr="SO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4152" y="608939"/>
            <a:ext cx="1070018" cy="10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46" y="1361661"/>
            <a:ext cx="7772400" cy="4601817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sz="7400" dirty="0">
                <a:solidFill>
                  <a:srgbClr val="0070C0"/>
                </a:solidFill>
              </a:rPr>
              <a:t>SOS FLOW CHART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/>
              <a:t>Casualty Occurs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endParaRPr lang="en-US" sz="800" dirty="0"/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/>
              <a:t>Casualty Notification Officer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endParaRPr lang="en-US" sz="800" dirty="0"/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/>
              <a:t>Primary Next of Kin (PNOK)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endParaRPr lang="en-US" sz="800" dirty="0"/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/>
              <a:t>Casualty Assistance Officer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endParaRPr lang="en-US" sz="800" dirty="0"/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/>
              <a:t>Survivor Outreach Services Support Coordinator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" dirty="0"/>
              <a:t>   </a:t>
            </a:r>
            <a:r>
              <a:rPr lang="en-US" sz="800" dirty="0" smtClean="0"/>
              <a:t>                                                                </a:t>
            </a:r>
          </a:p>
          <a:p>
            <a:pPr marL="0" indent="0">
              <a:lnSpc>
                <a:spcPct val="170000"/>
              </a:lnSpc>
              <a:spcBef>
                <a:spcPts val="575"/>
              </a:spcBef>
              <a:buNone/>
            </a:pPr>
            <a:r>
              <a:rPr lang="en-US" sz="6200" dirty="0" smtClean="0"/>
              <a:t>Financial Counselors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31013" y="2156646"/>
            <a:ext cx="147978" cy="15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cristina.piosa\Documents\Design Files\shutterstock\black father and son.jpg"/>
          <p:cNvPicPr>
            <a:picLocks noChangeAspect="1" noChangeArrowheads="1"/>
          </p:cNvPicPr>
          <p:nvPr/>
        </p:nvPicPr>
        <p:blipFill rotWithShape="1">
          <a:blip r:embed="rId2" cstate="print"/>
          <a:srcRect l="17823" t="3732"/>
          <a:stretch/>
        </p:blipFill>
        <p:spPr bwMode="auto">
          <a:xfrm>
            <a:off x="5648326" y="895665"/>
            <a:ext cx="2408820" cy="2056612"/>
          </a:xfrm>
          <a:prstGeom prst="rect">
            <a:avLst/>
          </a:prstGeom>
          <a:noFill/>
        </p:spPr>
      </p:pic>
      <p:pic>
        <p:nvPicPr>
          <p:cNvPr id="18" name="Picture 17" descr="old-l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661" y="5032464"/>
            <a:ext cx="1683995" cy="1407820"/>
          </a:xfrm>
          <a:prstGeom prst="rect">
            <a:avLst/>
          </a:prstGeom>
        </p:spPr>
      </p:pic>
      <p:pic>
        <p:nvPicPr>
          <p:cNvPr id="19" name="Picture 18" descr="lady with dog.jpg"/>
          <p:cNvPicPr>
            <a:picLocks noChangeAspect="1"/>
          </p:cNvPicPr>
          <p:nvPr/>
        </p:nvPicPr>
        <p:blipFill>
          <a:blip r:embed="rId4" cstate="print"/>
          <a:srcRect r="24214"/>
          <a:stretch>
            <a:fillRect/>
          </a:stretch>
        </p:blipFill>
        <p:spPr>
          <a:xfrm>
            <a:off x="7138263" y="3158866"/>
            <a:ext cx="1837765" cy="1676400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762771" y="2862774"/>
            <a:ext cx="147978" cy="15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30357" y="3531896"/>
            <a:ext cx="147978" cy="15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221803" y="4270594"/>
            <a:ext cx="147978" cy="15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369781" y="4975358"/>
            <a:ext cx="147978" cy="15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OS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9970" y="604219"/>
            <a:ext cx="1104030" cy="110403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gray">
          <a:xfrm>
            <a:off x="910749" y="105839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Survivor Outreach Services (SOS)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61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236272"/>
            <a:ext cx="6435970" cy="49573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Military &amp; Family Life </a:t>
            </a:r>
            <a:r>
              <a:rPr lang="en-US" dirty="0" smtClean="0"/>
              <a:t>Counselors </a:t>
            </a:r>
            <a:r>
              <a:rPr lang="en-US" dirty="0"/>
              <a:t>(MFLCs)</a:t>
            </a:r>
            <a:r>
              <a:rPr lang="en-US" b="0" dirty="0"/>
              <a:t> </a:t>
            </a:r>
            <a:r>
              <a:rPr lang="en-US" b="0" dirty="0" smtClean="0"/>
              <a:t>provide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non-medical</a:t>
            </a:r>
            <a:r>
              <a:rPr lang="en-US" b="0" dirty="0"/>
              <a:t>, short term, situational, </a:t>
            </a:r>
            <a:r>
              <a:rPr lang="en-US" b="0" dirty="0" smtClean="0"/>
              <a:t>problem-solving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counseling </a:t>
            </a:r>
            <a:r>
              <a:rPr lang="en-US" b="0" dirty="0"/>
              <a:t>services to individuals, couples, Families</a:t>
            </a:r>
            <a:r>
              <a:rPr lang="en-US" b="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units </a:t>
            </a:r>
            <a:r>
              <a:rPr lang="en-US" b="0" dirty="0"/>
              <a:t>and FRG </a:t>
            </a:r>
            <a:r>
              <a:rPr lang="en-US" b="0" dirty="0" smtClean="0"/>
              <a:t>groups</a:t>
            </a:r>
          </a:p>
          <a:p>
            <a:pPr>
              <a:buNone/>
            </a:pPr>
            <a:endParaRPr lang="en-US" b="0" dirty="0"/>
          </a:p>
          <a:p>
            <a:pPr>
              <a:buNone/>
            </a:pPr>
            <a:r>
              <a:rPr lang="en-US" b="0" dirty="0" smtClean="0"/>
              <a:t>You can address relationships, stress management,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grief after loss, occupational </a:t>
            </a:r>
            <a:r>
              <a:rPr lang="en-US" b="0" dirty="0"/>
              <a:t>and other individual </a:t>
            </a:r>
            <a:r>
              <a:rPr lang="en-US" b="0" dirty="0" smtClean="0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Family issues </a:t>
            </a:r>
            <a:r>
              <a:rPr lang="en-US" b="0" dirty="0"/>
              <a:t>and it provides crisis intervention </a:t>
            </a:r>
            <a:r>
              <a:rPr lang="en-US" b="0" dirty="0" smtClean="0"/>
              <a:t>when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needed</a:t>
            </a:r>
            <a:r>
              <a:rPr lang="en-US" b="0" dirty="0"/>
              <a:t>. </a:t>
            </a:r>
            <a:r>
              <a:rPr lang="en-US" b="0" dirty="0" smtClean="0"/>
              <a:t> Services </a:t>
            </a:r>
            <a:r>
              <a:rPr lang="en-US" b="0" dirty="0"/>
              <a:t>are confidential and private </a:t>
            </a:r>
            <a:r>
              <a:rPr lang="en-US" b="0" dirty="0" smtClean="0"/>
              <a:t>except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for duty-to-warn </a:t>
            </a:r>
            <a:r>
              <a:rPr lang="en-US" b="0" dirty="0"/>
              <a:t>situations.  MFLCs are </a:t>
            </a:r>
            <a:r>
              <a:rPr lang="en-US" b="0" dirty="0" smtClean="0"/>
              <a:t>mandated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reporters </a:t>
            </a:r>
            <a:r>
              <a:rPr lang="en-US" b="0" dirty="0"/>
              <a:t>of child abuse, domestic violence and </a:t>
            </a:r>
            <a:r>
              <a:rPr lang="en-US" b="0" dirty="0" smtClean="0"/>
              <a:t>other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duty-to-warn </a:t>
            </a:r>
            <a:r>
              <a:rPr lang="en-US" b="0" dirty="0"/>
              <a:t>mandated </a:t>
            </a:r>
            <a:r>
              <a:rPr lang="en-US" b="0" dirty="0" smtClean="0"/>
              <a:t>situations </a:t>
            </a:r>
            <a:endParaRPr lang="en-US" b="0" dirty="0"/>
          </a:p>
          <a:p>
            <a:pPr>
              <a:buNone/>
            </a:pPr>
            <a:endParaRPr lang="en-US" b="0" dirty="0"/>
          </a:p>
          <a:p>
            <a:pPr>
              <a:buNone/>
            </a:pPr>
            <a:r>
              <a:rPr lang="en-US" b="0" dirty="0"/>
              <a:t>They </a:t>
            </a:r>
            <a:r>
              <a:rPr lang="en-US" b="0" dirty="0" smtClean="0"/>
              <a:t>are </a:t>
            </a:r>
            <a:r>
              <a:rPr lang="en-US" b="0" dirty="0"/>
              <a:t>Master or </a:t>
            </a:r>
            <a:r>
              <a:rPr lang="en-US" b="0" dirty="0" err="1"/>
              <a:t>Ph.D</a:t>
            </a:r>
            <a:r>
              <a:rPr lang="en-US" b="0" dirty="0"/>
              <a:t> level licensed </a:t>
            </a:r>
            <a:r>
              <a:rPr lang="en-US" b="0" dirty="0" smtClean="0"/>
              <a:t>clinical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counselors and work </a:t>
            </a:r>
            <a:r>
              <a:rPr lang="en-US" b="0" dirty="0"/>
              <a:t>with existing Military </a:t>
            </a:r>
            <a:r>
              <a:rPr lang="en-US" b="0" dirty="0" smtClean="0"/>
              <a:t>Family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support </a:t>
            </a:r>
            <a:r>
              <a:rPr lang="en-US" b="0" dirty="0"/>
              <a:t>programs to complement services provided </a:t>
            </a:r>
            <a:r>
              <a:rPr lang="en-US" b="0" dirty="0" smtClean="0"/>
              <a:t>on</a:t>
            </a:r>
          </a:p>
          <a:p>
            <a:pPr>
              <a:spcBef>
                <a:spcPts val="0"/>
              </a:spcBef>
              <a:buNone/>
            </a:pPr>
            <a:r>
              <a:rPr lang="en-US" b="0" dirty="0" smtClean="0"/>
              <a:t>the installation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6" name="Picture 5" descr="4254015370_ba11853b07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2313" y="680365"/>
            <a:ext cx="2236617" cy="1400822"/>
          </a:xfrm>
          <a:prstGeom prst="rect">
            <a:avLst/>
          </a:prstGeom>
        </p:spPr>
      </p:pic>
      <p:pic>
        <p:nvPicPr>
          <p:cNvPr id="7" name="Picture 6" descr="us soldiers.jpg"/>
          <p:cNvPicPr>
            <a:picLocks noChangeAspect="1"/>
          </p:cNvPicPr>
          <p:nvPr/>
        </p:nvPicPr>
        <p:blipFill>
          <a:blip r:embed="rId3" cstate="print"/>
          <a:srcRect r="27097"/>
          <a:stretch>
            <a:fillRect/>
          </a:stretch>
        </p:blipFill>
        <p:spPr>
          <a:xfrm>
            <a:off x="6796269" y="2274153"/>
            <a:ext cx="2272662" cy="1856315"/>
          </a:xfrm>
          <a:prstGeom prst="rect">
            <a:avLst/>
          </a:prstGeom>
        </p:spPr>
      </p:pic>
      <p:pic>
        <p:nvPicPr>
          <p:cNvPr id="8" name="Picture 7" descr="efmp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2312" y="4323435"/>
            <a:ext cx="2298331" cy="15329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gray">
          <a:xfrm>
            <a:off x="836761" y="100584"/>
            <a:ext cx="7772400" cy="424732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Military &amp; Family Life Counseling (MFLC) Program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32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247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Military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&amp; Family Life Counseling (MFLC) Program</a:t>
            </a:r>
          </a:p>
        </p:txBody>
      </p:sp>
      <p:pic>
        <p:nvPicPr>
          <p:cNvPr id="6" name="Picture 2" descr="C:\Users\Owner\Documents\MHN\MFLC Scope Sl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1" y="1144587"/>
            <a:ext cx="6497515" cy="466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4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62" y="183323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ROSE BARRACKS          TOWER BARRACKS           HOHENFELS		GARMISCH</a:t>
            </a: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7:30am – 4:00pm             7:30am – 4:00pm       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7:30am – 4:00pm	7:30am – 4:00pm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Bldg 322                          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Bldg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244	            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Bldg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		Bldg 203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(CIV)  09662.83.2650        (CIV)  09641.70.526.4403    (CIV)  09472.83.4860	(CIV)  08821.750.3777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(DSN)  476.2650                (DSN)  526.4403                  (DSN)  466.4860	(DSN)  440.3777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7063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Community Service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1121692"/>
            <a:ext cx="821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ACS Hours of Operation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8325" y="4021249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Closed all day on weekends and Federal Holidays </a:t>
            </a:r>
          </a:p>
          <a:p>
            <a:pPr algn="ctr"/>
            <a:r>
              <a:rPr lang="en-US" dirty="0" smtClean="0"/>
              <a:t>&amp; the first Monday of the month (8:00am-12:00pm)</a:t>
            </a:r>
          </a:p>
        </p:txBody>
      </p:sp>
    </p:spTree>
    <p:extLst>
      <p:ext uri="{BB962C8B-B14F-4D97-AF65-F5344CB8AC3E}">
        <p14:creationId xmlns:p14="http://schemas.microsoft.com/office/powerpoint/2010/main" val="10069353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920165" y="122380"/>
            <a:ext cx="771041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Army Family Action Plan (AFAP)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24" y="1523064"/>
            <a:ext cx="6098023" cy="381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/>
              <a:t>AFAP is a process that invites community members to </a:t>
            </a:r>
            <a:r>
              <a:rPr lang="en-US" dirty="0" smtClean="0"/>
              <a:t>be</a:t>
            </a:r>
          </a:p>
          <a:p>
            <a:pPr marL="231775" indent="-231775" fontAlgn="base">
              <a:lnSpc>
                <a:spcPct val="85000"/>
              </a:lnSpc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 smtClean="0"/>
              <a:t>agents </a:t>
            </a:r>
            <a:r>
              <a:rPr lang="en-US" dirty="0"/>
              <a:t>of change by improving programs and services</a:t>
            </a:r>
            <a:r>
              <a:rPr lang="en-US" dirty="0" smtClean="0"/>
              <a:t>,</a:t>
            </a:r>
          </a:p>
          <a:p>
            <a:pPr marL="231775" indent="-231775" fontAlgn="base">
              <a:lnSpc>
                <a:spcPct val="85000"/>
              </a:lnSpc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 smtClean="0"/>
              <a:t>changing </a:t>
            </a:r>
            <a:r>
              <a:rPr lang="en-US" dirty="0"/>
              <a:t>policies and regulations, and amending </a:t>
            </a:r>
            <a:r>
              <a:rPr lang="en-US" dirty="0" smtClean="0"/>
              <a:t>laws</a:t>
            </a:r>
            <a:br>
              <a:rPr lang="en-US" dirty="0" smtClean="0"/>
            </a:br>
            <a:endParaRPr lang="en-US" dirty="0" smtClean="0"/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endParaRPr lang="en-US" dirty="0" smtClean="0"/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b="1" dirty="0" smtClean="0">
                <a:cs typeface="Arial" pitchFamily="34" charset="0"/>
              </a:rPr>
              <a:t>PROVEN </a:t>
            </a:r>
            <a:r>
              <a:rPr lang="en-US" b="1" dirty="0">
                <a:cs typeface="Arial" pitchFamily="34" charset="0"/>
              </a:rPr>
              <a:t>RESULTS</a:t>
            </a:r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90% </a:t>
            </a:r>
            <a:r>
              <a:rPr lang="en-US" dirty="0" smtClean="0">
                <a:cs typeface="Arial" pitchFamily="34" charset="0"/>
              </a:rPr>
              <a:t>AFAP </a:t>
            </a:r>
            <a:r>
              <a:rPr lang="en-US" dirty="0">
                <a:cs typeface="Arial" pitchFamily="34" charset="0"/>
              </a:rPr>
              <a:t>issues worked locally</a:t>
            </a:r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61% </a:t>
            </a:r>
            <a:r>
              <a:rPr lang="en-US" dirty="0" smtClean="0">
                <a:cs typeface="Arial" pitchFamily="34" charset="0"/>
              </a:rPr>
              <a:t>active </a:t>
            </a:r>
            <a:r>
              <a:rPr lang="en-US" dirty="0">
                <a:cs typeface="Arial" pitchFamily="34" charset="0"/>
              </a:rPr>
              <a:t>HQDA </a:t>
            </a:r>
            <a:r>
              <a:rPr lang="en-US" dirty="0" smtClean="0">
                <a:cs typeface="Arial" pitchFamily="34" charset="0"/>
              </a:rPr>
              <a:t> AFAP </a:t>
            </a:r>
            <a:r>
              <a:rPr lang="en-US" dirty="0">
                <a:cs typeface="Arial" pitchFamily="34" charset="0"/>
              </a:rPr>
              <a:t>issues </a:t>
            </a:r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>
                <a:cs typeface="Arial" pitchFamily="34" charset="0"/>
              </a:rPr>
              <a:t>        </a:t>
            </a:r>
            <a:r>
              <a:rPr lang="en-US" dirty="0" smtClean="0">
                <a:cs typeface="Arial" pitchFamily="34" charset="0"/>
              </a:rPr>
              <a:t> impact </a:t>
            </a:r>
            <a:r>
              <a:rPr lang="en-US" dirty="0">
                <a:cs typeface="Arial" pitchFamily="34" charset="0"/>
              </a:rPr>
              <a:t>all </a:t>
            </a:r>
            <a:r>
              <a:rPr lang="en-US" dirty="0" smtClean="0">
                <a:cs typeface="Arial" pitchFamily="34" charset="0"/>
              </a:rPr>
              <a:t>services</a:t>
            </a:r>
            <a:endParaRPr lang="en-US" dirty="0">
              <a:cs typeface="Arial" pitchFamily="34" charset="0"/>
            </a:endParaRPr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316</a:t>
            </a:r>
            <a:r>
              <a:rPr lang="en-US" dirty="0">
                <a:cs typeface="Arial" pitchFamily="34" charset="0"/>
              </a:rPr>
              <a:t> legislative or </a:t>
            </a:r>
            <a:r>
              <a:rPr lang="en-US" dirty="0" smtClean="0">
                <a:cs typeface="Arial" pitchFamily="34" charset="0"/>
              </a:rPr>
              <a:t>policy changes</a:t>
            </a:r>
            <a:endParaRPr lang="en-US" dirty="0">
              <a:cs typeface="Arial" pitchFamily="34" charset="0"/>
            </a:endParaRPr>
          </a:p>
          <a:p>
            <a:pPr marL="231775" indent="-231775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231775" algn="l"/>
              </a:tabLs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212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new/improved programs </a:t>
            </a:r>
            <a:r>
              <a:rPr lang="en-US" dirty="0">
                <a:cs typeface="Arial" pitchFamily="34" charset="0"/>
              </a:rPr>
              <a:t>or </a:t>
            </a:r>
            <a:r>
              <a:rPr lang="en-US" dirty="0" smtClean="0">
                <a:cs typeface="Arial" pitchFamily="34" charset="0"/>
              </a:rPr>
              <a:t>services</a:t>
            </a:r>
            <a:r>
              <a:rPr lang="en-US" dirty="0" smtClean="0"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  <a:cs typeface="Arial" pitchFamily="34" charset="0"/>
              </a:rPr>
            </a:br>
            <a:endParaRPr lang="en-US" i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75" y="761064"/>
            <a:ext cx="2590800" cy="2894982"/>
          </a:xfrm>
          <a:prstGeom prst="rect">
            <a:avLst/>
          </a:prstGeom>
        </p:spPr>
      </p:pic>
      <p:pic>
        <p:nvPicPr>
          <p:cNvPr id="9" name="Picture 3" descr="c:\Users\cristina.piosa\Documents\Design Files\CMP\PAO\bavarian news\december 2011\afap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832" y="3802342"/>
            <a:ext cx="2895600" cy="193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43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ARMY COMMUNITY SERVICE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QUESTIONS ?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jane.barnard\AppData\Local\Microsoft\Windows\Temporary Internet Files\Content.IE5\PA5TCH9J\MC900442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435" y="2534322"/>
            <a:ext cx="2742857" cy="274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460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203716" y="138074"/>
            <a:ext cx="8415068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Army Family Team Building (AFTB)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362" y="1196839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Army Family Team Building (AFTB) program is a volunteer led organization with a central purpose: </a:t>
            </a:r>
            <a:r>
              <a:rPr lang="en-US" sz="1600" dirty="0" smtClean="0"/>
              <a:t> provide </a:t>
            </a:r>
            <a:r>
              <a:rPr lang="en-US" sz="1600" dirty="0"/>
              <a:t>training and knowledge to </a:t>
            </a:r>
            <a:r>
              <a:rPr lang="en-US" sz="1600" dirty="0" smtClean="0"/>
              <a:t>Soldiers </a:t>
            </a:r>
            <a:r>
              <a:rPr lang="en-US" sz="1600" dirty="0"/>
              <a:t>and Family Members to support the total Army </a:t>
            </a:r>
            <a:r>
              <a:rPr lang="en-US" sz="1600" dirty="0" smtClean="0"/>
              <a:t>effort 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Positive impact </a:t>
            </a:r>
            <a:r>
              <a:rPr lang="en-US" sz="1600" dirty="0" smtClean="0"/>
              <a:t>on </a:t>
            </a:r>
            <a:r>
              <a:rPr lang="en-US" sz="1600" dirty="0"/>
              <a:t>Soldier, Family and </a:t>
            </a:r>
            <a:r>
              <a:rPr lang="en-US" sz="1600" dirty="0" smtClean="0"/>
              <a:t>Unit Readiness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Informed, prepared and empowered Families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Realistic expectations about the </a:t>
            </a:r>
            <a:r>
              <a:rPr lang="en-US" sz="1600" dirty="0" smtClean="0"/>
              <a:t>military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Increased knowledge about the Army’s </a:t>
            </a:r>
            <a:r>
              <a:rPr lang="en-US" sz="1600" dirty="0" smtClean="0"/>
              <a:t>culture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Less confusion and frustration for Soldier </a:t>
            </a:r>
            <a:r>
              <a:rPr lang="en-US" sz="1600" dirty="0" smtClean="0"/>
              <a:t>and </a:t>
            </a:r>
            <a:r>
              <a:rPr lang="en-US" sz="1600" dirty="0"/>
              <a:t>Family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222" r="5000"/>
          <a:stretch/>
        </p:blipFill>
        <p:spPr>
          <a:xfrm>
            <a:off x="727307" y="4048149"/>
            <a:ext cx="3352235" cy="2429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b="10998"/>
          <a:stretch/>
        </p:blipFill>
        <p:spPr>
          <a:xfrm>
            <a:off x="4153244" y="4604721"/>
            <a:ext cx="1530594" cy="1873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8315" r="25000" b="-3698"/>
          <a:stretch/>
        </p:blipFill>
        <p:spPr>
          <a:xfrm>
            <a:off x="5757540" y="4715658"/>
            <a:ext cx="1530594" cy="1835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06" y="1040747"/>
            <a:ext cx="3204544" cy="41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0" y="159595"/>
            <a:ext cx="77724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Army Volunteer Corps (AVC)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4" y="972345"/>
            <a:ext cx="5285669" cy="514203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b="0" dirty="0"/>
              <a:t>The Goal of the AVC program is to promote and strengthen volunteerism by uniting community volunteer efforts, supporting professional management, enhancing volunteer career </a:t>
            </a:r>
            <a:r>
              <a:rPr lang="en-US" sz="2500" b="0" dirty="0" smtClean="0"/>
              <a:t>mobility  </a:t>
            </a:r>
            <a:r>
              <a:rPr lang="en-US" sz="2500" b="0" dirty="0"/>
              <a:t>and establishing volunteer partnerships to support individual personal growth and life-long volunteer </a:t>
            </a:r>
            <a:r>
              <a:rPr lang="en-US" sz="2500" b="0" dirty="0" smtClean="0"/>
              <a:t>commitment </a:t>
            </a:r>
            <a:endParaRPr lang="en-US" sz="2500" b="0" dirty="0"/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/>
              <a:t>Volunteer </a:t>
            </a:r>
            <a:r>
              <a:rPr lang="en-US" sz="2500" dirty="0"/>
              <a:t>Management </a:t>
            </a:r>
            <a:r>
              <a:rPr lang="en-US" sz="2500" dirty="0" smtClean="0"/>
              <a:t>Training</a:t>
            </a:r>
            <a:r>
              <a:rPr lang="en-US" sz="2500" b="0" dirty="0" smtClean="0"/>
              <a:t> </a:t>
            </a:r>
            <a:r>
              <a:rPr lang="en-US" sz="2500" b="0" dirty="0"/>
              <a:t>- How to recruit, retain, record keeping, revitalizing, recognizing and dismissing </a:t>
            </a:r>
            <a:r>
              <a:rPr lang="en-US" sz="2500" b="0" dirty="0" smtClean="0"/>
              <a:t>volunteers </a:t>
            </a:r>
            <a:endParaRPr lang="en-US" sz="2500" b="0" dirty="0"/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/>
              <a:t>Organizational </a:t>
            </a:r>
            <a:r>
              <a:rPr lang="en-US" sz="2500" dirty="0"/>
              <a:t>Point of Contact  (OPOC) </a:t>
            </a:r>
            <a:r>
              <a:rPr lang="en-US" sz="2500" dirty="0" smtClean="0"/>
              <a:t>Training</a:t>
            </a:r>
            <a:r>
              <a:rPr lang="en-US" sz="2500" b="0" dirty="0" smtClean="0"/>
              <a:t> </a:t>
            </a:r>
            <a:r>
              <a:rPr lang="en-US" sz="2500" b="0" dirty="0"/>
              <a:t>- Provides all new OPOC’s an overview on how to enter volunteer position descriptions, certify volunteer </a:t>
            </a:r>
            <a:r>
              <a:rPr lang="en-US" sz="2500" b="0" dirty="0" smtClean="0"/>
              <a:t>hours </a:t>
            </a:r>
            <a:r>
              <a:rPr lang="en-US" sz="2500" b="0" dirty="0"/>
              <a:t>and approve volunteer </a:t>
            </a:r>
            <a:r>
              <a:rPr lang="en-US" sz="2500" b="0" dirty="0" smtClean="0"/>
              <a:t>applications </a:t>
            </a:r>
            <a:r>
              <a:rPr lang="en-US" sz="2500" b="0" dirty="0"/>
              <a:t>in the Volunteer Management Information System (VMIS</a:t>
            </a:r>
            <a:r>
              <a:rPr lang="en-US" sz="2500" b="0" dirty="0" smtClean="0"/>
              <a:t>)</a:t>
            </a:r>
            <a:endParaRPr lang="en-US" sz="2500" b="0" dirty="0"/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/>
              <a:t>Recognition</a:t>
            </a:r>
            <a:r>
              <a:rPr lang="en-US" sz="2500" b="0" dirty="0" smtClean="0"/>
              <a:t> </a:t>
            </a:r>
            <a:r>
              <a:rPr lang="en-US" sz="2500" b="0" dirty="0"/>
              <a:t>- Every </a:t>
            </a:r>
            <a:r>
              <a:rPr lang="en-US" sz="2500" b="0" dirty="0" smtClean="0"/>
              <a:t>spring </a:t>
            </a:r>
            <a:r>
              <a:rPr lang="en-US" sz="2500" b="0" dirty="0"/>
              <a:t>the Volunteer Coordinator plans and executes a </a:t>
            </a:r>
            <a:r>
              <a:rPr lang="en-US" sz="2500" b="0" dirty="0" smtClean="0"/>
              <a:t>Volunteer Recognition </a:t>
            </a:r>
            <a:r>
              <a:rPr lang="en-US" sz="2500" b="0" dirty="0"/>
              <a:t>C</a:t>
            </a:r>
            <a:r>
              <a:rPr lang="en-US" sz="2500" b="0" dirty="0" smtClean="0"/>
              <a:t>eremony </a:t>
            </a:r>
            <a:r>
              <a:rPr lang="en-US" sz="2500" b="0" dirty="0"/>
              <a:t>to honor all registered community </a:t>
            </a:r>
            <a:r>
              <a:rPr lang="en-US" sz="2500" b="0" dirty="0" smtClean="0"/>
              <a:t>volunteers </a:t>
            </a:r>
            <a:endParaRPr lang="en-US" sz="2500" b="0" dirty="0"/>
          </a:p>
          <a:p>
            <a:endParaRPr lang="en-US" dirty="0"/>
          </a:p>
        </p:txBody>
      </p:sp>
      <p:pic>
        <p:nvPicPr>
          <p:cNvPr id="6" name="Picture 5" descr="The Group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40" y="1232269"/>
            <a:ext cx="2798883" cy="2135787"/>
          </a:xfrm>
          <a:prstGeom prst="rect">
            <a:avLst/>
          </a:prstGeom>
        </p:spPr>
      </p:pic>
      <p:pic>
        <p:nvPicPr>
          <p:cNvPr id="7" name="Picture 6" descr="volunteering_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89" y="3700675"/>
            <a:ext cx="2748434" cy="19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4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14" y="111733"/>
            <a:ext cx="77724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Employment Readiness Program (ERP)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91" y="1329107"/>
            <a:ext cx="6847716" cy="4668691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solidFill>
                  <a:srgbClr val="0070C0"/>
                </a:solidFill>
              </a:rPr>
              <a:t>SERVICES </a:t>
            </a:r>
            <a:r>
              <a:rPr lang="en-US" sz="2600" dirty="0" smtClean="0">
                <a:solidFill>
                  <a:srgbClr val="0070C0"/>
                </a:solidFill>
              </a:rPr>
              <a:t>OFFERED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0" dirty="0" smtClean="0">
              <a:solidFill>
                <a:srgbClr val="00B0F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300" b="0" dirty="0" smtClean="0"/>
              <a:t>●   Individual Career Counseling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900" b="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300" b="0" dirty="0"/>
              <a:t>●   </a:t>
            </a:r>
            <a:r>
              <a:rPr lang="en-US" sz="2300" b="0" dirty="0" smtClean="0"/>
              <a:t>Weekly Job Listing - distributed through E-Mail and community venues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b="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rgbClr val="00B0F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solidFill>
                  <a:srgbClr val="0070C0"/>
                </a:solidFill>
              </a:rPr>
              <a:t>CLASSES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dirty="0" err="1" smtClean="0">
                <a:solidFill>
                  <a:prstClr val="black"/>
                </a:solidFill>
              </a:rPr>
              <a:t>USAjobs</a:t>
            </a:r>
            <a:r>
              <a:rPr lang="en-US" dirty="0" smtClean="0">
                <a:solidFill>
                  <a:prstClr val="black"/>
                </a:solidFill>
              </a:rPr>
              <a:t> - </a:t>
            </a:r>
            <a:r>
              <a:rPr lang="en-US" sz="2000" dirty="0" smtClean="0">
                <a:solidFill>
                  <a:prstClr val="black"/>
                </a:solidFill>
              </a:rPr>
              <a:t>Explains </a:t>
            </a:r>
            <a:r>
              <a:rPr lang="en-US" sz="2000" dirty="0">
                <a:solidFill>
                  <a:prstClr val="black"/>
                </a:solidFill>
              </a:rPr>
              <a:t>the new Federal Application </a:t>
            </a:r>
            <a:r>
              <a:rPr lang="en-US" sz="2000" dirty="0" smtClean="0">
                <a:solidFill>
                  <a:prstClr val="black"/>
                </a:solidFill>
              </a:rPr>
              <a:t>Process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600" b="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 smtClean="0"/>
              <a:t>●   Resume Writing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Career Planning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Interview Skills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Professional Networking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b="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Let’s </a:t>
            </a:r>
            <a:r>
              <a:rPr lang="en-US" dirty="0">
                <a:solidFill>
                  <a:prstClr val="black"/>
                </a:solidFill>
              </a:rPr>
              <a:t>Talk </a:t>
            </a:r>
            <a:r>
              <a:rPr lang="en-US" dirty="0" smtClean="0">
                <a:solidFill>
                  <a:prstClr val="black"/>
                </a:solidFill>
              </a:rPr>
              <a:t>Jobs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Open forum for community to discuss employment questions with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000" b="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000" b="0" dirty="0">
                <a:solidFill>
                  <a:prstClr val="black"/>
                </a:solidFill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</a:rPr>
              <a:t>     </a:t>
            </a:r>
            <a:r>
              <a:rPr lang="en-US" sz="2200" b="0" dirty="0" smtClean="0">
                <a:solidFill>
                  <a:prstClr val="black"/>
                </a:solidFill>
              </a:rPr>
              <a:t>ERP Manager, CPAC and NAF</a:t>
            </a:r>
            <a:endParaRPr lang="en-US" sz="2200" b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en-US" b="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Career </a:t>
            </a:r>
            <a:r>
              <a:rPr lang="en-US" dirty="0">
                <a:solidFill>
                  <a:prstClr val="black"/>
                </a:solidFill>
              </a:rPr>
              <a:t>Fairs </a:t>
            </a:r>
            <a:r>
              <a:rPr lang="en-US" dirty="0" smtClean="0">
                <a:solidFill>
                  <a:prstClr val="black"/>
                </a:solidFill>
              </a:rPr>
              <a:t>101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600" b="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Explains </a:t>
            </a:r>
            <a:r>
              <a:rPr lang="en-US" sz="2200" b="0" dirty="0" smtClean="0">
                <a:solidFill>
                  <a:prstClr val="black"/>
                </a:solidFill>
              </a:rPr>
              <a:t>what </a:t>
            </a:r>
            <a:r>
              <a:rPr lang="en-US" sz="2200" b="0" dirty="0">
                <a:solidFill>
                  <a:prstClr val="black"/>
                </a:solidFill>
              </a:rPr>
              <a:t>to expect and how to prepare for a job fair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GED Preparation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/>
              <a:t>●   </a:t>
            </a:r>
            <a:r>
              <a:rPr lang="en-US" sz="2200" b="0" dirty="0" smtClean="0"/>
              <a:t>A</a:t>
            </a:r>
            <a:r>
              <a:rPr lang="en-US" sz="2200" b="0" dirty="0" smtClean="0">
                <a:solidFill>
                  <a:prstClr val="black"/>
                </a:solidFill>
              </a:rPr>
              <a:t>ssist </a:t>
            </a:r>
            <a:r>
              <a:rPr lang="en-US" sz="2200" b="0" dirty="0">
                <a:solidFill>
                  <a:prstClr val="black"/>
                </a:solidFill>
              </a:rPr>
              <a:t>Spouses to get ready for the GED </a:t>
            </a:r>
            <a:r>
              <a:rPr lang="en-US" sz="2200" b="0" dirty="0" smtClean="0">
                <a:solidFill>
                  <a:prstClr val="black"/>
                </a:solidFill>
              </a:rPr>
              <a:t>Exam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2200" b="0" dirty="0" smtClean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Spouse Employment</a:t>
            </a:r>
            <a:endParaRPr lang="en-US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 dirty="0" smtClean="0"/>
              <a:t>●   My </a:t>
            </a:r>
            <a:r>
              <a:rPr lang="en-US" sz="2200" b="0" dirty="0"/>
              <a:t>Career Advancement Account Scholarship (</a:t>
            </a:r>
            <a:r>
              <a:rPr lang="en-US" sz="2200" b="0" dirty="0" err="1"/>
              <a:t>MyCAA</a:t>
            </a:r>
            <a:r>
              <a:rPr lang="en-US" sz="2200" b="0" dirty="0" smtClean="0"/>
              <a:t>) Program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2200" b="0">
                <a:solidFill>
                  <a:prstClr val="black"/>
                </a:solidFill>
              </a:rPr>
              <a:t> </a:t>
            </a:r>
            <a:r>
              <a:rPr lang="en-US" sz="2200" b="0" smtClean="0">
                <a:solidFill>
                  <a:prstClr val="black"/>
                </a:solidFill>
              </a:rPr>
              <a:t>   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mycaa.militaryonesource.mil/mycaa/resources</a:t>
            </a:r>
            <a:endParaRPr lang="en-US" sz="2200" b="0" dirty="0" smtClean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2200" b="0" dirty="0">
              <a:solidFill>
                <a:prstClr val="black"/>
              </a:solidFill>
            </a:endParaRPr>
          </a:p>
        </p:txBody>
      </p:sp>
      <p:pic>
        <p:nvPicPr>
          <p:cNvPr id="6" name="Picture 5" descr="hand sh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7515" y="1329107"/>
            <a:ext cx="2576146" cy="1718289"/>
          </a:xfrm>
          <a:prstGeom prst="rect">
            <a:avLst/>
          </a:prstGeom>
        </p:spPr>
      </p:pic>
      <p:pic>
        <p:nvPicPr>
          <p:cNvPr id="7" name="Picture 6" descr="black_business_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192" y="3552092"/>
            <a:ext cx="2435469" cy="17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0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79" y="167132"/>
            <a:ext cx="7772400" cy="424732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Exceptional Family Member Program (EFMP)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138" y="1777162"/>
            <a:ext cx="5567023" cy="32428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 smtClean="0">
                <a:latin typeface="+mn-lt"/>
              </a:rPr>
              <a:t>●  Ensuring </a:t>
            </a:r>
            <a:r>
              <a:rPr lang="en-US" sz="1600" b="0" dirty="0">
                <a:latin typeface="+mn-lt"/>
              </a:rPr>
              <a:t>Soldiers with special needs Family </a:t>
            </a:r>
            <a:r>
              <a:rPr lang="en-US" sz="1600" b="0" dirty="0" smtClean="0">
                <a:latin typeface="+mn-lt"/>
              </a:rPr>
              <a:t>Members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 smtClean="0">
                <a:latin typeface="+mn-lt"/>
              </a:rPr>
              <a:t>    are </a:t>
            </a:r>
            <a:r>
              <a:rPr lang="en-US" sz="1600" b="0" dirty="0">
                <a:latin typeface="+mn-lt"/>
              </a:rPr>
              <a:t>assigned to installations that can provide the </a:t>
            </a:r>
            <a:r>
              <a:rPr lang="en-US" sz="1600" b="0" dirty="0" smtClean="0">
                <a:latin typeface="+mn-lt"/>
              </a:rPr>
              <a:t>services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   needed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 smtClean="0"/>
              <a:t>●  </a:t>
            </a:r>
            <a:r>
              <a:rPr lang="en-US" sz="1600" b="0" dirty="0" smtClean="0">
                <a:latin typeface="+mn-lt"/>
              </a:rPr>
              <a:t>Synchronizes </a:t>
            </a:r>
            <a:r>
              <a:rPr lang="en-US" sz="1600" b="0" dirty="0">
                <a:latin typeface="+mn-lt"/>
              </a:rPr>
              <a:t>support </a:t>
            </a:r>
            <a:r>
              <a:rPr lang="en-US" sz="1600" b="0" dirty="0" smtClean="0">
                <a:latin typeface="+mn-lt"/>
              </a:rPr>
              <a:t>services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>
                <a:latin typeface="+mn-lt"/>
              </a:rPr>
              <a:t>EFMP information </a:t>
            </a:r>
            <a:r>
              <a:rPr lang="en-US" sz="1600" b="0" dirty="0">
                <a:latin typeface="+mn-lt"/>
              </a:rPr>
              <a:t>and </a:t>
            </a:r>
            <a:r>
              <a:rPr lang="en-US" sz="1600" b="0" dirty="0" smtClean="0">
                <a:latin typeface="+mn-lt"/>
              </a:rPr>
              <a:t>referral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/>
              <a:t>I</a:t>
            </a:r>
            <a:r>
              <a:rPr lang="en-US" sz="1600" b="0" dirty="0" smtClean="0">
                <a:latin typeface="+mn-lt"/>
              </a:rPr>
              <a:t>ndividualized assistance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/>
              <a:t>C</a:t>
            </a:r>
            <a:r>
              <a:rPr lang="en-US" sz="1600" b="0" dirty="0" smtClean="0">
                <a:latin typeface="+mn-lt"/>
              </a:rPr>
              <a:t>ompassionate </a:t>
            </a:r>
            <a:r>
              <a:rPr lang="en-US" sz="1600" b="0" dirty="0">
                <a:latin typeface="+mn-lt"/>
              </a:rPr>
              <a:t>reassignments, curtailments, </a:t>
            </a:r>
            <a:r>
              <a:rPr lang="en-US" sz="1600" b="0" dirty="0" smtClean="0">
                <a:latin typeface="+mn-lt"/>
              </a:rPr>
              <a:t>extensions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/>
              <a:t>R</a:t>
            </a:r>
            <a:r>
              <a:rPr lang="en-US" sz="1600" b="0" dirty="0" smtClean="0">
                <a:latin typeface="+mn-lt"/>
              </a:rPr>
              <a:t>ESPITE </a:t>
            </a:r>
            <a:r>
              <a:rPr lang="en-US" sz="1600" b="0" dirty="0">
                <a:latin typeface="+mn-lt"/>
              </a:rPr>
              <a:t>CARE </a:t>
            </a:r>
            <a:r>
              <a:rPr lang="en-US" sz="1600" b="0" dirty="0" smtClean="0">
                <a:latin typeface="+mn-lt"/>
              </a:rPr>
              <a:t>PROGRAM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/>
              <a:t>E</a:t>
            </a:r>
            <a:r>
              <a:rPr lang="en-US" sz="1600" b="0" dirty="0" smtClean="0">
                <a:latin typeface="+mn-lt"/>
              </a:rPr>
              <a:t>FMP Commander Education Program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b="0" dirty="0"/>
              <a:t>●  </a:t>
            </a:r>
            <a:r>
              <a:rPr lang="en-US" sz="1600" b="0" dirty="0" smtClean="0"/>
              <a:t>Monthly support groups and recreational activities</a:t>
            </a:r>
            <a:endParaRPr lang="en-US" sz="1600" b="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6" name="Picture 5" descr="efmp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369" y="1376551"/>
            <a:ext cx="2528056" cy="1808681"/>
          </a:xfrm>
          <a:prstGeom prst="rect">
            <a:avLst/>
          </a:prstGeom>
        </p:spPr>
      </p:pic>
      <p:pic>
        <p:nvPicPr>
          <p:cNvPr id="7" name="Picture 6" descr="diverse_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43" y="3577419"/>
            <a:ext cx="2520882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Family Advocacy Program (FAP)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878" y="964224"/>
            <a:ext cx="6129730" cy="3657600"/>
          </a:xfrm>
        </p:spPr>
        <p:txBody>
          <a:bodyPr/>
          <a:lstStyle/>
          <a:p>
            <a:pPr marL="0" lvl="0" indent="0">
              <a:spcBef>
                <a:spcPts val="300"/>
              </a:spcBef>
              <a:buNone/>
              <a:tabLst>
                <a:tab pos="5029200" algn="l"/>
              </a:tabLst>
              <a:defRPr/>
            </a:pPr>
            <a:r>
              <a:rPr lang="en-US" sz="1400" b="0" dirty="0" smtClean="0"/>
              <a:t>●   FAP </a:t>
            </a:r>
            <a:r>
              <a:rPr lang="en-US" sz="1400" b="0" dirty="0"/>
              <a:t>contributes to force readiness and mission accomplishment </a:t>
            </a:r>
            <a:r>
              <a:rPr lang="en-US" sz="1400" b="0" dirty="0" smtClean="0"/>
              <a:t>by</a:t>
            </a:r>
          </a:p>
          <a:p>
            <a:pPr marL="0" lvl="0" indent="0">
              <a:spcBef>
                <a:spcPts val="0"/>
              </a:spcBef>
              <a:buNone/>
              <a:tabLst>
                <a:tab pos="5029200" algn="l"/>
              </a:tabLst>
              <a:defRPr/>
            </a:pPr>
            <a:r>
              <a:rPr lang="en-US" sz="1400" b="0" dirty="0" smtClean="0"/>
              <a:t>     providing a </a:t>
            </a:r>
            <a:r>
              <a:rPr lang="en-US" sz="1400" b="0" dirty="0"/>
              <a:t>resource for </a:t>
            </a:r>
            <a:r>
              <a:rPr lang="en-US" sz="1400" b="0" dirty="0" smtClean="0"/>
              <a:t>commanders </a:t>
            </a:r>
            <a:r>
              <a:rPr lang="en-US" sz="1400" b="0" dirty="0"/>
              <a:t>and Families to use for </a:t>
            </a:r>
            <a:r>
              <a:rPr lang="en-US" sz="1400" b="0" dirty="0" smtClean="0"/>
              <a:t>the</a:t>
            </a:r>
          </a:p>
          <a:p>
            <a:pPr marL="0" lvl="0" indent="0">
              <a:spcBef>
                <a:spcPts val="0"/>
              </a:spcBef>
              <a:buNone/>
              <a:tabLst>
                <a:tab pos="5029200" algn="l"/>
              </a:tabLst>
              <a:defRPr/>
            </a:pPr>
            <a:r>
              <a:rPr lang="en-US" sz="1400" b="0" dirty="0"/>
              <a:t> </a:t>
            </a:r>
            <a:r>
              <a:rPr lang="en-US" sz="1400" b="0" dirty="0" smtClean="0"/>
              <a:t>    education </a:t>
            </a:r>
            <a:r>
              <a:rPr lang="en-US" sz="1400" b="0" dirty="0"/>
              <a:t>and prevention of Family </a:t>
            </a:r>
            <a:r>
              <a:rPr lang="en-US" sz="1400" b="0" dirty="0" smtClean="0"/>
              <a:t>violence</a:t>
            </a:r>
            <a:endParaRPr lang="en-US" sz="1400" b="0" dirty="0"/>
          </a:p>
          <a:p>
            <a:pPr lvl="0">
              <a:spcBef>
                <a:spcPts val="300"/>
              </a:spcBef>
              <a:tabLst>
                <a:tab pos="5029200" algn="l"/>
              </a:tabLst>
              <a:defRPr/>
            </a:pPr>
            <a:endParaRPr lang="en-US" sz="1000" b="0" dirty="0"/>
          </a:p>
          <a:p>
            <a:pPr marL="0" lvl="0" indent="0">
              <a:spcBef>
                <a:spcPts val="300"/>
              </a:spcBef>
              <a:buNone/>
              <a:tabLst>
                <a:tab pos="5029200" algn="l"/>
              </a:tabLst>
              <a:defRPr/>
            </a:pPr>
            <a:r>
              <a:rPr lang="en-US" sz="1400" b="0" dirty="0"/>
              <a:t>●   </a:t>
            </a:r>
            <a:r>
              <a:rPr lang="en-US" sz="1400" b="0" dirty="0" smtClean="0"/>
              <a:t>The </a:t>
            </a:r>
            <a:r>
              <a:rPr lang="en-US" sz="1400" b="0" dirty="0"/>
              <a:t>FAP is composed </a:t>
            </a:r>
            <a:r>
              <a:rPr lang="en-US" sz="1400" b="0" dirty="0" smtClean="0"/>
              <a:t>of </a:t>
            </a:r>
            <a:r>
              <a:rPr lang="en-US" sz="1400" b="0" dirty="0"/>
              <a:t>two parts: </a:t>
            </a:r>
            <a:r>
              <a:rPr lang="en-US" sz="1400" b="0" dirty="0" smtClean="0"/>
              <a:t> </a:t>
            </a:r>
            <a:r>
              <a:rPr lang="en-US" sz="1400" dirty="0" smtClean="0"/>
              <a:t>PREVENTION</a:t>
            </a:r>
            <a:r>
              <a:rPr lang="en-US" sz="1400" b="0" dirty="0" smtClean="0"/>
              <a:t> </a:t>
            </a:r>
            <a:r>
              <a:rPr lang="en-US" sz="1400" b="0" dirty="0"/>
              <a:t>and </a:t>
            </a:r>
            <a:r>
              <a:rPr lang="en-US" sz="1400" dirty="0"/>
              <a:t>TREATMENT</a:t>
            </a:r>
          </a:p>
          <a:p>
            <a:endParaRPr lang="en-US" dirty="0"/>
          </a:p>
        </p:txBody>
      </p:sp>
      <p:pic>
        <p:nvPicPr>
          <p:cNvPr id="6" name="Picture 5" descr="black_famil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" y="1431658"/>
            <a:ext cx="2693377" cy="1795585"/>
          </a:xfrm>
          <a:prstGeom prst="rect">
            <a:avLst/>
          </a:prstGeom>
        </p:spPr>
      </p:pic>
      <p:pic>
        <p:nvPicPr>
          <p:cNvPr id="7" name="Picture 6" descr="holding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607724"/>
            <a:ext cx="2693377" cy="175846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53752762"/>
              </p:ext>
            </p:extLst>
          </p:nvPr>
        </p:nvGraphicFramePr>
        <p:xfrm>
          <a:off x="3079769" y="2472073"/>
          <a:ext cx="5020407" cy="28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5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Family Advocacy Program (FAP)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83" y="875762"/>
            <a:ext cx="5361816" cy="531787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 smtClean="0">
                <a:latin typeface="+mn-lt"/>
              </a:rPr>
              <a:t>●  </a:t>
            </a:r>
            <a:r>
              <a:rPr lang="en-US" sz="1900" b="0" dirty="0" smtClean="0">
                <a:latin typeface="+mn-lt"/>
              </a:rPr>
              <a:t>Victim </a:t>
            </a:r>
            <a:r>
              <a:rPr lang="en-US" sz="1900" b="0" dirty="0">
                <a:latin typeface="+mn-lt"/>
              </a:rPr>
              <a:t>Advocacy </a:t>
            </a:r>
            <a:r>
              <a:rPr lang="en-US" sz="1900" b="0" dirty="0" smtClean="0">
                <a:latin typeface="+mn-lt"/>
              </a:rPr>
              <a:t>Program</a:t>
            </a:r>
            <a:endParaRPr lang="en-US" sz="1900" b="0" dirty="0">
              <a:latin typeface="+mn-lt"/>
            </a:endParaRPr>
          </a:p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/>
              <a:t>●  </a:t>
            </a:r>
            <a:r>
              <a:rPr lang="en-US" sz="1900" b="0" dirty="0" smtClean="0">
                <a:latin typeface="+mn-lt"/>
              </a:rPr>
              <a:t>Emergency </a:t>
            </a:r>
            <a:r>
              <a:rPr lang="en-US" sz="1900" b="0" dirty="0">
                <a:latin typeface="+mn-lt"/>
              </a:rPr>
              <a:t>Placement Care </a:t>
            </a:r>
          </a:p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/>
              <a:t>●  </a:t>
            </a:r>
            <a:r>
              <a:rPr lang="en-US" sz="1900" b="0" dirty="0" smtClean="0">
                <a:latin typeface="+mn-lt"/>
              </a:rPr>
              <a:t>Crisis </a:t>
            </a:r>
            <a:r>
              <a:rPr lang="en-US" sz="1900" b="0" dirty="0">
                <a:latin typeface="+mn-lt"/>
              </a:rPr>
              <a:t>Intervention</a:t>
            </a:r>
          </a:p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/>
              <a:t>●  </a:t>
            </a:r>
            <a:r>
              <a:rPr lang="en-US" sz="1900" b="0" dirty="0" smtClean="0">
                <a:latin typeface="+mn-lt"/>
              </a:rPr>
              <a:t>Stress </a:t>
            </a:r>
            <a:r>
              <a:rPr lang="en-US" sz="1900" b="0" dirty="0">
                <a:latin typeface="+mn-lt"/>
              </a:rPr>
              <a:t>and Anger Management</a:t>
            </a:r>
          </a:p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/>
              <a:t>●  </a:t>
            </a:r>
            <a:r>
              <a:rPr lang="en-US" sz="1900" b="0" dirty="0" smtClean="0">
                <a:latin typeface="+mn-lt"/>
              </a:rPr>
              <a:t>Marriage </a:t>
            </a:r>
            <a:r>
              <a:rPr lang="en-US" sz="1900" b="0" dirty="0">
                <a:latin typeface="+mn-lt"/>
              </a:rPr>
              <a:t>and Enrichment: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900" b="0" dirty="0" smtClean="0">
                <a:latin typeface="+mn-lt"/>
              </a:rPr>
              <a:t>          </a:t>
            </a:r>
            <a:r>
              <a:rPr lang="en-US" sz="1900" b="0" dirty="0">
                <a:latin typeface="+mn-lt"/>
              </a:rPr>
              <a:t>“It Takes </a:t>
            </a:r>
            <a:r>
              <a:rPr lang="en-US" sz="1900" b="0" dirty="0" smtClean="0">
                <a:latin typeface="+mn-lt"/>
              </a:rPr>
              <a:t>Two”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2100" dirty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000" dirty="0"/>
              <a:t>●  </a:t>
            </a:r>
            <a:r>
              <a:rPr lang="en-US" sz="2000" dirty="0" smtClean="0">
                <a:latin typeface="+mn-lt"/>
              </a:rPr>
              <a:t>24 </a:t>
            </a:r>
            <a:r>
              <a:rPr lang="en-US" sz="2000" dirty="0">
                <a:latin typeface="+mn-lt"/>
              </a:rPr>
              <a:t>Hour Crisis Hotline </a:t>
            </a:r>
            <a:r>
              <a:rPr lang="en-US" sz="2000" dirty="0" smtClean="0">
                <a:latin typeface="+mn-lt"/>
              </a:rPr>
              <a:t> 09662-83-3218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/>
              <a:t>●  </a:t>
            </a:r>
            <a:r>
              <a:rPr lang="en-US" sz="2100" dirty="0" smtClean="0">
                <a:latin typeface="+mn-lt"/>
              </a:rPr>
              <a:t>Military </a:t>
            </a:r>
            <a:r>
              <a:rPr lang="en-US" sz="2100" dirty="0">
                <a:latin typeface="+mn-lt"/>
              </a:rPr>
              <a:t>Police </a:t>
            </a:r>
            <a:r>
              <a:rPr lang="en-US" sz="2100" dirty="0" smtClean="0">
                <a:latin typeface="+mn-lt"/>
              </a:rPr>
              <a:t> 09662-83-114</a:t>
            </a:r>
            <a:endParaRPr lang="en-US" sz="21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6" name="Picture 5" descr="little_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1099" y="952626"/>
            <a:ext cx="3170708" cy="2105918"/>
          </a:xfrm>
          <a:prstGeom prst="rect">
            <a:avLst/>
          </a:prstGeom>
        </p:spPr>
      </p:pic>
      <p:pic>
        <p:nvPicPr>
          <p:cNvPr id="7" name="Picture 6" descr="family_cut_o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1239" y="3439025"/>
            <a:ext cx="3170568" cy="21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Parent Support Program (NPSP)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1258767"/>
            <a:ext cx="5380892" cy="501014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A </a:t>
            </a:r>
            <a:r>
              <a:rPr lang="en-US" sz="2100" dirty="0">
                <a:solidFill>
                  <a:srgbClr val="0070C0"/>
                </a:solidFill>
              </a:rPr>
              <a:t>PROGRAM DESIGNED FOR </a:t>
            </a:r>
            <a:r>
              <a:rPr lang="en-US" sz="2100" dirty="0" smtClean="0">
                <a:solidFill>
                  <a:srgbClr val="0070C0"/>
                </a:solidFill>
              </a:rPr>
              <a:t>PARENTS WITH 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CHILDREN </a:t>
            </a:r>
            <a:r>
              <a:rPr lang="en-US" sz="2100" dirty="0">
                <a:solidFill>
                  <a:srgbClr val="0070C0"/>
                </a:solidFill>
              </a:rPr>
              <a:t>AGES 0 </a:t>
            </a:r>
            <a:r>
              <a:rPr lang="en-US" sz="2100" dirty="0" smtClean="0">
                <a:solidFill>
                  <a:srgbClr val="0070C0"/>
                </a:solidFill>
              </a:rPr>
              <a:t>THROUGH </a:t>
            </a:r>
            <a:r>
              <a:rPr lang="en-US" sz="2100" dirty="0">
                <a:solidFill>
                  <a:srgbClr val="0070C0"/>
                </a:solidFill>
              </a:rPr>
              <a:t>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b="0" dirty="0">
                <a:solidFill>
                  <a:srgbClr val="0070C0"/>
                </a:solidFill>
              </a:rPr>
              <a:t>HOME VISITATIONS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/>
              <a:t>Individualized and confidential in-home advice for </a:t>
            </a:r>
            <a:r>
              <a:rPr lang="en-US" sz="1900" b="0" dirty="0" smtClean="0"/>
              <a:t>all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dirty="0"/>
              <a:t> </a:t>
            </a:r>
            <a:r>
              <a:rPr lang="en-US" sz="1900" b="0" dirty="0" smtClean="0"/>
              <a:t>  </a:t>
            </a:r>
            <a:r>
              <a:rPr lang="en-US" sz="1900" b="0" dirty="0"/>
              <a:t>your parenting </a:t>
            </a:r>
            <a:r>
              <a:rPr lang="en-US" sz="1900" b="0" dirty="0" smtClean="0"/>
              <a:t>needs</a:t>
            </a:r>
            <a:endParaRPr lang="en-US" sz="1900" b="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b="0" dirty="0">
                <a:solidFill>
                  <a:srgbClr val="0070C0"/>
                </a:solidFill>
              </a:rPr>
              <a:t>EDUCATION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/>
              <a:t>Prenatal </a:t>
            </a:r>
            <a:r>
              <a:rPr lang="en-US" sz="1900" b="0" dirty="0" smtClean="0"/>
              <a:t>Training, </a:t>
            </a:r>
            <a:r>
              <a:rPr lang="en-US" sz="1900" b="0" dirty="0"/>
              <a:t>Parent/Child </a:t>
            </a:r>
            <a:r>
              <a:rPr lang="en-US" sz="1900" b="0" dirty="0" smtClean="0"/>
              <a:t>Interactive Playgroups,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smtClean="0"/>
              <a:t>   Parenting </a:t>
            </a:r>
            <a:r>
              <a:rPr lang="en-US" sz="1900" b="0" dirty="0" smtClean="0"/>
              <a:t>Classes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b="0" dirty="0">
                <a:solidFill>
                  <a:srgbClr val="0070C0"/>
                </a:solidFill>
              </a:rPr>
              <a:t>SUPPORT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/>
              <a:t>Individualized lactation support, learn </a:t>
            </a:r>
            <a:r>
              <a:rPr lang="en-US" sz="1900" b="0" dirty="0" smtClean="0"/>
              <a:t>nurturing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dirty="0"/>
              <a:t> </a:t>
            </a:r>
            <a:r>
              <a:rPr lang="en-US" sz="1900" b="0" dirty="0" smtClean="0"/>
              <a:t>  </a:t>
            </a:r>
            <a:r>
              <a:rPr lang="en-US" sz="1900" b="0" dirty="0"/>
              <a:t>parenting skills, referrals to other community agencies </a:t>
            </a:r>
            <a:endParaRPr lang="en-US" sz="1900" b="0" dirty="0" smtClean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dirty="0"/>
              <a:t> </a:t>
            </a:r>
            <a:r>
              <a:rPr lang="en-US" sz="1900" b="0" dirty="0" smtClean="0"/>
              <a:t>  that </a:t>
            </a:r>
            <a:r>
              <a:rPr lang="en-US" sz="1900" b="0" dirty="0"/>
              <a:t>may be helpful depending on your Family’s </a:t>
            </a:r>
            <a:r>
              <a:rPr lang="en-US" sz="1900" b="0" dirty="0" smtClean="0"/>
              <a:t>needs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dirty="0"/>
              <a:t> </a:t>
            </a:r>
            <a:r>
              <a:rPr lang="en-US" sz="1900" b="0" dirty="0" smtClean="0"/>
              <a:t>  and </a:t>
            </a:r>
            <a:r>
              <a:rPr lang="en-US" sz="1900" b="0" dirty="0"/>
              <a:t>various support groups offered depending on </a:t>
            </a:r>
            <a:endParaRPr lang="en-US" sz="1900" b="0" dirty="0" smtClean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900" b="0" dirty="0"/>
              <a:t> </a:t>
            </a:r>
            <a:r>
              <a:rPr lang="en-US" sz="1900" b="0" dirty="0" smtClean="0"/>
              <a:t>  Garrison </a:t>
            </a:r>
            <a:r>
              <a:rPr lang="en-US" sz="1900" b="0" dirty="0"/>
              <a:t>community </a:t>
            </a:r>
            <a:r>
              <a:rPr lang="en-US" sz="1900" b="0" dirty="0" smtClean="0"/>
              <a:t>needs</a:t>
            </a:r>
            <a:endParaRPr lang="en-US" sz="1900" b="0" dirty="0"/>
          </a:p>
          <a:p>
            <a:pPr fontAlgn="auto">
              <a:spcAft>
                <a:spcPts val="0"/>
              </a:spcAft>
              <a:defRPr/>
            </a:pPr>
            <a:endParaRPr lang="en-US" b="0" dirty="0"/>
          </a:p>
          <a:p>
            <a:endParaRPr lang="en-US" b="0" dirty="0"/>
          </a:p>
        </p:txBody>
      </p:sp>
      <p:pic>
        <p:nvPicPr>
          <p:cNvPr id="6" name="Picture 5" descr="asian mom and 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430" y="1171078"/>
            <a:ext cx="2725972" cy="1883097"/>
          </a:xfrm>
          <a:prstGeom prst="rect">
            <a:avLst/>
          </a:prstGeom>
        </p:spPr>
      </p:pic>
      <p:pic>
        <p:nvPicPr>
          <p:cNvPr id="7" name="Picture 6" descr="black_famil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143" y="3522079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8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c80006d61f072a43fd67767b0c42b1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94058c2a45bc2b97db111a5699d74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EE87DDFF-D288-43B3-9099-279B39DE6806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4D283E-A245-4FC2-8B74-A890E25CA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12839</TotalTime>
  <Words>1572</Words>
  <Application>Microsoft Office PowerPoint</Application>
  <PresentationFormat>On-screen Show (4:3)</PresentationFormat>
  <Paragraphs>263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MSC Theme</vt:lpstr>
      <vt:lpstr>Army Community Service Overview</vt:lpstr>
      <vt:lpstr>Army Family Action Plan (AFAP) </vt:lpstr>
      <vt:lpstr>Army Family Team Building (AFTB) </vt:lpstr>
      <vt:lpstr>Army Volunteer Corps (AVC)</vt:lpstr>
      <vt:lpstr>Employment Readiness Program (ERP)</vt:lpstr>
      <vt:lpstr>Exceptional Family Member Program (EFMP)</vt:lpstr>
      <vt:lpstr>Family Advocacy Program (FAP)</vt:lpstr>
      <vt:lpstr>Family Advocacy Program (FAP) </vt:lpstr>
      <vt:lpstr>New Parent Support Program (NPSP)</vt:lpstr>
      <vt:lpstr>Financial Readiness Program (FRP)</vt:lpstr>
      <vt:lpstr>Army Emergency Relief (AER)</vt:lpstr>
      <vt:lpstr>Mobilization, Deployment &amp; Stability Support Operations (MD&amp;SSO)</vt:lpstr>
      <vt:lpstr>Resilience Training for Civilians and Family Members</vt:lpstr>
      <vt:lpstr>Relocation Readiness Program</vt:lpstr>
      <vt:lpstr>Survivor Outreach Services (SOS)</vt:lpstr>
      <vt:lpstr>PowerPoint Presentation</vt:lpstr>
      <vt:lpstr>PowerPoint Presentation</vt:lpstr>
      <vt:lpstr>Military &amp; Family Life Counseling (MFLC) Program</vt:lpstr>
      <vt:lpstr>PowerPoint Presentation</vt:lpstr>
      <vt:lpstr>ARMY COMMUNITY SERVICE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Dame, Darren M Mr  CIV USA IMCOM</cp:lastModifiedBy>
  <cp:revision>234</cp:revision>
  <cp:lastPrinted>2020-06-09T07:42:52Z</cp:lastPrinted>
  <dcterms:created xsi:type="dcterms:W3CDTF">2017-05-18T14:22:46Z</dcterms:created>
  <dcterms:modified xsi:type="dcterms:W3CDTF">2020-07-17T05:34:25Z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