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6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4AF6B9-D4A8-44B8-A4B0-9AE5E30C1104}"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416588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4AF6B9-D4A8-44B8-A4B0-9AE5E30C1104}"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415847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4AF6B9-D4A8-44B8-A4B0-9AE5E30C1104}"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C559-65F6-4A07-9D34-E360FFE5DC7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77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4AF6B9-D4A8-44B8-A4B0-9AE5E30C1104}"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737826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4AF6B9-D4A8-44B8-A4B0-9AE5E30C1104}"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C559-65F6-4A07-9D34-E360FFE5DC7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1159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4AF6B9-D4A8-44B8-A4B0-9AE5E30C1104}"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382154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4AF6B9-D4A8-44B8-A4B0-9AE5E30C1104}"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3161268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4AF6B9-D4A8-44B8-A4B0-9AE5E30C1104}"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287600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4AF6B9-D4A8-44B8-A4B0-9AE5E30C1104}"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286689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4AF6B9-D4A8-44B8-A4B0-9AE5E30C1104}"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24790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4AF6B9-D4A8-44B8-A4B0-9AE5E30C1104}"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25913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4AF6B9-D4A8-44B8-A4B0-9AE5E30C1104}" type="datetimeFigureOut">
              <a:rPr lang="en-US" smtClean="0"/>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98817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4AF6B9-D4A8-44B8-A4B0-9AE5E30C1104}"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49420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AF6B9-D4A8-44B8-A4B0-9AE5E30C1104}" type="datetimeFigureOut">
              <a:rPr lang="en-US" smtClean="0"/>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41885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4AF6B9-D4A8-44B8-A4B0-9AE5E30C1104}"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128868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4AF6B9-D4A8-44B8-A4B0-9AE5E30C1104}"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5C559-65F6-4A07-9D34-E360FFE5DC7D}" type="slidenum">
              <a:rPr lang="en-US" smtClean="0"/>
              <a:t>‹#›</a:t>
            </a:fld>
            <a:endParaRPr lang="en-US"/>
          </a:p>
        </p:txBody>
      </p:sp>
    </p:spTree>
    <p:extLst>
      <p:ext uri="{BB962C8B-B14F-4D97-AF65-F5344CB8AC3E}">
        <p14:creationId xmlns:p14="http://schemas.microsoft.com/office/powerpoint/2010/main" val="300590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4AF6B9-D4A8-44B8-A4B0-9AE5E30C1104}" type="datetimeFigureOut">
              <a:rPr lang="en-US" smtClean="0"/>
              <a:t>7/16/2020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65C559-65F6-4A07-9D34-E360FFE5DC7D}" type="slidenum">
              <a:rPr lang="en-US" smtClean="0"/>
              <a:t>‹#›</a:t>
            </a:fld>
            <a:endParaRPr lang="en-US"/>
          </a:p>
        </p:txBody>
      </p:sp>
    </p:spTree>
    <p:extLst>
      <p:ext uri="{BB962C8B-B14F-4D97-AF65-F5344CB8AC3E}">
        <p14:creationId xmlns:p14="http://schemas.microsoft.com/office/powerpoint/2010/main" val="4294042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76800" y="224448"/>
            <a:ext cx="2309833" cy="2145978"/>
          </a:xfrm>
          <a:prstGeom prst="rect">
            <a:avLst/>
          </a:prstGeom>
        </p:spPr>
      </p:pic>
      <p:sp>
        <p:nvSpPr>
          <p:cNvPr id="2" name="Title 1"/>
          <p:cNvSpPr>
            <a:spLocks noGrp="1"/>
          </p:cNvSpPr>
          <p:nvPr>
            <p:ph type="ctrTitle"/>
          </p:nvPr>
        </p:nvSpPr>
        <p:spPr>
          <a:xfrm>
            <a:off x="1524000" y="316523"/>
            <a:ext cx="9144000" cy="3193440"/>
          </a:xfrm>
        </p:spPr>
        <p:txBody>
          <a:bodyPr>
            <a:normAutofit/>
          </a:bodyPr>
          <a:lstStyle/>
          <a:p>
            <a:r>
              <a:rPr lang="en-US" sz="4400" b="1" dirty="0" smtClean="0"/>
              <a:t>WELCOME TO BAVARIA!</a:t>
            </a:r>
            <a:endParaRPr lang="en-US" sz="4400" b="1" dirty="0"/>
          </a:p>
        </p:txBody>
      </p:sp>
      <p:sp>
        <p:nvSpPr>
          <p:cNvPr id="3" name="Subtitle 2"/>
          <p:cNvSpPr>
            <a:spLocks noGrp="1"/>
          </p:cNvSpPr>
          <p:nvPr>
            <p:ph type="subTitle" idx="1"/>
          </p:nvPr>
        </p:nvSpPr>
        <p:spPr>
          <a:xfrm>
            <a:off x="1524000" y="3602037"/>
            <a:ext cx="9144000" cy="2807229"/>
          </a:xfrm>
        </p:spPr>
        <p:txBody>
          <a:bodyPr/>
          <a:lstStyle/>
          <a:p>
            <a:r>
              <a:rPr lang="en-US" dirty="0" smtClean="0"/>
              <a:t>As a family with special needs you will need to reconnect the medical and or educational services you had at your previous duty station for your family member with special needs.</a:t>
            </a:r>
          </a:p>
          <a:p>
            <a:r>
              <a:rPr lang="en-US" dirty="0" smtClean="0"/>
              <a:t>Services are a little different OCONUS therefore, the Army Community Service (ACS) Exceptional Family Member Program (EFMP) office is here to assist you in the process of locating and reconnecting services. </a:t>
            </a:r>
            <a:endParaRPr lang="en-US" dirty="0"/>
          </a:p>
        </p:txBody>
      </p:sp>
      <p:pic>
        <p:nvPicPr>
          <p:cNvPr id="5" name="Picture 4"/>
          <p:cNvPicPr>
            <a:picLocks noChangeAspect="1"/>
          </p:cNvPicPr>
          <p:nvPr/>
        </p:nvPicPr>
        <p:blipFill>
          <a:blip r:embed="rId3"/>
          <a:stretch>
            <a:fillRect/>
          </a:stretch>
        </p:blipFill>
        <p:spPr>
          <a:xfrm>
            <a:off x="286871" y="224448"/>
            <a:ext cx="2043953" cy="1842477"/>
          </a:xfrm>
          <a:prstGeom prst="rect">
            <a:avLst/>
          </a:prstGeom>
        </p:spPr>
      </p:pic>
      <p:pic>
        <p:nvPicPr>
          <p:cNvPr id="6" name="Picture 5"/>
          <p:cNvPicPr>
            <a:picLocks noChangeAspect="1"/>
          </p:cNvPicPr>
          <p:nvPr/>
        </p:nvPicPr>
        <p:blipFill>
          <a:blip r:embed="rId4"/>
          <a:stretch>
            <a:fillRect/>
          </a:stretch>
        </p:blipFill>
        <p:spPr>
          <a:xfrm>
            <a:off x="9986682" y="146194"/>
            <a:ext cx="2007525" cy="1842477"/>
          </a:xfrm>
          <a:prstGeom prst="rect">
            <a:avLst/>
          </a:prstGeom>
        </p:spPr>
      </p:pic>
    </p:spTree>
    <p:extLst>
      <p:ext uri="{BB962C8B-B14F-4D97-AF65-F5344CB8AC3E}">
        <p14:creationId xmlns:p14="http://schemas.microsoft.com/office/powerpoint/2010/main" val="4012519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7008"/>
          </a:xfrm>
        </p:spPr>
        <p:txBody>
          <a:bodyPr>
            <a:normAutofit fontScale="90000"/>
          </a:bodyPr>
          <a:lstStyle/>
          <a:p>
            <a:r>
              <a:rPr lang="en-US" b="1" dirty="0" smtClean="0"/>
              <a:t>ACS EFMP </a:t>
            </a:r>
            <a:endParaRPr lang="en-US" b="1" dirty="0"/>
          </a:p>
        </p:txBody>
      </p:sp>
      <p:sp>
        <p:nvSpPr>
          <p:cNvPr id="3" name="Content Placeholder 2"/>
          <p:cNvSpPr>
            <a:spLocks noGrp="1"/>
          </p:cNvSpPr>
          <p:nvPr>
            <p:ph idx="1"/>
          </p:nvPr>
        </p:nvSpPr>
        <p:spPr>
          <a:xfrm>
            <a:off x="838200" y="1329267"/>
            <a:ext cx="10515600" cy="4847696"/>
          </a:xfrm>
        </p:spPr>
        <p:txBody>
          <a:bodyPr>
            <a:normAutofit fontScale="92500" lnSpcReduction="20000"/>
          </a:bodyPr>
          <a:lstStyle/>
          <a:p>
            <a:r>
              <a:rPr lang="en-US" sz="2000" dirty="0" smtClean="0"/>
              <a:t>We understand you have just arrived and need a little time to adjust to the area, get a telephone, find a place to live and get settled. </a:t>
            </a:r>
          </a:p>
          <a:p>
            <a:r>
              <a:rPr lang="en-US" sz="2000" dirty="0" smtClean="0"/>
              <a:t>The </a:t>
            </a:r>
            <a:r>
              <a:rPr lang="en-US" sz="2000" b="1" dirty="0" smtClean="0"/>
              <a:t>ACS EFMP </a:t>
            </a:r>
            <a:r>
              <a:rPr lang="en-US" sz="2000" dirty="0" smtClean="0"/>
              <a:t>offices will assist you by doing an initial EFMP Family Needs Assessment to review your family’s special needs, locating resources in the community and offering  referrals to programs and agencies that can support your family’s needs. </a:t>
            </a:r>
          </a:p>
          <a:p>
            <a:r>
              <a:rPr lang="en-US" sz="2000" dirty="0" smtClean="0"/>
              <a:t>Below is contact information for the ACS EFMP Staff:</a:t>
            </a:r>
          </a:p>
          <a:p>
            <a:pPr marL="0" indent="0">
              <a:buNone/>
            </a:pPr>
            <a:r>
              <a:rPr lang="en-US" sz="2000" dirty="0" smtClean="0"/>
              <a:t>•	</a:t>
            </a:r>
            <a:r>
              <a:rPr lang="en-US" sz="2000" b="1" dirty="0" smtClean="0"/>
              <a:t>TB Bldg. 244</a:t>
            </a:r>
            <a:r>
              <a:rPr lang="en-US" sz="2000" dirty="0" smtClean="0"/>
              <a:t>: Aracelis Cotto-Santos, CIV 09641-70-526-4406; DSN: 526-4406 </a:t>
            </a:r>
          </a:p>
          <a:p>
            <a:pPr marL="0" indent="0">
              <a:buNone/>
            </a:pPr>
            <a:r>
              <a:rPr lang="en-US" sz="2000" dirty="0"/>
              <a:t> </a:t>
            </a:r>
            <a:r>
              <a:rPr lang="en-US" sz="2000" dirty="0" smtClean="0"/>
              <a:t>                aracelis.cotto-santos.civ@mail.mil</a:t>
            </a:r>
          </a:p>
          <a:p>
            <a:pPr marL="0" indent="0">
              <a:buNone/>
            </a:pPr>
            <a:r>
              <a:rPr lang="en-US" sz="2000" dirty="0" smtClean="0"/>
              <a:t>•	</a:t>
            </a:r>
            <a:r>
              <a:rPr lang="en-US" sz="2000" b="1" dirty="0" smtClean="0"/>
              <a:t>RB Bldg. 322</a:t>
            </a:r>
            <a:r>
              <a:rPr lang="en-US" sz="2000" dirty="0" smtClean="0"/>
              <a:t>: Monique O’Neil, CIV 09662-83-2650; DSN 476-2650; </a:t>
            </a:r>
          </a:p>
          <a:p>
            <a:pPr marL="0" indent="0">
              <a:buNone/>
            </a:pPr>
            <a:r>
              <a:rPr lang="en-US" sz="2000" dirty="0"/>
              <a:t> </a:t>
            </a:r>
            <a:r>
              <a:rPr lang="en-US" sz="2000" dirty="0" smtClean="0"/>
              <a:t>                monique.y.oneil.civ@mail.mil </a:t>
            </a:r>
          </a:p>
          <a:p>
            <a:pPr marL="0" indent="0">
              <a:buNone/>
            </a:pPr>
            <a:r>
              <a:rPr lang="en-US" sz="2000" dirty="0" smtClean="0"/>
              <a:t>•	</a:t>
            </a:r>
            <a:r>
              <a:rPr lang="en-US" sz="2000" b="1" dirty="0" err="1" smtClean="0"/>
              <a:t>Hohenfels</a:t>
            </a:r>
            <a:r>
              <a:rPr lang="en-US" sz="2000" b="1" dirty="0" smtClean="0"/>
              <a:t> Bldg. 10</a:t>
            </a:r>
            <a:r>
              <a:rPr lang="en-US" sz="2000" dirty="0" smtClean="0"/>
              <a:t>: Connie McCreary CIV: 09672-70-84908; DSN: 522-4908 </a:t>
            </a:r>
          </a:p>
          <a:p>
            <a:pPr marL="0" indent="0">
              <a:buNone/>
            </a:pPr>
            <a:r>
              <a:rPr lang="en-US" sz="2000" dirty="0"/>
              <a:t> </a:t>
            </a:r>
            <a:r>
              <a:rPr lang="en-US" sz="2000" dirty="0" smtClean="0"/>
              <a:t>                connie.a.mccreary.civ@mail.mil </a:t>
            </a:r>
          </a:p>
          <a:p>
            <a:pPr marL="0" indent="0">
              <a:buNone/>
            </a:pPr>
            <a:r>
              <a:rPr lang="en-US" sz="2000" dirty="0" smtClean="0"/>
              <a:t>•	</a:t>
            </a:r>
            <a:r>
              <a:rPr lang="en-US" sz="2000" b="1" dirty="0" err="1" smtClean="0"/>
              <a:t>Garmisch</a:t>
            </a:r>
            <a:r>
              <a:rPr lang="en-US" sz="2000" b="1" dirty="0" smtClean="0"/>
              <a:t>: Bldg. 203  </a:t>
            </a:r>
            <a:r>
              <a:rPr lang="en-US" sz="2000" dirty="0" smtClean="0"/>
              <a:t>: Allie </a:t>
            </a:r>
            <a:r>
              <a:rPr lang="en-US" sz="2000" dirty="0" err="1" smtClean="0"/>
              <a:t>Vallery</a:t>
            </a:r>
            <a:r>
              <a:rPr lang="en-US" sz="2000" dirty="0" smtClean="0"/>
              <a:t>: CIV: 08821-750-3572; DSN: 440-3572; </a:t>
            </a:r>
          </a:p>
          <a:p>
            <a:pPr marL="0" indent="0">
              <a:buNone/>
            </a:pPr>
            <a:r>
              <a:rPr lang="en-US" sz="2000" dirty="0"/>
              <a:t> </a:t>
            </a:r>
            <a:r>
              <a:rPr lang="en-US" sz="2000" dirty="0" smtClean="0"/>
              <a:t>               allie.m.vallery.civ@mail.mil </a:t>
            </a:r>
            <a:endParaRPr lang="en-US" sz="2000" dirty="0"/>
          </a:p>
        </p:txBody>
      </p:sp>
      <p:pic>
        <p:nvPicPr>
          <p:cNvPr id="4" name="Picture 3"/>
          <p:cNvPicPr>
            <a:picLocks noChangeAspect="1"/>
          </p:cNvPicPr>
          <p:nvPr/>
        </p:nvPicPr>
        <p:blipFill>
          <a:blip r:embed="rId2"/>
          <a:stretch>
            <a:fillRect/>
          </a:stretch>
        </p:blipFill>
        <p:spPr>
          <a:xfrm>
            <a:off x="9829800" y="0"/>
            <a:ext cx="1606388" cy="1261533"/>
          </a:xfrm>
          <a:prstGeom prst="rect">
            <a:avLst/>
          </a:prstGeom>
        </p:spPr>
      </p:pic>
      <p:pic>
        <p:nvPicPr>
          <p:cNvPr id="6" name="Picture 5"/>
          <p:cNvPicPr>
            <a:picLocks noChangeAspect="1"/>
          </p:cNvPicPr>
          <p:nvPr/>
        </p:nvPicPr>
        <p:blipFill>
          <a:blip r:embed="rId3"/>
          <a:stretch>
            <a:fillRect/>
          </a:stretch>
        </p:blipFill>
        <p:spPr>
          <a:xfrm>
            <a:off x="9829800" y="4634753"/>
            <a:ext cx="2088777" cy="1819836"/>
          </a:xfrm>
          <a:prstGeom prst="rect">
            <a:avLst/>
          </a:prstGeom>
        </p:spPr>
      </p:pic>
    </p:spTree>
    <p:extLst>
      <p:ext uri="{BB962C8B-B14F-4D97-AF65-F5344CB8AC3E}">
        <p14:creationId xmlns:p14="http://schemas.microsoft.com/office/powerpoint/2010/main" val="16185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a:bodyPr>
          <a:lstStyle/>
          <a:p>
            <a:r>
              <a:rPr lang="en-US" sz="3600" b="1" dirty="0" smtClean="0"/>
              <a:t>The Medical EFMP Case Coordinators </a:t>
            </a:r>
            <a:endParaRPr lang="en-US" sz="3600" b="1" dirty="0"/>
          </a:p>
        </p:txBody>
      </p:sp>
      <p:sp>
        <p:nvSpPr>
          <p:cNvPr id="3" name="Content Placeholder 2"/>
          <p:cNvSpPr>
            <a:spLocks noGrp="1"/>
          </p:cNvSpPr>
          <p:nvPr>
            <p:ph idx="1"/>
          </p:nvPr>
        </p:nvSpPr>
        <p:spPr>
          <a:xfrm>
            <a:off x="838200" y="1388532"/>
            <a:ext cx="10515600" cy="5245847"/>
          </a:xfrm>
        </p:spPr>
        <p:txBody>
          <a:bodyPr>
            <a:normAutofit/>
          </a:bodyPr>
          <a:lstStyle/>
          <a:p>
            <a:r>
              <a:rPr lang="en-US" sz="2000" b="1" dirty="0" smtClean="0"/>
              <a:t>The Medical EFMP Case Coordinators </a:t>
            </a:r>
            <a:r>
              <a:rPr lang="en-US" sz="2000" dirty="0" smtClean="0"/>
              <a:t>assist you by assisting in the </a:t>
            </a:r>
            <a:r>
              <a:rPr lang="en-US" sz="2000" b="1" dirty="0" smtClean="0"/>
              <a:t>enrollment</a:t>
            </a:r>
            <a:r>
              <a:rPr lang="en-US" sz="2000" dirty="0" smtClean="0"/>
              <a:t>, </a:t>
            </a:r>
            <a:r>
              <a:rPr lang="en-US" sz="2000" b="1" dirty="0" smtClean="0"/>
              <a:t>dis-enrollment </a:t>
            </a:r>
            <a:r>
              <a:rPr lang="en-US" sz="2000" dirty="0" smtClean="0"/>
              <a:t>and </a:t>
            </a:r>
            <a:r>
              <a:rPr lang="en-US" sz="2000" b="1" dirty="0" smtClean="0"/>
              <a:t>update</a:t>
            </a:r>
            <a:r>
              <a:rPr lang="en-US" sz="2000" dirty="0" smtClean="0"/>
              <a:t> process for EFMP. Additionally, they are a key part of the </a:t>
            </a:r>
            <a:r>
              <a:rPr lang="en-US" sz="2000" b="1" dirty="0" smtClean="0"/>
              <a:t>Command </a:t>
            </a:r>
            <a:r>
              <a:rPr lang="en-US" sz="2000" b="1" dirty="0"/>
              <a:t>S</a:t>
            </a:r>
            <a:r>
              <a:rPr lang="en-US" sz="2000" b="1" dirty="0" smtClean="0"/>
              <a:t>ponsorship </a:t>
            </a:r>
            <a:r>
              <a:rPr lang="en-US" sz="2000" dirty="0" smtClean="0"/>
              <a:t>process.</a:t>
            </a:r>
          </a:p>
          <a:p>
            <a:r>
              <a:rPr lang="en-US" sz="2000" dirty="0" smtClean="0"/>
              <a:t>Medical EFMP Case Coordinators are located at the </a:t>
            </a:r>
            <a:r>
              <a:rPr lang="en-US" sz="2000" dirty="0" err="1" smtClean="0"/>
              <a:t>Grafenwoehr</a:t>
            </a:r>
            <a:r>
              <a:rPr lang="en-US" sz="2000" dirty="0" smtClean="0"/>
              <a:t>, </a:t>
            </a:r>
            <a:r>
              <a:rPr lang="en-US" sz="2000" dirty="0" err="1" smtClean="0"/>
              <a:t>Vilseck</a:t>
            </a:r>
            <a:r>
              <a:rPr lang="en-US" sz="2000" dirty="0" smtClean="0"/>
              <a:t> and </a:t>
            </a:r>
            <a:r>
              <a:rPr lang="en-US" sz="2000" dirty="0" err="1" smtClean="0"/>
              <a:t>Hohenfels</a:t>
            </a:r>
            <a:r>
              <a:rPr lang="en-US" sz="2000" dirty="0" smtClean="0"/>
              <a:t> Clinics. Families in </a:t>
            </a:r>
            <a:r>
              <a:rPr lang="en-US" sz="2000" dirty="0" err="1" smtClean="0"/>
              <a:t>Garmisch</a:t>
            </a:r>
            <a:r>
              <a:rPr lang="en-US" sz="2000" dirty="0" smtClean="0"/>
              <a:t> will use the </a:t>
            </a:r>
            <a:r>
              <a:rPr lang="en-US" sz="2000" dirty="0" err="1" smtClean="0"/>
              <a:t>Hohenfels</a:t>
            </a:r>
            <a:r>
              <a:rPr lang="en-US" sz="2000" dirty="0" smtClean="0"/>
              <a:t> POC.  </a:t>
            </a:r>
          </a:p>
          <a:p>
            <a:pPr marL="0" indent="0">
              <a:buNone/>
            </a:pPr>
            <a:r>
              <a:rPr lang="en-US" sz="2000" dirty="0"/>
              <a:t> </a:t>
            </a:r>
            <a:r>
              <a:rPr lang="en-US" sz="2000" dirty="0" smtClean="0"/>
              <a:t>    Below is contact information for the MTF EFMP Case Coordinators at each clinic:</a:t>
            </a:r>
          </a:p>
          <a:p>
            <a:pPr marL="0" indent="0">
              <a:buNone/>
            </a:pPr>
            <a:r>
              <a:rPr lang="en-US" sz="2000" dirty="0" smtClean="0"/>
              <a:t>•	</a:t>
            </a:r>
            <a:r>
              <a:rPr lang="en-US" sz="2000" b="1" dirty="0" err="1" smtClean="0"/>
              <a:t>Grafenwoehr</a:t>
            </a:r>
            <a:r>
              <a:rPr lang="en-US" sz="2000" b="1" dirty="0" smtClean="0"/>
              <a:t> Health Clinic</a:t>
            </a:r>
            <a:r>
              <a:rPr lang="en-US" sz="2000" dirty="0" smtClean="0"/>
              <a:t>:  Michelle Brown;   Phone: CIV 0697-1946-43292; DSN 590-	3292 Tower Barracks Bldg. 475  michelle.s.brown32.civ@mail.mil   </a:t>
            </a:r>
          </a:p>
          <a:p>
            <a:pPr marL="0" indent="0">
              <a:buNone/>
            </a:pPr>
            <a:r>
              <a:rPr lang="en-US" sz="2000" dirty="0" smtClean="0"/>
              <a:t>•	</a:t>
            </a:r>
            <a:r>
              <a:rPr lang="en-US" sz="2000" b="1" dirty="0" err="1" smtClean="0"/>
              <a:t>Vilseck</a:t>
            </a:r>
            <a:r>
              <a:rPr lang="en-US" sz="2000" b="1" dirty="0" smtClean="0"/>
              <a:t> Health Clinic</a:t>
            </a:r>
            <a:r>
              <a:rPr lang="en-US" sz="2000" dirty="0" smtClean="0"/>
              <a:t>:  Ms. Crissy Johnson;  Phone: CIV  06371-9646-2304; DSN 590-	2304 Rose Barracks Bldg. 225 crissy.a.johnson.civ@mail.mil </a:t>
            </a:r>
          </a:p>
          <a:p>
            <a:pPr marL="0" indent="0">
              <a:buNone/>
            </a:pPr>
            <a:r>
              <a:rPr lang="en-US" sz="2000" dirty="0" smtClean="0"/>
              <a:t>•	</a:t>
            </a:r>
            <a:r>
              <a:rPr lang="en-US" sz="2000" b="1" dirty="0" err="1" smtClean="0"/>
              <a:t>Hohenfels</a:t>
            </a:r>
            <a:r>
              <a:rPr lang="en-US" sz="2000" b="1" dirty="0" smtClean="0"/>
              <a:t> Health Clinic</a:t>
            </a:r>
            <a:r>
              <a:rPr lang="en-US" sz="2000" dirty="0" smtClean="0"/>
              <a:t>: Ms. Amy Smith; Phone: CIV: 06371-9464-3343; DSN: 314-590-</a:t>
            </a:r>
          </a:p>
          <a:p>
            <a:pPr marL="0" indent="0">
              <a:buNone/>
            </a:pPr>
            <a:r>
              <a:rPr lang="en-US" sz="2000" dirty="0"/>
              <a:t> </a:t>
            </a:r>
            <a:r>
              <a:rPr lang="en-US" sz="2000" dirty="0" smtClean="0"/>
              <a:t>     3343; </a:t>
            </a:r>
            <a:r>
              <a:rPr lang="en-US" sz="2000" dirty="0" err="1" smtClean="0"/>
              <a:t>Hohenfels</a:t>
            </a:r>
            <a:r>
              <a:rPr lang="en-US" sz="2000" dirty="0" smtClean="0"/>
              <a:t> bldg.51 amy.l.smith32.civ@mail.mil </a:t>
            </a:r>
            <a:endParaRPr lang="en-US" sz="2000" dirty="0"/>
          </a:p>
        </p:txBody>
      </p:sp>
      <p:pic>
        <p:nvPicPr>
          <p:cNvPr id="4" name="Picture 3"/>
          <p:cNvPicPr>
            <a:picLocks noChangeAspect="1"/>
          </p:cNvPicPr>
          <p:nvPr/>
        </p:nvPicPr>
        <p:blipFill>
          <a:blip r:embed="rId2"/>
          <a:stretch>
            <a:fillRect/>
          </a:stretch>
        </p:blipFill>
        <p:spPr>
          <a:xfrm>
            <a:off x="10287000" y="0"/>
            <a:ext cx="1470922" cy="1388533"/>
          </a:xfrm>
          <a:prstGeom prst="rect">
            <a:avLst/>
          </a:prstGeom>
        </p:spPr>
      </p:pic>
      <p:pic>
        <p:nvPicPr>
          <p:cNvPr id="5" name="Picture 4"/>
          <p:cNvPicPr>
            <a:picLocks noChangeAspect="1"/>
          </p:cNvPicPr>
          <p:nvPr/>
        </p:nvPicPr>
        <p:blipFill>
          <a:blip r:embed="rId3"/>
          <a:stretch>
            <a:fillRect/>
          </a:stretch>
        </p:blipFill>
        <p:spPr>
          <a:xfrm>
            <a:off x="10427676" y="5421018"/>
            <a:ext cx="1330245" cy="1213361"/>
          </a:xfrm>
          <a:prstGeom prst="rect">
            <a:avLst/>
          </a:prstGeom>
        </p:spPr>
      </p:pic>
    </p:spTree>
    <p:extLst>
      <p:ext uri="{BB962C8B-B14F-4D97-AF65-F5344CB8AC3E}">
        <p14:creationId xmlns:p14="http://schemas.microsoft.com/office/powerpoint/2010/main" val="19489195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TotalTime>
  <Words>384</Words>
  <Application>Microsoft Office PowerPoint</Application>
  <PresentationFormat>Widescreen</PresentationFormat>
  <Paragraphs>23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Trebuchet MS</vt:lpstr>
      <vt:lpstr>Wingdings 3</vt:lpstr>
      <vt:lpstr>Facet</vt:lpstr>
      <vt:lpstr>WELCOME TO BAVARIA!</vt:lpstr>
      <vt:lpstr>ACS EFMP </vt:lpstr>
      <vt:lpstr>The Medical EFMP Case Coordinators </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BAVARIA!</dc:title>
  <dc:creator>Cotto-Santos, Aracelis Ms CIV USA IMCOM</dc:creator>
  <cp:lastModifiedBy>Sullivan, Sidney F Ms CIV USA IMCOM</cp:lastModifiedBy>
  <cp:revision>12</cp:revision>
  <dcterms:created xsi:type="dcterms:W3CDTF">2020-06-26T11:48:30Z</dcterms:created>
  <dcterms:modified xsi:type="dcterms:W3CDTF">2020-07-16T13:34:35Z</dcterms:modified>
</cp:coreProperties>
</file>