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5"/>
  </p:sldMasterIdLst>
  <p:notesMasterIdLst>
    <p:notesMasterId r:id="rId11"/>
  </p:notesMasterIdLst>
  <p:sldIdLst>
    <p:sldId id="272" r:id="rId6"/>
    <p:sldId id="274" r:id="rId7"/>
    <p:sldId id="275" r:id="rId8"/>
    <p:sldId id="278" r:id="rId9"/>
    <p:sldId id="27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0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A399EF-BA65-41CF-9211-04E85EDA4044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85D84-0D62-4300-BE48-714DD56DD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1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631881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POC</a:t>
            </a:r>
            <a:r>
              <a:rPr lang="en-US" sz="1000" baseline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LANA MUZZY</a:t>
            </a:r>
            <a:r>
              <a:rPr lang="en-US" sz="1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/ 526-9042</a:t>
            </a:r>
            <a:r>
              <a:rPr lang="en-US" sz="1000" baseline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ruslana.a.muzzy.naf@mail.mil</a:t>
            </a:r>
            <a:endParaRPr lang="en-US" sz="10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574015"/>
      </p:ext>
    </p:extLst>
  </p:cSld>
  <p:clrMapOvr>
    <a:masterClrMapping/>
  </p:clrMapOvr>
  <p:transition spd="med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0840659"/>
      </p:ext>
    </p:extLst>
  </p:cSld>
  <p:clrMapOvr>
    <a:masterClrMapping/>
  </p:clrMapOvr>
  <p:transition spd="med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3563506"/>
      </p:ext>
    </p:extLst>
  </p:cSld>
  <p:clrMapOvr>
    <a:masterClrMapping/>
  </p:clrMapOvr>
  <p:transition spd="med"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7616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6849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4622437"/>
      </p:ext>
    </p:extLst>
  </p:cSld>
  <p:clrMapOvr>
    <a:masterClrMapping/>
  </p:clrMapOvr>
  <p:transition spd="med">
    <p:cut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635954"/>
      </p:ext>
    </p:extLst>
  </p:cSld>
  <p:clrMapOvr>
    <a:masterClrMapping/>
  </p:clrMapOvr>
  <p:transition spd="med">
    <p:cut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9780358"/>
      </p:ext>
    </p:extLst>
  </p:cSld>
  <p:clrMapOvr>
    <a:masterClrMapping/>
  </p:clrMapOvr>
  <p:transition spd="med">
    <p:cut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4418287"/>
      </p:ext>
    </p:extLst>
  </p:cSld>
  <p:clrMapOvr>
    <a:masterClrMapping/>
  </p:clrMapOvr>
  <p:transition spd="med">
    <p:cut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5314486"/>
      </p:ext>
    </p:extLst>
  </p:cSld>
  <p:clrMapOvr>
    <a:masterClrMapping/>
  </p:clrMapOvr>
  <p:transition spd="med">
    <p:cut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5716124"/>
      </p:ext>
    </p:extLst>
  </p:cSld>
  <p:clrMapOvr>
    <a:masterClrMapping/>
  </p:clrMapOvr>
  <p:transition spd="med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61915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Slid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29" t="25189" r="21000" b="25747"/>
          <a:stretch/>
        </p:blipFill>
        <p:spPr>
          <a:xfrm>
            <a:off x="307648" y="45384"/>
            <a:ext cx="1102407" cy="73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5655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of Brief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3029447"/>
            <a:ext cx="9143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 of Brief</a:t>
            </a:r>
            <a:endParaRPr lang="en-US" sz="4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1557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6626594"/>
      </p:ext>
    </p:extLst>
  </p:cSld>
  <p:clrMapOvr>
    <a:masterClrMapping/>
  </p:clrMapOvr>
  <p:transition spd="med">
    <p:cut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1923774"/>
      </p:ext>
    </p:extLst>
  </p:cSld>
  <p:clrMapOvr>
    <a:masterClrMapping/>
  </p:clrMapOvr>
  <p:transition spd="med">
    <p:cut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47157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225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5143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125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8504622"/>
      </p:ext>
    </p:extLst>
  </p:cSld>
  <p:clrMapOvr>
    <a:masterClrMapping/>
  </p:clrMapOvr>
  <p:transition spd="med">
    <p:cut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225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5143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125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303489"/>
      </p:ext>
    </p:extLst>
  </p:cSld>
  <p:clrMapOvr>
    <a:masterClrMapping/>
  </p:clrMapOvr>
  <p:transition spd="med">
    <p:cut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225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5143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125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8641191"/>
      </p:ext>
    </p:extLst>
  </p:cSld>
  <p:clrMapOvr>
    <a:masterClrMapping/>
  </p:clrMapOvr>
  <p:transition spd="med">
    <p:cut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9698848"/>
      </p:ext>
    </p:extLst>
  </p:cSld>
  <p:clrMapOvr>
    <a:masterClrMapping/>
  </p:clrMapOvr>
  <p:transition spd="med">
    <p:cut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428307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2913835"/>
      </p:ext>
    </p:extLst>
  </p:cSld>
  <p:clrMapOvr>
    <a:masterClrMapping/>
  </p:clrMapOvr>
  <p:transition spd="med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6260608"/>
      </p:ext>
    </p:extLst>
  </p:cSld>
  <p:clrMapOvr>
    <a:masterClrMapping/>
  </p:clrMapOvr>
  <p:transition spd="med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0203653"/>
      </p:ext>
    </p:extLst>
  </p:cSld>
  <p:clrMapOvr>
    <a:masterClrMapping/>
  </p:clrMapOvr>
  <p:transition spd="med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6414556"/>
      </p:ext>
    </p:extLst>
  </p:cSld>
  <p:clrMapOvr>
    <a:masterClrMapping/>
  </p:clrMapOvr>
  <p:transition spd="med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0625137"/>
      </p:ext>
    </p:extLst>
  </p:cSld>
  <p:clrMapOvr>
    <a:masterClrMapping/>
  </p:clrMapOvr>
  <p:transition spd="med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7770120"/>
      </p:ext>
    </p:extLst>
  </p:cSld>
  <p:clrMapOvr>
    <a:masterClrMapping/>
  </p:clrMapOvr>
  <p:transition spd="med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, Subtitle &amp;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477000" cy="6096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3000" b="1" cap="none" spc="0" baseline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295400" y="685800"/>
            <a:ext cx="6477000" cy="304800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500" b="0" i="0" u="none" strike="noStrike" kern="1200" cap="none" spc="0" normalizeH="0" baseline="0" noProof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0517002"/>
      </p:ext>
    </p:extLst>
  </p:cSld>
  <p:clrMapOvr>
    <a:masterClrMapping/>
  </p:clrMapOvr>
  <p:transition spd="med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1"/>
          <a:srcRect t="-1" b="11873"/>
          <a:stretch/>
        </p:blipFill>
        <p:spPr>
          <a:xfrm>
            <a:off x="0" y="5873086"/>
            <a:ext cx="9144000" cy="98491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32"/>
          <a:srcRect t="28484" b="-1"/>
          <a:stretch/>
        </p:blipFill>
        <p:spPr>
          <a:xfrm>
            <a:off x="0" y="0"/>
            <a:ext cx="9144000" cy="896685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8081301" y="6203577"/>
            <a:ext cx="956178" cy="463336"/>
            <a:chOff x="8081301" y="6080974"/>
            <a:chExt cx="956178" cy="463336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8511257" y="6080974"/>
              <a:ext cx="526222" cy="435185"/>
              <a:chOff x="8503764" y="6062881"/>
              <a:chExt cx="526222" cy="435185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>
                <a:off x="8503764" y="6062881"/>
                <a:ext cx="0" cy="435185"/>
              </a:xfrm>
              <a:prstGeom prst="line">
                <a:avLst/>
              </a:prstGeom>
              <a:ln w="9525" cmpd="sng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8" name="Picture 17" descr="IMCOM.png"/>
              <p:cNvPicPr>
                <a:picLocks noChangeAspect="1"/>
              </p:cNvPicPr>
              <p:nvPr/>
            </p:nvPicPr>
            <p:blipFill>
              <a:blip r:embed="rId3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585280" y="6062881"/>
                <a:ext cx="444706" cy="414134"/>
              </a:xfrm>
              <a:prstGeom prst="rect">
                <a:avLst/>
              </a:prstGeom>
            </p:spPr>
          </p:pic>
        </p:grpSp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34"/>
            <a:stretch>
              <a:fillRect/>
            </a:stretch>
          </p:blipFill>
          <p:spPr>
            <a:xfrm>
              <a:off x="8081301" y="6080974"/>
              <a:ext cx="341406" cy="4633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89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  <p:sldLayoutId id="2147483715" r:id="rId18"/>
    <p:sldLayoutId id="2147483716" r:id="rId19"/>
    <p:sldLayoutId id="2147483717" r:id="rId20"/>
    <p:sldLayoutId id="2147483718" r:id="rId21"/>
    <p:sldLayoutId id="2147483719" r:id="rId22"/>
    <p:sldLayoutId id="2147483720" r:id="rId23"/>
    <p:sldLayoutId id="2147483721" r:id="rId24"/>
    <p:sldLayoutId id="2147483722" r:id="rId25"/>
    <p:sldLayoutId id="2147483723" r:id="rId26"/>
    <p:sldLayoutId id="2147483724" r:id="rId27"/>
    <p:sldLayoutId id="2147483725" r:id="rId28"/>
    <p:sldLayoutId id="2147483726" r:id="rId2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rafenwoehr.armymwr.com/" TargetMode="External"/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grafenwoehr.armymwr.com/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www.usajobs.gov/" TargetMode="External"/><Relationship Id="rId5" Type="http://schemas.openxmlformats.org/officeDocument/2006/relationships/hyperlink" Target="mailto:usarmy.bavaria.id-europe.list.cyss-youth-sports@mail.mil" TargetMode="External"/><Relationship Id="rId4" Type="http://schemas.openxmlformats.org/officeDocument/2006/relationships/hyperlink" Target="about:blan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GrafenwoehrES.Registrar@dodea.edu" TargetMode="External"/><Relationship Id="rId7" Type="http://schemas.openxmlformats.org/officeDocument/2006/relationships/hyperlink" Target="about:blank" TargetMode="External"/><Relationship Id="rId2" Type="http://schemas.openxmlformats.org/officeDocument/2006/relationships/hyperlink" Target="mailto:VilseckES.Registrar@dodea.edu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mailto:VilseckHS.Registrar@dodea.edu" TargetMode="External"/><Relationship Id="rId5" Type="http://schemas.openxmlformats.org/officeDocument/2006/relationships/hyperlink" Target="mailto:NetzabergMS.Attendance@dodea.edu" TargetMode="External"/><Relationship Id="rId4" Type="http://schemas.openxmlformats.org/officeDocument/2006/relationships/hyperlink" Target="mailto:netzabergesregistrar@dodea.ed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096200" y="926225"/>
            <a:ext cx="2038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Core Programs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8266" y="1288199"/>
            <a:ext cx="3999451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1150" b="1" u="sng" dirty="0" smtClean="0">
                <a:latin typeface="Arial" pitchFamily="34" charset="0"/>
                <a:cs typeface="Arial" pitchFamily="34" charset="0"/>
              </a:rPr>
              <a:t>Child Development Program</a:t>
            </a:r>
          </a:p>
          <a:p>
            <a:r>
              <a:rPr lang="en-US" sz="1150" dirty="0" smtClean="0">
                <a:latin typeface="Arial" pitchFamily="34" charset="0"/>
                <a:cs typeface="Arial" pitchFamily="34" charset="0"/>
              </a:rPr>
              <a:t>CDC / Full Day / Part Day / Part Time / Strong Beginnings Pre-K / Hourly / Respite / Special Openings</a:t>
            </a:r>
          </a:p>
          <a:p>
            <a:pPr eaLnBrk="1" hangingPunct="1"/>
            <a:endParaRPr lang="en-US" sz="115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50" b="1" u="sng" dirty="0" smtClean="0">
                <a:latin typeface="Arial" pitchFamily="34" charset="0"/>
                <a:cs typeface="Arial" pitchFamily="34" charset="0"/>
              </a:rPr>
              <a:t>Family Child Care Program</a:t>
            </a:r>
          </a:p>
          <a:p>
            <a:r>
              <a:rPr lang="en-US" sz="1150" dirty="0" smtClean="0">
                <a:latin typeface="Arial" pitchFamily="34" charset="0"/>
                <a:cs typeface="Arial" pitchFamily="34" charset="0"/>
              </a:rPr>
              <a:t>Full Day / Part Time / Hourly / Shift Care  </a:t>
            </a:r>
          </a:p>
          <a:p>
            <a:r>
              <a:rPr lang="en-US" sz="1150" dirty="0" smtClean="0">
                <a:latin typeface="Arial" pitchFamily="34" charset="0"/>
                <a:cs typeface="Arial" pitchFamily="34" charset="0"/>
              </a:rPr>
              <a:t>Extended Hours / Long Term / Weekend Care</a:t>
            </a:r>
          </a:p>
          <a:p>
            <a:pPr eaLnBrk="1" hangingPunct="1"/>
            <a:endParaRPr lang="en-US" sz="115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1150" b="1" u="sng" dirty="0" smtClean="0">
                <a:latin typeface="Arial" pitchFamily="34" charset="0"/>
                <a:cs typeface="Arial" pitchFamily="34" charset="0"/>
              </a:rPr>
              <a:t>School-Age Program</a:t>
            </a:r>
          </a:p>
          <a:p>
            <a:pPr eaLnBrk="1" hangingPunct="1"/>
            <a:r>
              <a:rPr lang="en-US" sz="1150" dirty="0" smtClean="0">
                <a:latin typeface="Arial" pitchFamily="34" charset="0"/>
                <a:cs typeface="Arial" pitchFamily="34" charset="0"/>
              </a:rPr>
              <a:t>Before &amp; After School Program / School-Out Days Summer Camps / Tech &amp; Homework Lab</a:t>
            </a:r>
          </a:p>
          <a:p>
            <a:pPr eaLnBrk="1" hangingPunct="1"/>
            <a:endParaRPr lang="en-US" sz="115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1150" b="1" u="sng" dirty="0" smtClean="0">
                <a:latin typeface="Arial" pitchFamily="34" charset="0"/>
                <a:cs typeface="Arial" pitchFamily="34" charset="0"/>
              </a:rPr>
              <a:t>Youth Program</a:t>
            </a:r>
          </a:p>
          <a:p>
            <a:pPr eaLnBrk="1" hangingPunct="1"/>
            <a:r>
              <a:rPr lang="en-US" sz="1150" dirty="0" smtClean="0">
                <a:latin typeface="Arial" pitchFamily="34" charset="0"/>
                <a:cs typeface="Arial" pitchFamily="34" charset="0"/>
              </a:rPr>
              <a:t>After School / Summer Camps / Evening &amp; Weekend</a:t>
            </a:r>
          </a:p>
          <a:p>
            <a:r>
              <a:rPr lang="en-US" sz="1150" dirty="0" smtClean="0">
                <a:latin typeface="Arial" pitchFamily="34" charset="0"/>
                <a:cs typeface="Arial" pitchFamily="34" charset="0"/>
              </a:rPr>
              <a:t>Field Trips / Workforce Prep / Tech &amp; Homework Lab</a:t>
            </a:r>
          </a:p>
          <a:p>
            <a:pPr eaLnBrk="1" hangingPunct="1"/>
            <a:endParaRPr lang="en-US" sz="115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1150" b="1" u="sng" dirty="0" smtClean="0">
                <a:latin typeface="Arial" pitchFamily="34" charset="0"/>
                <a:cs typeface="Arial" pitchFamily="34" charset="0"/>
              </a:rPr>
              <a:t>Youth Sports &amp; Fitness</a:t>
            </a:r>
          </a:p>
          <a:p>
            <a:pPr eaLnBrk="1" hangingPunct="1"/>
            <a:r>
              <a:rPr lang="en-US" sz="1150" dirty="0" smtClean="0">
                <a:latin typeface="Arial" pitchFamily="34" charset="0"/>
                <a:cs typeface="Arial" pitchFamily="34" charset="0"/>
              </a:rPr>
              <a:t>Team Sports / Individual Sports / Fitness &amp; Health Outreach / Volunteer Coaching</a:t>
            </a:r>
          </a:p>
          <a:p>
            <a:pPr eaLnBrk="1" hangingPunct="1"/>
            <a:endParaRPr lang="en-US" sz="115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1150" b="1" u="sng" dirty="0" smtClean="0">
                <a:latin typeface="Arial" pitchFamily="34" charset="0"/>
                <a:cs typeface="Arial" pitchFamily="34" charset="0"/>
              </a:rPr>
              <a:t>Parent &amp; Outreach Services Phone: 09662-832760</a:t>
            </a:r>
          </a:p>
          <a:p>
            <a:pPr eaLnBrk="1" hangingPunct="1"/>
            <a:r>
              <a:rPr lang="en-US" sz="1150" dirty="0" smtClean="0">
                <a:latin typeface="Arial" pitchFamily="34" charset="0"/>
                <a:cs typeface="Arial" pitchFamily="34" charset="0"/>
              </a:rPr>
              <a:t>Instructional Classes (SKIESUnlimited)</a:t>
            </a:r>
          </a:p>
          <a:p>
            <a:pPr eaLnBrk="1" hangingPunct="1"/>
            <a:r>
              <a:rPr lang="en-US" sz="1150" dirty="0" smtClean="0">
                <a:latin typeface="Arial" pitchFamily="34" charset="0"/>
                <a:cs typeface="Arial" pitchFamily="34" charset="0"/>
              </a:rPr>
              <a:t>Kids-on-Site  </a:t>
            </a:r>
            <a:endParaRPr lang="en-US" sz="115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1150" dirty="0" smtClean="0">
                <a:latin typeface="Arial" pitchFamily="34" charset="0"/>
                <a:cs typeface="Arial" pitchFamily="34" charset="0"/>
              </a:rPr>
              <a:t>Registration </a:t>
            </a:r>
            <a:r>
              <a:rPr lang="en-US" sz="1150" dirty="0" smtClean="0">
                <a:latin typeface="Arial" pitchFamily="34" charset="0"/>
                <a:cs typeface="Arial" pitchFamily="34" charset="0"/>
              </a:rPr>
              <a:t>and Enrollment – Parent Central</a:t>
            </a:r>
          </a:p>
          <a:p>
            <a:pPr eaLnBrk="1" hangingPunct="1"/>
            <a:endParaRPr lang="en-US" sz="115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1150" b="1" u="sng" dirty="0" smtClean="0">
                <a:latin typeface="Arial" pitchFamily="34" charset="0"/>
                <a:cs typeface="Arial" pitchFamily="34" charset="0"/>
              </a:rPr>
              <a:t>School Support Services</a:t>
            </a:r>
          </a:p>
          <a:p>
            <a:pPr eaLnBrk="1" hangingPunct="1"/>
            <a:r>
              <a:rPr lang="en-US" sz="1150" dirty="0" smtClean="0">
                <a:latin typeface="Arial" pitchFamily="34" charset="0"/>
                <a:cs typeface="Arial" pitchFamily="34" charset="0"/>
              </a:rPr>
              <a:t>School Liaison Officer (SLO)</a:t>
            </a:r>
          </a:p>
          <a:p>
            <a:pPr eaLnBrk="1" hangingPunct="1"/>
            <a:r>
              <a:rPr lang="en-US" sz="1150" dirty="0" smtClean="0">
                <a:latin typeface="Arial" pitchFamily="34" charset="0"/>
                <a:cs typeface="Arial" pitchFamily="34" charset="0"/>
              </a:rPr>
              <a:t>School Transition Services</a:t>
            </a:r>
            <a:endParaRPr lang="en-US" sz="11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253218" y="947957"/>
            <a:ext cx="6948" cy="5344233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267114" y="3493186"/>
            <a:ext cx="4598987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966487" y="1434381"/>
            <a:ext cx="2917537" cy="156966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MilitaryChildCare.com (MCC) is a Department of Defense (DoD) website that provides a single online gateway for military families seeking child care. </a:t>
            </a:r>
          </a:p>
        </p:txBody>
      </p:sp>
      <p:sp>
        <p:nvSpPr>
          <p:cNvPr id="12" name="Title 14"/>
          <p:cNvSpPr txBox="1">
            <a:spLocks/>
          </p:cNvSpPr>
          <p:nvPr/>
        </p:nvSpPr>
        <p:spPr>
          <a:xfrm>
            <a:off x="0" y="118486"/>
            <a:ext cx="9143999" cy="5201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Child &amp; Youth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Services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(CYS) Overview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04220" y="926225"/>
            <a:ext cx="44545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MilitaryChildCare.com</a:t>
            </a:r>
            <a:endParaRPr lang="en-US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4267114" y="3507085"/>
            <a:ext cx="497848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Registration: Parent Central Services</a:t>
            </a:r>
          </a:p>
          <a:p>
            <a:pPr algn="ctr"/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usarmy.bavaria.imcom-fmwrc.list.cyss-info@mail.mil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Civ: 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09662-832760 DSN:476-2760</a:t>
            </a:r>
          </a:p>
          <a:p>
            <a:pPr algn="ctr"/>
            <a:r>
              <a:rPr lang="en-US" sz="1200" b="1" dirty="0">
                <a:latin typeface="Arial" pitchFamily="34" charset="0"/>
                <a:cs typeface="Arial" pitchFamily="34" charset="0"/>
              </a:rPr>
              <a:t>B224, Rose Barracks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622390" y="6443379"/>
            <a:ext cx="71106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/>
              <a:t>Visit CYS Services Webpages: </a:t>
            </a:r>
            <a:r>
              <a:rPr lang="en-US" sz="1600" b="1" dirty="0" smtClean="0">
                <a:hlinkClick r:id="rId3"/>
              </a:rPr>
              <a:t>https</a:t>
            </a:r>
            <a:r>
              <a:rPr lang="en-US" sz="1600" b="1" dirty="0">
                <a:hlinkClick r:id="rId3"/>
              </a:rPr>
              <a:t>://grafenwoehr.armymwr.com</a:t>
            </a:r>
            <a:r>
              <a:rPr lang="en-US" sz="1600" b="1" dirty="0" smtClean="0">
                <a:hlinkClick r:id="rId3"/>
              </a:rPr>
              <a:t>/</a:t>
            </a:r>
            <a:r>
              <a:rPr lang="en-US" sz="1600" b="1" dirty="0" smtClean="0"/>
              <a:t> </a:t>
            </a:r>
            <a:endParaRPr lang="en-US" sz="1600" b="1" dirty="0"/>
          </a:p>
        </p:txBody>
      </p:sp>
      <p:sp>
        <p:nvSpPr>
          <p:cNvPr id="19" name="Rectangle 18"/>
          <p:cNvSpPr/>
          <p:nvPr/>
        </p:nvSpPr>
        <p:spPr>
          <a:xfrm>
            <a:off x="4260166" y="4495800"/>
            <a:ext cx="34728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Items needed for CYS </a:t>
            </a:r>
            <a:r>
              <a:rPr lang="en-US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Services registration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Allergy/Asthma Action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Immunizations/Shot Record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 Local Emergency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Designees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Family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Care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Health Assessment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Home/Work/Cell Phone Numbers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LES/Pay Stub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Mailing/Physical Address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Unit Name and Addres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</p:txBody>
      </p:sp>
      <p:pic>
        <p:nvPicPr>
          <p:cNvPr id="2102" name="Picture 5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700" y="1206500"/>
            <a:ext cx="1625600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704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4"/>
          <p:cNvSpPr txBox="1">
            <a:spLocks/>
          </p:cNvSpPr>
          <p:nvPr/>
        </p:nvSpPr>
        <p:spPr>
          <a:xfrm>
            <a:off x="0" y="118483"/>
            <a:ext cx="9143999" cy="83136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CYS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Enrollment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622389" y="6443379"/>
            <a:ext cx="80728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/>
              <a:t>Visit CYS Services Webpages</a:t>
            </a:r>
            <a:r>
              <a:rPr lang="en-US" sz="1600" b="1" dirty="0"/>
              <a:t>: </a:t>
            </a:r>
            <a:r>
              <a:rPr lang="en-US" sz="1600" b="1" dirty="0" smtClean="0">
                <a:hlinkClick r:id="rId2"/>
              </a:rPr>
              <a:t>https</a:t>
            </a:r>
            <a:r>
              <a:rPr lang="en-US" sz="1600" b="1" dirty="0">
                <a:hlinkClick r:id="rId2"/>
              </a:rPr>
              <a:t>://grafenwoehr.armymwr.com</a:t>
            </a:r>
            <a:r>
              <a:rPr lang="en-US" sz="1600" b="1" dirty="0" smtClean="0">
                <a:hlinkClick r:id="rId2"/>
              </a:rPr>
              <a:t>/</a:t>
            </a:r>
            <a:r>
              <a:rPr lang="en-US" sz="1600" b="1" dirty="0" smtClean="0"/>
              <a:t> </a:t>
            </a:r>
            <a:endParaRPr lang="en-US" sz="16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7086" t="5530" r="7057" b="7440"/>
          <a:stretch/>
        </p:blipFill>
        <p:spPr>
          <a:xfrm>
            <a:off x="69585" y="1109102"/>
            <a:ext cx="4183633" cy="366834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5271" y="4804427"/>
            <a:ext cx="3085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4"/>
              </a:rPr>
              <a:t>https://webtrac.mwr.army.mil/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60649" y="995627"/>
            <a:ext cx="4652718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b="1" u="sng" dirty="0">
                <a:latin typeface="Arial" panose="020B0604020202020204" pitchFamily="34" charset="0"/>
                <a:cs typeface="Arial" panose="020B0604020202020204" pitchFamily="34" charset="0"/>
              </a:rPr>
              <a:t>SKIES: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Music Lessons (Piano, Flute, Guitar)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Martial Arts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Dance (Ballet, Tap, Jazz)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Indoor Soccer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Basketball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Horseback Riding (English Style)</a:t>
            </a:r>
          </a:p>
        </p:txBody>
      </p:sp>
      <p:sp>
        <p:nvSpPr>
          <p:cNvPr id="5" name="Rectangle 4"/>
          <p:cNvSpPr/>
          <p:nvPr/>
        </p:nvSpPr>
        <p:spPr>
          <a:xfrm>
            <a:off x="4373712" y="3270917"/>
            <a:ext cx="4652719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Youth Sports &amp; Fitness</a:t>
            </a:r>
          </a:p>
          <a:p>
            <a:pPr algn="ctr">
              <a:lnSpc>
                <a:spcPct val="8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Football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Cheerleading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Soccer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Basketball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Wrestling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Baseball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Softball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T-Ball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Track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253218" y="947957"/>
            <a:ext cx="6948" cy="5344233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" y="5286070"/>
            <a:ext cx="45296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Volunteer Coaches needed to coach all </a:t>
            </a:r>
            <a:r>
              <a:rPr lang="en-US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sports</a:t>
            </a:r>
          </a:p>
          <a:p>
            <a:r>
              <a:rPr lang="en-US" sz="1400" u="sng" dirty="0" smtClean="0">
                <a:hlinkClick r:id="rId5"/>
              </a:rPr>
              <a:t>usarmy.bavaria.id-europe.list.cyss-youth-sports@mail.mil</a:t>
            </a:r>
            <a:endParaRPr lang="en-US" sz="1400" u="sng" dirty="0" smtClean="0"/>
          </a:p>
          <a:p>
            <a:r>
              <a:rPr lang="en-US" sz="1400" dirty="0" smtClean="0"/>
              <a:t> </a:t>
            </a:r>
            <a:endParaRPr 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CYS Jobs 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</a:t>
            </a:r>
            <a:r>
              <a:rPr lang="en-US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www.usajobs.gov</a:t>
            </a:r>
            <a:r>
              <a:rPr lang="en-US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-97597" y="5256756"/>
            <a:ext cx="4414536" cy="32898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89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4"/>
          <p:cNvSpPr txBox="1">
            <a:spLocks/>
          </p:cNvSpPr>
          <p:nvPr/>
        </p:nvSpPr>
        <p:spPr>
          <a:xfrm>
            <a:off x="0" y="118483"/>
            <a:ext cx="9143999" cy="83136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School Liaison Officer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84345" y="6253548"/>
            <a:ext cx="71106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SLO Email: </a:t>
            </a:r>
            <a:r>
              <a:rPr lang="en-US" sz="1600" dirty="0"/>
              <a:t>usarmy.bavaria.imcom-europe.list.bavaria-slo@mail.mil</a:t>
            </a:r>
          </a:p>
          <a:p>
            <a:pPr algn="ctr"/>
            <a:r>
              <a:rPr lang="en-US" sz="1600" b="1" dirty="0"/>
              <a:t>SLO Phone: Local: </a:t>
            </a:r>
            <a:r>
              <a:rPr lang="en-US" sz="1600" dirty="0"/>
              <a:t>011-49 9641-70-526-9042 </a:t>
            </a:r>
            <a:r>
              <a:rPr lang="en-US" sz="1600" b="1" dirty="0"/>
              <a:t>DSN: </a:t>
            </a:r>
            <a:r>
              <a:rPr lang="en-US" sz="1600" dirty="0"/>
              <a:t>(314) 526-9042</a:t>
            </a:r>
            <a:endParaRPr lang="en-US" sz="1600" b="1" dirty="0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253218" y="947957"/>
            <a:ext cx="6948" cy="5344233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5615" y="992817"/>
            <a:ext cx="420645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School Office Hours: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School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Year:  0730-1530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M-F</a:t>
            </a:r>
          </a:p>
          <a:p>
            <a:pPr algn="ctr"/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Hour Early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Dismissal every 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  <a:endParaRPr lang="en-US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Vilseck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Elementary School (VES) </a:t>
            </a:r>
            <a:endParaRPr lang="en-US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Sure Start (Pre-School) to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5th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Grade</a:t>
            </a: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VilseckES.Registrar@dodea.edu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49 (0)9662 83 2812/2673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DSN: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(314)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476-2812/2673</a:t>
            </a:r>
          </a:p>
          <a:p>
            <a:pPr algn="ctr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Grafenwoehr Elementary School (GES) </a:t>
            </a: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Kindergarten to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5th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Grade</a:t>
            </a: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GrafenwoehrES.Registrar@dodea.edu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49 (0) 9641 83 7133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DSN: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(314)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475-7133</a:t>
            </a:r>
          </a:p>
          <a:p>
            <a:pPr algn="ctr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Netzaberg Elementary School (NES) </a:t>
            </a:r>
            <a:endParaRPr lang="en-US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Sure Start (Pre-School) to 5th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Grade</a:t>
            </a: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netzabergesregistrar@dodea.edu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49 (0) 9645-917-9184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DSN: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(314) 472-9184</a:t>
            </a:r>
          </a:p>
          <a:p>
            <a:pPr algn="ctr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Netzaberg Middle School (NMS) </a:t>
            </a:r>
            <a:endParaRPr lang="en-US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6th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to 8th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Grade</a:t>
            </a: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NetzabergMS.Attendance@dodea.edu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49 (0) 9645-917-9229 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DSN: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(314) 472-9229</a:t>
            </a:r>
          </a:p>
          <a:p>
            <a:pPr algn="ctr"/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Vilseck High School (VHS) </a:t>
            </a:r>
            <a:endParaRPr lang="en-US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9th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to 12th Grade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Contact VHS Counselor before quarantine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Provide a copy of transcripts and school records</a:t>
            </a:r>
          </a:p>
          <a:p>
            <a:pPr algn="ctr"/>
            <a:r>
              <a:rPr lang="en-US" sz="11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VilseckHS.Registrar@dodea.edu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+ 49 (0) 09662-83-2864 DSN: (314) 476-2864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71809" y="844743"/>
            <a:ext cx="47152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Required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Documents for Registration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• Orders pinpointing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to USAG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Bavaria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SEALED school records OR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contact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information of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previous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school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• Immunization records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• Birth certificate or passport required only for Sure Start,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Kindergarten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and 1st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grade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0" y="2570180"/>
            <a:ext cx="4333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to DoDEA ONLINE registration:</a:t>
            </a:r>
          </a:p>
          <a:p>
            <a:pPr algn="ctr"/>
            <a:r>
              <a:rPr lang="en-US" sz="1600" dirty="0" smtClean="0">
                <a:solidFill>
                  <a:srgbClr val="0563C2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www.dodea.edu/DORS</a:t>
            </a:r>
            <a:endParaRPr lang="en-US" sz="1600" dirty="0" smtClean="0">
              <a:solidFill>
                <a:srgbClr val="0563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33908" y="4032667"/>
            <a:ext cx="47601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SLOs are knowledgeable about school-related issues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4343331" y="4566697"/>
            <a:ext cx="4902269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 Serve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as primary advisor to the Commander on matters relating to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schools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 Inform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and assist parents with school transition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challenges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 Assist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parents prior to arrival, while at installation, and when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preparing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to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depart</a:t>
            </a:r>
          </a:p>
          <a:p>
            <a:r>
              <a:rPr lang="en-US" sz="1300" dirty="0"/>
              <a:t>Bavaria Grafenwoehr SLO website: </a:t>
            </a:r>
          </a:p>
          <a:p>
            <a:r>
              <a:rPr lang="en-US" sz="1200" u="sng" dirty="0">
                <a:hlinkClick r:id="rId7"/>
              </a:rPr>
              <a:t>https://grafenwoehr.armymwr.com/programs/school-liaison-officer-slo</a:t>
            </a:r>
            <a:r>
              <a:rPr lang="en-US" sz="1200" dirty="0"/>
              <a:t> </a:t>
            </a: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4371809" y="3154955"/>
            <a:ext cx="4598987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43331" y="3154956"/>
            <a:ext cx="47437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Alert! Mass Warning Notification 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System, </a:t>
            </a:r>
          </a:p>
          <a:p>
            <a:pPr algn="ctr"/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sends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registered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users emergency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warnings and other critical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Login to self-registration: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https://alert.csd.disa.mil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/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4459333" y="4045919"/>
            <a:ext cx="4598987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2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4"/>
          <p:cNvSpPr txBox="1">
            <a:spLocks/>
          </p:cNvSpPr>
          <p:nvPr/>
        </p:nvSpPr>
        <p:spPr>
          <a:xfrm>
            <a:off x="0" y="118483"/>
            <a:ext cx="9143999" cy="83136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84345" y="6253548"/>
            <a:ext cx="71106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SLO Email: </a:t>
            </a:r>
            <a:r>
              <a:rPr lang="en-US" sz="1600" dirty="0"/>
              <a:t>usarmy.bavaria.imcom-europe.list.bavaria-slo@mail.mil</a:t>
            </a:r>
          </a:p>
          <a:p>
            <a:pPr algn="ctr"/>
            <a:r>
              <a:rPr lang="en-US" sz="1600" b="1" dirty="0"/>
              <a:t>SLO Phone: Local: </a:t>
            </a:r>
            <a:r>
              <a:rPr lang="en-US" sz="1600" dirty="0"/>
              <a:t>011-49 9641-70-526-9042 </a:t>
            </a:r>
            <a:r>
              <a:rPr lang="en-US" sz="1600" b="1" dirty="0"/>
              <a:t>DSN: </a:t>
            </a:r>
            <a:r>
              <a:rPr lang="en-US" sz="1600" dirty="0"/>
              <a:t>(314) 526-9042</a:t>
            </a:r>
            <a:endParaRPr lang="en-US" sz="1600" b="1" dirty="0"/>
          </a:p>
        </p:txBody>
      </p:sp>
      <p:sp>
        <p:nvSpPr>
          <p:cNvPr id="15" name="Rectangle 14"/>
          <p:cNvSpPr/>
          <p:nvPr/>
        </p:nvSpPr>
        <p:spPr>
          <a:xfrm>
            <a:off x="4343331" y="4566697"/>
            <a:ext cx="49022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15" y="75518"/>
            <a:ext cx="1848465" cy="69809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9332" y="900036"/>
            <a:ext cx="8720667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Exchange School Meal Program provides wholesome, nutritious meals to eligible students. They follow the same USDA guidelines as schools throughout the United States and provide Free and Reduced-Price Meals for students who qualify under Federal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Guidelines.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U.S. Department of Agriculture recently granted a waiver to the DoD School Food Authorities to provide free school meals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through June 30,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Participants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are required to have a DoDEA student ID number and student meal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account.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4 Steps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Setting Up A School Lunch Account </a:t>
            </a:r>
            <a:endParaRPr lang="en-US" sz="1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Register each student </a:t>
            </a:r>
            <a:endParaRPr lang="en-US" dirty="0"/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Obtain a 10-digit DoDEA student ID# for all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children from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school registrar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  Set up a lunch account with AAFES Exchange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Visit your AAFES EXCHANGE Customer Service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Center or the School Cafeteria to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set up an account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for each student.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6 digit pin number will be assigned for your child to use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deduct cost of meals, ala carte items and beverages.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All students,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even those eligible for Free &amp; Reduced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price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meals &amp; Sure Start, need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 lunch account.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 Set up a My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ayments Plus (MPP) account </a:t>
            </a:r>
            <a:r>
              <a:rPr lang="en-US" sz="1400" u="sng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www.MyPaymentsPlus.com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For more information, visit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www.aafes.com/about-exchange/school-lunch-program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can find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menus,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as well as nutrition and allergen information at: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https://www.aafes.com/Images/Community/schoollunch/MenuNutrition2020.pdf </a:t>
            </a:r>
          </a:p>
          <a:p>
            <a:endParaRPr lang="en-US" dirty="0" smtClean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109056" y="132279"/>
            <a:ext cx="69258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School Meal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en-US" sz="2800" b="1" cap="all" dirty="0" smtClean="0"/>
              <a:t>(AAFES)</a:t>
            </a:r>
            <a:endParaRPr lang="en-US" sz="2800" b="1" cap="all" dirty="0"/>
          </a:p>
        </p:txBody>
      </p:sp>
    </p:spTree>
    <p:extLst>
      <p:ext uri="{BB962C8B-B14F-4D97-AF65-F5344CB8AC3E}">
        <p14:creationId xmlns:p14="http://schemas.microsoft.com/office/powerpoint/2010/main" val="403314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4"/>
          <p:cNvSpPr txBox="1">
            <a:spLocks/>
          </p:cNvSpPr>
          <p:nvPr/>
        </p:nvSpPr>
        <p:spPr>
          <a:xfrm>
            <a:off x="0" y="118483"/>
            <a:ext cx="9143999" cy="83136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Bavaria District Student Transportation 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84345" y="6253548"/>
            <a:ext cx="71106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SLO Email: </a:t>
            </a:r>
            <a:r>
              <a:rPr lang="en-US" sz="1600" dirty="0"/>
              <a:t>usarmy.bavaria.imcom-europe.list.bavaria-slo@mail.mil</a:t>
            </a:r>
          </a:p>
          <a:p>
            <a:pPr algn="ctr"/>
            <a:r>
              <a:rPr lang="en-US" sz="1600" b="1" dirty="0"/>
              <a:t>SLO Phone: Local: </a:t>
            </a:r>
            <a:r>
              <a:rPr lang="en-US" sz="1600" dirty="0"/>
              <a:t>011-49 9641-70-526-9042 </a:t>
            </a:r>
            <a:r>
              <a:rPr lang="en-US" sz="1600" b="1" dirty="0"/>
              <a:t>DSN: </a:t>
            </a:r>
            <a:r>
              <a:rPr lang="en-US" sz="1600" dirty="0"/>
              <a:t>(314) 526-9042</a:t>
            </a:r>
            <a:endParaRPr lang="en-US" sz="1600" b="1" dirty="0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253218" y="947957"/>
            <a:ext cx="6948" cy="5344233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H="1">
            <a:off x="4368800" y="3950807"/>
            <a:ext cx="47016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Rose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Barracks School Transportation O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ffice (VHS)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Local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+49 (0)9662 83 2422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DSN: (314)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476-2422</a:t>
            </a:r>
          </a:p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Rose Barracks School Transportation office (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VES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Local: +49 (0)9662 83-2812 ext.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7418  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DSN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(314) 476-2812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ext. 7418</a:t>
            </a: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Netzaberg/Grafenwoehr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School Transportation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office (NMS)  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Local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+ 49 (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0)9645-917-9184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ext.5040  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DSN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(314) 472-9184 ext.5040</a:t>
            </a:r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4306933" y="3893519"/>
            <a:ext cx="4598987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368800" y="967127"/>
            <a:ext cx="4775199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Bus Routes – Transportation </a:t>
            </a:r>
            <a:r>
              <a:rPr lang="en-US" alt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office responsibility</a:t>
            </a:r>
            <a:endParaRPr lang="en-US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Establish and optimize all routes based upon passenger locations, stops and school locations.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Each route will be under 60 minutes in duration if at all possible.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bus companies 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safely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transport students 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and from their designated schools and alternate educational sites for classes and authorized school activities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0039" y="4878649"/>
            <a:ext cx="41064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Adjustments </a:t>
            </a: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to Schedule</a:t>
            </a:r>
            <a:r>
              <a:rPr lang="en-US" alt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Severe 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Weather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Early Dismissal (Thurs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Breakdowns on route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V="1">
            <a:off x="167814" y="4850255"/>
            <a:ext cx="4092352" cy="1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32432" y="880960"/>
            <a:ext cx="423888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DoDEA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does not own buses or employ drivers, but contracts with host-nation commercial companies for transportation services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Buses are not the yellow vehicles familiar to American children, but European-style tourist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city transit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coaches.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Drivers are not required to speak English, only the host-nation language.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driver’s job is to operate the bus safely, not to enforce good order and discipline. Parents are responsible for their children’s behavior on the bus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Misbehavior results in disciplinary action, including temporary or permanent suspension of bus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privileges.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08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tent Slide Master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521A9701F78E4AA9CBC0CCB7904ADA" ma:contentTypeVersion="0" ma:contentTypeDescription="Create a new document." ma:contentTypeScope="" ma:versionID="1021d0992112ed786a1b759fa748c558">
  <xsd:schema xmlns:xsd="http://www.w3.org/2001/XMLSchema" xmlns:xs="http://www.w3.org/2001/XMLSchema" xmlns:p="http://schemas.microsoft.com/office/2006/metadata/properties" xmlns:ns2="e04a023e-903a-4685-9ef4-2147f5dba417" targetNamespace="http://schemas.microsoft.com/office/2006/metadata/properties" ma:root="true" ma:fieldsID="4ff9d960e595e1c264dfb72bce281f74" ns2:_="">
    <xsd:import namespace="e04a023e-903a-4685-9ef4-2147f5dba41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4a023e-903a-4685-9ef4-2147f5dba41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04a023e-903a-4685-9ef4-2147f5dba417">M7PUJU6WKDSW-3055-109</_dlc_DocId>
    <_dlc_DocIdUrl xmlns="e04a023e-903a-4685-9ef4-2147f5dba417">
      <Url>https://home.army.mil/sites/eur/g1/mil/Tran/IOP/_layouts/DocIdRedir.aspx?ID=M7PUJU6WKDSW-3055-109</Url>
      <Description>M7PUJU6WKDSW-3055-109</Description>
    </_dlc_DocIdUrl>
  </documentManagement>
</p:properties>
</file>

<file path=customXml/itemProps1.xml><?xml version="1.0" encoding="utf-8"?>
<ds:datastoreItem xmlns:ds="http://schemas.openxmlformats.org/officeDocument/2006/customXml" ds:itemID="{DEFFE6FF-32D7-42DB-B21D-99117696628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A5844C3-9FDE-445B-8A2C-25E1AE5030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8AE758-F3E6-4633-8F70-76D2054AE9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4a023e-903a-4685-9ef4-2147f5dba4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431D890B-6191-42E5-AD47-24B5FD409CFE}">
  <ds:schemaRefs>
    <ds:schemaRef ds:uri="e04a023e-903a-4685-9ef4-2147f5dba41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G9_FMWR_JAN2014</Template>
  <TotalTime>2317</TotalTime>
  <Words>1125</Words>
  <Application>Microsoft Office PowerPoint</Application>
  <PresentationFormat>On-screen Show (4:3)</PresentationFormat>
  <Paragraphs>170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Bookman Old Style</vt:lpstr>
      <vt:lpstr>Calibri</vt:lpstr>
      <vt:lpstr>Calibri Light</vt:lpstr>
      <vt:lpstr>1_Content Slide Master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Child, Youth and School (CYS) Services</dc:title>
  <dc:creator>bruce.schuldt</dc:creator>
  <cp:lastModifiedBy>Muzzy, Ruslana A NAF (US)</cp:lastModifiedBy>
  <cp:revision>113</cp:revision>
  <dcterms:created xsi:type="dcterms:W3CDTF">2011-12-21T11:31:59Z</dcterms:created>
  <dcterms:modified xsi:type="dcterms:W3CDTF">2021-03-17T08:23:41Z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0x01010078521A9701F78E4AA9CBC0CCB7904ADA</vt:lpwstr>
  </property>
  <property fmtid="{D5CDD505-2E9C-101B-9397-08002B2CF9AE}" pid="3" name="_dlc_DocIdItemGuid">
    <vt:lpwstr>56da922a-3377-4f2e-a2fb-eaab83642e79</vt:lpwstr>
  </property>
</Properties>
</file>