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8" r:id="rId3"/>
    <p:sldId id="271" r:id="rId4"/>
    <p:sldId id="272" r:id="rId5"/>
    <p:sldId id="274" r:id="rId6"/>
    <p:sldId id="275" r:id="rId7"/>
    <p:sldId id="276" r:id="rId8"/>
    <p:sldId id="257" r:id="rId9"/>
    <p:sldId id="259" r:id="rId10"/>
    <p:sldId id="258" r:id="rId11"/>
    <p:sldId id="261" r:id="rId12"/>
    <p:sldId id="262" r:id="rId13"/>
    <p:sldId id="273" r:id="rId14"/>
    <p:sldId id="263" r:id="rId15"/>
    <p:sldId id="264" r:id="rId16"/>
    <p:sldId id="26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77EC9A-73E9-45D6-A4D9-908FF162673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E29D3E-ACBA-4E53-BF0F-8C4F3EEE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B47F80-011C-4C4A-B3E7-EB3B1D716FAB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12863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870BB-A57E-41C9-8298-3EAC09FF8979}" type="datetime2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Thursday, June 11, 2020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137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 eaLnBrk="0" hangingPunct="0"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9568" eaLnBrk="0" hangingPunct="0"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9568" eaLnBrk="0" hangingPunct="0"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9568" eaLnBrk="0" hangingPunct="0"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9568" eaLnBrk="0" hangingPunct="0"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7A7D96-5940-4B5E-89EC-1C1BD283CA77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79356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 eaLnBrk="0" hangingPunct="0"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9568" eaLnBrk="0" hangingPunct="0"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9568" eaLnBrk="0" hangingPunct="0"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9568" eaLnBrk="0" hangingPunct="0"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9568" eaLnBrk="0" hangingPunct="0"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7A7D96-5940-4B5E-89EC-1C1BD283CA77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5758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77C-D0DC-4F10-BD7F-47501F9FA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9E9-FE63-4263-AD97-6CCC18F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77C-D0DC-4F10-BD7F-47501F9FA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9E9-FE63-4263-AD97-6CCC18F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0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77C-D0DC-4F10-BD7F-47501F9FA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9E9-FE63-4263-AD97-6CCC18F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6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77C-D0DC-4F10-BD7F-47501F9FA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9E9-FE63-4263-AD97-6CCC18F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77C-D0DC-4F10-BD7F-47501F9FA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9E9-FE63-4263-AD97-6CCC18F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5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77C-D0DC-4F10-BD7F-47501F9FA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9E9-FE63-4263-AD97-6CCC18F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0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77C-D0DC-4F10-BD7F-47501F9FA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9E9-FE63-4263-AD97-6CCC18F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77C-D0DC-4F10-BD7F-47501F9FA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9E9-FE63-4263-AD97-6CCC18F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6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77C-D0DC-4F10-BD7F-47501F9FA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9E9-FE63-4263-AD97-6CCC18F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7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77C-D0DC-4F10-BD7F-47501F9FA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9E9-FE63-4263-AD97-6CCC18F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77C-D0DC-4F10-BD7F-47501F9FA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9E9-FE63-4263-AD97-6CCC18F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3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BA77C-D0DC-4F10-BD7F-47501F9FA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469E9-FE63-4263-AD97-6CCC18F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eteranscrisisline.net/get-help/military-crisis-line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preventsuicide.army.mi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litaryonesource.com/" TargetMode="External"/><Relationship Id="rId5" Type="http://schemas.openxmlformats.org/officeDocument/2006/relationships/hyperlink" Target="https://suicidepreventionlifeline.org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10" descr="title soldier knee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6878639" y="3403601"/>
            <a:ext cx="35782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Suicide Awareness for Soldiers </a:t>
            </a:r>
          </a:p>
        </p:txBody>
      </p:sp>
      <p:pic>
        <p:nvPicPr>
          <p:cNvPr id="15364" name="Picture 11" descr="bottom_bar Suicide preven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6094414"/>
            <a:ext cx="91408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8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ED3FF651-D5B5-43AB-B897-DA3A9E553278" descr="5064A323-27A7-4D1B-8B0C-3211E260634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1"/>
          <a:stretch/>
        </p:blipFill>
        <p:spPr bwMode="auto">
          <a:xfrm>
            <a:off x="178267" y="136825"/>
            <a:ext cx="11835465" cy="515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9678" y="6027003"/>
            <a:ext cx="968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www.facebook.com/TowerBarracksGospelService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678" y="5291328"/>
            <a:ext cx="9680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Gospel - 1300: Netzaberg Chapel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9678" y="4161379"/>
            <a:ext cx="1986845" cy="3993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-97536"/>
            <a:ext cx="12192000" cy="71445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09975" y="828724"/>
            <a:ext cx="3720304" cy="5047536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Sunday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4313" algn="l"/>
              </a:tabLst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4313" algn="l"/>
              </a:tabLst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Catholic 			0830</a:t>
            </a:r>
          </a:p>
          <a:p>
            <a:pPr lvl="0">
              <a:tabLst>
                <a:tab pos="1484313" algn="l"/>
              </a:tabLst>
              <a:defRPr/>
            </a:pPr>
            <a:r>
              <a:rPr lang="en-US" sz="2400" kern="0" dirty="0">
                <a:solidFill>
                  <a:prstClr val="black"/>
                </a:solidFill>
              </a:rPr>
              <a:t>PX         	 </a:t>
            </a:r>
            <a:r>
              <a:rPr lang="en-US" sz="2400" kern="0" dirty="0" smtClean="0">
                <a:solidFill>
                  <a:prstClr val="black"/>
                </a:solidFill>
              </a:rPr>
              <a:t>	 	0800</a:t>
            </a:r>
            <a:endParaRPr lang="en-US" sz="2400" kern="0" dirty="0">
              <a:solidFill>
                <a:prstClr val="black"/>
              </a:solidFill>
            </a:endParaRPr>
          </a:p>
          <a:p>
            <a:pPr lvl="0">
              <a:tabLst>
                <a:tab pos="1484313" algn="l"/>
              </a:tabLst>
              <a:defRPr/>
            </a:pPr>
            <a:r>
              <a:rPr lang="en-US" sz="2400" kern="0" dirty="0">
                <a:solidFill>
                  <a:prstClr val="black"/>
                </a:solidFill>
              </a:rPr>
              <a:t>DFAC              	 </a:t>
            </a:r>
            <a:r>
              <a:rPr lang="en-US" sz="2400" kern="0" dirty="0" smtClean="0">
                <a:solidFill>
                  <a:prstClr val="black"/>
                </a:solidFill>
              </a:rPr>
              <a:t>	0815</a:t>
            </a:r>
            <a:endParaRPr lang="en-US" sz="2400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4313" algn="l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lvl="0">
              <a:tabLst>
                <a:tab pos="1484313" algn="l"/>
              </a:tabLst>
              <a:defRPr/>
            </a:pPr>
            <a:r>
              <a:rPr lang="en-US" sz="2800" b="1" kern="0" dirty="0" smtClean="0">
                <a:solidFill>
                  <a:srgbClr val="5B9BD5">
                    <a:lumMod val="50000"/>
                  </a:srgbClr>
                </a:solidFill>
              </a:rPr>
              <a:t>Chapel Netz</a:t>
            </a:r>
            <a:r>
              <a:rPr lang="en-US" sz="2400" b="1" kern="0" dirty="0">
                <a:solidFill>
                  <a:srgbClr val="5B9BD5">
                    <a:lumMod val="50000"/>
                  </a:srgbClr>
                </a:solidFill>
              </a:rPr>
              <a:t>	</a:t>
            </a:r>
            <a:r>
              <a:rPr lang="en-US" sz="2400" b="1" kern="0" dirty="0" smtClean="0">
                <a:solidFill>
                  <a:srgbClr val="5B9BD5">
                    <a:lumMod val="50000"/>
                  </a:srgbClr>
                </a:solidFill>
              </a:rPr>
              <a:t>	</a:t>
            </a:r>
            <a:r>
              <a:rPr lang="en-US" sz="2800" b="1" kern="0" dirty="0" smtClean="0">
                <a:solidFill>
                  <a:srgbClr val="5B9BD5">
                    <a:lumMod val="50000"/>
                  </a:srgbClr>
                </a:solidFill>
              </a:rPr>
              <a:t>1100</a:t>
            </a:r>
            <a:endParaRPr lang="en-US" sz="2800" b="1" kern="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tabLst>
                <a:tab pos="1484313" algn="l"/>
              </a:tabLst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PX               </a:t>
            </a:r>
            <a:r>
              <a:rPr lang="en-US" sz="2400" kern="0" dirty="0">
                <a:solidFill>
                  <a:prstClr val="black"/>
                </a:solidFill>
              </a:rPr>
              <a:t>	 </a:t>
            </a:r>
            <a:r>
              <a:rPr lang="en-US" sz="2400" kern="0" dirty="0" smtClean="0">
                <a:solidFill>
                  <a:prstClr val="black"/>
                </a:solidFill>
              </a:rPr>
              <a:t>		1020</a:t>
            </a:r>
            <a:endParaRPr lang="en-US" sz="2400" kern="0" dirty="0">
              <a:solidFill>
                <a:prstClr val="black"/>
              </a:solidFill>
            </a:endParaRPr>
          </a:p>
          <a:p>
            <a:pPr lvl="0">
              <a:tabLst>
                <a:tab pos="1484313" algn="l"/>
              </a:tabLst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DFAC           	 		1030</a:t>
            </a:r>
            <a:endParaRPr lang="en-US" sz="2400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43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4313" algn="l"/>
              </a:tabLst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Gospel 	 		1300</a:t>
            </a:r>
          </a:p>
          <a:p>
            <a:pPr lvl="0">
              <a:tabLst>
                <a:tab pos="1484313" algn="l"/>
              </a:tabLst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DFAC               		1205</a:t>
            </a:r>
            <a:endParaRPr lang="en-US" sz="2400" kern="0" dirty="0">
              <a:solidFill>
                <a:prstClr val="black"/>
              </a:solidFill>
            </a:endParaRPr>
          </a:p>
          <a:p>
            <a:pPr lvl="0">
              <a:tabLst>
                <a:tab pos="1484313" algn="l"/>
              </a:tabLst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PX               			1215</a:t>
            </a:r>
            <a:endParaRPr lang="en-US" sz="2400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4313" algn="l"/>
              </a:tabLst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701107" y="2786808"/>
            <a:ext cx="5924916" cy="101566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</a:rPr>
              <a:t>CHAPEL BUS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83733" y="2331774"/>
            <a:ext cx="3750254" cy="3889017"/>
          </a:xfrm>
          <a:prstGeom prst="ellipse">
            <a:avLst/>
          </a:prstGeom>
          <a:solidFill>
            <a:srgbClr val="5B9BD5"/>
          </a:solidFill>
          <a:ln w="762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59671" y="534604"/>
            <a:ext cx="1719386" cy="1615916"/>
          </a:xfrm>
          <a:prstGeom prst="ellipse">
            <a:avLst/>
          </a:prstGeom>
          <a:solidFill>
            <a:srgbClr val="5B9BD5"/>
          </a:solidFill>
          <a:ln w="762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5107" y="809708"/>
            <a:ext cx="176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latin typeface="Calibri" panose="020F0502020204030204"/>
              </a:rPr>
              <a:t>NETZABERG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latin typeface="Calibri" panose="020F0502020204030204"/>
              </a:rPr>
              <a:t>CHAPEL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5108" y="4410815"/>
            <a:ext cx="825992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PX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0874" y="1331031"/>
            <a:ext cx="499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X</a:t>
            </a:r>
            <a:endParaRPr lang="en-US" sz="9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urved Right Arrow 16"/>
          <p:cNvSpPr/>
          <p:nvPr/>
        </p:nvSpPr>
        <p:spPr>
          <a:xfrm rot="880383" flipH="1">
            <a:off x="6510406" y="1497468"/>
            <a:ext cx="912486" cy="2288329"/>
          </a:xfrm>
          <a:prstGeom prst="curved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9" name="Curved Right Arrow 18"/>
          <p:cNvSpPr/>
          <p:nvPr/>
        </p:nvSpPr>
        <p:spPr>
          <a:xfrm rot="12406370" flipH="1">
            <a:off x="5013630" y="3291673"/>
            <a:ext cx="500879" cy="1184194"/>
          </a:xfrm>
          <a:prstGeom prst="curved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9749" y="3304324"/>
            <a:ext cx="878690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DFAC</a:t>
            </a:r>
          </a:p>
        </p:txBody>
      </p:sp>
      <p:sp>
        <p:nvSpPr>
          <p:cNvPr id="23" name="Curved Right Arrow 22"/>
          <p:cNvSpPr/>
          <p:nvPr/>
        </p:nvSpPr>
        <p:spPr>
          <a:xfrm rot="827206" flipH="1">
            <a:off x="6177432" y="3669617"/>
            <a:ext cx="450557" cy="1178943"/>
          </a:xfrm>
          <a:prstGeom prst="curvedRightArrow">
            <a:avLst>
              <a:gd name="adj1" fmla="val 25000"/>
              <a:gd name="adj2" fmla="val 50000"/>
              <a:gd name="adj3" fmla="val 35500"/>
            </a:avLst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rved Right Arrow 23"/>
          <p:cNvSpPr/>
          <p:nvPr/>
        </p:nvSpPr>
        <p:spPr>
          <a:xfrm rot="1756096" flipV="1">
            <a:off x="4967837" y="990139"/>
            <a:ext cx="975378" cy="3016660"/>
          </a:xfrm>
          <a:prstGeom prst="curved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5204" y="3921809"/>
            <a:ext cx="217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Grafenwohr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19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" y="74601"/>
            <a:ext cx="12027518" cy="5181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9678" y="5291328"/>
            <a:ext cx="9680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0930: Rose Barracks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678" y="6027003"/>
            <a:ext cx="968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www.facebook.com/RoseBarrackCavalryChapel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9156" y="4111396"/>
            <a:ext cx="1986845" cy="41246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6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095" y="-2963"/>
            <a:ext cx="5184648" cy="195681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ell MT" panose="02020503060305020303" pitchFamily="18" charset="0"/>
              </a:rPr>
              <a:t>Shabbat </a:t>
            </a:r>
            <a:br>
              <a:rPr lang="en-US" sz="4000" dirty="0" smtClean="0">
                <a:latin typeface="Bell MT" panose="02020503060305020303" pitchFamily="18" charset="0"/>
              </a:rPr>
            </a:b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71728" y="4306126"/>
            <a:ext cx="12941808" cy="165576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1200" dirty="0" smtClean="0">
                <a:solidFill>
                  <a:schemeClr val="tx1"/>
                </a:solidFill>
                <a:latin typeface="Bell MT" panose="02020503060305020303" pitchFamily="18" charset="0"/>
              </a:rPr>
              <a:t>1</a:t>
            </a:r>
            <a:r>
              <a:rPr lang="en-US" sz="11200" baseline="30000" dirty="0" smtClean="0">
                <a:solidFill>
                  <a:schemeClr val="tx1"/>
                </a:solidFill>
                <a:latin typeface="Bell MT" panose="02020503060305020303" pitchFamily="18" charset="0"/>
              </a:rPr>
              <a:t>st</a:t>
            </a:r>
            <a:r>
              <a:rPr lang="en-US" sz="11200" dirty="0" smtClean="0">
                <a:solidFill>
                  <a:schemeClr val="tx1"/>
                </a:solidFill>
                <a:latin typeface="Bell MT" panose="02020503060305020303" pitchFamily="18" charset="0"/>
              </a:rPr>
              <a:t> &amp; 3</a:t>
            </a:r>
            <a:r>
              <a:rPr lang="en-US" sz="11200" baseline="30000" dirty="0" smtClean="0">
                <a:solidFill>
                  <a:schemeClr val="tx1"/>
                </a:solidFill>
                <a:latin typeface="Bell MT" panose="02020503060305020303" pitchFamily="18" charset="0"/>
              </a:rPr>
              <a:t>rd</a:t>
            </a:r>
            <a:r>
              <a:rPr lang="en-US" sz="11200" dirty="0" smtClean="0">
                <a:solidFill>
                  <a:schemeClr val="tx1"/>
                </a:solidFill>
                <a:latin typeface="Bell MT" panose="02020503060305020303" pitchFamily="18" charset="0"/>
              </a:rPr>
              <a:t> Friday’s 1800 (6pm)</a:t>
            </a:r>
            <a:r>
              <a:rPr lang="en-US" sz="9600" dirty="0" smtClean="0">
                <a:solidFill>
                  <a:schemeClr val="tx1"/>
                </a:solidFill>
                <a:latin typeface="Bell MT" panose="02020503060305020303" pitchFamily="18" charset="0"/>
              </a:rPr>
              <a:t>			</a:t>
            </a:r>
            <a:r>
              <a:rPr lang="en-US" sz="9600" dirty="0">
                <a:latin typeface="Bell MT" panose="02020503060305020303" pitchFamily="18" charset="0"/>
              </a:rPr>
              <a:t> </a:t>
            </a:r>
            <a:r>
              <a:rPr lang="en-US" sz="9600" dirty="0" smtClean="0">
                <a:latin typeface="Bell MT" panose="02020503060305020303" pitchFamily="18" charset="0"/>
              </a:rPr>
              <a:t>                  </a:t>
            </a:r>
            <a:r>
              <a:rPr lang="en-US" sz="11200" dirty="0" smtClean="0">
                <a:solidFill>
                  <a:schemeClr val="tx1"/>
                </a:solidFill>
                <a:latin typeface="Bell MT" panose="02020503060305020303" pitchFamily="18" charset="0"/>
              </a:rPr>
              <a:t>Thursday’s 1200</a:t>
            </a:r>
          </a:p>
          <a:p>
            <a:pPr algn="ctr"/>
            <a:r>
              <a:rPr lang="en-US" sz="7200" dirty="0" smtClean="0">
                <a:solidFill>
                  <a:schemeClr val="tx1"/>
                </a:solidFill>
                <a:latin typeface="Bell MT" panose="02020503060305020303" pitchFamily="18" charset="0"/>
              </a:rPr>
              <a:t>		</a:t>
            </a:r>
          </a:p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Building 142 Tower Barracks Chapel, </a:t>
            </a:r>
            <a:r>
              <a:rPr lang="en-US" sz="9600" b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Grafenwoehr</a:t>
            </a:r>
            <a:r>
              <a:rPr lang="en-US" sz="96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endParaRPr lang="en-US" sz="9600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algn="ctr"/>
            <a:endParaRPr lang="en-US" sz="7200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8000" dirty="0" smtClean="0">
                <a:solidFill>
                  <a:schemeClr val="tx1"/>
                </a:solidFill>
                <a:latin typeface="Bell MT" panose="02020503060305020303" pitchFamily="18" charset="0"/>
              </a:rPr>
              <a:t>POC: CH (LTC) Henry “Ari” Soussan  DSN 569-7053</a:t>
            </a:r>
          </a:p>
          <a:p>
            <a:pPr algn="ctr"/>
            <a:r>
              <a:rPr lang="en-US" sz="8000" dirty="0" smtClean="0">
                <a:solidFill>
                  <a:schemeClr val="tx1"/>
                </a:solidFill>
                <a:latin typeface="Bell MT" panose="02020503060305020303" pitchFamily="18" charset="0"/>
              </a:rPr>
              <a:t>Cell: 0179-4090016 </a:t>
            </a:r>
            <a:endParaRPr lang="en-US" sz="8000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8000" dirty="0" smtClean="0">
                <a:solidFill>
                  <a:schemeClr val="tx1"/>
                </a:solidFill>
                <a:latin typeface="Bell MT" panose="02020503060305020303" pitchFamily="18" charset="0"/>
              </a:rPr>
              <a:t>Henry.C.Soussan2.mil@mail.mil</a:t>
            </a:r>
            <a:endParaRPr lang="en-US" sz="8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8" y="1838554"/>
            <a:ext cx="4215403" cy="239511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70903" y="68974"/>
            <a:ext cx="5184648" cy="11369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>
                <a:latin typeface="Bell MT" panose="02020503060305020303" pitchFamily="18" charset="0"/>
              </a:rPr>
              <a:t>Torah Study</a:t>
            </a: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26" y="1838555"/>
            <a:ext cx="4215403" cy="2395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97" y="315114"/>
            <a:ext cx="1339141" cy="13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7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99967" y="419589"/>
            <a:ext cx="836451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/>
              </a:rPr>
              <a:t> </a:t>
            </a:r>
          </a:p>
          <a:p>
            <a:r>
              <a:rPr lang="en-US" sz="2200" u="sng" dirty="0">
                <a:solidFill>
                  <a:schemeClr val="bg1"/>
                </a:solidFill>
              </a:rPr>
              <a:t>Netzaberg </a:t>
            </a:r>
            <a:r>
              <a:rPr lang="en-US" sz="2200" u="sng" dirty="0" smtClean="0">
                <a:solidFill>
                  <a:schemeClr val="bg1"/>
                </a:solidFill>
              </a:rPr>
              <a:t>Chapel 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Catholic </a:t>
            </a:r>
            <a:r>
              <a:rPr lang="en-US" sz="2200" dirty="0">
                <a:solidFill>
                  <a:schemeClr val="bg1"/>
                </a:solidFill>
              </a:rPr>
              <a:t>Confession		</a:t>
            </a:r>
            <a:r>
              <a:rPr lang="en-US" sz="2200" dirty="0" smtClean="0">
                <a:solidFill>
                  <a:schemeClr val="bg1"/>
                </a:solidFill>
              </a:rPr>
              <a:t>SUN</a:t>
            </a:r>
            <a:r>
              <a:rPr lang="en-US" sz="2200" dirty="0">
                <a:solidFill>
                  <a:schemeClr val="bg1"/>
                </a:solidFill>
              </a:rPr>
              <a:t>	0730</a:t>
            </a:r>
          </a:p>
          <a:p>
            <a:r>
              <a:rPr lang="en-US" sz="2200" dirty="0">
                <a:solidFill>
                  <a:schemeClr val="bg1"/>
                </a:solidFill>
              </a:rPr>
              <a:t>Catholic Mass		</a:t>
            </a:r>
            <a:r>
              <a:rPr lang="en-US" sz="2200" dirty="0" smtClean="0">
                <a:solidFill>
                  <a:schemeClr val="bg1"/>
                </a:solidFill>
              </a:rPr>
              <a:t>	SUN</a:t>
            </a:r>
            <a:r>
              <a:rPr lang="en-US" sz="2200" dirty="0">
                <a:solidFill>
                  <a:schemeClr val="bg1"/>
                </a:solidFill>
              </a:rPr>
              <a:t>	0830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Chapel Netz</a:t>
            </a:r>
            <a:r>
              <a:rPr lang="en-US" sz="2200" dirty="0">
                <a:solidFill>
                  <a:schemeClr val="bg1"/>
                </a:solidFill>
              </a:rPr>
              <a:t>		</a:t>
            </a:r>
            <a:r>
              <a:rPr lang="en-US" sz="2200" dirty="0" smtClean="0">
                <a:solidFill>
                  <a:schemeClr val="bg1"/>
                </a:solidFill>
              </a:rPr>
              <a:t>	SUN</a:t>
            </a:r>
            <a:r>
              <a:rPr lang="en-US" sz="2200" dirty="0">
                <a:solidFill>
                  <a:schemeClr val="bg1"/>
                </a:solidFill>
              </a:rPr>
              <a:t>	1100</a:t>
            </a:r>
          </a:p>
          <a:p>
            <a:r>
              <a:rPr lang="en-US" sz="2200" dirty="0">
                <a:solidFill>
                  <a:schemeClr val="bg1"/>
                </a:solidFill>
              </a:rPr>
              <a:t>Gospel Service		</a:t>
            </a:r>
            <a:r>
              <a:rPr lang="en-US" sz="2200" dirty="0" smtClean="0">
                <a:solidFill>
                  <a:schemeClr val="bg1"/>
                </a:solidFill>
              </a:rPr>
              <a:t>	SUN</a:t>
            </a:r>
            <a:r>
              <a:rPr lang="en-US" sz="2200" dirty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1300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200" u="sng" dirty="0" smtClean="0">
              <a:solidFill>
                <a:schemeClr val="bg1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u="sng" dirty="0" smtClean="0">
                <a:solidFill>
                  <a:schemeClr val="bg1"/>
                </a:solidFill>
                <a:latin typeface="Calibri" panose="020F0502020204030204"/>
              </a:rPr>
              <a:t>Rose Barracks Chapel  </a:t>
            </a:r>
          </a:p>
          <a:p>
            <a:r>
              <a:rPr lang="en-US" sz="2200" dirty="0">
                <a:solidFill>
                  <a:schemeClr val="bg1"/>
                </a:solidFill>
              </a:rPr>
              <a:t>Eastern Orthodox 		SUN	</a:t>
            </a:r>
            <a:r>
              <a:rPr lang="en-US" sz="2200" dirty="0" smtClean="0">
                <a:solidFill>
                  <a:schemeClr val="bg1"/>
                </a:solidFill>
              </a:rPr>
              <a:t>0900 (smaller Chapel)</a:t>
            </a:r>
            <a:endParaRPr lang="en-US" sz="2200" dirty="0" smtClean="0">
              <a:solidFill>
                <a:schemeClr val="bg1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1"/>
                </a:solidFill>
                <a:latin typeface="Calibri" panose="020F0502020204030204"/>
              </a:rPr>
              <a:t>Calvary Chapel			SUN 	0930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1"/>
                </a:solidFill>
                <a:latin typeface="Calibri" panose="020F0502020204030204"/>
              </a:rPr>
              <a:t>Catholic Confession		SUN	1100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1"/>
                </a:solidFill>
                <a:latin typeface="Calibri" panose="020F0502020204030204"/>
              </a:rPr>
              <a:t>Catholic Mass			SUN	1130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1"/>
                </a:solidFill>
                <a:latin typeface="Calibri" panose="020F0502020204030204"/>
              </a:rPr>
              <a:t>Catholic Daily Mass </a:t>
            </a:r>
            <a:r>
              <a:rPr lang="en-US" sz="2200" smtClean="0">
                <a:solidFill>
                  <a:schemeClr val="bg1"/>
                </a:solidFill>
                <a:latin typeface="Calibri" panose="020F0502020204030204"/>
              </a:rPr>
              <a:t>	  TUE/THU/FRI   </a:t>
            </a:r>
            <a:r>
              <a:rPr lang="en-US" sz="2200" dirty="0" smtClean="0">
                <a:solidFill>
                  <a:schemeClr val="bg1"/>
                </a:solidFill>
                <a:latin typeface="Calibri" panose="020F0502020204030204"/>
              </a:rPr>
              <a:t>1205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1"/>
                </a:solidFill>
                <a:latin typeface="Calibri" panose="020F0502020204030204"/>
              </a:rPr>
              <a:t>Seventh Day Adventist		SAT	1030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bg1"/>
              </a:solidFill>
              <a:latin typeface="Calibri" panose="020F0502020204030204"/>
            </a:endParaRPr>
          </a:p>
          <a:p>
            <a:r>
              <a:rPr lang="en-US" sz="2200" u="sng" dirty="0" smtClean="0">
                <a:solidFill>
                  <a:schemeClr val="bg1"/>
                </a:solidFill>
              </a:rPr>
              <a:t>Tower Barracks Chapel</a:t>
            </a:r>
            <a:endParaRPr lang="en-US" sz="2200" u="sng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Jewish Service</a:t>
            </a:r>
            <a:r>
              <a:rPr lang="en-US" sz="2200" dirty="0">
                <a:solidFill>
                  <a:schemeClr val="bg1"/>
                </a:solidFill>
              </a:rPr>
              <a:t>	   </a:t>
            </a:r>
            <a:r>
              <a:rPr lang="en-US" sz="2200" dirty="0" smtClean="0">
                <a:solidFill>
                  <a:schemeClr val="bg1"/>
                </a:solidFill>
              </a:rPr>
              <a:t> 		1</a:t>
            </a:r>
            <a:r>
              <a:rPr lang="en-US" sz="2200" baseline="30000" dirty="0" smtClean="0">
                <a:solidFill>
                  <a:schemeClr val="bg1"/>
                </a:solidFill>
              </a:rPr>
              <a:t>st</a:t>
            </a:r>
            <a:r>
              <a:rPr lang="en-US" sz="2200" dirty="0" smtClean="0">
                <a:solidFill>
                  <a:schemeClr val="bg1"/>
                </a:solidFill>
              </a:rPr>
              <a:t> &amp; 3</a:t>
            </a:r>
            <a:r>
              <a:rPr lang="en-US" sz="2200" baseline="30000" dirty="0" smtClean="0">
                <a:solidFill>
                  <a:schemeClr val="bg1"/>
                </a:solidFill>
              </a:rPr>
              <a:t>rd</a:t>
            </a:r>
            <a:r>
              <a:rPr lang="en-US" sz="2200" dirty="0" smtClean="0">
                <a:solidFill>
                  <a:schemeClr val="bg1"/>
                </a:solidFill>
              </a:rPr>
              <a:t> FRI</a:t>
            </a:r>
            <a:r>
              <a:rPr lang="en-US" sz="2200" dirty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1800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Catholic Daily Mass 	</a:t>
            </a:r>
            <a:r>
              <a:rPr lang="en-US" sz="2200" dirty="0" smtClean="0">
                <a:solidFill>
                  <a:schemeClr val="bg1"/>
                </a:solidFill>
              </a:rPr>
              <a:t>	TUE/FRI   1200</a:t>
            </a:r>
            <a:endParaRPr lang="en-US" sz="2200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548" y="105932"/>
            <a:ext cx="502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Worship </a:t>
            </a:r>
            <a:r>
              <a:rPr lang="en-US" sz="4000" b="1" dirty="0">
                <a:solidFill>
                  <a:schemeClr val="bg1"/>
                </a:solidFill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427670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8" y="0"/>
            <a:ext cx="4896154" cy="68546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52" y="11607"/>
            <a:ext cx="4895537" cy="68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47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70" y="0"/>
            <a:ext cx="9130259" cy="6847694"/>
          </a:xfrm>
        </p:spPr>
      </p:pic>
    </p:spTree>
    <p:extLst>
      <p:ext uri="{BB962C8B-B14F-4D97-AF65-F5344CB8AC3E}">
        <p14:creationId xmlns:p14="http://schemas.microsoft.com/office/powerpoint/2010/main" val="268806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1" descr="Cards for Lead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50" name="Rectangle 22"/>
          <p:cNvSpPr>
            <a:spLocks noChangeArrowheads="1"/>
          </p:cNvSpPr>
          <p:nvPr/>
        </p:nvSpPr>
        <p:spPr bwMode="auto">
          <a:xfrm>
            <a:off x="6127750" y="134938"/>
            <a:ext cx="437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Intervention</a:t>
            </a:r>
          </a:p>
        </p:txBody>
      </p:sp>
    </p:spTree>
    <p:extLst>
      <p:ext uri="{BB962C8B-B14F-4D97-AF65-F5344CB8AC3E}">
        <p14:creationId xmlns:p14="http://schemas.microsoft.com/office/powerpoint/2010/main" val="40586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9" descr="binoculars 2 soldi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0" descr="bottom_bar Suicide preven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6094414"/>
            <a:ext cx="91408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5791200" y="1430339"/>
            <a:ext cx="464343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6400" indent="-406400">
              <a:lnSpc>
                <a:spcPct val="11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National Suicide Prevention Lifeline 24/7: Dial 118 or +49 (0) 9641-70-569-118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5"/>
              </a:rPr>
              <a:t>https://suicidepreventionlifeline.org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06400" indent="-406400">
              <a:lnSpc>
                <a:spcPct val="11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6"/>
              </a:rPr>
              <a:t>www.militaryonesource.com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1-800-342-9647 </a:t>
            </a:r>
          </a:p>
          <a:p>
            <a:pPr marL="406400" indent="-406400">
              <a:lnSpc>
                <a:spcPct val="11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7"/>
              </a:rPr>
              <a:t>http://www.preventsuicide.army.mil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06400" indent="-406400">
              <a:lnSpc>
                <a:spcPct val="11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Military Crisis Line 24/7: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Dial 118 or +49 (0)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9641-70-569-118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8"/>
              </a:rPr>
              <a:t>https://veteranscrisisline.net/get-help/military-crisis-line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25000"/>
              </a:spcBef>
              <a:defRPr/>
            </a:pP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115000"/>
              </a:lnSpc>
              <a:spcBef>
                <a:spcPct val="25000"/>
              </a:spcBef>
              <a:defRPr/>
            </a:pP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2414589" y="193675"/>
            <a:ext cx="73612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Resources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9" descr="binoculars 2 soldi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0" descr="bottom_bar Suicide preven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6094414"/>
            <a:ext cx="91408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5702530" y="1430339"/>
            <a:ext cx="501534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Chaplain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Crisis Line:  	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(DSN) 526-3025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09641-70-526-3025</a:t>
            </a: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Health Clinic: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+49 (0) 6371-9464-2300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		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06400" indent="-4064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Military Police Emergency: 	           114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+49 (0) 9662-83-110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06400" indent="-406400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06400" indent="-4064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USAG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BMC IOC: 	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(DSN)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475-7226</a:t>
            </a:r>
          </a:p>
          <a:p>
            <a:pPr marL="406400" indent="-406400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		     09641-83-7226 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2414589" y="193675"/>
            <a:ext cx="73612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Other Local Resources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What Activities Protect Us Against Depression &amp; Suicide?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3676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24784" y="1427927"/>
            <a:ext cx="61339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Physical Fitness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Friendships &amp;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Sunlight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Proper Nutrition / Fish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Serving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Thankfulness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Disciplined Thought / Meditation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Religious Practice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0" y="501978"/>
            <a:ext cx="3894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Living Well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7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5295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92049" y="2291362"/>
            <a:ext cx="2727588" cy="2581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Religious Practice</a:t>
            </a:r>
            <a:endParaRPr lang="en-US" sz="36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8272699" y="674557"/>
            <a:ext cx="1665156" cy="1622138"/>
            <a:chOff x="8272699" y="674557"/>
            <a:chExt cx="1665156" cy="1622138"/>
          </a:xfrm>
          <a:solidFill>
            <a:srgbClr val="92D050"/>
          </a:solidFill>
        </p:grpSpPr>
        <p:sp>
          <p:nvSpPr>
            <p:cNvPr id="6" name="Oval 5"/>
            <p:cNvSpPr/>
            <p:nvPr/>
          </p:nvSpPr>
          <p:spPr>
            <a:xfrm>
              <a:off x="8272699" y="674557"/>
              <a:ext cx="1665156" cy="16221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S</a:t>
              </a:r>
              <a:r>
                <a:rPr lang="en-US" sz="2400" b="1" dirty="0" smtClean="0"/>
                <a:t>uicide</a:t>
              </a:r>
              <a:endParaRPr lang="en-US" sz="24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9105277" y="1660708"/>
              <a:ext cx="0" cy="606007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324949" y="116142"/>
            <a:ext cx="1738232" cy="1647316"/>
            <a:chOff x="8784862" y="2894703"/>
            <a:chExt cx="1738232" cy="1647316"/>
          </a:xfrm>
        </p:grpSpPr>
        <p:sp>
          <p:nvSpPr>
            <p:cNvPr id="7" name="Oval 6"/>
            <p:cNvSpPr/>
            <p:nvPr/>
          </p:nvSpPr>
          <p:spPr>
            <a:xfrm>
              <a:off x="8784862" y="2894703"/>
              <a:ext cx="1738232" cy="16473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 smtClean="0"/>
                <a:t>Marriage Stability</a:t>
              </a:r>
              <a:endParaRPr lang="en-US" sz="2100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9645232" y="2935026"/>
              <a:ext cx="8746" cy="49397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063491" y="4866685"/>
            <a:ext cx="1738232" cy="1647316"/>
            <a:chOff x="7367045" y="4759835"/>
            <a:chExt cx="1738232" cy="1647316"/>
          </a:xfrm>
          <a:solidFill>
            <a:schemeClr val="accent5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7367045" y="4759835"/>
              <a:ext cx="1738232" cy="16473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Alcohol</a:t>
              </a:r>
              <a:endParaRPr lang="en-US" sz="24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8272699" y="5695561"/>
              <a:ext cx="0" cy="606007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409641" y="4970765"/>
            <a:ext cx="1738232" cy="1647316"/>
            <a:chOff x="3615754" y="4759835"/>
            <a:chExt cx="1738232" cy="1647316"/>
          </a:xfrm>
          <a:solidFill>
            <a:schemeClr val="accent2">
              <a:lumMod val="7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3615754" y="4759835"/>
              <a:ext cx="1738232" cy="16473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Stress</a:t>
              </a:r>
              <a:endParaRPr lang="en-US" sz="24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484870" y="5729055"/>
              <a:ext cx="0" cy="606007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2273359" y="4001294"/>
            <a:ext cx="0" cy="60600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498209" y="530916"/>
            <a:ext cx="1822864" cy="1712772"/>
            <a:chOff x="2662006" y="629240"/>
            <a:chExt cx="1822864" cy="1712772"/>
          </a:xfrm>
          <a:solidFill>
            <a:schemeClr val="accent4"/>
          </a:solidFill>
        </p:grpSpPr>
        <p:sp>
          <p:nvSpPr>
            <p:cNvPr id="19" name="Oval 18"/>
            <p:cNvSpPr/>
            <p:nvPr/>
          </p:nvSpPr>
          <p:spPr>
            <a:xfrm>
              <a:off x="2662006" y="629240"/>
              <a:ext cx="1822864" cy="17127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Purpose</a:t>
              </a:r>
              <a:endParaRPr lang="en-US" sz="2400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3564692" y="780919"/>
              <a:ext cx="8746" cy="493974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9062570" y="2803805"/>
            <a:ext cx="1750570" cy="1694227"/>
            <a:chOff x="5421601" y="203486"/>
            <a:chExt cx="1750570" cy="1694227"/>
          </a:xfrm>
          <a:solidFill>
            <a:srgbClr val="00B050"/>
          </a:solidFill>
        </p:grpSpPr>
        <p:sp>
          <p:nvSpPr>
            <p:cNvPr id="21" name="Oval 20"/>
            <p:cNvSpPr/>
            <p:nvPr/>
          </p:nvSpPr>
          <p:spPr>
            <a:xfrm>
              <a:off x="5421601" y="203486"/>
              <a:ext cx="1750570" cy="16942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Sickness</a:t>
              </a:r>
              <a:endParaRPr lang="en-US" sz="2400" b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289624" y="1219618"/>
              <a:ext cx="0" cy="606007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361926" y="2694537"/>
            <a:ext cx="1994621" cy="1912764"/>
            <a:chOff x="1361926" y="2694537"/>
            <a:chExt cx="1994621" cy="1912764"/>
          </a:xfrm>
          <a:solidFill>
            <a:srgbClr val="7030A0"/>
          </a:solidFill>
        </p:grpSpPr>
        <p:sp>
          <p:nvSpPr>
            <p:cNvPr id="24" name="Oval 23"/>
            <p:cNvSpPr/>
            <p:nvPr/>
          </p:nvSpPr>
          <p:spPr>
            <a:xfrm>
              <a:off x="1361926" y="2694537"/>
              <a:ext cx="1994621" cy="19127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Depression</a:t>
              </a:r>
              <a:endParaRPr lang="en-US" sz="2000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394680" y="3830405"/>
              <a:ext cx="0" cy="606007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flipV="1">
            <a:off x="6220918" y="1875019"/>
            <a:ext cx="0" cy="41634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095970" y="2083191"/>
            <a:ext cx="1328502" cy="85183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93965" y="3634012"/>
            <a:ext cx="1482151" cy="1690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438987" y="3718361"/>
            <a:ext cx="97873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417723" y="4542019"/>
            <a:ext cx="427078" cy="4287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092315" y="2083191"/>
            <a:ext cx="718126" cy="6113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" idx="1"/>
          </p:cNvCxnSpPr>
          <p:nvPr/>
        </p:nvCxnSpPr>
        <p:spPr>
          <a:xfrm>
            <a:off x="6810526" y="4576982"/>
            <a:ext cx="507523" cy="53094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3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763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01621" y="6027003"/>
            <a:ext cx="968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www.facebook.com/ChapelNetz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5345" y="5291328"/>
            <a:ext cx="9680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1100: Netzaberg Chapel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hapel_netzv6_two-tone-mtn_v5-final_stacked_b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 b="11850"/>
          <a:stretch/>
        </p:blipFill>
        <p:spPr bwMode="auto">
          <a:xfrm>
            <a:off x="191271" y="5394143"/>
            <a:ext cx="3331458" cy="135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418" t="15101" r="25238" b="40613"/>
          <a:stretch/>
        </p:blipFill>
        <p:spPr>
          <a:xfrm>
            <a:off x="0" y="0"/>
            <a:ext cx="12079111" cy="5362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074" y="3953192"/>
            <a:ext cx="1986845" cy="330933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C7B0D181-D9D9-429F-B239-18350D362D15" descr="47BA8015-A5BE-42A9-A4D4-E896AFE903B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9"/>
          <a:stretch/>
        </p:blipFill>
        <p:spPr bwMode="auto">
          <a:xfrm>
            <a:off x="153705" y="130023"/>
            <a:ext cx="11883807" cy="5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9371" y="5291328"/>
            <a:ext cx="10672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Catholic - 0830: Netzaberg Chapel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5384" y="5934670"/>
            <a:ext cx="9680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1130: Rose Barracks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3021" y="4432312"/>
            <a:ext cx="1986845" cy="330933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405</Words>
  <Application>Microsoft Office PowerPoint</Application>
  <PresentationFormat>Widescreen</PresentationFormat>
  <Paragraphs>100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Bell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Shabbat  </vt:lpstr>
      <vt:lpstr>PowerPoint Presentation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Gilliam, Joshua J MAJ MIL USA IMCOM</dc:creator>
  <cp:lastModifiedBy>Sullivan, Sidney F Ms CIV USA IMCOM</cp:lastModifiedBy>
  <cp:revision>35</cp:revision>
  <cp:lastPrinted>2019-11-04T10:06:09Z</cp:lastPrinted>
  <dcterms:created xsi:type="dcterms:W3CDTF">2019-10-21T07:07:34Z</dcterms:created>
  <dcterms:modified xsi:type="dcterms:W3CDTF">2020-06-11T08:35:58Z</dcterms:modified>
</cp:coreProperties>
</file>