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5"/>
    <p:sldMasterId id="2147483716" r:id="rId6"/>
    <p:sldMasterId id="2147483704" r:id="rId7"/>
  </p:sldMasterIdLst>
  <p:notesMasterIdLst>
    <p:notesMasterId r:id="rId24"/>
  </p:notesMasterIdLst>
  <p:handoutMasterIdLst>
    <p:handoutMasterId r:id="rId25"/>
  </p:handoutMasterIdLst>
  <p:sldIdLst>
    <p:sldId id="264" r:id="rId8"/>
    <p:sldId id="263" r:id="rId9"/>
    <p:sldId id="266" r:id="rId10"/>
    <p:sldId id="268" r:id="rId11"/>
    <p:sldId id="269" r:id="rId12"/>
    <p:sldId id="276" r:id="rId13"/>
    <p:sldId id="282" r:id="rId14"/>
    <p:sldId id="278" r:id="rId15"/>
    <p:sldId id="279" r:id="rId16"/>
    <p:sldId id="270" r:id="rId17"/>
    <p:sldId id="272" r:id="rId18"/>
    <p:sldId id="283" r:id="rId19"/>
    <p:sldId id="281" r:id="rId20"/>
    <p:sldId id="274" r:id="rId21"/>
    <p:sldId id="280" r:id="rId22"/>
    <p:sldId id="275" r:id="rId23"/>
  </p:sldIdLst>
  <p:sldSz cx="9144000" cy="6858000" type="screen4x3"/>
  <p:notesSz cx="7016750" cy="9302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74" autoAdjust="0"/>
    <p:restoredTop sz="94660"/>
  </p:normalViewPr>
  <p:slideViewPr>
    <p:cSldViewPr snapToGrid="0">
      <p:cViewPr varScale="1">
        <p:scale>
          <a:sx n="113" d="100"/>
          <a:sy n="113" d="100"/>
        </p:scale>
        <p:origin x="1920" y="96"/>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2" d="100"/>
          <a:sy n="82" d="100"/>
        </p:scale>
        <p:origin x="319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1227" cy="466896"/>
          </a:xfrm>
          <a:prstGeom prst="rect">
            <a:avLst/>
          </a:prstGeom>
        </p:spPr>
        <p:txBody>
          <a:bodyPr vert="horz" lIns="91842" tIns="45921" rIns="91842" bIns="45921" rtlCol="0"/>
          <a:lstStyle>
            <a:lvl1pPr algn="l">
              <a:defRPr sz="1200"/>
            </a:lvl1pPr>
          </a:lstStyle>
          <a:p>
            <a:endParaRPr lang="en-US"/>
          </a:p>
        </p:txBody>
      </p:sp>
      <p:sp>
        <p:nvSpPr>
          <p:cNvPr id="3" name="Date Placeholder 2"/>
          <p:cNvSpPr>
            <a:spLocks noGrp="1"/>
          </p:cNvSpPr>
          <p:nvPr>
            <p:ph type="dt" sz="quarter" idx="1"/>
          </p:nvPr>
        </p:nvSpPr>
        <p:spPr>
          <a:xfrm>
            <a:off x="3973935" y="0"/>
            <a:ext cx="3041227" cy="466896"/>
          </a:xfrm>
          <a:prstGeom prst="rect">
            <a:avLst/>
          </a:prstGeom>
        </p:spPr>
        <p:txBody>
          <a:bodyPr vert="horz" lIns="91842" tIns="45921" rIns="91842" bIns="45921" rtlCol="0"/>
          <a:lstStyle>
            <a:lvl1pPr algn="r">
              <a:defRPr sz="1200"/>
            </a:lvl1pPr>
          </a:lstStyle>
          <a:p>
            <a:fld id="{84E6DA7B-9FAB-4731-A8F7-40E12FD2FA45}" type="datetime1">
              <a:rPr lang="en-US" smtClean="0"/>
              <a:t>6/8/2020</a:t>
            </a:fld>
            <a:endParaRPr lang="en-US"/>
          </a:p>
        </p:txBody>
      </p:sp>
      <p:sp>
        <p:nvSpPr>
          <p:cNvPr id="4" name="Footer Placeholder 3"/>
          <p:cNvSpPr>
            <a:spLocks noGrp="1"/>
          </p:cNvSpPr>
          <p:nvPr>
            <p:ph type="ftr" sz="quarter" idx="2"/>
          </p:nvPr>
        </p:nvSpPr>
        <p:spPr>
          <a:xfrm>
            <a:off x="1" y="8835854"/>
            <a:ext cx="3041227" cy="466896"/>
          </a:xfrm>
          <a:prstGeom prst="rect">
            <a:avLst/>
          </a:prstGeom>
        </p:spPr>
        <p:txBody>
          <a:bodyPr vert="horz" lIns="91842" tIns="45921" rIns="91842" bIns="45921" rtlCol="0" anchor="b"/>
          <a:lstStyle>
            <a:lvl1pPr algn="l">
              <a:defRPr sz="1200"/>
            </a:lvl1pPr>
          </a:lstStyle>
          <a:p>
            <a:r>
              <a:rPr lang="en-US" smtClean="0"/>
              <a:t>Young Ji Hwang, USAG Bavaria, DSN 314-569-7906, Email: young.j.hwang3.civ@mail.mil</a:t>
            </a:r>
            <a:endParaRPr lang="en-US"/>
          </a:p>
        </p:txBody>
      </p:sp>
      <p:sp>
        <p:nvSpPr>
          <p:cNvPr id="5" name="Slide Number Placeholder 4"/>
          <p:cNvSpPr>
            <a:spLocks noGrp="1"/>
          </p:cNvSpPr>
          <p:nvPr>
            <p:ph type="sldNum" sz="quarter" idx="3"/>
          </p:nvPr>
        </p:nvSpPr>
        <p:spPr>
          <a:xfrm>
            <a:off x="3973935" y="8835854"/>
            <a:ext cx="3041227" cy="466896"/>
          </a:xfrm>
          <a:prstGeom prst="rect">
            <a:avLst/>
          </a:prstGeom>
        </p:spPr>
        <p:txBody>
          <a:bodyPr vert="horz" lIns="91842" tIns="45921" rIns="91842" bIns="45921" rtlCol="0" anchor="b"/>
          <a:lstStyle>
            <a:lvl1pPr algn="r">
              <a:defRPr sz="1200"/>
            </a:lvl1pPr>
          </a:lstStyle>
          <a:p>
            <a:fld id="{24F80C34-AD9D-4DAF-9CB3-C4E9F91D82BB}" type="slidenum">
              <a:rPr lang="en-US" smtClean="0"/>
              <a:t>‹#›</a:t>
            </a:fld>
            <a:endParaRPr lang="en-US"/>
          </a:p>
        </p:txBody>
      </p:sp>
    </p:spTree>
    <p:extLst>
      <p:ext uri="{BB962C8B-B14F-4D97-AF65-F5344CB8AC3E}">
        <p14:creationId xmlns:p14="http://schemas.microsoft.com/office/powerpoint/2010/main" val="4433632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0592" cy="466753"/>
          </a:xfrm>
          <a:prstGeom prst="rect">
            <a:avLst/>
          </a:prstGeom>
        </p:spPr>
        <p:txBody>
          <a:bodyPr vert="horz" lIns="93237" tIns="46619" rIns="93237" bIns="46619" rtlCol="0"/>
          <a:lstStyle>
            <a:lvl1pPr algn="l">
              <a:defRPr sz="1200"/>
            </a:lvl1pPr>
          </a:lstStyle>
          <a:p>
            <a:endParaRPr lang="en-US" dirty="0"/>
          </a:p>
        </p:txBody>
      </p:sp>
      <p:sp>
        <p:nvSpPr>
          <p:cNvPr id="3" name="Date Placeholder 2"/>
          <p:cNvSpPr>
            <a:spLocks noGrp="1"/>
          </p:cNvSpPr>
          <p:nvPr>
            <p:ph type="dt" idx="1"/>
          </p:nvPr>
        </p:nvSpPr>
        <p:spPr>
          <a:xfrm>
            <a:off x="3974536" y="0"/>
            <a:ext cx="3040592" cy="466753"/>
          </a:xfrm>
          <a:prstGeom prst="rect">
            <a:avLst/>
          </a:prstGeom>
        </p:spPr>
        <p:txBody>
          <a:bodyPr vert="horz" lIns="93237" tIns="46619" rIns="93237" bIns="46619" rtlCol="0"/>
          <a:lstStyle>
            <a:lvl1pPr algn="r">
              <a:defRPr sz="1200"/>
            </a:lvl1pPr>
          </a:lstStyle>
          <a:p>
            <a:fld id="{DDC56F8A-52AE-4F11-A10E-759CA291D86B}" type="datetime1">
              <a:rPr lang="en-US" smtClean="0"/>
              <a:t>6/8/2020</a:t>
            </a:fld>
            <a:endParaRPr lang="en-US" dirty="0"/>
          </a:p>
        </p:txBody>
      </p:sp>
      <p:sp>
        <p:nvSpPr>
          <p:cNvPr id="4" name="Slide Image Placeholder 3"/>
          <p:cNvSpPr>
            <a:spLocks noGrp="1" noRot="1" noChangeAspect="1"/>
          </p:cNvSpPr>
          <p:nvPr>
            <p:ph type="sldImg" idx="2"/>
          </p:nvPr>
        </p:nvSpPr>
        <p:spPr>
          <a:xfrm>
            <a:off x="1416050" y="1162050"/>
            <a:ext cx="4184650" cy="3140075"/>
          </a:xfrm>
          <a:prstGeom prst="rect">
            <a:avLst/>
          </a:prstGeom>
          <a:noFill/>
          <a:ln w="12700">
            <a:solidFill>
              <a:prstClr val="black"/>
            </a:solidFill>
          </a:ln>
        </p:spPr>
        <p:txBody>
          <a:bodyPr vert="horz" lIns="93237" tIns="46619" rIns="93237" bIns="46619" rtlCol="0" anchor="ctr"/>
          <a:lstStyle/>
          <a:p>
            <a:endParaRPr lang="en-US" dirty="0"/>
          </a:p>
        </p:txBody>
      </p:sp>
      <p:sp>
        <p:nvSpPr>
          <p:cNvPr id="5" name="Notes Placeholder 4"/>
          <p:cNvSpPr>
            <a:spLocks noGrp="1"/>
          </p:cNvSpPr>
          <p:nvPr>
            <p:ph type="body" sz="quarter" idx="3"/>
          </p:nvPr>
        </p:nvSpPr>
        <p:spPr>
          <a:xfrm>
            <a:off x="701675" y="4476948"/>
            <a:ext cx="5613400" cy="3662957"/>
          </a:xfrm>
          <a:prstGeom prst="rect">
            <a:avLst/>
          </a:prstGeom>
        </p:spPr>
        <p:txBody>
          <a:bodyPr vert="horz" lIns="93237" tIns="46619" rIns="93237" bIns="4661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5999"/>
            <a:ext cx="3040592" cy="466752"/>
          </a:xfrm>
          <a:prstGeom prst="rect">
            <a:avLst/>
          </a:prstGeom>
        </p:spPr>
        <p:txBody>
          <a:bodyPr vert="horz" lIns="93237" tIns="46619" rIns="93237" bIns="46619" rtlCol="0" anchor="b"/>
          <a:lstStyle>
            <a:lvl1pPr algn="l">
              <a:defRPr sz="1200"/>
            </a:lvl1pPr>
          </a:lstStyle>
          <a:p>
            <a:r>
              <a:rPr lang="en-US" smtClean="0"/>
              <a:t>Young Ji Hwang, USAG Bavaria, DSN 314-569-7906, Email: young.j.hwang3.civ@mail.mil</a:t>
            </a:r>
            <a:endParaRPr lang="en-US" dirty="0"/>
          </a:p>
        </p:txBody>
      </p:sp>
      <p:sp>
        <p:nvSpPr>
          <p:cNvPr id="7" name="Slide Number Placeholder 6"/>
          <p:cNvSpPr>
            <a:spLocks noGrp="1"/>
          </p:cNvSpPr>
          <p:nvPr>
            <p:ph type="sldNum" sz="quarter" idx="5"/>
          </p:nvPr>
        </p:nvSpPr>
        <p:spPr>
          <a:xfrm>
            <a:off x="3974536" y="8835999"/>
            <a:ext cx="3040592" cy="466752"/>
          </a:xfrm>
          <a:prstGeom prst="rect">
            <a:avLst/>
          </a:prstGeom>
        </p:spPr>
        <p:txBody>
          <a:bodyPr vert="horz" lIns="93237" tIns="46619" rIns="93237" bIns="46619" rtlCol="0" anchor="b"/>
          <a:lstStyle>
            <a:lvl1pPr algn="r">
              <a:defRPr sz="1200"/>
            </a:lvl1pPr>
          </a:lstStyle>
          <a:p>
            <a:fld id="{13AFE1A4-0A45-453D-A823-FBDE329F22DD}" type="slidenum">
              <a:rPr lang="en-US" smtClean="0"/>
              <a:t>‹#›</a:t>
            </a:fld>
            <a:endParaRPr lang="en-US" dirty="0"/>
          </a:p>
        </p:txBody>
      </p:sp>
    </p:spTree>
    <p:extLst>
      <p:ext uri="{BB962C8B-B14F-4D97-AF65-F5344CB8AC3E}">
        <p14:creationId xmlns:p14="http://schemas.microsoft.com/office/powerpoint/2010/main" val="1961485364"/>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1</a:t>
            </a:fld>
            <a:endParaRPr lang="en-US" dirty="0"/>
          </a:p>
        </p:txBody>
      </p:sp>
      <p:sp>
        <p:nvSpPr>
          <p:cNvPr id="5" name="Date Placeholder 4"/>
          <p:cNvSpPr>
            <a:spLocks noGrp="1"/>
          </p:cNvSpPr>
          <p:nvPr>
            <p:ph type="dt" idx="11"/>
          </p:nvPr>
        </p:nvSpPr>
        <p:spPr/>
        <p:txBody>
          <a:bodyPr/>
          <a:lstStyle/>
          <a:p>
            <a:fld id="{B8D58B1A-4F35-4CEF-97CC-36386BDC7A8C}" type="datetime1">
              <a:rPr lang="en-US" smtClean="0"/>
              <a:t>6/8/2020</a:t>
            </a:fld>
            <a:endParaRPr lang="en-US" dirty="0"/>
          </a:p>
        </p:txBody>
      </p:sp>
      <p:sp>
        <p:nvSpPr>
          <p:cNvPr id="6" name="Footer Placeholder 5"/>
          <p:cNvSpPr>
            <a:spLocks noGrp="1"/>
          </p:cNvSpPr>
          <p:nvPr>
            <p:ph type="ftr" sz="quarter" idx="12"/>
          </p:nvPr>
        </p:nvSpPr>
        <p:spPr/>
        <p:txBody>
          <a:bodyPr/>
          <a:lstStyle/>
          <a:p>
            <a:r>
              <a:rPr lang="en-US" smtClean="0"/>
              <a:t>Young Ji Hwang, USAG Bavaria, DSN 314-569-7906, Email: young.j.hwang3.civ@mail.mil</a:t>
            </a:r>
            <a:endParaRPr lang="en-US" dirty="0"/>
          </a:p>
        </p:txBody>
      </p:sp>
    </p:spTree>
    <p:extLst>
      <p:ext uri="{BB962C8B-B14F-4D97-AF65-F5344CB8AC3E}">
        <p14:creationId xmlns:p14="http://schemas.microsoft.com/office/powerpoint/2010/main" val="21924100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SC Title Slide">
    <p:bg>
      <p:bgPr>
        <a:gradFill>
          <a:gsLst>
            <a:gs pos="0">
              <a:srgbClr val="7F7F73">
                <a:lumMod val="5000"/>
                <a:lumOff val="95000"/>
              </a:srgbClr>
            </a:gs>
            <a:gs pos="74000">
              <a:srgbClr val="7F7F73"/>
            </a:gs>
            <a:gs pos="83000">
              <a:srgbClr val="7F7F73"/>
            </a:gs>
            <a:gs pos="100000">
              <a:srgbClr val="7F7F73">
                <a:lumMod val="50000"/>
                <a:lumOff val="50000"/>
              </a:srgbClr>
            </a:gs>
          </a:gsLst>
          <a:lin ang="3600000" scaled="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476875"/>
          </a:xfrm>
          <a:prstGeom prst="rect">
            <a:avLst/>
          </a:prstGeom>
        </p:spPr>
      </p:pic>
      <p:pic>
        <p:nvPicPr>
          <p:cNvPr id="6" name="Lower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95700"/>
            <a:ext cx="9144000" cy="3162300"/>
          </a:xfrm>
          <a:prstGeom prst="rect">
            <a:avLst/>
          </a:prstGeom>
        </p:spPr>
      </p:pic>
      <p:sp>
        <p:nvSpPr>
          <p:cNvPr id="3" name="Subtitle 2"/>
          <p:cNvSpPr>
            <a:spLocks noGrp="1"/>
          </p:cNvSpPr>
          <p:nvPr>
            <p:ph type="subTitle" idx="1"/>
          </p:nvPr>
        </p:nvSpPr>
        <p:spPr>
          <a:xfrm>
            <a:off x="511744" y="5863173"/>
            <a:ext cx="7155611" cy="332399"/>
          </a:xfrm>
        </p:spPr>
        <p:txBody>
          <a:bodyPr wrap="square" lIns="0" tIns="0" rIns="0" bIns="0">
            <a:spAutoFit/>
          </a:bodyPr>
          <a:lstStyle>
            <a:lvl1pPr marL="0" indent="0" algn="l" defTabSz="914400" rtl="0" eaLnBrk="1" latinLnBrk="0" hangingPunct="1">
              <a:lnSpc>
                <a:spcPct val="90000"/>
              </a:lnSpc>
              <a:spcBef>
                <a:spcPct val="0"/>
              </a:spcBef>
              <a:buClrTx/>
              <a:buFont typeface="Wingdings" panose="05000000000000000000" pitchFamily="2" charset="2"/>
              <a:buNone/>
              <a:defRPr lang="en-US" sz="24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2" name="Title 1"/>
          <p:cNvSpPr>
            <a:spLocks noGrp="1"/>
          </p:cNvSpPr>
          <p:nvPr>
            <p:ph type="ctrTitle"/>
          </p:nvPr>
        </p:nvSpPr>
        <p:spPr>
          <a:xfrm>
            <a:off x="511744" y="5366881"/>
            <a:ext cx="7155611" cy="484748"/>
          </a:xfrm>
        </p:spPr>
        <p:txBody>
          <a:bodyPr wrap="square" lIns="0" tIns="0" rIns="0" bIns="0" anchor="t" anchorCtr="0">
            <a:spAutoFit/>
          </a:bodyPr>
          <a:lstStyle>
            <a:lvl1pPr marL="0" algn="l" defTabSz="914400" rtl="0" eaLnBrk="1" latinLnBrk="0" hangingPunct="1">
              <a:lnSpc>
                <a:spcPct val="90000"/>
              </a:lnSpc>
              <a:spcBef>
                <a:spcPct val="0"/>
              </a:spcBef>
              <a:buNone/>
              <a:defRPr lang="en-US" sz="3500" b="1" kern="1200" dirty="0">
                <a:solidFill>
                  <a:schemeClr val="bg1"/>
                </a:solidFill>
                <a:effectLst>
                  <a:outerShdw blurRad="88900" dist="381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marL="0" lvl="0" algn="l" defTabSz="914400" rtl="0" eaLnBrk="1" latinLnBrk="0" hangingPunct="1">
              <a:lnSpc>
                <a:spcPct val="90000"/>
              </a:lnSpc>
              <a:spcBef>
                <a:spcPct val="0"/>
              </a:spcBef>
              <a:buNone/>
            </a:pPr>
            <a:r>
              <a:rPr lang="en-US" dirty="0" smtClean="0"/>
              <a:t>Click to edit Master title style</a:t>
            </a:r>
            <a:endParaRPr lang="en-US" dirty="0"/>
          </a:p>
        </p:txBody>
      </p:sp>
      <p:pic>
        <p:nvPicPr>
          <p:cNvPr id="7" name="Army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1744" y="0"/>
            <a:ext cx="1495425" cy="1857375"/>
          </a:xfrm>
          <a:prstGeom prst="rect">
            <a:avLst/>
          </a:prstGeom>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78256" y="4089863"/>
            <a:ext cx="914433" cy="835182"/>
          </a:xfrm>
          <a:prstGeom prst="rect">
            <a:avLst/>
          </a:prstGeom>
        </p:spPr>
      </p:pic>
    </p:spTree>
    <p:extLst>
      <p:ext uri="{BB962C8B-B14F-4D97-AF65-F5344CB8AC3E}">
        <p14:creationId xmlns:p14="http://schemas.microsoft.com/office/powerpoint/2010/main" val="171503200"/>
      </p:ext>
    </p:extLst>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MSC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582375"/>
      </p:ext>
    </p:extLst>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SC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8754" y="2471681"/>
            <a:ext cx="7886700" cy="1421928"/>
          </a:xfrm>
        </p:spPr>
        <p:txBody>
          <a:bodyPr anchor="b"/>
          <a:lstStyle>
            <a:lvl1pPr>
              <a:defRPr sz="48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2237710"/>
      </p:ext>
    </p:extLst>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MSC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42883443"/>
      </p:ext>
    </p:extLst>
  </p:cSld>
  <p:clrMapOvr>
    <a:masterClrMapping/>
  </p:clrMapOvr>
  <p:transition spd="slow">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MSC 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1248"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8515512"/>
      </p:ext>
    </p:extLst>
  </p:cSld>
  <p:clrMapOvr>
    <a:masterClrMapping/>
  </p:clrMapOvr>
  <p:transition spd="slow">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MSC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7"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474857662"/>
      </p:ext>
    </p:extLst>
  </p:cSld>
  <p:clrMapOvr>
    <a:masterClrMapping/>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6B878F-DF3E-46A2-80DA-0AB055C0575B}" type="datetimeFigureOut">
              <a:rPr lang="en-US" smtClean="0"/>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1628B-F344-4EAE-B312-679DFA80C684}" type="slidenum">
              <a:rPr lang="en-US" smtClean="0"/>
              <a:t>‹#›</a:t>
            </a:fld>
            <a:endParaRPr lang="en-US"/>
          </a:p>
        </p:txBody>
      </p:sp>
    </p:spTree>
    <p:extLst>
      <p:ext uri="{BB962C8B-B14F-4D97-AF65-F5344CB8AC3E}">
        <p14:creationId xmlns:p14="http://schemas.microsoft.com/office/powerpoint/2010/main" val="3313685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B878F-DF3E-46A2-80DA-0AB055C0575B}" type="datetimeFigureOut">
              <a:rPr lang="en-US" smtClean="0"/>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1628B-F344-4EAE-B312-679DFA80C684}" type="slidenum">
              <a:rPr lang="en-US" smtClean="0"/>
              <a:t>‹#›</a:t>
            </a:fld>
            <a:endParaRPr lang="en-US"/>
          </a:p>
        </p:txBody>
      </p:sp>
    </p:spTree>
    <p:extLst>
      <p:ext uri="{BB962C8B-B14F-4D97-AF65-F5344CB8AC3E}">
        <p14:creationId xmlns:p14="http://schemas.microsoft.com/office/powerpoint/2010/main" val="1244733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E6B878F-DF3E-46A2-80DA-0AB055C0575B}" type="datetimeFigureOut">
              <a:rPr lang="en-US" smtClean="0"/>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1628B-F344-4EAE-B312-679DFA80C684}" type="slidenum">
              <a:rPr lang="en-US" smtClean="0"/>
              <a:t>‹#›</a:t>
            </a:fld>
            <a:endParaRPr lang="en-US"/>
          </a:p>
        </p:txBody>
      </p:sp>
    </p:spTree>
    <p:extLst>
      <p:ext uri="{BB962C8B-B14F-4D97-AF65-F5344CB8AC3E}">
        <p14:creationId xmlns:p14="http://schemas.microsoft.com/office/powerpoint/2010/main" val="1182674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6B878F-DF3E-46A2-80DA-0AB055C0575B}" type="datetimeFigureOut">
              <a:rPr lang="en-US" smtClean="0"/>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1628B-F344-4EAE-B312-679DFA80C684}" type="slidenum">
              <a:rPr lang="en-US" smtClean="0"/>
              <a:t>‹#›</a:t>
            </a:fld>
            <a:endParaRPr lang="en-US"/>
          </a:p>
        </p:txBody>
      </p:sp>
    </p:spTree>
    <p:extLst>
      <p:ext uri="{BB962C8B-B14F-4D97-AF65-F5344CB8AC3E}">
        <p14:creationId xmlns:p14="http://schemas.microsoft.com/office/powerpoint/2010/main" val="3931019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6B878F-DF3E-46A2-80DA-0AB055C0575B}" type="datetimeFigureOut">
              <a:rPr lang="en-US" smtClean="0"/>
              <a:t>6/8/2020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21628B-F344-4EAE-B312-679DFA80C684}" type="slidenum">
              <a:rPr lang="en-US" smtClean="0"/>
              <a:t>‹#›</a:t>
            </a:fld>
            <a:endParaRPr lang="en-US"/>
          </a:p>
        </p:txBody>
      </p:sp>
    </p:spTree>
    <p:extLst>
      <p:ext uri="{BB962C8B-B14F-4D97-AF65-F5344CB8AC3E}">
        <p14:creationId xmlns:p14="http://schemas.microsoft.com/office/powerpoint/2010/main" val="588164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S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4035"/>
            <a:ext cx="7955280" cy="480131"/>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38591226"/>
      </p:ext>
    </p:extLst>
  </p:cSld>
  <p:clrMapOvr>
    <a:masterClrMapping/>
  </p:clrMapOvr>
  <p:transition spd="slow">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6B878F-DF3E-46A2-80DA-0AB055C0575B}" type="datetimeFigureOut">
              <a:rPr lang="en-US" smtClean="0"/>
              <a:t>6/8/2020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21628B-F344-4EAE-B312-679DFA80C684}" type="slidenum">
              <a:rPr lang="en-US" smtClean="0"/>
              <a:t>‹#›</a:t>
            </a:fld>
            <a:endParaRPr lang="en-US"/>
          </a:p>
        </p:txBody>
      </p:sp>
    </p:spTree>
    <p:extLst>
      <p:ext uri="{BB962C8B-B14F-4D97-AF65-F5344CB8AC3E}">
        <p14:creationId xmlns:p14="http://schemas.microsoft.com/office/powerpoint/2010/main" val="1334582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6B878F-DF3E-46A2-80DA-0AB055C0575B}" type="datetimeFigureOut">
              <a:rPr lang="en-US" smtClean="0"/>
              <a:t>6/8/2020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21628B-F344-4EAE-B312-679DFA80C684}" type="slidenum">
              <a:rPr lang="en-US" smtClean="0"/>
              <a:t>‹#›</a:t>
            </a:fld>
            <a:endParaRPr lang="en-US"/>
          </a:p>
        </p:txBody>
      </p:sp>
    </p:spTree>
    <p:extLst>
      <p:ext uri="{BB962C8B-B14F-4D97-AF65-F5344CB8AC3E}">
        <p14:creationId xmlns:p14="http://schemas.microsoft.com/office/powerpoint/2010/main" val="2997699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E6B878F-DF3E-46A2-80DA-0AB055C0575B}" type="datetimeFigureOut">
              <a:rPr lang="en-US" smtClean="0"/>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1628B-F344-4EAE-B312-679DFA80C684}" type="slidenum">
              <a:rPr lang="en-US" smtClean="0"/>
              <a:t>‹#›</a:t>
            </a:fld>
            <a:endParaRPr lang="en-US"/>
          </a:p>
        </p:txBody>
      </p:sp>
    </p:spTree>
    <p:extLst>
      <p:ext uri="{BB962C8B-B14F-4D97-AF65-F5344CB8AC3E}">
        <p14:creationId xmlns:p14="http://schemas.microsoft.com/office/powerpoint/2010/main" val="3413693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E6B878F-DF3E-46A2-80DA-0AB055C0575B}" type="datetimeFigureOut">
              <a:rPr lang="en-US" smtClean="0"/>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1628B-F344-4EAE-B312-679DFA80C684}" type="slidenum">
              <a:rPr lang="en-US" smtClean="0"/>
              <a:t>‹#›</a:t>
            </a:fld>
            <a:endParaRPr lang="en-US"/>
          </a:p>
        </p:txBody>
      </p:sp>
    </p:spTree>
    <p:extLst>
      <p:ext uri="{BB962C8B-B14F-4D97-AF65-F5344CB8AC3E}">
        <p14:creationId xmlns:p14="http://schemas.microsoft.com/office/powerpoint/2010/main" val="37411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B878F-DF3E-46A2-80DA-0AB055C0575B}" type="datetimeFigureOut">
              <a:rPr lang="en-US" smtClean="0"/>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1628B-F344-4EAE-B312-679DFA80C684}" type="slidenum">
              <a:rPr lang="en-US" smtClean="0"/>
              <a:t>‹#›</a:t>
            </a:fld>
            <a:endParaRPr lang="en-US"/>
          </a:p>
        </p:txBody>
      </p:sp>
    </p:spTree>
    <p:extLst>
      <p:ext uri="{BB962C8B-B14F-4D97-AF65-F5344CB8AC3E}">
        <p14:creationId xmlns:p14="http://schemas.microsoft.com/office/powerpoint/2010/main" val="12419675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B878F-DF3E-46A2-80DA-0AB055C0575B}" type="datetimeFigureOut">
              <a:rPr lang="en-US" smtClean="0"/>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1628B-F344-4EAE-B312-679DFA80C684}" type="slidenum">
              <a:rPr lang="en-US" smtClean="0"/>
              <a:t>‹#›</a:t>
            </a:fld>
            <a:endParaRPr lang="en-US"/>
          </a:p>
        </p:txBody>
      </p:sp>
    </p:spTree>
    <p:extLst>
      <p:ext uri="{BB962C8B-B14F-4D97-AF65-F5344CB8AC3E}">
        <p14:creationId xmlns:p14="http://schemas.microsoft.com/office/powerpoint/2010/main" val="2601822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349CB2-05EB-4D60-93DF-613F718065DD}" type="datetimeFigureOut">
              <a:rPr lang="en-US" smtClean="0"/>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CE083-8025-46C1-AAEB-49B878D89F3E}" type="slidenum">
              <a:rPr lang="en-US" smtClean="0"/>
              <a:t>‹#›</a:t>
            </a:fld>
            <a:endParaRPr lang="en-US"/>
          </a:p>
        </p:txBody>
      </p:sp>
    </p:spTree>
    <p:extLst>
      <p:ext uri="{BB962C8B-B14F-4D97-AF65-F5344CB8AC3E}">
        <p14:creationId xmlns:p14="http://schemas.microsoft.com/office/powerpoint/2010/main" val="580051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349CB2-05EB-4D60-93DF-613F718065DD}" type="datetimeFigureOut">
              <a:rPr lang="en-US" smtClean="0"/>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CE083-8025-46C1-AAEB-49B878D89F3E}" type="slidenum">
              <a:rPr lang="en-US" smtClean="0"/>
              <a:t>‹#›</a:t>
            </a:fld>
            <a:endParaRPr lang="en-US"/>
          </a:p>
        </p:txBody>
      </p:sp>
    </p:spTree>
    <p:extLst>
      <p:ext uri="{BB962C8B-B14F-4D97-AF65-F5344CB8AC3E}">
        <p14:creationId xmlns:p14="http://schemas.microsoft.com/office/powerpoint/2010/main" val="1040246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E349CB2-05EB-4D60-93DF-613F718065DD}" type="datetimeFigureOut">
              <a:rPr lang="en-US" smtClean="0"/>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CE083-8025-46C1-AAEB-49B878D89F3E}" type="slidenum">
              <a:rPr lang="en-US" smtClean="0"/>
              <a:t>‹#›</a:t>
            </a:fld>
            <a:endParaRPr lang="en-US"/>
          </a:p>
        </p:txBody>
      </p:sp>
    </p:spTree>
    <p:extLst>
      <p:ext uri="{BB962C8B-B14F-4D97-AF65-F5344CB8AC3E}">
        <p14:creationId xmlns:p14="http://schemas.microsoft.com/office/powerpoint/2010/main" val="1243867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349CB2-05EB-4D60-93DF-613F718065DD}" type="datetimeFigureOut">
              <a:rPr lang="en-US" smtClean="0"/>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CE083-8025-46C1-AAEB-49B878D89F3E}" type="slidenum">
              <a:rPr lang="en-US" smtClean="0"/>
              <a:t>‹#›</a:t>
            </a:fld>
            <a:endParaRPr lang="en-US"/>
          </a:p>
        </p:txBody>
      </p:sp>
    </p:spTree>
    <p:extLst>
      <p:ext uri="{BB962C8B-B14F-4D97-AF65-F5344CB8AC3E}">
        <p14:creationId xmlns:p14="http://schemas.microsoft.com/office/powerpoint/2010/main" val="3360440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SC 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hasCustomPrompt="1"/>
          </p:nvPr>
        </p:nvSpPr>
        <p:spPr>
          <a:xfrm>
            <a:off x="17252" y="6190488"/>
            <a:ext cx="8307388"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Tree>
    <p:extLst>
      <p:ext uri="{BB962C8B-B14F-4D97-AF65-F5344CB8AC3E}">
        <p14:creationId xmlns:p14="http://schemas.microsoft.com/office/powerpoint/2010/main" val="136198205"/>
      </p:ext>
    </p:extLst>
  </p:cSld>
  <p:clrMapOvr>
    <a:masterClrMapping/>
  </p:clrMapOvr>
  <p:transition spd="slow">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349CB2-05EB-4D60-93DF-613F718065DD}" type="datetimeFigureOut">
              <a:rPr lang="en-US" smtClean="0"/>
              <a:t>6/8/2020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ACE083-8025-46C1-AAEB-49B878D89F3E}" type="slidenum">
              <a:rPr lang="en-US" smtClean="0"/>
              <a:t>‹#›</a:t>
            </a:fld>
            <a:endParaRPr lang="en-US"/>
          </a:p>
        </p:txBody>
      </p:sp>
    </p:spTree>
    <p:extLst>
      <p:ext uri="{BB962C8B-B14F-4D97-AF65-F5344CB8AC3E}">
        <p14:creationId xmlns:p14="http://schemas.microsoft.com/office/powerpoint/2010/main" val="1644264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349CB2-05EB-4D60-93DF-613F718065DD}" type="datetimeFigureOut">
              <a:rPr lang="en-US" smtClean="0"/>
              <a:t>6/8/2020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ACE083-8025-46C1-AAEB-49B878D89F3E}" type="slidenum">
              <a:rPr lang="en-US" smtClean="0"/>
              <a:t>‹#›</a:t>
            </a:fld>
            <a:endParaRPr lang="en-US"/>
          </a:p>
        </p:txBody>
      </p:sp>
    </p:spTree>
    <p:extLst>
      <p:ext uri="{BB962C8B-B14F-4D97-AF65-F5344CB8AC3E}">
        <p14:creationId xmlns:p14="http://schemas.microsoft.com/office/powerpoint/2010/main" val="1805179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49CB2-05EB-4D60-93DF-613F718065DD}" type="datetimeFigureOut">
              <a:rPr lang="en-US" smtClean="0"/>
              <a:t>6/8/2020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ACE083-8025-46C1-AAEB-49B878D89F3E}" type="slidenum">
              <a:rPr lang="en-US" smtClean="0"/>
              <a:t>‹#›</a:t>
            </a:fld>
            <a:endParaRPr lang="en-US"/>
          </a:p>
        </p:txBody>
      </p:sp>
    </p:spTree>
    <p:extLst>
      <p:ext uri="{BB962C8B-B14F-4D97-AF65-F5344CB8AC3E}">
        <p14:creationId xmlns:p14="http://schemas.microsoft.com/office/powerpoint/2010/main" val="1814974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E349CB2-05EB-4D60-93DF-613F718065DD}" type="datetimeFigureOut">
              <a:rPr lang="en-US" smtClean="0"/>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CE083-8025-46C1-AAEB-49B878D89F3E}" type="slidenum">
              <a:rPr lang="en-US" smtClean="0"/>
              <a:t>‹#›</a:t>
            </a:fld>
            <a:endParaRPr lang="en-US"/>
          </a:p>
        </p:txBody>
      </p:sp>
    </p:spTree>
    <p:extLst>
      <p:ext uri="{BB962C8B-B14F-4D97-AF65-F5344CB8AC3E}">
        <p14:creationId xmlns:p14="http://schemas.microsoft.com/office/powerpoint/2010/main" val="993782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E349CB2-05EB-4D60-93DF-613F718065DD}" type="datetimeFigureOut">
              <a:rPr lang="en-US" smtClean="0"/>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CE083-8025-46C1-AAEB-49B878D89F3E}" type="slidenum">
              <a:rPr lang="en-US" smtClean="0"/>
              <a:t>‹#›</a:t>
            </a:fld>
            <a:endParaRPr lang="en-US"/>
          </a:p>
        </p:txBody>
      </p:sp>
    </p:spTree>
    <p:extLst>
      <p:ext uri="{BB962C8B-B14F-4D97-AF65-F5344CB8AC3E}">
        <p14:creationId xmlns:p14="http://schemas.microsoft.com/office/powerpoint/2010/main" val="893923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349CB2-05EB-4D60-93DF-613F718065DD}" type="datetimeFigureOut">
              <a:rPr lang="en-US" smtClean="0"/>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CE083-8025-46C1-AAEB-49B878D89F3E}" type="slidenum">
              <a:rPr lang="en-US" smtClean="0"/>
              <a:t>‹#›</a:t>
            </a:fld>
            <a:endParaRPr lang="en-US"/>
          </a:p>
        </p:txBody>
      </p:sp>
    </p:spTree>
    <p:extLst>
      <p:ext uri="{BB962C8B-B14F-4D97-AF65-F5344CB8AC3E}">
        <p14:creationId xmlns:p14="http://schemas.microsoft.com/office/powerpoint/2010/main" val="18623163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349CB2-05EB-4D60-93DF-613F718065DD}" type="datetimeFigureOut">
              <a:rPr lang="en-US" smtClean="0"/>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CE083-8025-46C1-AAEB-49B878D89F3E}" type="slidenum">
              <a:rPr lang="en-US" smtClean="0"/>
              <a:t>‹#›</a:t>
            </a:fld>
            <a:endParaRPr lang="en-US"/>
          </a:p>
        </p:txBody>
      </p:sp>
    </p:spTree>
    <p:extLst>
      <p:ext uri="{BB962C8B-B14F-4D97-AF65-F5344CB8AC3E}">
        <p14:creationId xmlns:p14="http://schemas.microsoft.com/office/powerpoint/2010/main" val="3968894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MSC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Tree>
    <p:extLst>
      <p:ext uri="{BB962C8B-B14F-4D97-AF65-F5344CB8AC3E}">
        <p14:creationId xmlns:p14="http://schemas.microsoft.com/office/powerpoint/2010/main" val="3671473208"/>
      </p:ext>
    </p:extLst>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SC 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836761" y="1144468"/>
            <a:ext cx="77724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461477913"/>
      </p:ext>
    </p:extLst>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836761" y="1144468"/>
            <a:ext cx="77724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3917278634"/>
      </p:ext>
    </p:extLst>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SC Title, Sub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3599260183"/>
      </p:ext>
    </p:extLst>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SC 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Tree>
    <p:extLst>
      <p:ext uri="{BB962C8B-B14F-4D97-AF65-F5344CB8AC3E}">
        <p14:creationId xmlns:p14="http://schemas.microsoft.com/office/powerpoint/2010/main" val="4270549383"/>
      </p:ext>
    </p:extLst>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SC 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1802698757"/>
      </p:ext>
    </p:extLst>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LowerBa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5877963"/>
            <a:ext cx="9144000" cy="923925"/>
          </a:xfrm>
          <a:prstGeom prst="rect">
            <a:avLst/>
          </a:prstGeom>
        </p:spPr>
      </p:pic>
      <p:pic>
        <p:nvPicPr>
          <p:cNvPr id="10" name="TopBa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793"/>
            <a:ext cx="9144000" cy="1028700"/>
          </a:xfrm>
          <a:prstGeom prst="rect">
            <a:avLst/>
          </a:prstGeom>
        </p:spPr>
      </p:pic>
      <p:sp>
        <p:nvSpPr>
          <p:cNvPr id="2" name="Title Placeholder 1"/>
          <p:cNvSpPr>
            <a:spLocks noGrp="1"/>
          </p:cNvSpPr>
          <p:nvPr>
            <p:ph type="title"/>
          </p:nvPr>
        </p:nvSpPr>
        <p:spPr bwMode="gray">
          <a:xfrm>
            <a:off x="836761" y="99565"/>
            <a:ext cx="7955280" cy="480131"/>
          </a:xfrm>
          <a:prstGeom prst="rect">
            <a:avLst/>
          </a:prstGeom>
        </p:spPr>
        <p:txBody>
          <a:bodyPr vert="horz" lIns="182880" tIns="45720" rIns="91440" bIns="45720" rtlCol="0" anchor="t" anchorCtr="0">
            <a:spAutoFit/>
          </a:bodyPr>
          <a:lstStyle/>
          <a:p>
            <a:pPr marL="0" lvl="0"/>
            <a:r>
              <a:rPr lang="en-US" dirty="0" smtClean="0"/>
              <a:t>Click To Edit Master Title Style</a:t>
            </a:r>
            <a:endParaRPr lang="en-US" dirty="0"/>
          </a:p>
        </p:txBody>
      </p:sp>
      <p:sp>
        <p:nvSpPr>
          <p:cNvPr id="3" name="Text Placeholder 2"/>
          <p:cNvSpPr>
            <a:spLocks noGrp="1"/>
          </p:cNvSpPr>
          <p:nvPr>
            <p:ph type="body" idx="1"/>
          </p:nvPr>
        </p:nvSpPr>
        <p:spPr>
          <a:xfrm>
            <a:off x="836761" y="711257"/>
            <a:ext cx="77724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
        <p:nvSpPr>
          <p:cNvPr id="8" name="Classification Lower"/>
          <p:cNvSpPr txBox="1">
            <a:spLocks/>
          </p:cNvSpPr>
          <p:nvPr userDrawn="1"/>
        </p:nvSpPr>
        <p:spPr>
          <a:xfrm>
            <a:off x="5461462" y="6615087"/>
            <a:ext cx="2061557" cy="307777"/>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dirty="0" smtClean="0"/>
              <a:t>	</a:t>
            </a:r>
            <a:r>
              <a:rPr lang="en-US" sz="1000" dirty="0" smtClean="0">
                <a:latin typeface="Arial" panose="020B0604020202020204" pitchFamily="34" charset="0"/>
                <a:cs typeface="Arial" panose="020B0604020202020204" pitchFamily="34" charset="0"/>
              </a:rPr>
              <a:t>28 May</a:t>
            </a:r>
            <a:r>
              <a:rPr lang="en-US" sz="1000" baseline="0" dirty="0" smtClean="0">
                <a:latin typeface="Arial" panose="020B0604020202020204" pitchFamily="34" charset="0"/>
                <a:cs typeface="Arial" panose="020B0604020202020204" pitchFamily="34" charset="0"/>
              </a:rPr>
              <a:t> 2020 </a:t>
            </a:r>
            <a:r>
              <a:rPr lang="en-US" sz="1000" dirty="0" smtClean="0">
                <a:latin typeface="Arial" panose="020B0604020202020204" pitchFamily="34" charset="0"/>
                <a:cs typeface="Arial" panose="020B0604020202020204" pitchFamily="34" charset="0"/>
              </a:rPr>
              <a:t>V#1</a:t>
            </a:r>
          </a:p>
          <a:p>
            <a:pPr algn="r"/>
            <a:endParaRPr lang="en-US" sz="1000" b="1" dirty="0"/>
          </a:p>
        </p:txBody>
      </p:sp>
      <p:pic>
        <p:nvPicPr>
          <p:cNvPr id="11" name="Picture 1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296101" y="6054652"/>
            <a:ext cx="659247" cy="602112"/>
          </a:xfrm>
          <a:prstGeom prst="rect">
            <a:avLst/>
          </a:prstGeom>
        </p:spPr>
      </p:pic>
      <p:sp>
        <p:nvSpPr>
          <p:cNvPr id="15" name="Rectangle 14"/>
          <p:cNvSpPr/>
          <p:nvPr userDrawn="1"/>
        </p:nvSpPr>
        <p:spPr>
          <a:xfrm>
            <a:off x="0" y="6574244"/>
            <a:ext cx="6005146" cy="246221"/>
          </a:xfrm>
          <a:prstGeom prst="rect">
            <a:avLst/>
          </a:prstGeom>
        </p:spPr>
        <p:txBody>
          <a:bodyPr wrap="square">
            <a:spAutoFit/>
          </a:bodyPr>
          <a:lstStyle/>
          <a:p>
            <a:pPr algn="l" defTabSz="457200" fontAlgn="base">
              <a:spcBef>
                <a:spcPct val="0"/>
              </a:spcBef>
              <a:spcAft>
                <a:spcPct val="0"/>
              </a:spcAft>
            </a:pPr>
            <a:r>
              <a:rPr lang="en-US" sz="1000" dirty="0" smtClean="0">
                <a:solidFill>
                  <a:prstClr val="black"/>
                </a:solidFill>
                <a:latin typeface="Arial" charset="0"/>
                <a:cs typeface="Arial" charset="0"/>
              </a:rPr>
              <a:t>Laura Garcia, USAG Bavaria, DSN 314-569-7904, Email: laura.a.garcia32.civ@mail.mil</a:t>
            </a:r>
            <a:endParaRPr lang="en-US" sz="1000" dirty="0">
              <a:solidFill>
                <a:prstClr val="black"/>
              </a:solidFill>
              <a:latin typeface="Arial" charset="0"/>
              <a:cs typeface="Arial" charset="0"/>
            </a:endParaRPr>
          </a:p>
        </p:txBody>
      </p:sp>
    </p:spTree>
    <p:extLst>
      <p:ext uri="{BB962C8B-B14F-4D97-AF65-F5344CB8AC3E}">
        <p14:creationId xmlns:p14="http://schemas.microsoft.com/office/powerpoint/2010/main" val="19996787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98" r:id="rId5"/>
    <p:sldLayoutId id="2147483699" r:id="rId6"/>
    <p:sldLayoutId id="2147483700" r:id="rId7"/>
    <p:sldLayoutId id="2147483703" r:id="rId8"/>
    <p:sldLayoutId id="2147483701" r:id="rId9"/>
    <p:sldLayoutId id="2147483680" r:id="rId10"/>
    <p:sldLayoutId id="2147483681" r:id="rId11"/>
    <p:sldLayoutId id="2147483682" r:id="rId12"/>
    <p:sldLayoutId id="2147483683" r:id="rId13"/>
    <p:sldLayoutId id="2147483684" r:id="rId14"/>
  </p:sldLayoutIdLst>
  <p:transition spd="slow">
    <p:fade/>
  </p:transition>
  <p:timing>
    <p:tnLst>
      <p:par>
        <p:cTn id="1" dur="indefinite" restart="never" nodeType="tmRoot"/>
      </p:par>
    </p:tnLst>
  </p:timing>
  <p:hf hdr="0"/>
  <p:txStyles>
    <p:title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p:titleStyle>
    <p:body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B878F-DF3E-46A2-80DA-0AB055C0575B}" type="datetimeFigureOut">
              <a:rPr lang="en-US" smtClean="0"/>
              <a:t>6/8/2020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1628B-F344-4EAE-B312-679DFA80C684}" type="slidenum">
              <a:rPr lang="en-US" smtClean="0"/>
              <a:t>‹#›</a:t>
            </a:fld>
            <a:endParaRPr lang="en-US"/>
          </a:p>
        </p:txBody>
      </p:sp>
    </p:spTree>
    <p:extLst>
      <p:ext uri="{BB962C8B-B14F-4D97-AF65-F5344CB8AC3E}">
        <p14:creationId xmlns:p14="http://schemas.microsoft.com/office/powerpoint/2010/main" val="2400614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49CB2-05EB-4D60-93DF-613F718065DD}" type="datetimeFigureOut">
              <a:rPr lang="en-US" smtClean="0"/>
              <a:t>6/8/2020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CE083-8025-46C1-AAEB-49B878D89F3E}" type="slidenum">
              <a:rPr lang="en-US" smtClean="0"/>
              <a:t>‹#›</a:t>
            </a:fld>
            <a:endParaRPr lang="en-US"/>
          </a:p>
        </p:txBody>
      </p:sp>
    </p:spTree>
    <p:extLst>
      <p:ext uri="{BB962C8B-B14F-4D97-AF65-F5344CB8AC3E}">
        <p14:creationId xmlns:p14="http://schemas.microsoft.com/office/powerpoint/2010/main" val="20183859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m4a"/><Relationship Id="rId3" Type="http://schemas.microsoft.com/office/2007/relationships/media" Target="../media/media2.m4a"/><Relationship Id="rId7" Type="http://schemas.microsoft.com/office/2007/relationships/media" Target="../media/media4.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image" Target="../media/image8.png"/><Relationship Id="rId5" Type="http://schemas.microsoft.com/office/2007/relationships/media" Target="../media/media3.m4a"/><Relationship Id="rId10" Type="http://schemas.openxmlformats.org/officeDocument/2006/relationships/notesSlide" Target="../notesSlides/notesSlide1.xml"/><Relationship Id="rId4" Type="http://schemas.openxmlformats.org/officeDocument/2006/relationships/audio" Target="../media/media2.m4a"/><Relationship Id="rId9"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8.pn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audio" Target="../media/media36.m4a"/><Relationship Id="rId3" Type="http://schemas.microsoft.com/office/2007/relationships/media" Target="../media/media34.m4a"/><Relationship Id="rId7" Type="http://schemas.microsoft.com/office/2007/relationships/media" Target="../media/media36.m4a"/><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audio" Target="../media/media35.m4a"/><Relationship Id="rId11" Type="http://schemas.openxmlformats.org/officeDocument/2006/relationships/image" Target="../media/image8.png"/><Relationship Id="rId5" Type="http://schemas.microsoft.com/office/2007/relationships/media" Target="../media/media35.m4a"/><Relationship Id="rId10" Type="http://schemas.openxmlformats.org/officeDocument/2006/relationships/hyperlink" Target="http://www.army.mil/a/232252" TargetMode="External"/><Relationship Id="rId4" Type="http://schemas.openxmlformats.org/officeDocument/2006/relationships/audio" Target="../media/media34.m4a"/><Relationship Id="rId9"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media" Target="../media/media38.m4a"/><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8.png"/><Relationship Id="rId5" Type="http://schemas.openxmlformats.org/officeDocument/2006/relationships/slideLayout" Target="../slideLayouts/slideLayout6.xml"/><Relationship Id="rId4" Type="http://schemas.openxmlformats.org/officeDocument/2006/relationships/audio" Target="../media/media38.m4a"/></Relationships>
</file>

<file path=ppt/slides/_rels/slide15.xml.rels><?xml version="1.0" encoding="UTF-8" standalone="yes"?>
<Relationships xmlns="http://schemas.openxmlformats.org/package/2006/relationships"><Relationship Id="rId3" Type="http://schemas.microsoft.com/office/2007/relationships/media" Target="../media/media40.m4a"/><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8.png"/><Relationship Id="rId5" Type="http://schemas.openxmlformats.org/officeDocument/2006/relationships/slideLayout" Target="../slideLayouts/slideLayout6.xml"/><Relationship Id="rId4" Type="http://schemas.openxmlformats.org/officeDocument/2006/relationships/audio" Target="../media/media40.m4a"/></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2.m4a"/><Relationship Id="rId7" Type="http://schemas.openxmlformats.org/officeDocument/2006/relationships/slideLayout" Target="../slideLayouts/slideLayout6.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audio" Target="../media/media43.m4a"/><Relationship Id="rId5" Type="http://schemas.microsoft.com/office/2007/relationships/media" Target="../media/media43.m4a"/><Relationship Id="rId4" Type="http://schemas.openxmlformats.org/officeDocument/2006/relationships/audio" Target="../media/media42.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audio" Target="../media/media9.m4a"/><Relationship Id="rId13" Type="http://schemas.microsoft.com/office/2007/relationships/media" Target="../media/media12.m4a"/><Relationship Id="rId18" Type="http://schemas.openxmlformats.org/officeDocument/2006/relationships/image" Target="../media/image8.png"/><Relationship Id="rId3" Type="http://schemas.microsoft.com/office/2007/relationships/media" Target="../media/media7.m4a"/><Relationship Id="rId7" Type="http://schemas.microsoft.com/office/2007/relationships/media" Target="../media/media9.m4a"/><Relationship Id="rId12" Type="http://schemas.openxmlformats.org/officeDocument/2006/relationships/audio" Target="../media/media11.m4a"/><Relationship Id="rId17" Type="http://schemas.openxmlformats.org/officeDocument/2006/relationships/slideLayout" Target="../slideLayouts/slideLayout6.xml"/><Relationship Id="rId2" Type="http://schemas.openxmlformats.org/officeDocument/2006/relationships/audio" Target="../media/media6.m4a"/><Relationship Id="rId16" Type="http://schemas.openxmlformats.org/officeDocument/2006/relationships/audio" Target="../media/media13.m4a"/><Relationship Id="rId1" Type="http://schemas.microsoft.com/office/2007/relationships/media" Target="../media/media6.m4a"/><Relationship Id="rId6" Type="http://schemas.openxmlformats.org/officeDocument/2006/relationships/audio" Target="../media/media8.m4a"/><Relationship Id="rId11" Type="http://schemas.microsoft.com/office/2007/relationships/media" Target="../media/media11.m4a"/><Relationship Id="rId5" Type="http://schemas.microsoft.com/office/2007/relationships/media" Target="../media/media8.m4a"/><Relationship Id="rId15" Type="http://schemas.microsoft.com/office/2007/relationships/media" Target="../media/media13.m4a"/><Relationship Id="rId10" Type="http://schemas.openxmlformats.org/officeDocument/2006/relationships/audio" Target="../media/media10.m4a"/><Relationship Id="rId4" Type="http://schemas.openxmlformats.org/officeDocument/2006/relationships/audio" Target="../media/media7.m4a"/><Relationship Id="rId9" Type="http://schemas.microsoft.com/office/2007/relationships/media" Target="../media/media10.m4a"/><Relationship Id="rId14" Type="http://schemas.openxmlformats.org/officeDocument/2006/relationships/audio" Target="../media/media12.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audio" Target="../media/media19.m4a"/><Relationship Id="rId13" Type="http://schemas.openxmlformats.org/officeDocument/2006/relationships/slideLayout" Target="../slideLayouts/slideLayout6.xml"/><Relationship Id="rId3" Type="http://schemas.microsoft.com/office/2007/relationships/media" Target="../media/media17.m4a"/><Relationship Id="rId7" Type="http://schemas.microsoft.com/office/2007/relationships/media" Target="../media/media19.m4a"/><Relationship Id="rId12" Type="http://schemas.openxmlformats.org/officeDocument/2006/relationships/audio" Target="../media/media21.m4a"/><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audio" Target="../media/media18.m4a"/><Relationship Id="rId11" Type="http://schemas.microsoft.com/office/2007/relationships/media" Target="../media/media21.m4a"/><Relationship Id="rId5" Type="http://schemas.microsoft.com/office/2007/relationships/media" Target="../media/media18.m4a"/><Relationship Id="rId10" Type="http://schemas.openxmlformats.org/officeDocument/2006/relationships/audio" Target="../media/media20.m4a"/><Relationship Id="rId4" Type="http://schemas.openxmlformats.org/officeDocument/2006/relationships/audio" Target="../media/media17.m4a"/><Relationship Id="rId9" Type="http://schemas.microsoft.com/office/2007/relationships/media" Target="../media/media20.m4a"/><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3.m4a"/><Relationship Id="rId7"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audio" Target="../media/media24.m4a"/><Relationship Id="rId5" Type="http://schemas.microsoft.com/office/2007/relationships/media" Target="../media/media24.m4a"/><Relationship Id="rId4" Type="http://schemas.openxmlformats.org/officeDocument/2006/relationships/audio" Target="../media/media23.m4a"/></Relationships>
</file>

<file path=ppt/slides/_rels/slide8.xml.rels><?xml version="1.0" encoding="UTF-8" standalone="yes"?>
<Relationships xmlns="http://schemas.openxmlformats.org/package/2006/relationships"><Relationship Id="rId8" Type="http://schemas.openxmlformats.org/officeDocument/2006/relationships/audio" Target="../media/media28.m4a"/><Relationship Id="rId3" Type="http://schemas.microsoft.com/office/2007/relationships/media" Target="../media/media26.m4a"/><Relationship Id="rId7" Type="http://schemas.microsoft.com/office/2007/relationships/media" Target="../media/media28.m4a"/><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audio" Target="../media/media27.m4a"/><Relationship Id="rId5" Type="http://schemas.microsoft.com/office/2007/relationships/media" Target="../media/media27.m4a"/><Relationship Id="rId10" Type="http://schemas.openxmlformats.org/officeDocument/2006/relationships/image" Target="../media/image8.png"/><Relationship Id="rId4" Type="http://schemas.openxmlformats.org/officeDocument/2006/relationships/audio" Target="../media/media26.m4a"/><Relationship Id="rId9"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 y="6271828"/>
            <a:ext cx="1696915" cy="369332"/>
          </a:xfrm>
          <a:prstGeom prst="rect">
            <a:avLst/>
          </a:prstGeom>
          <a:noFill/>
        </p:spPr>
        <p:txBody>
          <a:bodyPr wrap="square" rtlCol="0">
            <a:spAutoFit/>
          </a:bodyPr>
          <a:lstStyle/>
          <a:p>
            <a:r>
              <a:rPr lang="en-US" sz="900" dirty="0" smtClean="0">
                <a:latin typeface="Arial" pitchFamily="34" charset="0"/>
                <a:cs typeface="Arial" pitchFamily="34" charset="0"/>
              </a:rPr>
              <a:t>Version Number  Version #1</a:t>
            </a:r>
          </a:p>
          <a:p>
            <a:r>
              <a:rPr lang="en-US" sz="900" dirty="0" smtClean="0">
                <a:latin typeface="Arial" pitchFamily="34" charset="0"/>
                <a:cs typeface="Arial" pitchFamily="34" charset="0"/>
              </a:rPr>
              <a:t>As of 28 MAY 2020</a:t>
            </a:r>
            <a:endParaRPr lang="en-US" sz="900" dirty="0">
              <a:latin typeface="Arial" pitchFamily="34" charset="0"/>
              <a:cs typeface="Arial" pitchFamily="34" charset="0"/>
            </a:endParaRPr>
          </a:p>
        </p:txBody>
      </p:sp>
      <p:sp>
        <p:nvSpPr>
          <p:cNvPr id="13" name="TextBox 12"/>
          <p:cNvSpPr txBox="1"/>
          <p:nvPr/>
        </p:nvSpPr>
        <p:spPr>
          <a:xfrm>
            <a:off x="4422531" y="5675098"/>
            <a:ext cx="4703539" cy="900246"/>
          </a:xfrm>
          <a:prstGeom prst="rect">
            <a:avLst/>
          </a:prstGeom>
          <a:noFill/>
        </p:spPr>
        <p:txBody>
          <a:bodyPr wrap="square" rtlCol="0">
            <a:spAutoFit/>
          </a:bodyPr>
          <a:lstStyle/>
          <a:p>
            <a:pPr algn="ctr"/>
            <a:endParaRPr lang="en-US" b="1" dirty="0" smtClean="0">
              <a:latin typeface="Arial" pitchFamily="34" charset="0"/>
              <a:cs typeface="Arial" pitchFamily="34" charset="0"/>
            </a:endParaRPr>
          </a:p>
          <a:p>
            <a:pPr algn="ctr"/>
            <a:r>
              <a:rPr lang="en-US" b="1" dirty="0" smtClean="0">
                <a:latin typeface="Arial" pitchFamily="34" charset="0"/>
                <a:cs typeface="Arial" pitchFamily="34" charset="0"/>
              </a:rPr>
              <a:t>Army Substance Abuse Program (ASAP)</a:t>
            </a:r>
          </a:p>
          <a:p>
            <a:pPr algn="ctr">
              <a:spcBef>
                <a:spcPts val="300"/>
              </a:spcBef>
            </a:pPr>
            <a:r>
              <a:rPr lang="en-US" sz="1400" b="1" dirty="0" smtClean="0">
                <a:latin typeface="Arial" pitchFamily="34" charset="0"/>
                <a:cs typeface="Arial" pitchFamily="34" charset="0"/>
              </a:rPr>
              <a:t>USAG Bavaria</a:t>
            </a:r>
            <a:endParaRPr lang="en-US" sz="1400" b="1" dirty="0">
              <a:latin typeface="Arial" pitchFamily="34" charset="0"/>
              <a:cs typeface="Arial" pitchFamily="34" charset="0"/>
            </a:endParaRPr>
          </a:p>
        </p:txBody>
      </p:sp>
      <p:sp>
        <p:nvSpPr>
          <p:cNvPr id="10" name="Title 9"/>
          <p:cNvSpPr>
            <a:spLocks noGrp="1"/>
          </p:cNvSpPr>
          <p:nvPr>
            <p:ph type="ctrTitle"/>
          </p:nvPr>
        </p:nvSpPr>
        <p:spPr>
          <a:xfrm>
            <a:off x="79132" y="5134709"/>
            <a:ext cx="7588224" cy="747897"/>
          </a:xfrm>
        </p:spPr>
        <p:txBody>
          <a:bodyPr/>
          <a:lstStyle/>
          <a:p>
            <a:r>
              <a:rPr lang="en-US" sz="5400" dirty="0" smtClean="0"/>
              <a:t>In-Processing Brief</a:t>
            </a:r>
            <a:endParaRPr lang="en-US" sz="5400" dirty="0"/>
          </a:p>
        </p:txBody>
      </p:sp>
      <p:pic>
        <p:nvPicPr>
          <p:cNvPr id="2" name="In processing brief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pic>
        <p:nvPicPr>
          <p:cNvPr id="3" name="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267200" y="3124200"/>
            <a:ext cx="609600" cy="609600"/>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267200" y="3124200"/>
            <a:ext cx="609600" cy="609600"/>
          </a:xfrm>
          <a:prstGeom prst="rect">
            <a:avLst/>
          </a:prstGeom>
        </p:spPr>
      </p:pic>
      <p:pic>
        <p:nvPicPr>
          <p:cNvPr id="5"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163798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29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220"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711"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a:lstStyle/>
          <a:p>
            <a:r>
              <a:rPr lang="en-US" dirty="0"/>
              <a:t>What is a Standard Drink?</a:t>
            </a:r>
          </a:p>
        </p:txBody>
      </p:sp>
      <p:sp>
        <p:nvSpPr>
          <p:cNvPr id="3" name="Content Placeholder 2"/>
          <p:cNvSpPr>
            <a:spLocks noGrp="1"/>
          </p:cNvSpPr>
          <p:nvPr>
            <p:ph idx="1"/>
          </p:nvPr>
        </p:nvSpPr>
        <p:spPr>
          <a:xfrm>
            <a:off x="836761" y="1144467"/>
            <a:ext cx="7772400" cy="4772755"/>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b="0" dirty="0" smtClean="0"/>
          </a:p>
          <a:p>
            <a:pPr marL="0" indent="0" algn="ctr">
              <a:buNone/>
            </a:pPr>
            <a:r>
              <a:rPr lang="en-US" sz="4800" dirty="0"/>
              <a:t/>
            </a:r>
            <a:br>
              <a:rPr lang="en-US" sz="4800" dirty="0"/>
            </a:br>
            <a:endParaRPr lang="en-US" dirty="0" smtClean="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508" y="1003300"/>
            <a:ext cx="8601891" cy="4834792"/>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7611414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 Alcohol Content (BAC)</a:t>
            </a:r>
            <a:endParaRPr lang="en-US" dirty="0"/>
          </a:p>
        </p:txBody>
      </p:sp>
      <p:sp>
        <p:nvSpPr>
          <p:cNvPr id="3" name="Content Placeholder 2"/>
          <p:cNvSpPr>
            <a:spLocks noGrp="1"/>
          </p:cNvSpPr>
          <p:nvPr>
            <p:ph idx="1"/>
          </p:nvPr>
        </p:nvSpPr>
        <p:spPr>
          <a:xfrm>
            <a:off x="836761" y="1144467"/>
            <a:ext cx="7772400" cy="4772755"/>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b="0" dirty="0" smtClean="0"/>
          </a:p>
          <a:p>
            <a:pPr marL="0" indent="0" algn="ctr">
              <a:buNone/>
            </a:pPr>
            <a:r>
              <a:rPr lang="en-US" sz="4800" dirty="0"/>
              <a:t/>
            </a:r>
            <a:br>
              <a:rPr lang="en-US" sz="4800" dirty="0"/>
            </a:br>
            <a:endParaRPr lang="en-US" dirty="0" smtClean="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55077"/>
            <a:ext cx="9143999" cy="478301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80532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Risk Drinking Guidelines</a:t>
            </a:r>
            <a:endParaRPr lang="en-US" dirty="0"/>
          </a:p>
        </p:txBody>
      </p:sp>
      <p:sp>
        <p:nvSpPr>
          <p:cNvPr id="3" name="Content Placeholder 2"/>
          <p:cNvSpPr>
            <a:spLocks noGrp="1"/>
          </p:cNvSpPr>
          <p:nvPr>
            <p:ph idx="1"/>
          </p:nvPr>
        </p:nvSpPr>
        <p:spPr>
          <a:xfrm>
            <a:off x="836761" y="1144467"/>
            <a:ext cx="7772400" cy="4772755"/>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b="0" dirty="0" smtClean="0"/>
          </a:p>
          <a:p>
            <a:pPr marL="0" indent="0">
              <a:buNone/>
            </a:pPr>
            <a:endParaRPr lang="en-US" b="0" dirty="0" smtClean="0"/>
          </a:p>
          <a:p>
            <a:pPr marL="0" indent="0" algn="ctr">
              <a:buNone/>
            </a:pPr>
            <a:r>
              <a:rPr lang="en-US" sz="4800" dirty="0" smtClean="0"/>
              <a:t/>
            </a:r>
            <a:br>
              <a:rPr lang="en-US" sz="4800" dirty="0" smtClean="0"/>
            </a:br>
            <a:endParaRPr lang="en-US" dirty="0" smtClean="0"/>
          </a:p>
        </p:txBody>
      </p:sp>
      <p:graphicFrame>
        <p:nvGraphicFramePr>
          <p:cNvPr id="6" name="Table 5"/>
          <p:cNvGraphicFramePr>
            <a:graphicFrameLocks noGrp="1"/>
          </p:cNvGraphicFramePr>
          <p:nvPr>
            <p:extLst>
              <p:ext uri="{D42A27DB-BD31-4B8C-83A1-F6EECF244321}">
                <p14:modId xmlns:p14="http://schemas.microsoft.com/office/powerpoint/2010/main" val="4182071364"/>
              </p:ext>
            </p:extLst>
          </p:nvPr>
        </p:nvGraphicFramePr>
        <p:xfrm>
          <a:off x="378070" y="1144467"/>
          <a:ext cx="8469598" cy="4711210"/>
        </p:xfrm>
        <a:graphic>
          <a:graphicData uri="http://schemas.openxmlformats.org/drawingml/2006/table">
            <a:tbl>
              <a:tblPr firstRow="1" bandRow="1">
                <a:tableStyleId>{68D230F3-CF80-4859-8CE7-A43EE81993B5}</a:tableStyleId>
              </a:tblPr>
              <a:tblGrid>
                <a:gridCol w="4237892">
                  <a:extLst>
                    <a:ext uri="{9D8B030D-6E8A-4147-A177-3AD203B41FA5}">
                      <a16:colId xmlns:a16="http://schemas.microsoft.com/office/drawing/2014/main" val="3171503985"/>
                    </a:ext>
                  </a:extLst>
                </a:gridCol>
                <a:gridCol w="4231706">
                  <a:extLst>
                    <a:ext uri="{9D8B030D-6E8A-4147-A177-3AD203B41FA5}">
                      <a16:colId xmlns:a16="http://schemas.microsoft.com/office/drawing/2014/main" val="2305249652"/>
                    </a:ext>
                  </a:extLst>
                </a:gridCol>
              </a:tblGrid>
              <a:tr h="594922">
                <a:tc>
                  <a:txBody>
                    <a:bodyPr/>
                    <a:lstStyle/>
                    <a:p>
                      <a:pPr algn="ctr"/>
                      <a:r>
                        <a:rPr lang="en-US" sz="2400" dirty="0" smtClean="0">
                          <a:latin typeface="Arial" panose="020B0604020202020204" pitchFamily="34" charset="0"/>
                          <a:cs typeface="Arial" panose="020B0604020202020204" pitchFamily="34" charset="0"/>
                        </a:rPr>
                        <a:t>USAREUR</a:t>
                      </a:r>
                      <a:r>
                        <a:rPr lang="en-US" sz="2400" baseline="0" dirty="0" smtClean="0">
                          <a:latin typeface="Arial" panose="020B0604020202020204" pitchFamily="34" charset="0"/>
                          <a:cs typeface="Arial" panose="020B0604020202020204" pitchFamily="34" charset="0"/>
                        </a:rPr>
                        <a:t> LAWS</a:t>
                      </a:r>
                      <a:endParaRPr lang="en-US" sz="2400" dirty="0">
                        <a:latin typeface="Arial" panose="020B0604020202020204" pitchFamily="34" charset="0"/>
                        <a:cs typeface="Arial" panose="020B0604020202020204" pitchFamily="34" charset="0"/>
                      </a:endParaRPr>
                    </a:p>
                  </a:txBody>
                  <a:tcPr anchor="ctr"/>
                </a:tc>
                <a:tc>
                  <a:txBody>
                    <a:bodyPr/>
                    <a:lstStyle/>
                    <a:p>
                      <a:pPr algn="ctr"/>
                      <a:r>
                        <a:rPr lang="en-US" sz="2400" dirty="0" smtClean="0">
                          <a:latin typeface="Arial" panose="020B0604020202020204" pitchFamily="34" charset="0"/>
                          <a:cs typeface="Arial" panose="020B0604020202020204" pitchFamily="34" charset="0"/>
                        </a:rPr>
                        <a:t>GERMAN LAWS</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5854000"/>
                  </a:ext>
                </a:extLst>
              </a:tr>
              <a:tr h="1027769">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600" u="none" strike="noStrike" kern="0" cap="none" spc="0" normalizeH="0" baseline="0" noProof="0" dirty="0" smtClean="0">
                          <a:ln>
                            <a:noFill/>
                          </a:ln>
                          <a:effectLst/>
                          <a:uLnTx/>
                          <a:uFillTx/>
                          <a:latin typeface="Arial" panose="020B0604020202020204" pitchFamily="34" charset="0"/>
                          <a:cs typeface="Arial" panose="020B0604020202020204" pitchFamily="34" charset="0"/>
                          <a:sym typeface="Arial"/>
                          <a:rtl val="0"/>
                        </a:rPr>
                        <a:t>If you are 21 years or younger and have any alcohol you will lose your license for 30 days.</a:t>
                      </a:r>
                    </a:p>
                  </a:txBody>
                  <a:tcPr anchor="ctr">
                    <a:solidFill>
                      <a:schemeClr val="accent3">
                        <a:lumMod val="60000"/>
                        <a:lumOff val="40000"/>
                        <a:alpha val="20000"/>
                      </a:schemeClr>
                    </a:solidFill>
                  </a:tcPr>
                </a:tc>
                <a:tc>
                  <a:txBody>
                    <a:bodyPr/>
                    <a:lstStyle/>
                    <a:p>
                      <a:r>
                        <a:rPr lang="en-US" sz="1600" dirty="0" smtClean="0">
                          <a:latin typeface="Arial" panose="020B0604020202020204" pitchFamily="34" charset="0"/>
                          <a:cs typeface="Arial" panose="020B0604020202020204" pitchFamily="34" charset="0"/>
                        </a:rPr>
                        <a:t>Drunk driving (BAC  = .05) is a felony</a:t>
                      </a:r>
                      <a:r>
                        <a:rPr lang="en-US" sz="1600" baseline="0" dirty="0" smtClean="0">
                          <a:latin typeface="Arial" panose="020B0604020202020204" pitchFamily="34" charset="0"/>
                          <a:cs typeface="Arial" panose="020B0604020202020204" pitchFamily="34" charset="0"/>
                        </a:rPr>
                        <a:t> punishable with imprisonment of up to 5 years and a large fine if persons or property are endangered.</a:t>
                      </a:r>
                      <a:endParaRPr lang="en-US" sz="1600" dirty="0">
                        <a:latin typeface="Arial" panose="020B0604020202020204" pitchFamily="34" charset="0"/>
                        <a:cs typeface="Arial" panose="020B0604020202020204" pitchFamily="34" charset="0"/>
                      </a:endParaRPr>
                    </a:p>
                  </a:txBody>
                  <a:tcPr anchor="ctr">
                    <a:solidFill>
                      <a:schemeClr val="accent3">
                        <a:lumMod val="60000"/>
                        <a:lumOff val="40000"/>
                        <a:alpha val="20000"/>
                      </a:schemeClr>
                    </a:solidFill>
                  </a:tcPr>
                </a:tc>
                <a:extLst>
                  <a:ext uri="{0D108BD9-81ED-4DB2-BD59-A6C34878D82A}">
                    <a16:rowId xmlns:a16="http://schemas.microsoft.com/office/drawing/2014/main" val="232926208"/>
                  </a:ext>
                </a:extLst>
              </a:tr>
              <a:tr h="1027769">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600" u="none" strike="noStrike" kern="0" cap="none" spc="0" normalizeH="0" baseline="0" noProof="0" dirty="0" smtClean="0">
                          <a:ln>
                            <a:noFill/>
                          </a:ln>
                          <a:effectLst/>
                          <a:uLnTx/>
                          <a:uFillTx/>
                          <a:latin typeface="Arial" panose="020B0604020202020204" pitchFamily="34" charset="0"/>
                          <a:cs typeface="Arial" panose="020B0604020202020204" pitchFamily="34" charset="0"/>
                          <a:sym typeface="Arial"/>
                          <a:rtl val="0"/>
                        </a:rPr>
                        <a:t>If you flee the scene of an accident you will lose your license for 6 months</a:t>
                      </a:r>
                    </a:p>
                  </a:txBody>
                  <a:tcPr anchor="ctr"/>
                </a:tc>
                <a:tc>
                  <a:txBody>
                    <a:bodyPr/>
                    <a:lstStyle/>
                    <a:p>
                      <a:r>
                        <a:rPr lang="en-US" sz="1600" dirty="0" smtClean="0">
                          <a:latin typeface="Arial" panose="020B0604020202020204" pitchFamily="34" charset="0"/>
                          <a:cs typeface="Arial" panose="020B0604020202020204" pitchFamily="34" charset="0"/>
                        </a:rPr>
                        <a:t>When test is ministered, regardless of the delay, the results</a:t>
                      </a:r>
                      <a:r>
                        <a:rPr lang="en-US" sz="1600" baseline="0" dirty="0" smtClean="0">
                          <a:latin typeface="Arial" panose="020B0604020202020204" pitchFamily="34" charset="0"/>
                          <a:cs typeface="Arial" panose="020B0604020202020204" pitchFamily="34" charset="0"/>
                        </a:rPr>
                        <a:t> can be used against the driver to suspend or revoke the driver’s certificate of license.</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5657515"/>
                  </a:ext>
                </a:extLst>
              </a:tr>
              <a:tr h="1027769">
                <a:tc>
                  <a:txBody>
                    <a:bodyPr/>
                    <a:lstStyle/>
                    <a:p>
                      <a:endParaRPr lang="en-US" sz="1600" kern="1200" dirty="0" smtClean="0">
                        <a:effectLst/>
                        <a:latin typeface="Arial" panose="020B0604020202020204" pitchFamily="34" charset="0"/>
                        <a:cs typeface="Arial" panose="020B0604020202020204" pitchFamily="34" charset="0"/>
                      </a:endParaRPr>
                    </a:p>
                    <a:p>
                      <a:r>
                        <a:rPr lang="en-US" sz="1600" kern="1200" dirty="0" smtClean="0">
                          <a:effectLst/>
                          <a:latin typeface="Arial" panose="020B0604020202020204" pitchFamily="34" charset="0"/>
                          <a:cs typeface="Arial" panose="020B0604020202020204" pitchFamily="34" charset="0"/>
                        </a:rPr>
                        <a:t>Driving While Intoxicated:</a:t>
                      </a:r>
                      <a:r>
                        <a:rPr lang="en-US" sz="1600" kern="1200" baseline="0" dirty="0" smtClean="0">
                          <a:effectLst/>
                          <a:latin typeface="Arial" panose="020B0604020202020204" pitchFamily="34" charset="0"/>
                          <a:cs typeface="Arial" panose="020B0604020202020204" pitchFamily="34" charset="0"/>
                        </a:rPr>
                        <a:t> </a:t>
                      </a:r>
                      <a:r>
                        <a:rPr lang="en-US" sz="1600" kern="1200" dirty="0" smtClean="0">
                          <a:effectLst/>
                          <a:latin typeface="Arial" panose="020B0604020202020204" pitchFamily="34" charset="0"/>
                          <a:cs typeface="Arial" panose="020B0604020202020204" pitchFamily="34" charset="0"/>
                        </a:rPr>
                        <a:t>.05 to .079 BAC</a:t>
                      </a:r>
                    </a:p>
                    <a:p>
                      <a:r>
                        <a:rPr lang="en-US" sz="1600" kern="1200" dirty="0" smtClean="0">
                          <a:effectLst/>
                          <a:latin typeface="Arial" panose="020B0604020202020204" pitchFamily="34" charset="0"/>
                          <a:cs typeface="Arial" panose="020B0604020202020204" pitchFamily="34" charset="0"/>
                        </a:rPr>
                        <a:t>AER 190-1 </a:t>
                      </a:r>
                    </a:p>
                  </a:txBody>
                  <a:tcPr anchor="ctr">
                    <a:solidFill>
                      <a:schemeClr val="accent3">
                        <a:lumMod val="60000"/>
                        <a:lumOff val="40000"/>
                        <a:alpha val="20000"/>
                      </a:schemeClr>
                    </a:solidFill>
                  </a:tcPr>
                </a:tc>
                <a:tc>
                  <a:txBody>
                    <a:bodyPr/>
                    <a:lstStyle/>
                    <a:p>
                      <a:pPr marL="0" indent="0">
                        <a:buFont typeface="Arial" panose="020B0604020202020204" pitchFamily="34" charset="0"/>
                        <a:buNone/>
                      </a:pPr>
                      <a:r>
                        <a:rPr lang="en-US" sz="1600" dirty="0" smtClean="0">
                          <a:latin typeface="Arial" panose="020B0604020202020204" pitchFamily="34" charset="0"/>
                          <a:cs typeface="Arial" panose="020B0604020202020204" pitchFamily="34" charset="0"/>
                        </a:rPr>
                        <a:t>Driver should not drink</a:t>
                      </a:r>
                      <a:r>
                        <a:rPr lang="en-US" sz="1600" baseline="0" dirty="0" smtClean="0">
                          <a:latin typeface="Arial" panose="020B0604020202020204" pitchFamily="34" charset="0"/>
                          <a:cs typeface="Arial" panose="020B0604020202020204" pitchFamily="34" charset="0"/>
                        </a:rPr>
                        <a:t> alcohol for at least 6 hours after an accident.</a:t>
                      </a:r>
                      <a:endParaRPr lang="en-US" sz="1600" dirty="0">
                        <a:latin typeface="Arial" panose="020B0604020202020204" pitchFamily="34" charset="0"/>
                        <a:cs typeface="Arial" panose="020B0604020202020204" pitchFamily="34" charset="0"/>
                      </a:endParaRPr>
                    </a:p>
                  </a:txBody>
                  <a:tcPr anchor="ctr">
                    <a:solidFill>
                      <a:schemeClr val="accent3">
                        <a:lumMod val="60000"/>
                        <a:lumOff val="40000"/>
                        <a:alpha val="20000"/>
                      </a:schemeClr>
                    </a:solidFill>
                  </a:tcPr>
                </a:tc>
                <a:extLst>
                  <a:ext uri="{0D108BD9-81ED-4DB2-BD59-A6C34878D82A}">
                    <a16:rowId xmlns:a16="http://schemas.microsoft.com/office/drawing/2014/main" val="465417753"/>
                  </a:ext>
                </a:extLst>
              </a:tr>
              <a:tr h="954919">
                <a:tc>
                  <a:txBody>
                    <a:bodyPr/>
                    <a:lstStyle/>
                    <a:p>
                      <a:r>
                        <a:rPr lang="en-US" sz="1600" kern="1200" dirty="0" smtClean="0">
                          <a:effectLst/>
                          <a:latin typeface="Arial" panose="020B0604020202020204" pitchFamily="34" charset="0"/>
                          <a:cs typeface="Arial" panose="020B0604020202020204" pitchFamily="34" charset="0"/>
                        </a:rPr>
                        <a:t>Drunk Driving:   .08 BAC or</a:t>
                      </a:r>
                      <a:r>
                        <a:rPr lang="en-US" sz="1600" kern="1200" baseline="0" dirty="0" smtClean="0">
                          <a:effectLst/>
                          <a:latin typeface="Arial" panose="020B0604020202020204" pitchFamily="34" charset="0"/>
                          <a:cs typeface="Arial" panose="020B0604020202020204" pitchFamily="34" charset="0"/>
                        </a:rPr>
                        <a:t> higher</a:t>
                      </a:r>
                      <a:endParaRPr lang="en-US" sz="1600" kern="1200" dirty="0" smtClean="0">
                        <a:effectLst/>
                        <a:latin typeface="Arial" panose="020B0604020202020204" pitchFamily="34" charset="0"/>
                        <a:cs typeface="Arial" panose="020B0604020202020204" pitchFamily="34" charset="0"/>
                      </a:endParaRPr>
                    </a:p>
                    <a:p>
                      <a:r>
                        <a:rPr lang="en-US" sz="1600" kern="1200" dirty="0" smtClean="0">
                          <a:effectLst/>
                          <a:latin typeface="Arial" panose="020B0604020202020204" pitchFamily="34" charset="0"/>
                          <a:cs typeface="Arial" panose="020B0604020202020204" pitchFamily="34" charset="0"/>
                        </a:rPr>
                        <a:t>UCMJ (Article 113)</a:t>
                      </a:r>
                    </a:p>
                  </a:txBody>
                  <a:tcPr anchor="ctr"/>
                </a:tc>
                <a:tc>
                  <a:txBody>
                    <a:bodyPr/>
                    <a:lstStyle/>
                    <a:p>
                      <a:r>
                        <a:rPr lang="en-US" sz="1600" dirty="0" smtClean="0">
                          <a:latin typeface="Arial" panose="020B0604020202020204" pitchFamily="34" charset="0"/>
                          <a:cs typeface="Arial" panose="020B0604020202020204" pitchFamily="34" charset="0"/>
                        </a:rPr>
                        <a:t>Drivers who refuse</a:t>
                      </a:r>
                      <a:r>
                        <a:rPr lang="en-US" sz="1600" baseline="0" dirty="0" smtClean="0">
                          <a:latin typeface="Arial" panose="020B0604020202020204" pitchFamily="34" charset="0"/>
                          <a:cs typeface="Arial" panose="020B0604020202020204" pitchFamily="34" charset="0"/>
                        </a:rPr>
                        <a:t> to submit to or complete chemical tests will have their certificate of license revoked indefinitely. </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21293611"/>
                  </a:ext>
                </a:extLst>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1700666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a:lstStyle/>
          <a:p>
            <a:r>
              <a:rPr lang="en-US" dirty="0"/>
              <a:t>Driving Under the Influence (DUI)</a:t>
            </a:r>
          </a:p>
        </p:txBody>
      </p:sp>
      <p:sp>
        <p:nvSpPr>
          <p:cNvPr id="3" name="Content Placeholder 2"/>
          <p:cNvSpPr>
            <a:spLocks noGrp="1"/>
          </p:cNvSpPr>
          <p:nvPr>
            <p:ph idx="1"/>
          </p:nvPr>
        </p:nvSpPr>
        <p:spPr>
          <a:xfrm>
            <a:off x="836761" y="1144467"/>
            <a:ext cx="7772400" cy="4772755"/>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b="0" dirty="0" smtClean="0"/>
          </a:p>
          <a:p>
            <a:endParaRPr lang="en-US" b="0" dirty="0"/>
          </a:p>
          <a:p>
            <a:pPr marL="0" indent="0" algn="ctr">
              <a:buNone/>
            </a:pPr>
            <a:r>
              <a:rPr lang="en-US" sz="4800" dirty="0" smtClean="0"/>
              <a:t/>
            </a:r>
            <a:br>
              <a:rPr lang="en-US" sz="4800" dirty="0" smtClean="0"/>
            </a:br>
            <a:endParaRPr lang="en-US" dirty="0" smtClean="0"/>
          </a:p>
        </p:txBody>
      </p:sp>
      <p:graphicFrame>
        <p:nvGraphicFramePr>
          <p:cNvPr id="7" name="Table 6"/>
          <p:cNvGraphicFramePr>
            <a:graphicFrameLocks noGrp="1"/>
          </p:cNvGraphicFramePr>
          <p:nvPr>
            <p:extLst>
              <p:ext uri="{D42A27DB-BD31-4B8C-83A1-F6EECF244321}">
                <p14:modId xmlns:p14="http://schemas.microsoft.com/office/powerpoint/2010/main" val="2289565751"/>
              </p:ext>
            </p:extLst>
          </p:nvPr>
        </p:nvGraphicFramePr>
        <p:xfrm>
          <a:off x="413238" y="1144466"/>
          <a:ext cx="8484577" cy="4698451"/>
        </p:xfrm>
        <a:graphic>
          <a:graphicData uri="http://schemas.openxmlformats.org/drawingml/2006/table">
            <a:tbl>
              <a:tblPr firstRow="1" bandRow="1">
                <a:tableStyleId>{5FD0F851-EC5A-4D38-B0AD-8093EC10F338}</a:tableStyleId>
              </a:tblPr>
              <a:tblGrid>
                <a:gridCol w="3057196">
                  <a:extLst>
                    <a:ext uri="{9D8B030D-6E8A-4147-A177-3AD203B41FA5}">
                      <a16:colId xmlns:a16="http://schemas.microsoft.com/office/drawing/2014/main" val="132178775"/>
                    </a:ext>
                  </a:extLst>
                </a:gridCol>
                <a:gridCol w="5427381">
                  <a:extLst>
                    <a:ext uri="{9D8B030D-6E8A-4147-A177-3AD203B41FA5}">
                      <a16:colId xmlns:a16="http://schemas.microsoft.com/office/drawing/2014/main" val="527458217"/>
                    </a:ext>
                  </a:extLst>
                </a:gridCol>
              </a:tblGrid>
              <a:tr h="951034">
                <a:tc gridSpan="2">
                  <a: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lang="en-US" sz="1800" dirty="0" smtClean="0">
                        <a:latin typeface="+mj-lt"/>
                      </a:endParaRPr>
                    </a:p>
                    <a:p>
                      <a:pPr marL="0" marR="0" lvl="0" indent="0" algn="ctr" defTabSz="914400" rtl="0" eaLnBrk="1" fontAlgn="auto" latinLnBrk="0" hangingPunct="1">
                        <a:lnSpc>
                          <a:spcPct val="100000"/>
                        </a:lnSpc>
                        <a:spcBef>
                          <a:spcPts val="0"/>
                        </a:spcBef>
                        <a:spcAft>
                          <a:spcPts val="0"/>
                        </a:spcAft>
                        <a:buClrTx/>
                        <a:buSzPct val="25000"/>
                        <a:buFontTx/>
                        <a:buNone/>
                        <a:tabLst/>
                        <a:defRPr/>
                      </a:pPr>
                      <a:r>
                        <a:rPr lang="en-US" sz="1800" dirty="0" smtClean="0">
                          <a:latin typeface="Arial" panose="020B0604020202020204" pitchFamily="34" charset="0"/>
                          <a:cs typeface="Arial" panose="020B0604020202020204" pitchFamily="34" charset="0"/>
                        </a:rPr>
                        <a:t>According to German DUI laws, violating</a:t>
                      </a:r>
                      <a:r>
                        <a:rPr lang="en-US" sz="1800" baseline="0" dirty="0" smtClean="0">
                          <a:latin typeface="Arial" panose="020B0604020202020204" pitchFamily="34" charset="0"/>
                          <a:cs typeface="Arial" panose="020B0604020202020204" pitchFamily="34" charset="0"/>
                        </a:rPr>
                        <a:t> 0.05% blood alcohol concentration or driving under the influence will result in the following consequences:</a:t>
                      </a:r>
                    </a:p>
                    <a:p>
                      <a:pPr marL="0" marR="0" lvl="0" indent="0" algn="ctr" defTabSz="914400" rtl="0" eaLnBrk="1" fontAlgn="auto" latinLnBrk="0" hangingPunct="1">
                        <a:lnSpc>
                          <a:spcPct val="100000"/>
                        </a:lnSpc>
                        <a:spcBef>
                          <a:spcPts val="0"/>
                        </a:spcBef>
                        <a:spcAft>
                          <a:spcPts val="0"/>
                        </a:spcAft>
                        <a:buClrTx/>
                        <a:buSzPct val="25000"/>
                        <a:buFontTx/>
                        <a:buNone/>
                        <a:tabLst/>
                        <a:defRPr/>
                      </a:pPr>
                      <a:endParaRPr lang="en-US" sz="1400" dirty="0">
                        <a:latin typeface="+mj-lt"/>
                      </a:endParaRPr>
                    </a:p>
                  </a:txBody>
                  <a:tcPr/>
                </a:tc>
                <a:tc hMerge="1">
                  <a:txBody>
                    <a:bodyPr/>
                    <a:lstStyle/>
                    <a:p>
                      <a:endParaRPr lang="en-US" sz="1400" dirty="0">
                        <a:latin typeface="+mn-lt"/>
                      </a:endParaRPr>
                    </a:p>
                  </a:txBody>
                  <a:tcPr/>
                </a:tc>
                <a:extLst>
                  <a:ext uri="{0D108BD9-81ED-4DB2-BD59-A6C34878D82A}">
                    <a16:rowId xmlns:a16="http://schemas.microsoft.com/office/drawing/2014/main" val="1800184330"/>
                  </a:ext>
                </a:extLst>
              </a:tr>
              <a:tr h="610103">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600" u="none" strike="noStrike" kern="0" cap="none" spc="0" normalizeH="0" baseline="0" noProof="0" dirty="0" smtClean="0">
                          <a:ln>
                            <a:noFill/>
                          </a:ln>
                          <a:effectLst/>
                          <a:uLnTx/>
                          <a:uFillTx/>
                          <a:latin typeface="Arial" panose="020B0604020202020204" pitchFamily="34" charset="0"/>
                          <a:cs typeface="Arial" panose="020B0604020202020204" pitchFamily="34" charset="0"/>
                          <a:sym typeface="Arial"/>
                          <a:rtl val="0"/>
                        </a:rPr>
                        <a:t>First Offense</a:t>
                      </a:r>
                      <a:endParaRPr kumimoji="0" lang="en-US" sz="1600" b="1" i="0" u="none" strike="noStrike" kern="0" cap="none" spc="0" normalizeH="0" baseline="0" noProof="0" dirty="0" smtClean="0">
                        <a:ln>
                          <a:noFill/>
                        </a:ln>
                        <a:solidFill>
                          <a:schemeClr val="tx1"/>
                        </a:solidFill>
                        <a:effectLst/>
                        <a:uLnTx/>
                        <a:uFillTx/>
                        <a:latin typeface="Arial" panose="020B0604020202020204" pitchFamily="34" charset="0"/>
                        <a:ea typeface="Arial"/>
                        <a:cs typeface="Arial" panose="020B0604020202020204" pitchFamily="34" charset="0"/>
                        <a:sym typeface="Arial"/>
                        <a:rtl val="0"/>
                      </a:endParaRPr>
                    </a:p>
                  </a:txBody>
                  <a:tcPr anchor="ctr"/>
                </a:tc>
                <a:tc>
                  <a:txBody>
                    <a:bodyPr/>
                    <a:lstStyle/>
                    <a:p>
                      <a:r>
                        <a:rPr lang="en-US" sz="1600" dirty="0" smtClean="0">
                          <a:latin typeface="Arial" panose="020B0604020202020204" pitchFamily="34" charset="0"/>
                          <a:cs typeface="Arial" panose="020B0604020202020204" pitchFamily="34" charset="0"/>
                        </a:rPr>
                        <a:t>500 Euro</a:t>
                      </a:r>
                      <a:r>
                        <a:rPr lang="en-US" sz="1600" baseline="0" dirty="0" smtClean="0">
                          <a:latin typeface="Arial" panose="020B0604020202020204" pitchFamily="34" charset="0"/>
                          <a:cs typeface="Arial" panose="020B0604020202020204" pitchFamily="34" charset="0"/>
                        </a:rPr>
                        <a:t> fine, two point reduction and one-month driving suspension.</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82623122"/>
                  </a:ext>
                </a:extLst>
              </a:tr>
              <a:tr h="610103">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600" u="none" strike="noStrike" kern="0" cap="none" spc="0" normalizeH="0" baseline="0" noProof="0" dirty="0" smtClean="0">
                          <a:ln>
                            <a:noFill/>
                          </a:ln>
                          <a:effectLst/>
                          <a:uLnTx/>
                          <a:uFillTx/>
                          <a:latin typeface="Arial" panose="020B0604020202020204" pitchFamily="34" charset="0"/>
                          <a:cs typeface="Arial" panose="020B0604020202020204" pitchFamily="34" charset="0"/>
                          <a:sym typeface="Arial"/>
                          <a:rtl val="0"/>
                        </a:rPr>
                        <a:t>Second Offense</a:t>
                      </a:r>
                      <a:endParaRPr kumimoji="0" lang="en-US" sz="1600" b="1" i="0" u="none" strike="noStrike" kern="0" cap="none" spc="0" normalizeH="0" baseline="0" noProof="0" dirty="0" smtClean="0">
                        <a:ln>
                          <a:noFill/>
                        </a:ln>
                        <a:solidFill>
                          <a:prstClr val="black"/>
                        </a:solidFill>
                        <a:effectLst/>
                        <a:uLnTx/>
                        <a:uFillTx/>
                        <a:latin typeface="Arial" panose="020B0604020202020204" pitchFamily="34" charset="0"/>
                        <a:ea typeface="Arial"/>
                        <a:cs typeface="Arial" panose="020B0604020202020204" pitchFamily="34" charset="0"/>
                        <a:sym typeface="Arial"/>
                        <a:rtl val="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1000 Euro fine, two point reduction and a three-month driving suspension.</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680851008"/>
                  </a:ext>
                </a:extLst>
              </a:tr>
              <a:tr h="610103">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600" u="none" strike="noStrike" kern="0" cap="none" spc="0" normalizeH="0" baseline="0" noProof="0" dirty="0" smtClean="0">
                          <a:ln>
                            <a:noFill/>
                          </a:ln>
                          <a:effectLst/>
                          <a:uLnTx/>
                          <a:uFillTx/>
                          <a:latin typeface="Arial" panose="020B0604020202020204" pitchFamily="34" charset="0"/>
                          <a:cs typeface="Arial" panose="020B0604020202020204" pitchFamily="34" charset="0"/>
                          <a:sym typeface="Arial"/>
                          <a:rtl val="0"/>
                        </a:rPr>
                        <a:t>Third Offense</a:t>
                      </a:r>
                      <a:endParaRPr kumimoji="0" lang="en-US" sz="1600" b="1" i="0" u="none" strike="noStrike" kern="0" cap="none" spc="0" normalizeH="0" baseline="0" noProof="0" dirty="0" smtClean="0">
                        <a:ln>
                          <a:noFill/>
                        </a:ln>
                        <a:solidFill>
                          <a:prstClr val="black"/>
                        </a:solidFill>
                        <a:effectLst/>
                        <a:uLnTx/>
                        <a:uFillTx/>
                        <a:latin typeface="Arial" panose="020B0604020202020204" pitchFamily="34" charset="0"/>
                        <a:ea typeface="Arial"/>
                        <a:cs typeface="Arial" panose="020B0604020202020204" pitchFamily="34" charset="0"/>
                        <a:sym typeface="Arial"/>
                        <a:rtl val="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1500 Euro fine, two point reduction and a three-month driving suspension.</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192142180"/>
                  </a:ext>
                </a:extLst>
              </a:tr>
              <a:tr h="879060">
                <a:tc>
                  <a:txBody>
                    <a:bodyPr/>
                    <a:lstStyle/>
                    <a:p>
                      <a:r>
                        <a:rPr lang="en-US" sz="1600" kern="1200" dirty="0" smtClean="0">
                          <a:effectLst/>
                          <a:latin typeface="Arial" panose="020B0604020202020204" pitchFamily="34" charset="0"/>
                          <a:cs typeface="Arial" panose="020B0604020202020204" pitchFamily="34" charset="0"/>
                        </a:rPr>
                        <a:t>Additional</a:t>
                      </a:r>
                      <a:r>
                        <a:rPr lang="en-US" sz="1600" kern="1200" baseline="0" dirty="0" smtClean="0">
                          <a:effectLst/>
                          <a:latin typeface="Arial" panose="020B0604020202020204" pitchFamily="34" charset="0"/>
                          <a:cs typeface="Arial" panose="020B0604020202020204" pitchFamily="34" charset="0"/>
                        </a:rPr>
                        <a:t> </a:t>
                      </a:r>
                      <a:r>
                        <a:rPr lang="en-US" sz="1600" kern="1200" dirty="0" smtClean="0">
                          <a:effectLst/>
                          <a:latin typeface="Arial" panose="020B0604020202020204" pitchFamily="34" charset="0"/>
                          <a:cs typeface="Arial" panose="020B0604020202020204" pitchFamily="34" charset="0"/>
                        </a:rPr>
                        <a:t>Consequences</a:t>
                      </a:r>
                    </a:p>
                    <a:p>
                      <a:endParaRPr lang="en-US" sz="1600" b="1" dirty="0">
                        <a:latin typeface="Arial" panose="020B0604020202020204" pitchFamily="34" charset="0"/>
                        <a:cs typeface="Arial" panose="020B0604020202020204" pitchFamily="34" charset="0"/>
                      </a:endParaRPr>
                    </a:p>
                  </a:txBody>
                  <a:tcPr anchor="ctr"/>
                </a:tc>
                <a:tc>
                  <a:txBody>
                    <a:bodyPr/>
                    <a:lstStyle/>
                    <a:p>
                      <a:r>
                        <a:rPr lang="en-US" sz="1600" baseline="0" dirty="0" smtClean="0">
                          <a:latin typeface="Arial" panose="020B0604020202020204" pitchFamily="34" charset="0"/>
                          <a:cs typeface="Arial" panose="020B0604020202020204" pitchFamily="34" charset="0"/>
                        </a:rPr>
                        <a:t>Death, UCMJ (i.e. Chapter 14), extra duty, a referral to SUDCC, reduction in rank and pay, driving suspension on post, taxi fare, etc.</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32085405"/>
                  </a:ext>
                </a:extLst>
              </a:tr>
              <a:tr h="861322">
                <a:tc gridSpan="2">
                  <a:txBody>
                    <a:bodyPr/>
                    <a:lstStyle/>
                    <a:p>
                      <a:pPr algn="ctr"/>
                      <a:endParaRPr lang="en-US" sz="1600" dirty="0" smtClean="0">
                        <a:latin typeface="+mj-lt"/>
                      </a:endParaRPr>
                    </a:p>
                    <a:p>
                      <a:pPr algn="ctr"/>
                      <a:r>
                        <a:rPr lang="en-US" sz="1600" dirty="0" smtClean="0">
                          <a:latin typeface="+mj-lt"/>
                        </a:rPr>
                        <a:t>Details</a:t>
                      </a:r>
                      <a:r>
                        <a:rPr lang="en-US" sz="1600" baseline="0" dirty="0" smtClean="0">
                          <a:latin typeface="+mj-lt"/>
                        </a:rPr>
                        <a:t> at </a:t>
                      </a:r>
                      <a:r>
                        <a:rPr lang="en-US" sz="1600" baseline="0" dirty="0" smtClean="0">
                          <a:latin typeface="+mj-lt"/>
                          <a:hlinkClick r:id="rId10"/>
                        </a:rPr>
                        <a:t>www.army.mil/a/232252</a:t>
                      </a:r>
                      <a:endParaRPr lang="en-US" sz="1600" baseline="0" dirty="0" smtClean="0">
                        <a:latin typeface="+mj-lt"/>
                      </a:endParaRPr>
                    </a:p>
                    <a:p>
                      <a:endParaRPr lang="en-US" sz="1600" b="0" dirty="0">
                        <a:latin typeface="+mj-lt"/>
                      </a:endParaRPr>
                    </a:p>
                  </a:txBody>
                  <a:tcPr/>
                </a:tc>
                <a:tc hMerge="1">
                  <a:txBody>
                    <a:bodyPr/>
                    <a:lstStyle/>
                    <a:p>
                      <a:endParaRPr lang="en-US" sz="1400" dirty="0">
                        <a:latin typeface="+mn-lt"/>
                      </a:endParaRPr>
                    </a:p>
                  </a:txBody>
                  <a:tcPr/>
                </a:tc>
                <a:extLst>
                  <a:ext uri="{0D108BD9-81ED-4DB2-BD59-A6C34878D82A}">
                    <a16:rowId xmlns:a16="http://schemas.microsoft.com/office/drawing/2014/main" val="1275091507"/>
                  </a:ext>
                </a:extLst>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267200" y="312420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267200" y="3124200"/>
            <a:ext cx="609600" cy="609600"/>
          </a:xfrm>
          <a:prstGeom prst="rect">
            <a:avLst/>
          </a:prstGeom>
        </p:spPr>
      </p:pic>
      <p:pic>
        <p:nvPicPr>
          <p:cNvPr id="8"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4978087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0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702"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0729" fill="hold"/>
                                        <p:tgtEl>
                                          <p:spTgt spid="8"/>
                                        </p:tgtEl>
                                      </p:cBhvr>
                                    </p:cmd>
                                  </p:childTnLst>
                                </p:cTn>
                              </p:par>
                            </p:childTnLst>
                          </p:cTn>
                        </p:par>
                      </p:childTnLst>
                    </p:cTn>
                  </p:par>
                </p:childTnLst>
              </p:cTn>
              <p:nextCondLst>
                <p:cond evt="onClick" delay="0">
                  <p:tgtEl>
                    <p:spTgt spid="8"/>
                  </p:tgtEl>
                </p:cond>
              </p:nextCondLst>
            </p:seq>
            <p:audio>
              <p:cMediaNode vol="80000">
                <p:cTn id="25"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Risk Drinking Guidelines</a:t>
            </a:r>
            <a:endParaRPr lang="en-US" dirty="0"/>
          </a:p>
        </p:txBody>
      </p:sp>
      <p:sp>
        <p:nvSpPr>
          <p:cNvPr id="3" name="Content Placeholder 2"/>
          <p:cNvSpPr>
            <a:spLocks noGrp="1"/>
          </p:cNvSpPr>
          <p:nvPr>
            <p:ph idx="1"/>
          </p:nvPr>
        </p:nvSpPr>
        <p:spPr>
          <a:xfrm>
            <a:off x="836761" y="1144467"/>
            <a:ext cx="7772400" cy="4772755"/>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b="0" dirty="0" smtClean="0"/>
          </a:p>
          <a:p>
            <a:pPr marL="0" indent="0">
              <a:buNone/>
            </a:pPr>
            <a:endParaRPr lang="en-US" b="0" dirty="0" smtClean="0"/>
          </a:p>
          <a:p>
            <a:pPr marL="0" indent="0" algn="ctr">
              <a:buNone/>
            </a:pPr>
            <a:r>
              <a:rPr lang="en-US" sz="4800" dirty="0" smtClean="0"/>
              <a:t/>
            </a:r>
            <a:br>
              <a:rPr lang="en-US" sz="4800" dirty="0" smtClean="0"/>
            </a:br>
            <a:endParaRPr lang="en-US" dirty="0" smtClean="0"/>
          </a:p>
        </p:txBody>
      </p:sp>
      <p:graphicFrame>
        <p:nvGraphicFramePr>
          <p:cNvPr id="6" name="Table 5"/>
          <p:cNvGraphicFramePr>
            <a:graphicFrameLocks noGrp="1"/>
          </p:cNvGraphicFramePr>
          <p:nvPr>
            <p:extLst>
              <p:ext uri="{D42A27DB-BD31-4B8C-83A1-F6EECF244321}">
                <p14:modId xmlns:p14="http://schemas.microsoft.com/office/powerpoint/2010/main" val="3211370425"/>
              </p:ext>
            </p:extLst>
          </p:nvPr>
        </p:nvGraphicFramePr>
        <p:xfrm>
          <a:off x="378070" y="1144467"/>
          <a:ext cx="8469598" cy="4705998"/>
        </p:xfrm>
        <a:graphic>
          <a:graphicData uri="http://schemas.openxmlformats.org/drawingml/2006/table">
            <a:tbl>
              <a:tblPr firstRow="1" bandRow="1">
                <a:tableStyleId>{68D230F3-CF80-4859-8CE7-A43EE81993B5}</a:tableStyleId>
              </a:tblPr>
              <a:tblGrid>
                <a:gridCol w="3236989">
                  <a:extLst>
                    <a:ext uri="{9D8B030D-6E8A-4147-A177-3AD203B41FA5}">
                      <a16:colId xmlns:a16="http://schemas.microsoft.com/office/drawing/2014/main" val="3171503985"/>
                    </a:ext>
                  </a:extLst>
                </a:gridCol>
                <a:gridCol w="5232609">
                  <a:extLst>
                    <a:ext uri="{9D8B030D-6E8A-4147-A177-3AD203B41FA5}">
                      <a16:colId xmlns:a16="http://schemas.microsoft.com/office/drawing/2014/main" val="2305249652"/>
                    </a:ext>
                  </a:extLst>
                </a:gridCol>
              </a:tblGrid>
              <a:tr h="594922">
                <a:tc>
                  <a:txBody>
                    <a:bodyPr/>
                    <a:lstStyle/>
                    <a:p>
                      <a:pPr algn="ctr"/>
                      <a:r>
                        <a:rPr lang="en-US" sz="2400" dirty="0" smtClean="0">
                          <a:latin typeface="Arial" panose="020B0604020202020204" pitchFamily="34" charset="0"/>
                          <a:cs typeface="Arial" panose="020B0604020202020204" pitchFamily="34" charset="0"/>
                        </a:rPr>
                        <a:t>Standard</a:t>
                      </a:r>
                      <a:r>
                        <a:rPr lang="en-US" sz="2400" baseline="0" dirty="0" smtClean="0">
                          <a:latin typeface="Arial" panose="020B0604020202020204" pitchFamily="34" charset="0"/>
                          <a:cs typeface="Arial" panose="020B0604020202020204" pitchFamily="34" charset="0"/>
                        </a:rPr>
                        <a:t> Drink</a:t>
                      </a:r>
                      <a:endParaRPr lang="en-US" sz="2400" dirty="0">
                        <a:latin typeface="Arial" panose="020B0604020202020204" pitchFamily="34" charset="0"/>
                        <a:cs typeface="Arial" panose="020B0604020202020204" pitchFamily="34" charset="0"/>
                      </a:endParaRPr>
                    </a:p>
                  </a:txBody>
                  <a:tcPr anchor="ctr"/>
                </a:tc>
                <a:tc>
                  <a:txBody>
                    <a:bodyPr/>
                    <a:lstStyle/>
                    <a:p>
                      <a:pPr algn="ctr"/>
                      <a:r>
                        <a:rPr lang="en-US" sz="2400" dirty="0" smtClean="0">
                          <a:latin typeface="Arial" panose="020B0604020202020204" pitchFamily="34" charset="0"/>
                          <a:cs typeface="Arial" panose="020B0604020202020204" pitchFamily="34" charset="0"/>
                        </a:rPr>
                        <a:t>EXPLANATION</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5854000"/>
                  </a:ext>
                </a:extLst>
              </a:tr>
              <a:tr h="1027769">
                <a:tc>
                  <a: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5400" u="none" strike="noStrike" kern="0" cap="none" spc="0" normalizeH="0" baseline="0" noProof="0" dirty="0" smtClean="0">
                          <a:ln>
                            <a:noFill/>
                          </a:ln>
                          <a:effectLst/>
                          <a:uLnTx/>
                          <a:uFillTx/>
                          <a:latin typeface="Arial" panose="020B0604020202020204" pitchFamily="34" charset="0"/>
                          <a:cs typeface="Arial" panose="020B0604020202020204" pitchFamily="34" charset="0"/>
                          <a:sym typeface="Arial"/>
                          <a:rtl val="0"/>
                        </a:rPr>
                        <a:t>0</a:t>
                      </a:r>
                      <a:endParaRPr kumimoji="0" lang="en-US" sz="5400" b="0" i="0" u="none" strike="noStrike" kern="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sym typeface="Arial"/>
                        <a:rtl val="0"/>
                      </a:endParaRPr>
                    </a:p>
                  </a:txBody>
                  <a:tcPr/>
                </a:tc>
                <a:tc>
                  <a:txBody>
                    <a:bodyPr/>
                    <a:lstStyle/>
                    <a:p>
                      <a:r>
                        <a:rPr lang="en-US" sz="1400" dirty="0" smtClean="0">
                          <a:latin typeface="Arial" panose="020B0604020202020204" pitchFamily="34" charset="0"/>
                          <a:cs typeface="Arial" panose="020B0604020202020204" pitchFamily="34" charset="0"/>
                          <a:sym typeface="Arial"/>
                        </a:rPr>
                        <a:t>If you have been diagnosed with alcoholism</a:t>
                      </a:r>
                      <a:r>
                        <a:rPr lang="en-US" sz="1400" baseline="0" dirty="0" smtClean="0">
                          <a:latin typeface="Arial" panose="020B0604020202020204" pitchFamily="34" charset="0"/>
                          <a:cs typeface="Arial" panose="020B0604020202020204" pitchFamily="34" charset="0"/>
                          <a:sym typeface="Arial"/>
                        </a:rPr>
                        <a:t> or dependency</a:t>
                      </a:r>
                      <a:r>
                        <a:rPr lang="en-US" sz="1400" dirty="0" smtClean="0">
                          <a:latin typeface="Arial" panose="020B0604020202020204" pitchFamily="34" charset="0"/>
                          <a:cs typeface="Arial" panose="020B0604020202020204" pitchFamily="34" charset="0"/>
                          <a:sym typeface="Arial"/>
                        </a:rPr>
                        <a:t>,</a:t>
                      </a:r>
                      <a:r>
                        <a:rPr lang="en-US" sz="1400" baseline="0" dirty="0" smtClean="0">
                          <a:latin typeface="Arial" panose="020B0604020202020204" pitchFamily="34" charset="0"/>
                          <a:cs typeface="Arial" panose="020B0604020202020204" pitchFamily="34" charset="0"/>
                          <a:sym typeface="Arial"/>
                        </a:rPr>
                        <a:t> while on duty, on-call, MOS specific, pregnant/nursing, taking medication, driving/operating machinery, babysitting/childcare, etc. </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2926208"/>
                  </a:ext>
                </a:extLst>
              </a:tr>
              <a:tr h="1027769">
                <a:tc>
                  <a:txBody>
                    <a:bodyPr/>
                    <a:lstStyle/>
                    <a:p>
                      <a:pPr algn="ctr"/>
                      <a:r>
                        <a:rPr lang="en-US" sz="5400" dirty="0" smtClean="0">
                          <a:latin typeface="Arial" panose="020B0604020202020204" pitchFamily="34" charset="0"/>
                          <a:cs typeface="Arial" panose="020B0604020202020204" pitchFamily="34" charset="0"/>
                        </a:rPr>
                        <a:t>1</a:t>
                      </a:r>
                      <a:endParaRPr lang="en-US" sz="5400"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en-US" sz="1400" dirty="0" smtClean="0">
                          <a:latin typeface="Arial" panose="020B0604020202020204" pitchFamily="34" charset="0"/>
                          <a:cs typeface="Arial" panose="020B0604020202020204" pitchFamily="34" charset="0"/>
                        </a:rPr>
                        <a:t>Standard drink per hour</a:t>
                      </a:r>
                      <a:endParaRPr 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5657515"/>
                  </a:ext>
                </a:extLst>
              </a:tr>
              <a:tr h="1027769">
                <a:tc>
                  <a:txBody>
                    <a:bodyPr/>
                    <a:lstStyle/>
                    <a:p>
                      <a:pPr algn="ctr"/>
                      <a:r>
                        <a:rPr lang="en-US" sz="5400" dirty="0" smtClean="0">
                          <a:latin typeface="Arial" panose="020B0604020202020204" pitchFamily="34" charset="0"/>
                          <a:cs typeface="Arial" panose="020B0604020202020204" pitchFamily="34" charset="0"/>
                        </a:rPr>
                        <a:t>2</a:t>
                      </a:r>
                      <a:endParaRPr lang="en-US" sz="5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Standard drinks per day (not to exceed 14 SDUs per week)</a:t>
                      </a:r>
                      <a:endParaRPr 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65417753"/>
                  </a:ext>
                </a:extLst>
              </a:tr>
              <a:tr h="10277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u="none" strike="noStrike" cap="none" dirty="0" smtClean="0">
                          <a:latin typeface="Arial" panose="020B0604020202020204" pitchFamily="34" charset="0"/>
                          <a:cs typeface="Arial" panose="020B0604020202020204" pitchFamily="34" charset="0"/>
                          <a:sym typeface="Arial"/>
                          <a:rtl val="0"/>
                        </a:rPr>
                        <a:t>3</a:t>
                      </a:r>
                      <a:endParaRPr lang="en-US" sz="5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Maximum standard drinks on any given day</a:t>
                      </a:r>
                      <a:endParaRPr lang="en-US"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21293611"/>
                  </a:ext>
                </a:extLst>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8699409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082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a:lstStyle/>
          <a:p>
            <a:r>
              <a:rPr lang="en-US" dirty="0"/>
              <a:t>SUDCC Contact Information</a:t>
            </a:r>
          </a:p>
        </p:txBody>
      </p:sp>
      <p:sp>
        <p:nvSpPr>
          <p:cNvPr id="3" name="Content Placeholder 2"/>
          <p:cNvSpPr>
            <a:spLocks noGrp="1"/>
          </p:cNvSpPr>
          <p:nvPr>
            <p:ph idx="1"/>
          </p:nvPr>
        </p:nvSpPr>
        <p:spPr>
          <a:xfrm>
            <a:off x="1166961" y="1007533"/>
            <a:ext cx="7111999" cy="5093123"/>
          </a:xfrm>
        </p:spPr>
        <p:txBody>
          <a:bodyPr>
            <a:normAutofit fontScale="77500" lnSpcReduction="20000"/>
          </a:bodyPr>
          <a:lstStyle/>
          <a:p>
            <a:pPr marL="0" indent="0" algn="ctr">
              <a:buNone/>
            </a:pPr>
            <a:endParaRPr lang="en-US" dirty="0" smtClean="0"/>
          </a:p>
          <a:p>
            <a:pPr marL="0" indent="0" algn="ctr">
              <a:buNone/>
            </a:pPr>
            <a:r>
              <a:rPr lang="en-US" sz="3100" dirty="0" err="1" smtClean="0"/>
              <a:t>Hohenfels</a:t>
            </a:r>
            <a:r>
              <a:rPr lang="en-US" sz="3100" dirty="0" smtClean="0"/>
              <a:t>, </a:t>
            </a:r>
            <a:r>
              <a:rPr lang="en-US" sz="3100" dirty="0"/>
              <a:t>Building </a:t>
            </a:r>
            <a:r>
              <a:rPr lang="en-US" sz="3100" dirty="0" smtClean="0"/>
              <a:t>51</a:t>
            </a:r>
          </a:p>
          <a:p>
            <a:pPr marL="0" indent="0" algn="ctr">
              <a:buNone/>
            </a:pPr>
            <a:r>
              <a:rPr lang="en-US" sz="2300" b="0" dirty="0"/>
              <a:t>Mon-Fri Hours: 0730-1630</a:t>
            </a:r>
          </a:p>
          <a:p>
            <a:pPr marL="0" indent="0" algn="ctr">
              <a:buNone/>
            </a:pPr>
            <a:r>
              <a:rPr lang="en-US" sz="2300" b="0" dirty="0" smtClean="0"/>
              <a:t>DSN: 314-590-3300 </a:t>
            </a:r>
            <a:r>
              <a:rPr lang="en-US" sz="2300" b="0" dirty="0"/>
              <a:t>/ </a:t>
            </a:r>
            <a:r>
              <a:rPr lang="en-US" sz="2300" b="0" dirty="0" smtClean="0"/>
              <a:t>06371-9464-3300</a:t>
            </a:r>
          </a:p>
          <a:p>
            <a:pPr marL="0" indent="0" algn="ctr">
              <a:buNone/>
            </a:pPr>
            <a:endParaRPr lang="en-US" sz="3200" b="0" dirty="0"/>
          </a:p>
          <a:p>
            <a:pPr marL="0" indent="0" algn="ctr">
              <a:buNone/>
            </a:pPr>
            <a:r>
              <a:rPr lang="en-US" sz="3100" dirty="0" smtClean="0"/>
              <a:t>Rose Barracks</a:t>
            </a:r>
            <a:r>
              <a:rPr lang="en-US" sz="3100" dirty="0"/>
              <a:t>, Building </a:t>
            </a:r>
            <a:r>
              <a:rPr lang="en-US" sz="3100" dirty="0" smtClean="0"/>
              <a:t>260</a:t>
            </a:r>
            <a:endParaRPr lang="en-US" sz="3100" dirty="0"/>
          </a:p>
          <a:p>
            <a:pPr marL="0" indent="0" algn="ctr">
              <a:buNone/>
            </a:pPr>
            <a:r>
              <a:rPr lang="en-US" sz="2300" b="0" dirty="0"/>
              <a:t>Mon-Fri Hours: 0730-1630</a:t>
            </a:r>
          </a:p>
          <a:p>
            <a:pPr marL="0" indent="0" algn="ctr">
              <a:buNone/>
            </a:pPr>
            <a:r>
              <a:rPr lang="en-US" sz="2300" b="0" dirty="0" smtClean="0"/>
              <a:t>DSN: 314-590-2300 </a:t>
            </a:r>
            <a:r>
              <a:rPr lang="en-US" sz="2300" b="0" dirty="0"/>
              <a:t>/ </a:t>
            </a:r>
            <a:r>
              <a:rPr lang="en-US" sz="2300" b="0" dirty="0" smtClean="0"/>
              <a:t>06371-9464-2300</a:t>
            </a:r>
            <a:endParaRPr lang="en-US" sz="2300" b="0" dirty="0"/>
          </a:p>
          <a:p>
            <a:pPr marL="0" indent="0" algn="ctr">
              <a:buNone/>
            </a:pPr>
            <a:endParaRPr lang="en-US" sz="3200" b="0" dirty="0" smtClean="0"/>
          </a:p>
          <a:p>
            <a:pPr marL="0" indent="0" algn="ctr">
              <a:buNone/>
            </a:pPr>
            <a:r>
              <a:rPr lang="en-US" sz="3100" dirty="0" smtClean="0"/>
              <a:t>Tower </a:t>
            </a:r>
            <a:r>
              <a:rPr lang="en-US" sz="3100" dirty="0"/>
              <a:t>Barracks, Building </a:t>
            </a:r>
            <a:r>
              <a:rPr lang="en-US" sz="3100" dirty="0" smtClean="0"/>
              <a:t>621</a:t>
            </a:r>
            <a:endParaRPr lang="en-US" sz="3100" dirty="0"/>
          </a:p>
          <a:p>
            <a:pPr marL="0" indent="0" algn="ctr">
              <a:buNone/>
            </a:pPr>
            <a:r>
              <a:rPr lang="en-US" sz="2300" b="0" dirty="0"/>
              <a:t>Mon-Fri Hours: 0730-1630</a:t>
            </a:r>
          </a:p>
          <a:p>
            <a:pPr marL="0" indent="0" algn="ctr">
              <a:buNone/>
            </a:pPr>
            <a:r>
              <a:rPr lang="en-US" sz="2300" b="0" dirty="0" smtClean="0"/>
              <a:t>DSN: 314-475-1710 </a:t>
            </a:r>
            <a:r>
              <a:rPr lang="en-US" sz="2300" b="0" dirty="0"/>
              <a:t>/ </a:t>
            </a:r>
            <a:r>
              <a:rPr lang="en-US" sz="2300" b="0" dirty="0" smtClean="0"/>
              <a:t>09641-83-1710</a:t>
            </a:r>
          </a:p>
          <a:p>
            <a:pPr marL="0" indent="0" algn="ctr">
              <a:buNone/>
            </a:pPr>
            <a:endParaRPr lang="en-US" sz="3500" b="0" dirty="0"/>
          </a:p>
          <a:p>
            <a:pPr marL="0" indent="0" algn="ctr">
              <a:buNone/>
            </a:pPr>
            <a:r>
              <a:rPr lang="en-US" sz="2300" dirty="0" smtClean="0"/>
              <a:t>*</a:t>
            </a:r>
            <a:r>
              <a:rPr lang="en-US" sz="2300" dirty="0"/>
              <a:t>NOTE: </a:t>
            </a:r>
            <a:r>
              <a:rPr lang="en-US" sz="2300" b="0" dirty="0" smtClean="0"/>
              <a:t>SUDCC is embedded within Behavioral Health Clinics</a:t>
            </a:r>
            <a:endParaRPr lang="en-US" sz="1500"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4861991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95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6035" y="818500"/>
            <a:ext cx="6573852" cy="5247541"/>
          </a:xfrm>
        </p:spPr>
        <p:txBody>
          <a:bodyPr>
            <a:normAutofit fontScale="70000" lnSpcReduction="20000"/>
          </a:bodyPr>
          <a:lstStyle/>
          <a:p>
            <a:pPr marL="0" indent="0" algn="ctr">
              <a:buNone/>
            </a:pPr>
            <a:endParaRPr lang="en-US" sz="3400" dirty="0" smtClean="0"/>
          </a:p>
          <a:p>
            <a:pPr marL="0" indent="0" algn="ctr">
              <a:buNone/>
            </a:pPr>
            <a:r>
              <a:rPr lang="en-US" sz="3400" dirty="0" smtClean="0"/>
              <a:t>USAG </a:t>
            </a:r>
            <a:r>
              <a:rPr lang="en-US" sz="3400" dirty="0"/>
              <a:t>Bavaria ASAP</a:t>
            </a:r>
            <a:r>
              <a:rPr lang="en-US" b="0" dirty="0"/>
              <a:t/>
            </a:r>
            <a:br>
              <a:rPr lang="en-US" b="0" dirty="0"/>
            </a:br>
            <a:r>
              <a:rPr lang="en-US" sz="2600" b="0" dirty="0"/>
              <a:t>Tower Barracks, Building </a:t>
            </a:r>
            <a:r>
              <a:rPr lang="en-US" sz="2600" b="0" dirty="0" smtClean="0"/>
              <a:t>555</a:t>
            </a:r>
          </a:p>
          <a:p>
            <a:pPr marL="0" indent="0" algn="ctr">
              <a:buNone/>
            </a:pPr>
            <a:r>
              <a:rPr lang="en-US" sz="2600" b="0" dirty="0" smtClean="0"/>
              <a:t>Mon-Fri </a:t>
            </a:r>
            <a:r>
              <a:rPr lang="en-US" sz="2600" b="0" dirty="0"/>
              <a:t>Hours: </a:t>
            </a:r>
            <a:r>
              <a:rPr lang="en-US" sz="2600" b="0" dirty="0" smtClean="0"/>
              <a:t>0730-1630</a:t>
            </a:r>
          </a:p>
          <a:p>
            <a:pPr marL="0" indent="0" algn="ctr">
              <a:buNone/>
            </a:pPr>
            <a:r>
              <a:rPr lang="en-US" sz="2600" b="0" dirty="0" smtClean="0"/>
              <a:t>DSN: 314-569-7904/ CIV: 09641-70-569-7904</a:t>
            </a:r>
          </a:p>
          <a:p>
            <a:pPr marL="0" indent="0" algn="ctr">
              <a:buNone/>
            </a:pPr>
            <a:r>
              <a:rPr lang="en-US" sz="2600" b="0" dirty="0" smtClean="0"/>
              <a:t>DSN: 314-569-7906 </a:t>
            </a:r>
            <a:r>
              <a:rPr lang="en-US" sz="2600" b="0" dirty="0"/>
              <a:t>/ CIV: </a:t>
            </a:r>
            <a:r>
              <a:rPr lang="en-US" sz="2600" b="0" dirty="0" smtClean="0"/>
              <a:t>09641-70-569-7906</a:t>
            </a:r>
          </a:p>
          <a:p>
            <a:pPr marL="0" indent="0" algn="ctr">
              <a:buNone/>
            </a:pPr>
            <a:endParaRPr lang="en-US" b="0" dirty="0" smtClean="0"/>
          </a:p>
          <a:p>
            <a:pPr marL="0" indent="0" algn="ctr">
              <a:buNone/>
            </a:pPr>
            <a:r>
              <a:rPr lang="en-US" sz="3400" dirty="0" smtClean="0"/>
              <a:t>USAG </a:t>
            </a:r>
            <a:r>
              <a:rPr lang="en-US" sz="3400" dirty="0"/>
              <a:t>Bavaria </a:t>
            </a:r>
            <a:r>
              <a:rPr lang="en-US" sz="3400" dirty="0" smtClean="0"/>
              <a:t>EAP</a:t>
            </a:r>
            <a:r>
              <a:rPr lang="en-US" b="0" dirty="0"/>
              <a:t/>
            </a:r>
            <a:br>
              <a:rPr lang="en-US" b="0" dirty="0"/>
            </a:br>
            <a:r>
              <a:rPr lang="en-US" sz="2600" b="0" dirty="0"/>
              <a:t>Tower Barracks, Building 555</a:t>
            </a:r>
          </a:p>
          <a:p>
            <a:pPr marL="0" indent="0" algn="ctr">
              <a:buNone/>
            </a:pPr>
            <a:r>
              <a:rPr lang="en-US" sz="2600" b="0" dirty="0"/>
              <a:t>Mon-Fri Hours: </a:t>
            </a:r>
            <a:r>
              <a:rPr lang="en-US" sz="2600" b="0" dirty="0" smtClean="0"/>
              <a:t>0730-1630</a:t>
            </a:r>
            <a:endParaRPr lang="en-US" sz="2600" b="0" dirty="0"/>
          </a:p>
          <a:p>
            <a:pPr marL="0" indent="0" algn="ctr">
              <a:buNone/>
            </a:pPr>
            <a:r>
              <a:rPr lang="en-US" sz="2600" b="0" dirty="0" smtClean="0"/>
              <a:t>DSN: 314-569-7900/ </a:t>
            </a:r>
            <a:r>
              <a:rPr lang="en-US" sz="2600" b="0" dirty="0"/>
              <a:t>CIV: 09641-70-569-7900</a:t>
            </a:r>
          </a:p>
          <a:p>
            <a:pPr marL="0" indent="0" algn="ctr">
              <a:buNone/>
            </a:pPr>
            <a:endParaRPr lang="en-US" b="0" dirty="0" smtClean="0"/>
          </a:p>
          <a:p>
            <a:pPr marL="0" indent="0" algn="ctr">
              <a:buNone/>
            </a:pPr>
            <a:endParaRPr lang="en-US" b="0" dirty="0" smtClean="0"/>
          </a:p>
          <a:p>
            <a:pPr marL="0" indent="0" algn="ctr">
              <a:buNone/>
            </a:pPr>
            <a:r>
              <a:rPr lang="en-US" dirty="0" smtClean="0"/>
              <a:t>*</a:t>
            </a:r>
            <a:r>
              <a:rPr lang="en-US" sz="2600" dirty="0" smtClean="0"/>
              <a:t>NOTE: </a:t>
            </a:r>
            <a:r>
              <a:rPr lang="en-US" sz="2600" b="0" dirty="0" smtClean="0"/>
              <a:t>USAG Bavaria ASAP and EAP provides services to Tower Barracks, Rose Barracks, </a:t>
            </a:r>
            <a:r>
              <a:rPr lang="en-US" sz="2600" b="0" dirty="0" err="1" smtClean="0"/>
              <a:t>Hohenfels</a:t>
            </a:r>
            <a:r>
              <a:rPr lang="en-US" sz="2600" b="0" dirty="0" smtClean="0"/>
              <a:t>, and </a:t>
            </a:r>
            <a:r>
              <a:rPr lang="en-US" sz="2600" b="0" dirty="0" err="1" smtClean="0"/>
              <a:t>Garmisch</a:t>
            </a:r>
            <a:endParaRPr lang="en-US" sz="2600" b="0" dirty="0" smtClean="0"/>
          </a:p>
          <a:p>
            <a:pPr marL="0" indent="0" algn="ctr">
              <a:buNone/>
            </a:pPr>
            <a:r>
              <a:rPr lang="en-US" sz="4800" dirty="0" smtClean="0"/>
              <a:t/>
            </a:r>
            <a:br>
              <a:rPr lang="en-US" sz="4800" dirty="0" smtClean="0"/>
            </a:br>
            <a:endParaRPr lang="en-US" dirty="0" smtClean="0"/>
          </a:p>
        </p:txBody>
      </p:sp>
      <p:sp>
        <p:nvSpPr>
          <p:cNvPr id="4" name="Title 3"/>
          <p:cNvSpPr>
            <a:spLocks noGrp="1"/>
          </p:cNvSpPr>
          <p:nvPr>
            <p:ph type="title"/>
          </p:nvPr>
        </p:nvSpPr>
        <p:spPr>
          <a:xfrm>
            <a:off x="836761" y="100584"/>
            <a:ext cx="7772400" cy="480131"/>
          </a:xfrm>
        </p:spPr>
        <p:txBody>
          <a:bodyPr/>
          <a:lstStyle/>
          <a:p>
            <a:r>
              <a:rPr lang="en-US" dirty="0"/>
              <a:t>ASAP Contact </a:t>
            </a:r>
            <a:r>
              <a:rPr lang="en-US" dirty="0" smtClean="0"/>
              <a:t>Information</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7200" y="312420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4847154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66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645"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a:lstStyle/>
          <a:p>
            <a:r>
              <a:rPr lang="en-US" dirty="0"/>
              <a:t>AGENDA</a:t>
            </a:r>
          </a:p>
        </p:txBody>
      </p:sp>
      <p:sp>
        <p:nvSpPr>
          <p:cNvPr id="3" name="Content Placeholder 2"/>
          <p:cNvSpPr>
            <a:spLocks noGrp="1"/>
          </p:cNvSpPr>
          <p:nvPr>
            <p:ph idx="1"/>
          </p:nvPr>
        </p:nvSpPr>
        <p:spPr>
          <a:xfrm>
            <a:off x="836760" y="838200"/>
            <a:ext cx="8078639" cy="5444067"/>
          </a:xfrm>
        </p:spPr>
        <p:txBody>
          <a:bodyPr>
            <a:normAutofit lnSpcReduction="10000"/>
          </a:bodyPr>
          <a:lstStyle/>
          <a:p>
            <a:r>
              <a:rPr lang="en-US" dirty="0" smtClean="0"/>
              <a:t>ASAP Mission Statement</a:t>
            </a:r>
          </a:p>
          <a:p>
            <a:r>
              <a:rPr lang="en-US" dirty="0" smtClean="0"/>
              <a:t>ASAP vs SUDCC</a:t>
            </a:r>
          </a:p>
          <a:p>
            <a:r>
              <a:rPr lang="en-US" dirty="0" smtClean="0"/>
              <a:t>ASAP Programs &amp; Services</a:t>
            </a:r>
          </a:p>
          <a:p>
            <a:pPr lvl="1"/>
            <a:r>
              <a:rPr lang="en-US" dirty="0" smtClean="0"/>
              <a:t>Substance Abuse Prevention and Education</a:t>
            </a:r>
          </a:p>
          <a:p>
            <a:pPr lvl="1"/>
            <a:r>
              <a:rPr lang="en-US" dirty="0" smtClean="0"/>
              <a:t>Suicide Prevention Program</a:t>
            </a:r>
          </a:p>
          <a:p>
            <a:pPr lvl="1"/>
            <a:r>
              <a:rPr lang="en-US" dirty="0" smtClean="0"/>
              <a:t>Employee Assistance Program (EAP)</a:t>
            </a:r>
          </a:p>
          <a:p>
            <a:pPr lvl="1"/>
            <a:r>
              <a:rPr lang="en-US" dirty="0" smtClean="0"/>
              <a:t>Risk Reduction Program</a:t>
            </a:r>
          </a:p>
          <a:p>
            <a:pPr lvl="1"/>
            <a:r>
              <a:rPr lang="en-US" dirty="0" smtClean="0"/>
              <a:t>Drug Testing Program</a:t>
            </a:r>
          </a:p>
          <a:p>
            <a:r>
              <a:rPr lang="en-US" dirty="0" smtClean="0"/>
              <a:t>What is a Standard Drink?</a:t>
            </a:r>
          </a:p>
          <a:p>
            <a:r>
              <a:rPr lang="en-US" dirty="0" smtClean="0"/>
              <a:t>Know the Law</a:t>
            </a:r>
          </a:p>
          <a:p>
            <a:pPr lvl="3"/>
            <a:r>
              <a:rPr lang="en-US" dirty="0" smtClean="0"/>
              <a:t>DUI</a:t>
            </a:r>
          </a:p>
          <a:p>
            <a:r>
              <a:rPr lang="en-US" dirty="0" smtClean="0"/>
              <a:t>Low-Risk Drinking Guidelines</a:t>
            </a:r>
          </a:p>
          <a:p>
            <a:r>
              <a:rPr lang="en-US" dirty="0" smtClean="0"/>
              <a:t>SUDCC Contact Information</a:t>
            </a:r>
          </a:p>
          <a:p>
            <a:r>
              <a:rPr lang="en-US" dirty="0"/>
              <a:t>ASAP Contact Information</a:t>
            </a:r>
          </a:p>
          <a:p>
            <a:endParaRPr lang="en-US" dirty="0"/>
          </a:p>
          <a:p>
            <a:endParaRPr lang="en-US" dirty="0" smtClean="0"/>
          </a:p>
          <a:p>
            <a:pPr marL="339725" lvl="1" indent="0">
              <a:buNone/>
            </a:pPr>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66349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a:lstStyle/>
          <a:p>
            <a:r>
              <a:rPr lang="en-US" dirty="0" smtClean="0"/>
              <a:t>ASAP Mission </a:t>
            </a:r>
            <a:r>
              <a:rPr lang="en-US" dirty="0"/>
              <a:t>Statement </a:t>
            </a:r>
          </a:p>
        </p:txBody>
      </p:sp>
      <p:sp>
        <p:nvSpPr>
          <p:cNvPr id="3" name="Content Placeholder 2"/>
          <p:cNvSpPr>
            <a:spLocks noGrp="1"/>
          </p:cNvSpPr>
          <p:nvPr>
            <p:ph idx="1"/>
          </p:nvPr>
        </p:nvSpPr>
        <p:spPr>
          <a:xfrm>
            <a:off x="836761" y="1144467"/>
            <a:ext cx="7772400" cy="4623287"/>
          </a:xfrm>
        </p:spPr>
        <p:txBody>
          <a:bodyPr>
            <a:normAutofit/>
          </a:bodyPr>
          <a:lstStyle/>
          <a:p>
            <a:pPr marL="0" indent="0" algn="ctr">
              <a:buNone/>
            </a:pPr>
            <a:endParaRPr lang="en-US" b="0" dirty="0" smtClean="0"/>
          </a:p>
          <a:p>
            <a:pPr marL="0" indent="0" algn="ctr">
              <a:buNone/>
            </a:pPr>
            <a:r>
              <a:rPr lang="en-US" b="0" dirty="0" smtClean="0"/>
              <a:t>The </a:t>
            </a:r>
            <a:r>
              <a:rPr lang="en-US" b="0" dirty="0"/>
              <a:t>Army Center for Substance Abuse Programs (ACSAP) mission is to strengthen the overall fitness and effectiveness of the Army's workforce, to conserve manpower, and to enhance the combat readiness of Soldiers</a:t>
            </a:r>
            <a:r>
              <a:rPr lang="en-US" b="0" dirty="0" smtClean="0"/>
              <a:t>.</a:t>
            </a:r>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267200" y="3563471"/>
            <a:ext cx="609600" cy="121022"/>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4267200" y="312420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4267200" y="3124200"/>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4267200" y="3124200"/>
            <a:ext cx="609600" cy="614082"/>
          </a:xfrm>
          <a:prstGeom prst="rect">
            <a:avLst/>
          </a:prstGeom>
        </p:spPr>
      </p:pic>
      <p:pic>
        <p:nvPicPr>
          <p:cNvPr id="8"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4267200" y="3124200"/>
            <a:ext cx="609600" cy="609600"/>
          </a:xfrm>
          <a:prstGeom prst="rect">
            <a:avLst/>
          </a:prstGeom>
        </p:spPr>
      </p:pic>
      <p:pic>
        <p:nvPicPr>
          <p:cNvPr id="9"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4267200" y="3124200"/>
            <a:ext cx="609600" cy="609600"/>
          </a:xfrm>
          <a:prstGeom prst="rect">
            <a:avLst/>
          </a:prstGeom>
        </p:spPr>
      </p:pic>
      <p:pic>
        <p:nvPicPr>
          <p:cNvPr id="10"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4267200" y="3124200"/>
            <a:ext cx="609600" cy="609600"/>
          </a:xfrm>
          <a:prstGeom prst="rect">
            <a:avLst/>
          </a:prstGeom>
        </p:spPr>
      </p:pic>
      <p:pic>
        <p:nvPicPr>
          <p:cNvPr id="11" name="Recorded Sound">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7143320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74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106"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7431"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7292"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8105" fill="hold"/>
                                        <p:tgtEl>
                                          <p:spTgt spid="9"/>
                                        </p:tgtEl>
                                      </p:cBhvr>
                                    </p:cmd>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9"/>
                </p:tgtEl>
              </p:cMediaNode>
            </p:audio>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8894" fill="hold"/>
                                        <p:tgtEl>
                                          <p:spTgt spid="10"/>
                                        </p:tgtEl>
                                      </p:cBhvr>
                                    </p:cmd>
                                  </p:childTnLst>
                                </p:cTn>
                              </p:par>
                            </p:childTnLst>
                          </p:cTn>
                        </p:par>
                      </p:childTnLst>
                    </p:cTn>
                  </p:par>
                </p:childTnLst>
              </p:cTn>
              <p:nextCondLst>
                <p:cond evt="onClick" delay="0">
                  <p:tgtEl>
                    <p:spTgt spid="10"/>
                  </p:tgtEl>
                </p:cond>
              </p:nextCondLst>
            </p:seq>
            <p:audio>
              <p:cMediaNode vol="80000">
                <p:cTn id="43" fill="hold" display="0">
                  <p:stCondLst>
                    <p:cond delay="indefinite"/>
                  </p:stCondLst>
                  <p:endCondLst>
                    <p:cond evt="onStopAudio" delay="0">
                      <p:tgtEl>
                        <p:sldTgt/>
                      </p:tgtEl>
                    </p:cond>
                  </p:endCondLst>
                </p:cTn>
                <p:tgtEl>
                  <p:spTgt spid="10"/>
                </p:tgtEl>
              </p:cMediaNode>
            </p:audio>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9289" fill="hold"/>
                                        <p:tgtEl>
                                          <p:spTgt spid="11"/>
                                        </p:tgtEl>
                                      </p:cBhvr>
                                    </p:cmd>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a:lstStyle/>
          <a:p>
            <a:r>
              <a:rPr lang="en-US" dirty="0"/>
              <a:t>ASAP </a:t>
            </a:r>
            <a:r>
              <a:rPr lang="en-US" dirty="0" smtClean="0"/>
              <a:t>vs </a:t>
            </a:r>
            <a:r>
              <a:rPr lang="en-US" dirty="0"/>
              <a:t>SUDCC</a:t>
            </a:r>
          </a:p>
        </p:txBody>
      </p:sp>
      <p:graphicFrame>
        <p:nvGraphicFramePr>
          <p:cNvPr id="6" name="Table 5"/>
          <p:cNvGraphicFramePr>
            <a:graphicFrameLocks noGrp="1"/>
          </p:cNvGraphicFramePr>
          <p:nvPr>
            <p:extLst>
              <p:ext uri="{D42A27DB-BD31-4B8C-83A1-F6EECF244321}">
                <p14:modId xmlns:p14="http://schemas.microsoft.com/office/powerpoint/2010/main" val="2351052645"/>
              </p:ext>
            </p:extLst>
          </p:nvPr>
        </p:nvGraphicFramePr>
        <p:xfrm>
          <a:off x="501162" y="1066800"/>
          <a:ext cx="8246980" cy="4737100"/>
        </p:xfrm>
        <a:graphic>
          <a:graphicData uri="http://schemas.openxmlformats.org/drawingml/2006/table">
            <a:tbl>
              <a:tblPr firstRow="1" bandRow="1">
                <a:tableStyleId>{0505E3EF-67EA-436B-97B2-0124C06EBD24}</a:tableStyleId>
              </a:tblPr>
              <a:tblGrid>
                <a:gridCol w="4114800">
                  <a:extLst>
                    <a:ext uri="{9D8B030D-6E8A-4147-A177-3AD203B41FA5}">
                      <a16:colId xmlns:a16="http://schemas.microsoft.com/office/drawing/2014/main" val="2649443822"/>
                    </a:ext>
                  </a:extLst>
                </a:gridCol>
                <a:gridCol w="4132180">
                  <a:extLst>
                    <a:ext uri="{9D8B030D-6E8A-4147-A177-3AD203B41FA5}">
                      <a16:colId xmlns:a16="http://schemas.microsoft.com/office/drawing/2014/main" val="162509701"/>
                    </a:ext>
                  </a:extLst>
                </a:gridCol>
              </a:tblGrid>
              <a:tr h="925139">
                <a:tc>
                  <a:txBody>
                    <a:bodyPr/>
                    <a:lstStyle/>
                    <a:p>
                      <a:pPr algn="ctr"/>
                      <a:r>
                        <a:rPr lang="en-US" dirty="0" smtClean="0">
                          <a:latin typeface="Arial" panose="020B0604020202020204" pitchFamily="34" charset="0"/>
                          <a:cs typeface="Arial" panose="020B0604020202020204" pitchFamily="34" charset="0"/>
                        </a:rPr>
                        <a:t>Army Substance Abuse Program</a:t>
                      </a:r>
                    </a:p>
                    <a:p>
                      <a:pPr algn="ctr"/>
                      <a:r>
                        <a:rPr lang="en-US" dirty="0" smtClean="0">
                          <a:latin typeface="Arial" panose="020B0604020202020204" pitchFamily="34" charset="0"/>
                          <a:cs typeface="Arial" panose="020B0604020202020204" pitchFamily="34" charset="0"/>
                        </a:rPr>
                        <a:t> (ASAP)</a:t>
                      </a:r>
                      <a:endParaRPr lang="en-US"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Substance</a:t>
                      </a:r>
                      <a:r>
                        <a:rPr lang="en-US" baseline="0" dirty="0" smtClean="0">
                          <a:latin typeface="Arial" panose="020B0604020202020204" pitchFamily="34" charset="0"/>
                          <a:cs typeface="Arial" panose="020B0604020202020204" pitchFamily="34" charset="0"/>
                        </a:rPr>
                        <a:t> Use Disorder </a:t>
                      </a:r>
                      <a:r>
                        <a:rPr lang="en-US" dirty="0" smtClean="0">
                          <a:latin typeface="Arial" panose="020B0604020202020204" pitchFamily="34" charset="0"/>
                          <a:cs typeface="Arial" panose="020B0604020202020204" pitchFamily="34" charset="0"/>
                        </a:rPr>
                        <a:t>Clinical</a:t>
                      </a:r>
                      <a:r>
                        <a:rPr lang="en-US" baseline="0" dirty="0" smtClean="0">
                          <a:latin typeface="Arial" panose="020B0604020202020204" pitchFamily="34" charset="0"/>
                          <a:cs typeface="Arial" panose="020B0604020202020204" pitchFamily="34" charset="0"/>
                        </a:rPr>
                        <a:t> Care (SUDCC)</a:t>
                      </a:r>
                      <a:endParaRPr 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12571072"/>
                  </a:ext>
                </a:extLst>
              </a:tr>
              <a:tr h="3811961">
                <a:tc>
                  <a:txBody>
                    <a:bodyPr/>
                    <a:lstStyle/>
                    <a:p>
                      <a:pPr marL="285750"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Army Material Command (AMC)</a:t>
                      </a:r>
                    </a:p>
                    <a:p>
                      <a:pPr marL="285750"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Garrison function </a:t>
                      </a:r>
                    </a:p>
                    <a:p>
                      <a:pPr marL="285750"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Prevention Services</a:t>
                      </a:r>
                    </a:p>
                    <a:p>
                      <a:pPr marL="742950" lvl="1"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Substance Abuse Training and Education</a:t>
                      </a:r>
                    </a:p>
                    <a:p>
                      <a:pPr marL="742950" lvl="1"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Suicide Prevention</a:t>
                      </a:r>
                    </a:p>
                    <a:p>
                      <a:pPr marL="742950" lvl="1"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Employee Assistance Program (EAP)</a:t>
                      </a:r>
                    </a:p>
                    <a:p>
                      <a:pPr marL="742950" lvl="1"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Risk Reduction</a:t>
                      </a:r>
                    </a:p>
                    <a:p>
                      <a:pPr marL="742950" lvl="1"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Drug Testing Program</a:t>
                      </a:r>
                    </a:p>
                    <a:p>
                      <a:pPr marL="285750"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Commander’s Ready &amp; Resilient Council (CR2C)</a:t>
                      </a:r>
                    </a:p>
                    <a:p>
                      <a:endParaRPr lang="en-US" sz="1600" dirty="0">
                        <a:latin typeface="Arial" panose="020B0604020202020204" pitchFamily="34" charset="0"/>
                        <a:cs typeface="Arial" panose="020B0604020202020204" pitchFamily="34" charset="0"/>
                      </a:endParaRPr>
                    </a:p>
                  </a:txBody>
                  <a:tcPr/>
                </a:tc>
                <a:tc>
                  <a:txBody>
                    <a:bodyPr/>
                    <a:lstStyle/>
                    <a:p>
                      <a:pPr marL="285750"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Medical Command (MEDCOM)</a:t>
                      </a:r>
                    </a:p>
                    <a:p>
                      <a:pPr marL="285750"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MEDDAC-B function (Behavioral Health) </a:t>
                      </a:r>
                    </a:p>
                    <a:p>
                      <a:pPr marL="285750"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Clinical Services</a:t>
                      </a:r>
                    </a:p>
                    <a:p>
                      <a:pPr marL="742950" lvl="1"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Referrals (DA Form 8003)</a:t>
                      </a:r>
                    </a:p>
                    <a:p>
                      <a:pPr marL="742950" lvl="1"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Assessment</a:t>
                      </a:r>
                    </a:p>
                    <a:p>
                      <a:pPr marL="742950" lvl="1"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Rehabilitation Team Meetings (RTM)</a:t>
                      </a:r>
                    </a:p>
                    <a:p>
                      <a:pPr marL="742950" lvl="1"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Treatment </a:t>
                      </a:r>
                    </a:p>
                    <a:p>
                      <a:pPr marL="1200150" lvl="2"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Individual Counseling</a:t>
                      </a:r>
                    </a:p>
                    <a:p>
                      <a:pPr marL="1200150" lvl="2"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Group Counseling</a:t>
                      </a:r>
                    </a:p>
                    <a:p>
                      <a:pPr marL="1200150" lvl="2"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Referral for higher level of care</a:t>
                      </a:r>
                    </a:p>
                    <a:p>
                      <a:pPr marL="742950" lvl="1" indent="-285750">
                        <a:buFont typeface="Wingdings" panose="05000000000000000000" pitchFamily="2" charset="2"/>
                        <a:buChar char="v"/>
                      </a:pPr>
                      <a:r>
                        <a:rPr lang="en-US" sz="1600" dirty="0" smtClean="0">
                          <a:latin typeface="Arial" panose="020B0604020202020204" pitchFamily="34" charset="0"/>
                          <a:cs typeface="Arial" panose="020B0604020202020204" pitchFamily="34" charset="0"/>
                        </a:rPr>
                        <a:t>Aftercare / Follow-up Services</a:t>
                      </a:r>
                    </a:p>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75533429"/>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3451173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a:lstStyle/>
          <a:p>
            <a:r>
              <a:rPr lang="en-US" dirty="0"/>
              <a:t>Substance Abuse Prevention &amp; Education</a:t>
            </a:r>
          </a:p>
        </p:txBody>
      </p:sp>
      <p:sp>
        <p:nvSpPr>
          <p:cNvPr id="3" name="Content Placeholder 2"/>
          <p:cNvSpPr>
            <a:spLocks noGrp="1"/>
          </p:cNvSpPr>
          <p:nvPr>
            <p:ph idx="1"/>
          </p:nvPr>
        </p:nvSpPr>
        <p:spPr>
          <a:xfrm>
            <a:off x="836761" y="838201"/>
            <a:ext cx="7772400" cy="5032455"/>
          </a:xfrm>
        </p:spPr>
        <p:txBody>
          <a:bodyPr>
            <a:normAutofit fontScale="92500" lnSpcReduction="20000"/>
          </a:bodyPr>
          <a:lstStyle/>
          <a:p>
            <a:pPr marL="285750" indent="-285750">
              <a:buFont typeface="Wingdings" panose="05000000000000000000" pitchFamily="2" charset="2"/>
              <a:buChar char="v"/>
            </a:pPr>
            <a:r>
              <a:rPr lang="en-US" sz="2600" dirty="0" smtClean="0"/>
              <a:t>Substance </a:t>
            </a:r>
            <a:r>
              <a:rPr lang="en-US" sz="2600" dirty="0"/>
              <a:t>Abuse </a:t>
            </a:r>
            <a:r>
              <a:rPr lang="en-US" sz="2600" dirty="0" smtClean="0"/>
              <a:t>Training &amp; Education</a:t>
            </a:r>
            <a:endParaRPr lang="en-US" sz="2600" dirty="0"/>
          </a:p>
          <a:p>
            <a:pPr marL="742950" lvl="1" indent="-285750">
              <a:buFont typeface="Wingdings" panose="05000000000000000000" pitchFamily="2" charset="2"/>
              <a:buChar char="v"/>
            </a:pPr>
            <a:r>
              <a:rPr lang="en-US" sz="1900" dirty="0"/>
              <a:t>Available for military, civilians, contractors, and host nationals </a:t>
            </a:r>
          </a:p>
          <a:p>
            <a:pPr marL="742950" lvl="1" indent="-285750">
              <a:buFont typeface="Wingdings" panose="05000000000000000000" pitchFamily="2" charset="2"/>
              <a:buChar char="v"/>
            </a:pPr>
            <a:r>
              <a:rPr lang="en-US" sz="1900" dirty="0" smtClean="0"/>
              <a:t>Training required annually</a:t>
            </a:r>
          </a:p>
          <a:p>
            <a:pPr marL="969963" lvl="2" indent="-285750">
              <a:buFont typeface="Wingdings" panose="05000000000000000000" pitchFamily="2" charset="2"/>
              <a:buChar char="v"/>
            </a:pPr>
            <a:r>
              <a:rPr lang="en-US" sz="1900" dirty="0"/>
              <a:t>C</a:t>
            </a:r>
            <a:r>
              <a:rPr lang="en-US" sz="1900" dirty="0" smtClean="0"/>
              <a:t>onducted </a:t>
            </a:r>
            <a:r>
              <a:rPr lang="en-US" sz="1900" dirty="0"/>
              <a:t>face-to-face (</a:t>
            </a:r>
            <a:r>
              <a:rPr lang="en-US" sz="1900" dirty="0" smtClean="0"/>
              <a:t>only)</a:t>
            </a:r>
          </a:p>
          <a:p>
            <a:pPr marL="969963" lvl="2" indent="-285750">
              <a:buFont typeface="Wingdings" panose="05000000000000000000" pitchFamily="2" charset="2"/>
              <a:buChar char="v"/>
            </a:pPr>
            <a:r>
              <a:rPr lang="en-US" sz="1900" dirty="0" smtClean="0"/>
              <a:t>Duration</a:t>
            </a:r>
            <a:r>
              <a:rPr lang="en-US" sz="1900" dirty="0"/>
              <a:t>, location, and means for training are determined by </a:t>
            </a:r>
            <a:r>
              <a:rPr lang="en-US" sz="1900" dirty="0" smtClean="0"/>
              <a:t>Commander</a:t>
            </a:r>
          </a:p>
          <a:p>
            <a:pPr marL="742950" lvl="1" indent="-285750">
              <a:buFont typeface="Wingdings" panose="05000000000000000000" pitchFamily="2" charset="2"/>
              <a:buChar char="v"/>
            </a:pPr>
            <a:r>
              <a:rPr lang="en-US" sz="1900" dirty="0" smtClean="0"/>
              <a:t>Provide educational resources relating to alcohol and drugs (i.e. pamphlets, booklets) </a:t>
            </a:r>
            <a:endParaRPr lang="en-US" sz="1900" dirty="0"/>
          </a:p>
          <a:p>
            <a:pPr lvl="1"/>
            <a:endParaRPr lang="en-US" sz="1050" dirty="0"/>
          </a:p>
          <a:p>
            <a:pPr marL="285750" indent="-285750">
              <a:buFont typeface="Wingdings" panose="05000000000000000000" pitchFamily="2" charset="2"/>
              <a:buChar char="v"/>
            </a:pPr>
            <a:r>
              <a:rPr lang="en-US" sz="2600" dirty="0"/>
              <a:t>Prime for Life </a:t>
            </a:r>
          </a:p>
          <a:p>
            <a:pPr marL="742950" lvl="1" indent="-285750">
              <a:buFont typeface="Wingdings" panose="05000000000000000000" pitchFamily="2" charset="2"/>
              <a:buChar char="v"/>
            </a:pPr>
            <a:r>
              <a:rPr lang="en-US" sz="1900" dirty="0"/>
              <a:t>Evidenced-based </a:t>
            </a:r>
            <a:r>
              <a:rPr lang="en-US" sz="1900" dirty="0" smtClean="0"/>
              <a:t>training</a:t>
            </a:r>
          </a:p>
          <a:p>
            <a:pPr marL="742950" lvl="1" indent="-285750">
              <a:buFont typeface="Wingdings" panose="05000000000000000000" pitchFamily="2" charset="2"/>
              <a:buChar char="v"/>
            </a:pPr>
            <a:r>
              <a:rPr lang="en-US" sz="1900" dirty="0" smtClean="0"/>
              <a:t>2 </a:t>
            </a:r>
            <a:r>
              <a:rPr lang="en-US" sz="1900" dirty="0"/>
              <a:t>day workshop (12 hours of drug and alcohol education)</a:t>
            </a:r>
          </a:p>
          <a:p>
            <a:pPr marL="1200150" lvl="2" indent="-285750">
              <a:buFont typeface="Wingdings" panose="05000000000000000000" pitchFamily="2" charset="2"/>
              <a:buChar char="v"/>
            </a:pPr>
            <a:r>
              <a:rPr lang="en-US" sz="1900" dirty="0"/>
              <a:t>Used primarily to supplement a SUDCC </a:t>
            </a:r>
            <a:r>
              <a:rPr lang="en-US" sz="1900" dirty="0" smtClean="0"/>
              <a:t>enrollment</a:t>
            </a:r>
          </a:p>
          <a:p>
            <a:pPr marL="1200150" lvl="2" indent="-285750">
              <a:buFont typeface="Wingdings" panose="05000000000000000000" pitchFamily="2" charset="2"/>
              <a:buChar char="v"/>
            </a:pPr>
            <a:r>
              <a:rPr lang="en-US" sz="1900" dirty="0" smtClean="0"/>
              <a:t>Open to self-referral</a:t>
            </a:r>
            <a:endParaRPr lang="en-US" sz="1900" dirty="0"/>
          </a:p>
          <a:p>
            <a:pPr marL="742950" lvl="1" indent="-285750">
              <a:buFont typeface="Wingdings" panose="05000000000000000000" pitchFamily="2" charset="2"/>
              <a:buChar char="v"/>
            </a:pPr>
            <a:r>
              <a:rPr lang="en-US" sz="1900" dirty="0"/>
              <a:t>½ day workshop (4.5 hours of drug and alcohol education)</a:t>
            </a:r>
          </a:p>
          <a:p>
            <a:pPr marL="1200150" lvl="2" indent="-285750">
              <a:buFont typeface="Wingdings" panose="05000000000000000000" pitchFamily="2" charset="2"/>
              <a:buChar char="v"/>
            </a:pPr>
            <a:r>
              <a:rPr lang="en-US" sz="1900" dirty="0"/>
              <a:t>Used as a prevention tool - targeting young or new </a:t>
            </a:r>
            <a:r>
              <a:rPr lang="en-US" sz="1900" dirty="0" smtClean="0"/>
              <a:t>soldiers</a:t>
            </a:r>
          </a:p>
          <a:p>
            <a:pPr marL="1200150" lvl="2" indent="-285750">
              <a:buFont typeface="Wingdings" panose="05000000000000000000" pitchFamily="2" charset="2"/>
              <a:buChar char="v"/>
            </a:pPr>
            <a:r>
              <a:rPr lang="en-US" sz="1900" dirty="0"/>
              <a:t>Open to </a:t>
            </a:r>
            <a:r>
              <a:rPr lang="en-US" sz="1900" dirty="0" smtClean="0"/>
              <a:t>self-referral</a:t>
            </a:r>
            <a:endParaRPr lang="en-US" sz="1900" dirty="0"/>
          </a:p>
          <a:p>
            <a:pPr marL="1200150" lvl="2" indent="-285750">
              <a:buFont typeface="Wingdings" panose="05000000000000000000" pitchFamily="2" charset="2"/>
              <a:buChar char="v"/>
            </a:pPr>
            <a:endParaRPr lang="en-US" sz="1050" dirty="0"/>
          </a:p>
          <a:p>
            <a:pPr marL="285750" indent="-285750">
              <a:buFont typeface="Wingdings" panose="05000000000000000000" pitchFamily="2" charset="2"/>
              <a:buChar char="v"/>
            </a:pPr>
            <a:r>
              <a:rPr lang="en-US" sz="2600" dirty="0"/>
              <a:t>Community Education, Outreach, &amp; Campaigns</a:t>
            </a:r>
          </a:p>
          <a:p>
            <a:pPr marL="0" indent="0" algn="ctr">
              <a:buNone/>
            </a:pPr>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1468636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a:lstStyle/>
          <a:p>
            <a:r>
              <a:rPr lang="en-US" dirty="0"/>
              <a:t>Suicide Prevention Program</a:t>
            </a:r>
          </a:p>
        </p:txBody>
      </p:sp>
      <p:sp>
        <p:nvSpPr>
          <p:cNvPr id="3" name="Content Placeholder 2"/>
          <p:cNvSpPr>
            <a:spLocks noGrp="1"/>
          </p:cNvSpPr>
          <p:nvPr>
            <p:ph idx="1"/>
          </p:nvPr>
        </p:nvSpPr>
        <p:spPr>
          <a:xfrm>
            <a:off x="836761" y="694266"/>
            <a:ext cx="8167539" cy="5613399"/>
          </a:xfrm>
        </p:spPr>
        <p:txBody>
          <a:bodyPr>
            <a:normAutofit fontScale="85000" lnSpcReduction="20000"/>
          </a:bodyPr>
          <a:lstStyle/>
          <a:p>
            <a:pPr marL="285750" indent="-285750">
              <a:buFont typeface="Wingdings" panose="05000000000000000000" pitchFamily="2" charset="2"/>
              <a:buChar char="v"/>
            </a:pPr>
            <a:r>
              <a:rPr lang="en-US" sz="2800" dirty="0" smtClean="0"/>
              <a:t>Suicide </a:t>
            </a:r>
            <a:r>
              <a:rPr lang="en-US" sz="2800" dirty="0"/>
              <a:t>Prevention Training</a:t>
            </a:r>
          </a:p>
          <a:p>
            <a:pPr marL="742950" lvl="1" indent="-285750">
              <a:buFont typeface="Wingdings" panose="05000000000000000000" pitchFamily="2" charset="2"/>
              <a:buChar char="v"/>
            </a:pPr>
            <a:r>
              <a:rPr lang="en-US" sz="1900" dirty="0"/>
              <a:t>Available for military, civilians, contractors, and host nationals </a:t>
            </a:r>
          </a:p>
          <a:p>
            <a:pPr marL="742950" lvl="1" indent="-285750">
              <a:buFont typeface="Wingdings" panose="05000000000000000000" pitchFamily="2" charset="2"/>
              <a:buChar char="v"/>
            </a:pPr>
            <a:r>
              <a:rPr lang="en-US" sz="1900" dirty="0"/>
              <a:t>Training required annually</a:t>
            </a:r>
          </a:p>
          <a:p>
            <a:pPr marL="969963" lvl="2" indent="-285750">
              <a:buFont typeface="Wingdings" panose="05000000000000000000" pitchFamily="2" charset="2"/>
              <a:buChar char="v"/>
            </a:pPr>
            <a:r>
              <a:rPr lang="en-US" sz="1900" dirty="0"/>
              <a:t>Conducted face-to-face (only)</a:t>
            </a:r>
          </a:p>
          <a:p>
            <a:pPr marL="969963" lvl="2" indent="-285750">
              <a:buFont typeface="Wingdings" panose="05000000000000000000" pitchFamily="2" charset="2"/>
              <a:buChar char="v"/>
            </a:pPr>
            <a:r>
              <a:rPr lang="en-US" sz="1900" dirty="0"/>
              <a:t>Duration, location, and means for training are determined by Commander</a:t>
            </a:r>
          </a:p>
          <a:p>
            <a:pPr marL="742950" lvl="1" indent="-285750">
              <a:buFont typeface="Wingdings" panose="05000000000000000000" pitchFamily="2" charset="2"/>
              <a:buChar char="v"/>
            </a:pPr>
            <a:r>
              <a:rPr lang="en-US" sz="1900" dirty="0"/>
              <a:t>Provide educational resources relating to </a:t>
            </a:r>
            <a:r>
              <a:rPr lang="en-US" sz="1900" dirty="0" smtClean="0"/>
              <a:t>suicide prevention (i.e</a:t>
            </a:r>
            <a:r>
              <a:rPr lang="en-US" sz="1900" dirty="0"/>
              <a:t>. pamphlets, booklets) </a:t>
            </a:r>
          </a:p>
          <a:p>
            <a:pPr marL="285750" indent="-285750">
              <a:buFont typeface="Wingdings" panose="05000000000000000000" pitchFamily="2" charset="2"/>
              <a:buChar char="v"/>
            </a:pPr>
            <a:r>
              <a:rPr lang="en-US" sz="2800" dirty="0" smtClean="0"/>
              <a:t>Ask</a:t>
            </a:r>
            <a:r>
              <a:rPr lang="en-US" sz="2800" dirty="0"/>
              <a:t>, Care, Escort (ACE)</a:t>
            </a:r>
          </a:p>
          <a:p>
            <a:pPr marL="742950" lvl="1" indent="-285750">
              <a:buFont typeface="Wingdings" panose="05000000000000000000" pitchFamily="2" charset="2"/>
              <a:buChar char="v"/>
            </a:pPr>
            <a:r>
              <a:rPr lang="en-US" sz="1900" dirty="0"/>
              <a:t>Available for military, civilians, contractors, and host nationals </a:t>
            </a:r>
          </a:p>
          <a:p>
            <a:pPr marL="742950" lvl="1" indent="-285750">
              <a:buFont typeface="Wingdings" panose="05000000000000000000" pitchFamily="2" charset="2"/>
              <a:buChar char="v"/>
            </a:pPr>
            <a:r>
              <a:rPr lang="en-US" sz="1900" dirty="0"/>
              <a:t>90 minutes</a:t>
            </a:r>
          </a:p>
          <a:p>
            <a:pPr marL="285750" indent="-285750">
              <a:buFont typeface="Wingdings" panose="05000000000000000000" pitchFamily="2" charset="2"/>
              <a:buChar char="v"/>
            </a:pPr>
            <a:r>
              <a:rPr lang="en-US" sz="2800" dirty="0"/>
              <a:t>ACE-Suicide Intervention (ACE-SI)</a:t>
            </a:r>
          </a:p>
          <a:p>
            <a:pPr marL="742950" lvl="1" indent="-285750">
              <a:buFont typeface="Wingdings" panose="05000000000000000000" pitchFamily="2" charset="2"/>
              <a:buChar char="v"/>
            </a:pPr>
            <a:r>
              <a:rPr lang="en-US" sz="1900" dirty="0"/>
              <a:t>Available for junior level leaders, from team leader through company commander</a:t>
            </a:r>
          </a:p>
          <a:p>
            <a:pPr marL="742950" lvl="1" indent="-285750">
              <a:buFont typeface="Wingdings" panose="05000000000000000000" pitchFamily="2" charset="2"/>
              <a:buChar char="v"/>
            </a:pPr>
            <a:r>
              <a:rPr lang="en-US" sz="1900" dirty="0"/>
              <a:t>4 hours</a:t>
            </a:r>
          </a:p>
          <a:p>
            <a:pPr marL="742950" lvl="1" indent="-285750">
              <a:buFont typeface="Wingdings" panose="05000000000000000000" pitchFamily="2" charset="2"/>
              <a:buChar char="v"/>
            </a:pPr>
            <a:r>
              <a:rPr lang="en-US" sz="1900" dirty="0"/>
              <a:t>Every unit must maintain a minimum of 2 ACE-SI facilitators (certified through ASAP)</a:t>
            </a:r>
          </a:p>
          <a:p>
            <a:pPr marL="285750" indent="-285750">
              <a:buFont typeface="Wingdings" panose="05000000000000000000" pitchFamily="2" charset="2"/>
              <a:buChar char="v"/>
            </a:pPr>
            <a:r>
              <a:rPr lang="en-US" sz="2800" dirty="0"/>
              <a:t>Applied Suicide Intervention Skills Training (ASIST)</a:t>
            </a:r>
          </a:p>
          <a:p>
            <a:pPr marL="742950" lvl="1" indent="-285750">
              <a:buFont typeface="Wingdings" panose="05000000000000000000" pitchFamily="2" charset="2"/>
              <a:buChar char="v"/>
            </a:pPr>
            <a:r>
              <a:rPr lang="en-US" sz="1900" dirty="0"/>
              <a:t>Available for military, civilians, contractors, and host nationals – priority goes to “gatekeepers”</a:t>
            </a:r>
          </a:p>
          <a:p>
            <a:pPr marL="742950" lvl="1" indent="-285750">
              <a:buFont typeface="Wingdings" panose="05000000000000000000" pitchFamily="2" charset="2"/>
              <a:buChar char="v"/>
            </a:pPr>
            <a:r>
              <a:rPr lang="en-US" sz="1900" dirty="0"/>
              <a:t>2 day </a:t>
            </a:r>
            <a:r>
              <a:rPr lang="en-US" sz="1900" dirty="0" smtClean="0"/>
              <a:t>workshop </a:t>
            </a:r>
            <a:endParaRPr lang="en-US" sz="1900" dirty="0"/>
          </a:p>
          <a:p>
            <a:pPr marL="285750" indent="-285750">
              <a:buFont typeface="Wingdings" panose="05000000000000000000" pitchFamily="2" charset="2"/>
              <a:buChar char="v"/>
            </a:pPr>
            <a:r>
              <a:rPr lang="en-US" sz="2800" dirty="0"/>
              <a:t>Community Education, Outreach, &amp; </a:t>
            </a:r>
            <a:r>
              <a:rPr lang="en-US" sz="2800" dirty="0" smtClean="0"/>
              <a:t>Campaigns</a:t>
            </a:r>
            <a:endParaRPr lang="en-US" sz="2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267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267200" y="312420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4267200" y="3124200"/>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4267200" y="3124200"/>
            <a:ext cx="609600" cy="609600"/>
          </a:xfrm>
          <a:prstGeom prst="rect">
            <a:avLst/>
          </a:prstGeom>
        </p:spPr>
      </p:pic>
      <p:pic>
        <p:nvPicPr>
          <p:cNvPr id="8"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4267200" y="3124200"/>
            <a:ext cx="609600" cy="609600"/>
          </a:xfrm>
          <a:prstGeom prst="rect">
            <a:avLst/>
          </a:prstGeom>
        </p:spPr>
      </p:pic>
      <p:pic>
        <p:nvPicPr>
          <p:cNvPr id="9"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9007400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05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5437"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4332"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2488"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37550" fill="hold"/>
                                        <p:tgtEl>
                                          <p:spTgt spid="9"/>
                                        </p:tgtEl>
                                      </p:cBhvr>
                                    </p:cmd>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a:lstStyle/>
          <a:p>
            <a:r>
              <a:rPr lang="en-US" dirty="0"/>
              <a:t>Employee Assistance Program (EAP)</a:t>
            </a:r>
          </a:p>
        </p:txBody>
      </p:sp>
      <p:sp>
        <p:nvSpPr>
          <p:cNvPr id="5" name="Content Placeholder 2"/>
          <p:cNvSpPr>
            <a:spLocks noGrp="1"/>
          </p:cNvSpPr>
          <p:nvPr>
            <p:ph idx="1"/>
          </p:nvPr>
        </p:nvSpPr>
        <p:spPr>
          <a:xfrm>
            <a:off x="281354" y="1134533"/>
            <a:ext cx="8552256" cy="5385123"/>
          </a:xfrm>
        </p:spPr>
        <p:txBody>
          <a:bodyPr>
            <a:normAutofit fontScale="55000" lnSpcReduction="20000"/>
          </a:bodyPr>
          <a:lstStyle/>
          <a:p>
            <a:pPr marL="285750" indent="-285750">
              <a:buFont typeface="Wingdings" panose="05000000000000000000" pitchFamily="2" charset="2"/>
              <a:buChar char="v"/>
            </a:pPr>
            <a:r>
              <a:rPr lang="en-US" sz="4400" dirty="0" smtClean="0"/>
              <a:t>The EAP program </a:t>
            </a:r>
            <a:r>
              <a:rPr lang="en-US" sz="3300" b="0" dirty="0" smtClean="0"/>
              <a:t>is a benefit to employees designed </a:t>
            </a:r>
            <a:r>
              <a:rPr lang="en-US" sz="3300" b="0" dirty="0"/>
              <a:t>to help </a:t>
            </a:r>
            <a:r>
              <a:rPr lang="en-US" sz="3300" b="0" dirty="0" smtClean="0"/>
              <a:t>them </a:t>
            </a:r>
            <a:r>
              <a:rPr lang="en-US" sz="3300" b="0" dirty="0"/>
              <a:t>and their family members </a:t>
            </a:r>
            <a:r>
              <a:rPr lang="en-US" sz="3300" b="0" dirty="0" smtClean="0"/>
              <a:t>resolve personal problems that may be causing a negative impact on the employee’s performance. EAP also provides consultation and support to supervisors/managers</a:t>
            </a:r>
          </a:p>
          <a:p>
            <a:pPr marL="285750" indent="-285750">
              <a:buFont typeface="Wingdings" panose="05000000000000000000" pitchFamily="2" charset="2"/>
              <a:buChar char="v"/>
            </a:pPr>
            <a:endParaRPr lang="en-US" b="0" dirty="0"/>
          </a:p>
          <a:p>
            <a:pPr marL="285750" indent="-285750">
              <a:buFont typeface="Wingdings" panose="05000000000000000000" pitchFamily="2" charset="2"/>
              <a:buChar char="v"/>
            </a:pPr>
            <a:r>
              <a:rPr lang="en-US" sz="4400" dirty="0"/>
              <a:t>EAP is available to</a:t>
            </a:r>
            <a:r>
              <a:rPr lang="en-US" sz="4400" b="0" dirty="0"/>
              <a:t>: </a:t>
            </a:r>
          </a:p>
          <a:p>
            <a:pPr marL="742950" lvl="1" indent="-285750">
              <a:buFont typeface="Wingdings" panose="05000000000000000000" pitchFamily="2" charset="2"/>
              <a:buChar char="v"/>
            </a:pPr>
            <a:r>
              <a:rPr lang="en-US" sz="3300" dirty="0"/>
              <a:t>DA </a:t>
            </a:r>
            <a:r>
              <a:rPr lang="en-US" sz="3300" dirty="0" smtClean="0"/>
              <a:t>Civilians (AF &amp; NAF)</a:t>
            </a:r>
          </a:p>
          <a:p>
            <a:pPr marL="742950" lvl="1" indent="-285750">
              <a:buFont typeface="Wingdings" panose="05000000000000000000" pitchFamily="2" charset="2"/>
              <a:buChar char="v"/>
            </a:pPr>
            <a:r>
              <a:rPr lang="en-US" sz="3300" dirty="0" smtClean="0"/>
              <a:t>US Contractors</a:t>
            </a:r>
          </a:p>
          <a:p>
            <a:pPr marL="742950" lvl="1" indent="-285750">
              <a:buFont typeface="Wingdings" panose="05000000000000000000" pitchFamily="2" charset="2"/>
              <a:buChar char="v"/>
            </a:pPr>
            <a:r>
              <a:rPr lang="en-US" sz="3300" dirty="0" smtClean="0"/>
              <a:t>Host National Employees</a:t>
            </a:r>
            <a:endParaRPr lang="en-US" sz="3300" dirty="0"/>
          </a:p>
          <a:p>
            <a:pPr marL="742950" lvl="1" indent="-285750">
              <a:buFont typeface="Wingdings" panose="05000000000000000000" pitchFamily="2" charset="2"/>
              <a:buChar char="v"/>
            </a:pPr>
            <a:r>
              <a:rPr lang="en-US" sz="3300" dirty="0" smtClean="0"/>
              <a:t>Military Retirees</a:t>
            </a:r>
          </a:p>
          <a:p>
            <a:pPr marL="742950" lvl="1" indent="-285750">
              <a:buFont typeface="Wingdings" panose="05000000000000000000" pitchFamily="2" charset="2"/>
              <a:buChar char="v"/>
            </a:pPr>
            <a:r>
              <a:rPr lang="en-US" sz="3300" dirty="0" smtClean="0"/>
              <a:t>Family Members of the above and Military Family Members</a:t>
            </a:r>
          </a:p>
          <a:p>
            <a:pPr marL="457200" lvl="1" indent="0">
              <a:buNone/>
            </a:pPr>
            <a:endParaRPr lang="en-US" dirty="0"/>
          </a:p>
          <a:p>
            <a:pPr marL="285750" indent="-285750">
              <a:buFont typeface="Wingdings" panose="05000000000000000000" pitchFamily="2" charset="2"/>
              <a:buChar char="v"/>
            </a:pPr>
            <a:r>
              <a:rPr lang="en-US" sz="4400" dirty="0" smtClean="0"/>
              <a:t>Two Types of Referrals </a:t>
            </a:r>
            <a:r>
              <a:rPr lang="en-US" sz="2900" b="0" dirty="0" smtClean="0"/>
              <a:t>- </a:t>
            </a:r>
            <a:r>
              <a:rPr lang="en-US" sz="3300" b="0" dirty="0" smtClean="0"/>
              <a:t>Self-referral  &amp; Supervisor Referral</a:t>
            </a:r>
          </a:p>
          <a:p>
            <a:pPr marL="0" indent="0">
              <a:buNone/>
            </a:pPr>
            <a:endParaRPr lang="en-US" b="0" dirty="0"/>
          </a:p>
          <a:p>
            <a:pPr marL="285750" indent="-285750">
              <a:buFont typeface="Wingdings" panose="05000000000000000000" pitchFamily="2" charset="2"/>
              <a:buChar char="v"/>
            </a:pPr>
            <a:r>
              <a:rPr lang="en-US" sz="4400" dirty="0"/>
              <a:t>EAP </a:t>
            </a:r>
            <a:r>
              <a:rPr lang="en-US" sz="4400" dirty="0" smtClean="0"/>
              <a:t>services </a:t>
            </a:r>
            <a:r>
              <a:rPr lang="en-US" sz="4400" dirty="0"/>
              <a:t>include: </a:t>
            </a:r>
            <a:r>
              <a:rPr lang="en-US" sz="4400" dirty="0" smtClean="0"/>
              <a:t> </a:t>
            </a:r>
            <a:r>
              <a:rPr lang="en-US" sz="3300" b="0" dirty="0" smtClean="0"/>
              <a:t>Non clinical screenings, short-term, solution focused counseling, resource information, referrals, supervisor/manager consultation and support, and follow-up services</a:t>
            </a:r>
          </a:p>
          <a:p>
            <a:pPr marL="285750" indent="-285750">
              <a:buFont typeface="Wingdings" panose="05000000000000000000" pitchFamily="2" charset="2"/>
              <a:buChar char="v"/>
            </a:pPr>
            <a:endParaRPr lang="en-US" b="0" dirty="0" smtClean="0"/>
          </a:p>
          <a:p>
            <a:pPr marL="0" indent="0" algn="ctr">
              <a:buNone/>
            </a:pPr>
            <a:r>
              <a:rPr lang="en-US" sz="3300" dirty="0" smtClean="0">
                <a:solidFill>
                  <a:srgbClr val="FF0000"/>
                </a:solidFill>
              </a:rPr>
              <a:t>ALL SERVICES ARE CONFIDENTIAL</a:t>
            </a:r>
          </a:p>
          <a:p>
            <a:pPr marL="0" indent="0" algn="ctr">
              <a:buNone/>
            </a:pPr>
            <a:endParaRPr lang="en-US" dirty="0"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7200" y="312420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0908812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06"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5276"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a:lstStyle/>
          <a:p>
            <a:r>
              <a:rPr lang="en-US" dirty="0"/>
              <a:t>Risk Reduction Program</a:t>
            </a:r>
          </a:p>
        </p:txBody>
      </p:sp>
      <p:sp>
        <p:nvSpPr>
          <p:cNvPr id="3" name="Content Placeholder 2"/>
          <p:cNvSpPr>
            <a:spLocks noGrp="1"/>
          </p:cNvSpPr>
          <p:nvPr>
            <p:ph idx="1"/>
          </p:nvPr>
        </p:nvSpPr>
        <p:spPr>
          <a:xfrm>
            <a:off x="292100" y="973667"/>
            <a:ext cx="8466666" cy="4867355"/>
          </a:xfrm>
        </p:spPr>
        <p:txBody>
          <a:bodyPr>
            <a:normAutofit fontScale="92500" lnSpcReduction="10000"/>
          </a:bodyPr>
          <a:lstStyle/>
          <a:p>
            <a:pPr lvl="1"/>
            <a:endParaRPr lang="en-US" sz="900" b="1" dirty="0"/>
          </a:p>
          <a:p>
            <a:pPr marL="285750" indent="-285750">
              <a:buFont typeface="Wingdings" panose="05000000000000000000" pitchFamily="2" charset="2"/>
              <a:buChar char="v"/>
            </a:pPr>
            <a:r>
              <a:rPr lang="en-US" sz="2600" dirty="0"/>
              <a:t>Unit Risk Inventory (URI) and Reintegration Unit Risk Inventory (R-URI) </a:t>
            </a:r>
          </a:p>
          <a:p>
            <a:pPr marL="742950" lvl="1" indent="-285750">
              <a:buFont typeface="Wingdings" panose="05000000000000000000" pitchFamily="2" charset="2"/>
              <a:buChar char="v"/>
            </a:pPr>
            <a:r>
              <a:rPr lang="en-US" sz="1900" dirty="0"/>
              <a:t>Recommended Annually, after Change of Command, and 30 days prior to </a:t>
            </a:r>
            <a:r>
              <a:rPr lang="en-US" sz="1900" dirty="0" smtClean="0"/>
              <a:t>deployment, or at Commander’s request</a:t>
            </a:r>
            <a:endParaRPr lang="en-US" sz="1900" dirty="0"/>
          </a:p>
          <a:p>
            <a:pPr marL="742950" lvl="1" indent="-285750">
              <a:buFont typeface="Wingdings" panose="05000000000000000000" pitchFamily="2" charset="2"/>
              <a:buChar char="v"/>
            </a:pPr>
            <a:r>
              <a:rPr lang="en-US" sz="1900" dirty="0"/>
              <a:t>Required 90-120 days post deployment (R-URI</a:t>
            </a:r>
            <a:r>
              <a:rPr lang="en-US" sz="1900" dirty="0" smtClean="0"/>
              <a:t>)</a:t>
            </a:r>
          </a:p>
          <a:p>
            <a:pPr marL="742950" lvl="1" indent="-285750">
              <a:buFont typeface="Wingdings" panose="05000000000000000000" pitchFamily="2" charset="2"/>
              <a:buChar char="v"/>
            </a:pPr>
            <a:r>
              <a:rPr lang="en-US" sz="1900" dirty="0" smtClean="0"/>
              <a:t>Anonymous </a:t>
            </a:r>
            <a:endParaRPr lang="en-US" sz="1900" dirty="0"/>
          </a:p>
          <a:p>
            <a:pPr marL="457200" lvl="1" indent="0">
              <a:buNone/>
            </a:pPr>
            <a:endParaRPr lang="en-US" dirty="0"/>
          </a:p>
          <a:p>
            <a:pPr marL="285750" indent="-285750">
              <a:buFont typeface="Wingdings" panose="05000000000000000000" pitchFamily="2" charset="2"/>
              <a:buChar char="v"/>
            </a:pPr>
            <a:r>
              <a:rPr lang="en-US" sz="2600" dirty="0"/>
              <a:t>Risk Reduction Command Consultation</a:t>
            </a:r>
          </a:p>
          <a:p>
            <a:pPr marL="742950" lvl="1" indent="-285750">
              <a:buFont typeface="Wingdings" panose="05000000000000000000" pitchFamily="2" charset="2"/>
              <a:buChar char="v"/>
            </a:pPr>
            <a:r>
              <a:rPr lang="en-US" sz="1900" dirty="0" smtClean="0"/>
              <a:t>Convened after data </a:t>
            </a:r>
            <a:r>
              <a:rPr lang="en-US" sz="1900" dirty="0"/>
              <a:t>collected from </a:t>
            </a:r>
            <a:r>
              <a:rPr lang="en-US" sz="1900" dirty="0" smtClean="0"/>
              <a:t>the URI</a:t>
            </a:r>
            <a:endParaRPr lang="en-US" sz="1900" dirty="0"/>
          </a:p>
          <a:p>
            <a:pPr marL="742950" lvl="1" indent="-285750">
              <a:buFont typeface="Wingdings" panose="05000000000000000000" pitchFamily="2" charset="2"/>
              <a:buChar char="v"/>
            </a:pPr>
            <a:r>
              <a:rPr lang="en-US" sz="1900" dirty="0" smtClean="0"/>
              <a:t>Provide results analyses of the URI to the Command Team</a:t>
            </a:r>
            <a:endParaRPr lang="en-US" sz="1900" dirty="0"/>
          </a:p>
          <a:p>
            <a:pPr marL="742950" lvl="1" indent="-285750">
              <a:buFont typeface="Wingdings" panose="05000000000000000000" pitchFamily="2" charset="2"/>
              <a:buChar char="v"/>
            </a:pPr>
            <a:r>
              <a:rPr lang="en-US" sz="1900" dirty="0"/>
              <a:t>Installation Prevention Team (IPT) meetings</a:t>
            </a:r>
          </a:p>
          <a:p>
            <a:pPr lvl="1"/>
            <a:endParaRPr lang="en-US" sz="900" dirty="0"/>
          </a:p>
          <a:p>
            <a:pPr marL="285750" indent="-285750">
              <a:buFont typeface="Wingdings" panose="05000000000000000000" pitchFamily="2" charset="2"/>
              <a:buChar char="v"/>
            </a:pPr>
            <a:r>
              <a:rPr lang="en-US" sz="2600" dirty="0" smtClean="0"/>
              <a:t>Commander’s Risk Reduction Toolkit (CRRT)</a:t>
            </a:r>
            <a:endParaRPr lang="en-US" sz="2600" dirty="0"/>
          </a:p>
          <a:p>
            <a:pPr marL="742950" lvl="1" indent="-285750">
              <a:buFont typeface="Wingdings" panose="05000000000000000000" pitchFamily="2" charset="2"/>
              <a:buChar char="v"/>
            </a:pPr>
            <a:r>
              <a:rPr lang="en-US" sz="1900" dirty="0"/>
              <a:t>Tool to </a:t>
            </a:r>
            <a:r>
              <a:rPr lang="en-US" sz="1900" dirty="0" smtClean="0"/>
              <a:t>help the Command Team to gain insight </a:t>
            </a:r>
            <a:r>
              <a:rPr lang="en-US" sz="1900" dirty="0"/>
              <a:t>into high risk </a:t>
            </a:r>
            <a:r>
              <a:rPr lang="en-US" sz="1900" dirty="0" smtClean="0"/>
              <a:t>behavior trends </a:t>
            </a:r>
            <a:r>
              <a:rPr lang="en-US" sz="1900" dirty="0"/>
              <a:t>of </a:t>
            </a:r>
            <a:r>
              <a:rPr lang="en-US" sz="1900" dirty="0" smtClean="0"/>
              <a:t>individual soldiers and unit </a:t>
            </a:r>
            <a:endParaRPr lang="en-US" sz="19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267200" y="312420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4267200" y="3124200"/>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272641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85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834"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5390"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a:lstStyle/>
          <a:p>
            <a:r>
              <a:rPr lang="en-US" dirty="0"/>
              <a:t>Drug Testing Program</a:t>
            </a:r>
          </a:p>
        </p:txBody>
      </p:sp>
      <p:sp>
        <p:nvSpPr>
          <p:cNvPr id="3" name="Content Placeholder 2"/>
          <p:cNvSpPr>
            <a:spLocks noGrp="1"/>
          </p:cNvSpPr>
          <p:nvPr>
            <p:ph idx="1"/>
          </p:nvPr>
        </p:nvSpPr>
        <p:spPr>
          <a:xfrm>
            <a:off x="748581" y="580715"/>
            <a:ext cx="7785819" cy="5667685"/>
          </a:xfrm>
        </p:spPr>
        <p:txBody>
          <a:bodyPr>
            <a:normAutofit fontScale="25000" lnSpcReduction="20000"/>
          </a:bodyPr>
          <a:lstStyle/>
          <a:p>
            <a:pPr marL="0" indent="0" algn="ctr">
              <a:buNone/>
            </a:pPr>
            <a:endParaRPr lang="en-US" dirty="0" smtClean="0"/>
          </a:p>
          <a:p>
            <a:pPr marL="342900" indent="-342900">
              <a:buFont typeface="Wingdings" panose="05000000000000000000" pitchFamily="2" charset="2"/>
              <a:buChar char="v"/>
            </a:pPr>
            <a:r>
              <a:rPr lang="en-US" sz="9600" dirty="0" smtClean="0"/>
              <a:t>Commander’s </a:t>
            </a:r>
            <a:r>
              <a:rPr lang="en-US" sz="9600" dirty="0"/>
              <a:t>Drug Testing </a:t>
            </a:r>
            <a:r>
              <a:rPr lang="en-US" sz="9600" dirty="0" smtClean="0"/>
              <a:t>Program</a:t>
            </a:r>
          </a:p>
          <a:p>
            <a:pPr marL="684212" lvl="1" indent="-342900">
              <a:buFont typeface="Wingdings" panose="05000000000000000000" pitchFamily="2" charset="2"/>
              <a:buChar char="v"/>
            </a:pPr>
            <a:r>
              <a:rPr lang="en-US" sz="7200" dirty="0" smtClean="0"/>
              <a:t>2 </a:t>
            </a:r>
            <a:r>
              <a:rPr lang="en-US" sz="7200" dirty="0"/>
              <a:t>Unit Prevention Leaders (UPL) / 1 Battalion or Squadron Prevention Leader (BPL/SPL)</a:t>
            </a:r>
          </a:p>
          <a:p>
            <a:pPr marL="1257300" lvl="2" indent="-342900">
              <a:buFont typeface="Wingdings" panose="05000000000000000000" pitchFamily="2" charset="2"/>
              <a:buChar char="v"/>
            </a:pPr>
            <a:r>
              <a:rPr lang="en-US" sz="7200" dirty="0"/>
              <a:t>E-5 or above for Co level</a:t>
            </a:r>
          </a:p>
          <a:p>
            <a:pPr marL="1257300" lvl="2" indent="-342900">
              <a:buFont typeface="Wingdings" panose="05000000000000000000" pitchFamily="2" charset="2"/>
              <a:buChar char="v"/>
            </a:pPr>
            <a:r>
              <a:rPr lang="en-US" sz="7200" dirty="0"/>
              <a:t>E-5 promotable or above (recommend E-7) for BPL/SPL</a:t>
            </a:r>
          </a:p>
          <a:p>
            <a:pPr marL="1257300" lvl="2" indent="-342900">
              <a:buFont typeface="Wingdings" panose="05000000000000000000" pitchFamily="2" charset="2"/>
              <a:buChar char="v"/>
            </a:pPr>
            <a:r>
              <a:rPr lang="en-US" sz="7200" dirty="0"/>
              <a:t>Must complete 3-Day UPL Certification Course (locally offered by ASAP) and pass final </a:t>
            </a:r>
            <a:r>
              <a:rPr lang="en-US" sz="7200" dirty="0" smtClean="0"/>
              <a:t>exam</a:t>
            </a:r>
            <a:endParaRPr lang="en-US" sz="7200" b="1" dirty="0"/>
          </a:p>
          <a:p>
            <a:pPr marL="342900" indent="-342900">
              <a:buFont typeface="Wingdings" panose="05000000000000000000" pitchFamily="2" charset="2"/>
              <a:buChar char="v"/>
            </a:pPr>
            <a:endParaRPr lang="en-US" sz="1000" dirty="0"/>
          </a:p>
          <a:p>
            <a:pPr marL="342900" indent="-342900">
              <a:buFont typeface="Wingdings" panose="05000000000000000000" pitchFamily="2" charset="2"/>
              <a:buChar char="v"/>
            </a:pPr>
            <a:r>
              <a:rPr lang="en-US" sz="9600" dirty="0" smtClean="0"/>
              <a:t>Mandatory Random </a:t>
            </a:r>
            <a:r>
              <a:rPr lang="en-US" sz="9600" dirty="0"/>
              <a:t>T</a:t>
            </a:r>
            <a:r>
              <a:rPr lang="en-US" sz="9600" dirty="0" smtClean="0"/>
              <a:t>esting:  </a:t>
            </a:r>
            <a:endParaRPr lang="en-US" sz="9600" dirty="0"/>
          </a:p>
          <a:p>
            <a:pPr marL="684212" lvl="1" indent="-342900">
              <a:buFont typeface="Wingdings" panose="05000000000000000000" pitchFamily="2" charset="2"/>
              <a:buChar char="v"/>
            </a:pPr>
            <a:r>
              <a:rPr lang="en-US" sz="7200" dirty="0" smtClean="0"/>
              <a:t>Back </a:t>
            </a:r>
            <a:r>
              <a:rPr lang="en-US" sz="7200" dirty="0"/>
              <a:t>to back (</a:t>
            </a:r>
            <a:r>
              <a:rPr lang="en-US" sz="7200" dirty="0" smtClean="0"/>
              <a:t>Monday/Friday)</a:t>
            </a:r>
          </a:p>
          <a:p>
            <a:pPr marL="684212" lvl="1" indent="-342900">
              <a:buFont typeface="Wingdings" panose="05000000000000000000" pitchFamily="2" charset="2"/>
              <a:buChar char="v"/>
            </a:pPr>
            <a:r>
              <a:rPr lang="en-US" sz="7200" dirty="0" smtClean="0"/>
              <a:t>Weekend/Holiday</a:t>
            </a:r>
          </a:p>
          <a:p>
            <a:pPr marL="684212" lvl="1" indent="-342900">
              <a:buFont typeface="Wingdings" panose="05000000000000000000" pitchFamily="2" charset="2"/>
              <a:buChar char="v"/>
            </a:pPr>
            <a:r>
              <a:rPr lang="en-US" sz="7200" dirty="0" smtClean="0"/>
              <a:t>During </a:t>
            </a:r>
            <a:r>
              <a:rPr lang="en-US" sz="7200" dirty="0"/>
              <a:t>field </a:t>
            </a:r>
            <a:r>
              <a:rPr lang="en-US" sz="7200" dirty="0" smtClean="0"/>
              <a:t>exercise</a:t>
            </a:r>
          </a:p>
          <a:p>
            <a:pPr marL="684212" lvl="1" indent="-342900">
              <a:buFont typeface="Wingdings" panose="05000000000000000000" pitchFamily="2" charset="2"/>
              <a:buChar char="v"/>
            </a:pPr>
            <a:r>
              <a:rPr lang="en-US" sz="7200" dirty="0"/>
              <a:t>E</a:t>
            </a:r>
            <a:r>
              <a:rPr lang="en-US" sz="7200" dirty="0" smtClean="0"/>
              <a:t>nd </a:t>
            </a:r>
            <a:r>
              <a:rPr lang="en-US" sz="7200" dirty="0"/>
              <a:t>of duty day </a:t>
            </a:r>
          </a:p>
          <a:p>
            <a:pPr marL="342900" indent="-342900">
              <a:buFont typeface="Wingdings" panose="05000000000000000000" pitchFamily="2" charset="2"/>
              <a:buChar char="v"/>
            </a:pPr>
            <a:endParaRPr lang="en-US" sz="1000" dirty="0"/>
          </a:p>
          <a:p>
            <a:pPr marL="342900" indent="-342900">
              <a:buFont typeface="Wingdings" panose="05000000000000000000" pitchFamily="2" charset="2"/>
              <a:buChar char="v"/>
            </a:pPr>
            <a:r>
              <a:rPr lang="en-US" sz="9600" dirty="0"/>
              <a:t>Other Tests: </a:t>
            </a:r>
            <a:endParaRPr lang="en-US" sz="9600" dirty="0" smtClean="0"/>
          </a:p>
          <a:p>
            <a:pPr marL="684212" lvl="1" indent="-342900">
              <a:buFont typeface="Wingdings" panose="05000000000000000000" pitchFamily="2" charset="2"/>
              <a:buChar char="v"/>
            </a:pPr>
            <a:r>
              <a:rPr lang="en-US" sz="7200" dirty="0" smtClean="0"/>
              <a:t>Follow-up </a:t>
            </a:r>
            <a:r>
              <a:rPr lang="en-US" sz="7200" dirty="0"/>
              <a:t>T</a:t>
            </a:r>
            <a:r>
              <a:rPr lang="en-US" sz="7200" dirty="0" smtClean="0"/>
              <a:t>esting </a:t>
            </a:r>
          </a:p>
          <a:p>
            <a:pPr marL="684212" lvl="1" indent="-342900">
              <a:buFont typeface="Wingdings" panose="05000000000000000000" pitchFamily="2" charset="2"/>
              <a:buChar char="v"/>
            </a:pPr>
            <a:r>
              <a:rPr lang="en-US" sz="7200" dirty="0" smtClean="0"/>
              <a:t>Unit </a:t>
            </a:r>
            <a:r>
              <a:rPr lang="en-US" sz="7200" dirty="0"/>
              <a:t>Sweep </a:t>
            </a:r>
            <a:endParaRPr lang="en-US" sz="7200" dirty="0" smtClean="0"/>
          </a:p>
          <a:p>
            <a:pPr marL="684212" lvl="1" indent="-342900">
              <a:buFont typeface="Wingdings" panose="05000000000000000000" pitchFamily="2" charset="2"/>
              <a:buChar char="v"/>
            </a:pPr>
            <a:r>
              <a:rPr lang="en-US" sz="7200" dirty="0" smtClean="0"/>
              <a:t>Probable </a:t>
            </a:r>
            <a:r>
              <a:rPr lang="en-US" sz="7200" dirty="0"/>
              <a:t>Cause </a:t>
            </a:r>
            <a:endParaRPr lang="en-US" sz="7200" dirty="0" smtClean="0"/>
          </a:p>
          <a:p>
            <a:pPr marL="684212" lvl="1" indent="-342900">
              <a:buFont typeface="Wingdings" panose="05000000000000000000" pitchFamily="2" charset="2"/>
              <a:buChar char="v"/>
            </a:pPr>
            <a:r>
              <a:rPr lang="en-US" sz="7200" dirty="0" smtClean="0"/>
              <a:t>Rehabilitation </a:t>
            </a:r>
            <a:r>
              <a:rPr lang="en-US" sz="7200" dirty="0"/>
              <a:t>Testing </a:t>
            </a:r>
            <a:endParaRPr lang="en-US" sz="7200" dirty="0" smtClean="0"/>
          </a:p>
          <a:p>
            <a:pPr marL="911225" lvl="2" indent="-342900">
              <a:buFont typeface="Wingdings" panose="05000000000000000000" pitchFamily="2" charset="2"/>
              <a:buChar char="v"/>
            </a:pPr>
            <a:r>
              <a:rPr lang="en-US" sz="7200" dirty="0" smtClean="0"/>
              <a:t>If </a:t>
            </a:r>
            <a:r>
              <a:rPr lang="en-US" sz="7200" dirty="0"/>
              <a:t>enrolled in SUDCC, </a:t>
            </a:r>
            <a:r>
              <a:rPr lang="en-US" sz="7200" dirty="0" smtClean="0"/>
              <a:t>rehabilitation testing required 1x </a:t>
            </a:r>
            <a:r>
              <a:rPr lang="en-US" sz="7200" dirty="0"/>
              <a:t>monthly – or more per </a:t>
            </a:r>
            <a:r>
              <a:rPr lang="en-US" sz="7200" dirty="0" smtClean="0"/>
              <a:t>recommendation of SUDCC provider</a:t>
            </a:r>
            <a:endParaRPr lang="en-US" sz="4000"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9494064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tns:customPropertyEditors xmlns:tns="http://schemas.microsoft.com/office/2006/customDocumentInformationPanel">
  <tns:showOnOpen>false</tns:showOnOpen>
  <tns:defaultPropertyEditorNamespace>Standard properties</tns:defaultPropertyEditorNamespace>
</tns:customPropertyEditors>
</file>

<file path=customXml/item3.xml><?xml version="1.0" encoding="utf-8"?>
<ct:contentTypeSchema xmlns:ct="http://schemas.microsoft.com/office/2006/metadata/contentType" xmlns:ma="http://schemas.microsoft.com/office/2006/metadata/properties/metaAttributes" ct:_="" ma:_="" ma:contentTypeName="Document" ma:contentTypeID="0x01010072264E6EEB9B08439C4CAF57A8376C4E" ma:contentTypeVersion="4" ma:contentTypeDescription="Create a new document." ma:contentTypeScope="" ma:versionID="c80006d61f072a43fd67767b0c42b134">
  <xsd:schema xmlns:xsd="http://www.w3.org/2001/XMLSchema" xmlns:xs="http://www.w3.org/2001/XMLSchema" xmlns:p="http://schemas.microsoft.com/office/2006/metadata/properties" xmlns:ns1="http://schemas.microsoft.com/sharepoint/v3" targetNamespace="http://schemas.microsoft.com/office/2006/metadata/properties" ma:root="true" ma:fieldsID="894058c2a45bc2b97db111a5699d744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87DDFF-D288-43B3-9099-279B39DE6806}">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1D9B490E-0250-4FC5-A478-10AD24AAD525}">
  <ds:schemaRefs>
    <ds:schemaRef ds:uri="http://schemas.microsoft.com/office/2006/customDocumentInformationPanel"/>
  </ds:schemaRefs>
</ds:datastoreItem>
</file>

<file path=customXml/itemProps3.xml><?xml version="1.0" encoding="utf-8"?>
<ds:datastoreItem xmlns:ds="http://schemas.openxmlformats.org/officeDocument/2006/customXml" ds:itemID="{384D283E-A245-4FC2-8B74-A890E25CA2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C6486FF-65CB-499E-AA83-1D0A1646FE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4899</TotalTime>
  <Words>1278</Words>
  <Application>Microsoft Office PowerPoint</Application>
  <PresentationFormat>On-screen Show (4:3)</PresentationFormat>
  <Paragraphs>229</Paragraphs>
  <Slides>16</Slides>
  <Notes>1</Notes>
  <HiddenSlides>0</HiddenSlides>
  <MMClips>43</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vt:i4>
      </vt:variant>
    </vt:vector>
  </HeadingPairs>
  <TitlesOfParts>
    <vt:vector size="23" baseType="lpstr">
      <vt:lpstr>Arial</vt:lpstr>
      <vt:lpstr>Calibri</vt:lpstr>
      <vt:lpstr>Calibri Light</vt:lpstr>
      <vt:lpstr>Wingdings</vt:lpstr>
      <vt:lpstr>MSC Theme</vt:lpstr>
      <vt:lpstr>1_Custom Design</vt:lpstr>
      <vt:lpstr>Custom Design</vt:lpstr>
      <vt:lpstr>In-Processing Brief</vt:lpstr>
      <vt:lpstr>AGENDA</vt:lpstr>
      <vt:lpstr>ASAP Mission Statement </vt:lpstr>
      <vt:lpstr>ASAP vs SUDCC</vt:lpstr>
      <vt:lpstr>Substance Abuse Prevention &amp; Education</vt:lpstr>
      <vt:lpstr>Suicide Prevention Program</vt:lpstr>
      <vt:lpstr>Employee Assistance Program (EAP)</vt:lpstr>
      <vt:lpstr>Risk Reduction Program</vt:lpstr>
      <vt:lpstr>Drug Testing Program</vt:lpstr>
      <vt:lpstr>What is a Standard Drink?</vt:lpstr>
      <vt:lpstr>Blood Alcohol Content (BAC)</vt:lpstr>
      <vt:lpstr>Low Risk Drinking Guidelines</vt:lpstr>
      <vt:lpstr>Driving Under the Influence (DUI)</vt:lpstr>
      <vt:lpstr>Low Risk Drinking Guidelines</vt:lpstr>
      <vt:lpstr>SUDCC Contact Information</vt:lpstr>
      <vt:lpstr>ASAP Contact Information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AMC PowerPoint Presentation Template</dc:title>
  <dc:subject>Presentation</dc:subject>
  <dc:creator>Jones, Mark S CTR AMC</dc:creator>
  <cp:lastModifiedBy>Dame, Darren M Mr  CIV USA IMCOM</cp:lastModifiedBy>
  <cp:revision>143</cp:revision>
  <cp:lastPrinted>2020-05-27T11:53:39Z</cp:lastPrinted>
  <dcterms:created xsi:type="dcterms:W3CDTF">2017-05-18T14:22:46Z</dcterms:created>
  <dcterms:modified xsi:type="dcterms:W3CDTF">2020-06-08T14:14:28Z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0x01010072264E6EEB9B08439C4CAF57A8376C4E</vt:lpwstr>
  </property>
</Properties>
</file>