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handoutMasterIdLst>
    <p:handoutMasterId r:id="rId43"/>
  </p:handoutMasterIdLst>
  <p:sldIdLst>
    <p:sldId id="257" r:id="rId3"/>
    <p:sldId id="270" r:id="rId4"/>
    <p:sldId id="288" r:id="rId5"/>
    <p:sldId id="276" r:id="rId6"/>
    <p:sldId id="303" r:id="rId7"/>
    <p:sldId id="289" r:id="rId8"/>
    <p:sldId id="302" r:id="rId9"/>
    <p:sldId id="279" r:id="rId10"/>
    <p:sldId id="305" r:id="rId11"/>
    <p:sldId id="298" r:id="rId12"/>
    <p:sldId id="258" r:id="rId13"/>
    <p:sldId id="313" r:id="rId14"/>
    <p:sldId id="283" r:id="rId15"/>
    <p:sldId id="261" r:id="rId16"/>
    <p:sldId id="260" r:id="rId17"/>
    <p:sldId id="308" r:id="rId18"/>
    <p:sldId id="309" r:id="rId19"/>
    <p:sldId id="295" r:id="rId20"/>
    <p:sldId id="296" r:id="rId21"/>
    <p:sldId id="297" r:id="rId22"/>
    <p:sldId id="314" r:id="rId23"/>
    <p:sldId id="306" r:id="rId24"/>
    <p:sldId id="274" r:id="rId25"/>
    <p:sldId id="277" r:id="rId26"/>
    <p:sldId id="273" r:id="rId27"/>
    <p:sldId id="312" r:id="rId28"/>
    <p:sldId id="281" r:id="rId29"/>
    <p:sldId id="282" r:id="rId30"/>
    <p:sldId id="310" r:id="rId31"/>
    <p:sldId id="290" r:id="rId32"/>
    <p:sldId id="291" r:id="rId33"/>
    <p:sldId id="292" r:id="rId34"/>
    <p:sldId id="304" r:id="rId35"/>
    <p:sldId id="311" r:id="rId36"/>
    <p:sldId id="285" r:id="rId37"/>
    <p:sldId id="301" r:id="rId38"/>
    <p:sldId id="294" r:id="rId39"/>
    <p:sldId id="300" r:id="rId40"/>
    <p:sldId id="307" r:id="rId4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990100"/>
    <a:srgbClr val="DAF43C"/>
    <a:srgbClr val="EDF0F2"/>
    <a:srgbClr val="C3C3C3"/>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ACCF9EAC-E2F5-46F9-8492-4835CD0CAE42}" type="datetimeFigureOut">
              <a:rPr lang="en-US" smtClean="0"/>
              <a:t>7/15/2020</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3627F676-253F-4985-B852-DE635F400A82}" type="slidenum">
              <a:rPr lang="en-US" smtClean="0"/>
              <a:t>‹#›</a:t>
            </a:fld>
            <a:endParaRPr lang="en-US"/>
          </a:p>
        </p:txBody>
      </p:sp>
    </p:spTree>
    <p:extLst>
      <p:ext uri="{BB962C8B-B14F-4D97-AF65-F5344CB8AC3E}">
        <p14:creationId xmlns:p14="http://schemas.microsoft.com/office/powerpoint/2010/main" val="138400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2444" tIns="46222" rIns="92444" bIns="46222" rtlCol="0"/>
          <a:lstStyle>
            <a:lvl1pPr algn="l">
              <a:defRPr sz="1200"/>
            </a:lvl1pPr>
          </a:lstStyle>
          <a:p>
            <a:endParaRPr lang="en-US" dirty="0"/>
          </a:p>
        </p:txBody>
      </p:sp>
      <p:sp>
        <p:nvSpPr>
          <p:cNvPr id="3" name="Date Placeholder 2"/>
          <p:cNvSpPr>
            <a:spLocks noGrp="1"/>
          </p:cNvSpPr>
          <p:nvPr>
            <p:ph type="dt" idx="1"/>
          </p:nvPr>
        </p:nvSpPr>
        <p:spPr>
          <a:xfrm>
            <a:off x="3898103" y="0"/>
            <a:ext cx="2982119" cy="466434"/>
          </a:xfrm>
          <a:prstGeom prst="rect">
            <a:avLst/>
          </a:prstGeom>
        </p:spPr>
        <p:txBody>
          <a:bodyPr vert="horz" lIns="92444" tIns="46222" rIns="92444" bIns="46222" rtlCol="0"/>
          <a:lstStyle>
            <a:lvl1pPr algn="r">
              <a:defRPr sz="1200"/>
            </a:lvl1pPr>
          </a:lstStyle>
          <a:p>
            <a:fld id="{9F6BB1E5-1605-4B19-BE51-2E4335989E38}" type="datetimeFigureOut">
              <a:rPr lang="en-US" smtClean="0"/>
              <a:t>7/15/2020</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4" tIns="46222" rIns="92444" bIns="46222"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4" tIns="46222" rIns="92444" bIns="462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19" cy="466433"/>
          </a:xfrm>
          <a:prstGeom prst="rect">
            <a:avLst/>
          </a:prstGeom>
        </p:spPr>
        <p:txBody>
          <a:bodyPr vert="horz" lIns="92444" tIns="46222" rIns="92444" bIns="46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2444" tIns="46222" rIns="92444" bIns="46222" rtlCol="0" anchor="b"/>
          <a:lstStyle>
            <a:lvl1pPr algn="r">
              <a:defRPr sz="1200"/>
            </a:lvl1pPr>
          </a:lstStyle>
          <a:p>
            <a:fld id="{B3B36FDF-3C56-43BA-A19D-E9FA1A92F76A}" type="slidenum">
              <a:rPr lang="en-US" smtClean="0"/>
              <a:t>‹#›</a:t>
            </a:fld>
            <a:endParaRPr lang="en-US" dirty="0"/>
          </a:p>
        </p:txBody>
      </p:sp>
    </p:spTree>
    <p:extLst>
      <p:ext uri="{BB962C8B-B14F-4D97-AF65-F5344CB8AC3E}">
        <p14:creationId xmlns:p14="http://schemas.microsoft.com/office/powerpoint/2010/main" val="406650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19401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31537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30374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4" name="Title 1"/>
          <p:cNvSpPr>
            <a:spLocks noGrp="1"/>
          </p:cNvSpPr>
          <p:nvPr>
            <p:ph type="title"/>
          </p:nvPr>
        </p:nvSpPr>
        <p:spPr>
          <a:xfrm>
            <a:off x="838200" y="669776"/>
            <a:ext cx="10515600" cy="716262"/>
          </a:xfrm>
        </p:spPr>
        <p:txBody>
          <a:bodyPr/>
          <a:lstStyle/>
          <a:p>
            <a:r>
              <a:rPr lang="en-US"/>
              <a:t>Click to edit Master title style</a:t>
            </a:r>
          </a:p>
        </p:txBody>
      </p:sp>
      <p:sp>
        <p:nvSpPr>
          <p:cNvPr id="7" name="Text Placeholder 2"/>
          <p:cNvSpPr>
            <a:spLocks noGrp="1"/>
          </p:cNvSpPr>
          <p:nvPr>
            <p:ph type="body" idx="1"/>
          </p:nvPr>
        </p:nvSpPr>
        <p:spPr>
          <a:xfrm>
            <a:off x="838200" y="2011648"/>
            <a:ext cx="3245069" cy="369556"/>
          </a:xfrm>
        </p:spPr>
        <p:txBody>
          <a:bodyPr anchor="t"/>
          <a:lstStyle>
            <a:lvl1pPr marL="0" indent="0">
              <a:buNone/>
              <a:defRPr sz="2400" b="0" i="0">
                <a:latin typeface="Roboto Medium" charset="0"/>
                <a:ea typeface="Roboto Medium" charset="0"/>
                <a:cs typeface="Roboto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12" name="Text Placeholder 2"/>
          <p:cNvSpPr>
            <a:spLocks noGrp="1"/>
          </p:cNvSpPr>
          <p:nvPr>
            <p:ph type="body" idx="11"/>
          </p:nvPr>
        </p:nvSpPr>
        <p:spPr>
          <a:xfrm>
            <a:off x="838200" y="2566116"/>
            <a:ext cx="3245069" cy="2389845"/>
          </a:xfrm>
        </p:spPr>
        <p:txBody>
          <a:bodyPr anchor="t">
            <a:normAutofit/>
          </a:bodyPr>
          <a:lstStyle>
            <a:lvl1pPr marL="0" indent="0">
              <a:lnSpc>
                <a:spcPct val="110000"/>
              </a:lnSpc>
              <a:buNone/>
              <a:defRPr sz="2200" b="0" i="0">
                <a:latin typeface="Roboto Light" charset="0"/>
                <a:ea typeface="Roboto Light" charset="0"/>
                <a:cs typeface="Roboto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9" name="Text Placeholder 2"/>
          <p:cNvSpPr>
            <a:spLocks noGrp="1"/>
          </p:cNvSpPr>
          <p:nvPr>
            <p:ph type="body" idx="12"/>
          </p:nvPr>
        </p:nvSpPr>
        <p:spPr>
          <a:xfrm>
            <a:off x="4473465" y="2011648"/>
            <a:ext cx="3245069" cy="369556"/>
          </a:xfrm>
        </p:spPr>
        <p:txBody>
          <a:bodyPr anchor="t"/>
          <a:lstStyle>
            <a:lvl1pPr marL="0" indent="0">
              <a:buNone/>
              <a:defRPr sz="2400" b="0" i="0">
                <a:latin typeface="Roboto Medium" charset="0"/>
                <a:ea typeface="Roboto Medium" charset="0"/>
                <a:cs typeface="Roboto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20" name="Text Placeholder 2"/>
          <p:cNvSpPr>
            <a:spLocks noGrp="1"/>
          </p:cNvSpPr>
          <p:nvPr>
            <p:ph type="body" idx="13"/>
          </p:nvPr>
        </p:nvSpPr>
        <p:spPr>
          <a:xfrm>
            <a:off x="4473465" y="2566116"/>
            <a:ext cx="3245069" cy="2389845"/>
          </a:xfrm>
        </p:spPr>
        <p:txBody>
          <a:bodyPr anchor="t">
            <a:normAutofit/>
          </a:bodyPr>
          <a:lstStyle>
            <a:lvl1pPr marL="0" indent="0">
              <a:lnSpc>
                <a:spcPct val="110000"/>
              </a:lnSpc>
              <a:buNone/>
              <a:defRPr sz="2200" b="0" i="0">
                <a:latin typeface="Roboto Light" charset="0"/>
                <a:ea typeface="Roboto Light" charset="0"/>
                <a:cs typeface="Roboto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1" name="Text Placeholder 2"/>
          <p:cNvSpPr>
            <a:spLocks noGrp="1"/>
          </p:cNvSpPr>
          <p:nvPr>
            <p:ph type="body" idx="14"/>
          </p:nvPr>
        </p:nvSpPr>
        <p:spPr>
          <a:xfrm>
            <a:off x="8108731" y="2011648"/>
            <a:ext cx="3245069" cy="369556"/>
          </a:xfrm>
        </p:spPr>
        <p:txBody>
          <a:bodyPr anchor="t"/>
          <a:lstStyle>
            <a:lvl1pPr marL="0" indent="0">
              <a:buNone/>
              <a:defRPr sz="2400" b="0" i="0">
                <a:latin typeface="Roboto Medium" charset="0"/>
                <a:ea typeface="Roboto Medium" charset="0"/>
                <a:cs typeface="Roboto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22" name="Text Placeholder 2"/>
          <p:cNvSpPr>
            <a:spLocks noGrp="1"/>
          </p:cNvSpPr>
          <p:nvPr>
            <p:ph type="body" idx="15"/>
          </p:nvPr>
        </p:nvSpPr>
        <p:spPr>
          <a:xfrm>
            <a:off x="8108731" y="2566116"/>
            <a:ext cx="3245069" cy="2389845"/>
          </a:xfrm>
        </p:spPr>
        <p:txBody>
          <a:bodyPr anchor="t">
            <a:normAutofit/>
          </a:bodyPr>
          <a:lstStyle>
            <a:lvl1pPr marL="0" indent="0">
              <a:lnSpc>
                <a:spcPct val="110000"/>
              </a:lnSpc>
              <a:buNone/>
              <a:defRPr sz="2200" b="0" i="0">
                <a:latin typeface="Roboto Light" charset="0"/>
                <a:ea typeface="Roboto Light" charset="0"/>
                <a:cs typeface="Roboto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Freeform 17"/>
          <p:cNvSpPr/>
          <p:nvPr userDrawn="1"/>
        </p:nvSpPr>
        <p:spPr>
          <a:xfrm flipV="1">
            <a:off x="0" y="669775"/>
            <a:ext cx="760397" cy="500516"/>
          </a:xfrm>
          <a:custGeom>
            <a:avLst/>
            <a:gdLst>
              <a:gd name="connsiteX0" fmla="*/ 0 w 760397"/>
              <a:gd name="connsiteY0" fmla="*/ 500514 h 500516"/>
              <a:gd name="connsiteX1" fmla="*/ 490888 w 760397"/>
              <a:gd name="connsiteY1" fmla="*/ 500514 h 500516"/>
              <a:gd name="connsiteX2" fmla="*/ 490888 w 760397"/>
              <a:gd name="connsiteY2" fmla="*/ 0 h 500516"/>
              <a:gd name="connsiteX3" fmla="*/ 0 w 760397"/>
              <a:gd name="connsiteY3" fmla="*/ 0 h 500516"/>
              <a:gd name="connsiteX4" fmla="*/ 490889 w 760397"/>
              <a:gd name="connsiteY4" fmla="*/ 500516 h 500516"/>
              <a:gd name="connsiteX5" fmla="*/ 760397 w 760397"/>
              <a:gd name="connsiteY5" fmla="*/ 500516 h 500516"/>
              <a:gd name="connsiteX6" fmla="*/ 490889 w 760397"/>
              <a:gd name="connsiteY6" fmla="*/ 1 h 50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397" h="500516">
                <a:moveTo>
                  <a:pt x="0" y="500514"/>
                </a:moveTo>
                <a:lnTo>
                  <a:pt x="490888" y="500514"/>
                </a:lnTo>
                <a:lnTo>
                  <a:pt x="490888" y="0"/>
                </a:lnTo>
                <a:lnTo>
                  <a:pt x="0" y="0"/>
                </a:lnTo>
                <a:close/>
                <a:moveTo>
                  <a:pt x="490889" y="500516"/>
                </a:moveTo>
                <a:lnTo>
                  <a:pt x="760397" y="500516"/>
                </a:lnTo>
                <a:lnTo>
                  <a:pt x="490889" y="1"/>
                </a:lnTo>
                <a:close/>
              </a:path>
            </a:pathLst>
          </a:custGeom>
          <a:solidFill>
            <a:srgbClr val="FDB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838200" y="6256934"/>
            <a:ext cx="1664368"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769E0E58-A269-6F4E-98EB-51D41951CBAF}" type="slidenum">
              <a:rPr lang="en-US" sz="1100" b="0" i="0" smtClean="0">
                <a:latin typeface="Roboto Light" charset="0"/>
                <a:ea typeface="Roboto Light" charset="0"/>
                <a:cs typeface="Roboto Light"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100" b="0" i="0" dirty="0">
              <a:latin typeface="Roboto Light" charset="0"/>
              <a:ea typeface="Roboto Light" charset="0"/>
              <a:cs typeface="Roboto Light"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6679" y="6078048"/>
            <a:ext cx="2647122" cy="499391"/>
          </a:xfrm>
          <a:prstGeom prst="rect">
            <a:avLst/>
          </a:prstGeom>
        </p:spPr>
      </p:pic>
    </p:spTree>
    <p:extLst>
      <p:ext uri="{BB962C8B-B14F-4D97-AF65-F5344CB8AC3E}">
        <p14:creationId xmlns:p14="http://schemas.microsoft.com/office/powerpoint/2010/main" val="356526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E81337-D72A-4D45-BE9A-4790D27D30E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204641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E81337-D72A-4D45-BE9A-4790D27D30E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400631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81337-D72A-4D45-BE9A-4790D27D30E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3486398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E81337-D72A-4D45-BE9A-4790D27D30E1}"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358568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E81337-D72A-4D45-BE9A-4790D27D30E1}"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2875374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E81337-D72A-4D45-BE9A-4790D27D30E1}"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120840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81337-D72A-4D45-BE9A-4790D27D30E1}"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3319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69977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81337-D72A-4D45-BE9A-4790D27D30E1}"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2321136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81337-D72A-4D45-BE9A-4790D27D30E1}"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302278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E81337-D72A-4D45-BE9A-4790D27D30E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2437443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E81337-D72A-4D45-BE9A-4790D27D30E1}"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65858-9E77-4BDD-8F3A-F3F5FB37FC79}" type="slidenum">
              <a:rPr lang="en-US" smtClean="0"/>
              <a:t>‹#›</a:t>
            </a:fld>
            <a:endParaRPr lang="en-US"/>
          </a:p>
        </p:txBody>
      </p:sp>
    </p:spTree>
    <p:extLst>
      <p:ext uri="{BB962C8B-B14F-4D97-AF65-F5344CB8AC3E}">
        <p14:creationId xmlns:p14="http://schemas.microsoft.com/office/powerpoint/2010/main" val="194032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19948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18164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54018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18385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64238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61041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6A65B-610D-4DE7-8ACC-635BD17EF12C}" type="datetimeFigureOut">
              <a:rPr lang="en-US" smtClean="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B2A3FA-C59E-4747-8659-9A59FBC6B724}" type="slidenum">
              <a:rPr lang="en-US" smtClean="0"/>
              <a:t>‹#›</a:t>
            </a:fld>
            <a:endParaRPr lang="en-US" dirty="0"/>
          </a:p>
        </p:txBody>
      </p:sp>
    </p:spTree>
    <p:extLst>
      <p:ext uri="{BB962C8B-B14F-4D97-AF65-F5344CB8AC3E}">
        <p14:creationId xmlns:p14="http://schemas.microsoft.com/office/powerpoint/2010/main" val="244755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6A65B-610D-4DE7-8ACC-635BD17EF12C}" type="datetimeFigureOut">
              <a:rPr lang="en-US" smtClean="0"/>
              <a:t>7/15/2020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2A3FA-C59E-4747-8659-9A59FBC6B724}" type="slidenum">
              <a:rPr lang="en-US" smtClean="0"/>
              <a:t>‹#›</a:t>
            </a:fld>
            <a:endParaRPr lang="en-US" dirty="0"/>
          </a:p>
        </p:txBody>
      </p:sp>
    </p:spTree>
    <p:extLst>
      <p:ext uri="{BB962C8B-B14F-4D97-AF65-F5344CB8AC3E}">
        <p14:creationId xmlns:p14="http://schemas.microsoft.com/office/powerpoint/2010/main" val="74773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81337-D72A-4D45-BE9A-4790D27D30E1}" type="datetimeFigureOut">
              <a:rPr lang="en-US" smtClean="0"/>
              <a:t>7/15/2020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65858-9E77-4BDD-8F3A-F3F5FB37FC79}" type="slidenum">
              <a:rPr lang="en-US" smtClean="0"/>
              <a:t>‹#›</a:t>
            </a:fld>
            <a:endParaRPr lang="en-US"/>
          </a:p>
        </p:txBody>
      </p:sp>
    </p:spTree>
    <p:extLst>
      <p:ext uri="{BB962C8B-B14F-4D97-AF65-F5344CB8AC3E}">
        <p14:creationId xmlns:p14="http://schemas.microsoft.com/office/powerpoint/2010/main" val="362352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ol.osd.mil/army" TargetMode="Externa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jst.doded.mil/" TargetMode="Externa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hyperlink" Target="https://home.army.mil/bavaria/index.php/edcenter" TargetMode="External"/><Relationship Id="rId3" Type="http://schemas.openxmlformats.org/officeDocument/2006/relationships/image" Target="../media/image3.png"/><Relationship Id="rId7" Type="http://schemas.openxmlformats.org/officeDocument/2006/relationships/hyperlink" Target="https://www.facebook.com/USAG.Bavaria.Education.Centers"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mailto:usarmy.bavaria.id-europe.mbx.aces@mail.mil" TargetMode="Externa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hyperlink" Target="mailto:grafenwoehr@europe.ctcd.edu" TargetMode="External"/><Relationship Id="rId11" Type="http://schemas.openxmlformats.org/officeDocument/2006/relationships/image" Target="../media/image14.png"/><Relationship Id="rId5" Type="http://schemas.openxmlformats.org/officeDocument/2006/relationships/hyperlink" Target="mailto:vilseck@europe.ctcd.edu" TargetMode="External"/><Relationship Id="rId10"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mailto:vilseck-europe@umgc.edu" TargetMode="External"/><Relationship Id="rId2" Type="http://schemas.openxmlformats.org/officeDocument/2006/relationships/hyperlink" Target="mailto:grafenwoehr-europe@umgc.edu"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mailto:Graf-Vilseck@erau.edu"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mailto:usarmy.bavaria.id-europe.mbx.aces@mail.mil" TargetMode="Externa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home.army.mil/bavaria/index.php/edcenter" TargetMode="External"/><Relationship Id="rId3" Type="http://schemas.openxmlformats.org/officeDocument/2006/relationships/image" Target="../media/image3.png"/><Relationship Id="rId7" Type="http://schemas.openxmlformats.org/officeDocument/2006/relationships/hyperlink" Target="https://www.facebook.com/USAG.Bavaria.Education.Centers"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mailto:usarmy.bavaria.id-europe.mbx.aces@mail.mil" TargetMode="Externa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1400" dirty="0"/>
              <a:t/>
            </a:r>
            <a:br>
              <a:rPr lang="en-US" sz="1400" dirty="0"/>
            </a:br>
            <a:endParaRPr lang="en-US" dirty="0"/>
          </a:p>
        </p:txBody>
      </p:sp>
      <p:sp>
        <p:nvSpPr>
          <p:cNvPr id="13" name="Text Placeholder 12"/>
          <p:cNvSpPr>
            <a:spLocks noGrp="1"/>
          </p:cNvSpPr>
          <p:nvPr>
            <p:ph type="body" idx="1"/>
          </p:nvPr>
        </p:nvSpPr>
        <p:spPr>
          <a:xfrm>
            <a:off x="741479" y="2085054"/>
            <a:ext cx="10515600" cy="4183732"/>
          </a:xfrm>
        </p:spPr>
        <p:txBody>
          <a:bodyPr>
            <a:normAutofit/>
          </a:bodyPr>
          <a:lstStyle/>
          <a:p>
            <a:pPr algn="ctr"/>
            <a:r>
              <a:rPr lang="en-US" sz="6000" b="1" dirty="0" smtClean="0">
                <a:solidFill>
                  <a:schemeClr val="tx1"/>
                </a:solidFill>
              </a:rPr>
              <a:t>Education </a:t>
            </a:r>
            <a:r>
              <a:rPr lang="en-US" sz="6000" b="1" dirty="0">
                <a:solidFill>
                  <a:schemeClr val="tx1"/>
                </a:solidFill>
              </a:rPr>
              <a:t>Services</a:t>
            </a:r>
          </a:p>
          <a:p>
            <a:pPr algn="ctr"/>
            <a:r>
              <a:rPr lang="en-US" sz="6000" b="1" dirty="0" smtClean="0">
                <a:solidFill>
                  <a:schemeClr val="tx1"/>
                </a:solidFill>
              </a:rPr>
              <a:t>In-processing Brief</a:t>
            </a:r>
          </a:p>
          <a:p>
            <a:pPr algn="ctr"/>
            <a:r>
              <a:rPr lang="en-US" sz="8800" b="1" dirty="0" smtClean="0">
                <a:solidFill>
                  <a:schemeClr val="tx1"/>
                </a:solidFill>
              </a:rPr>
              <a:t> </a:t>
            </a:r>
            <a:endParaRPr lang="en-US" sz="8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7995" y="4076420"/>
            <a:ext cx="2116381" cy="2678963"/>
          </a:xfrm>
          <a:prstGeom prst="rect">
            <a:avLst/>
          </a:prstGeom>
        </p:spPr>
      </p:pic>
    </p:spTree>
    <p:extLst>
      <p:ext uri="{BB962C8B-B14F-4D97-AF65-F5344CB8AC3E}">
        <p14:creationId xmlns:p14="http://schemas.microsoft.com/office/powerpoint/2010/main" val="10649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pic>
        <p:nvPicPr>
          <p:cNvPr id="5" name="Picture 4"/>
          <p:cNvPicPr>
            <a:picLocks noChangeAspect="1"/>
          </p:cNvPicPr>
          <p:nvPr/>
        </p:nvPicPr>
        <p:blipFill>
          <a:blip r:embed="rId6"/>
          <a:stretch>
            <a:fillRect/>
          </a:stretch>
        </p:blipFill>
        <p:spPr>
          <a:xfrm>
            <a:off x="3514120" y="2362380"/>
            <a:ext cx="5163760" cy="3170195"/>
          </a:xfrm>
          <a:prstGeom prst="rect">
            <a:avLst/>
          </a:prstGeom>
        </p:spPr>
      </p:pic>
      <p:sp>
        <p:nvSpPr>
          <p:cNvPr id="3" name="Text Placeholder 2"/>
          <p:cNvSpPr>
            <a:spLocks noGrp="1"/>
          </p:cNvSpPr>
          <p:nvPr>
            <p:ph type="body" idx="4294967295"/>
          </p:nvPr>
        </p:nvSpPr>
        <p:spPr>
          <a:xfrm>
            <a:off x="859631" y="2025519"/>
            <a:ext cx="10472738" cy="4360008"/>
          </a:xfrm>
        </p:spPr>
        <p:txBody>
          <a:bodyPr>
            <a:noAutofit/>
          </a:bodyPr>
          <a:lstStyle/>
          <a:p>
            <a:pPr marL="0" indent="0">
              <a:buNone/>
            </a:pPr>
            <a:r>
              <a:rPr lang="en-US" sz="2200" dirty="0" smtClean="0">
                <a:solidFill>
                  <a:schemeClr val="tx1"/>
                </a:solidFill>
              </a:rPr>
              <a:t> </a:t>
            </a:r>
          </a:p>
        </p:txBody>
      </p:sp>
      <p:sp>
        <p:nvSpPr>
          <p:cNvPr id="6" name="TextBox 5"/>
          <p:cNvSpPr txBox="1"/>
          <p:nvPr/>
        </p:nvSpPr>
        <p:spPr>
          <a:xfrm>
            <a:off x="1713758" y="3347311"/>
            <a:ext cx="2097871" cy="1200329"/>
          </a:xfrm>
          <a:prstGeom prst="rect">
            <a:avLst/>
          </a:prstGeom>
          <a:noFill/>
        </p:spPr>
        <p:txBody>
          <a:bodyPr wrap="square" rtlCol="0">
            <a:spAutoFit/>
          </a:bodyPr>
          <a:lstStyle/>
          <a:p>
            <a:pPr algn="ctr"/>
            <a:r>
              <a:rPr lang="en-US" sz="7200" dirty="0" smtClean="0">
                <a:solidFill>
                  <a:schemeClr val="accent1"/>
                </a:solidFill>
              </a:rPr>
              <a:t>TA</a:t>
            </a:r>
            <a:endParaRPr lang="en-US" dirty="0">
              <a:solidFill>
                <a:schemeClr val="accent1"/>
              </a:solidFill>
            </a:endParaRPr>
          </a:p>
        </p:txBody>
      </p:sp>
      <p:sp>
        <p:nvSpPr>
          <p:cNvPr id="9" name="TextBox 8"/>
          <p:cNvSpPr txBox="1"/>
          <p:nvPr/>
        </p:nvSpPr>
        <p:spPr>
          <a:xfrm>
            <a:off x="8923867" y="3347312"/>
            <a:ext cx="2408502" cy="1200329"/>
          </a:xfrm>
          <a:prstGeom prst="rect">
            <a:avLst/>
          </a:prstGeom>
          <a:noFill/>
        </p:spPr>
        <p:txBody>
          <a:bodyPr wrap="square" rtlCol="0">
            <a:spAutoFit/>
          </a:bodyPr>
          <a:lstStyle/>
          <a:p>
            <a:r>
              <a:rPr lang="en-US" sz="7200" dirty="0" smtClean="0">
                <a:solidFill>
                  <a:schemeClr val="accent1"/>
                </a:solidFill>
              </a:rPr>
              <a:t>CA</a:t>
            </a:r>
            <a:endParaRPr lang="en-US" dirty="0">
              <a:solidFill>
                <a:schemeClr val="accent1"/>
              </a:solidFill>
            </a:endParaRPr>
          </a:p>
        </p:txBody>
      </p:sp>
      <p:sp>
        <p:nvSpPr>
          <p:cNvPr id="11" name="Rectangle 10"/>
          <p:cNvSpPr/>
          <p:nvPr/>
        </p:nvSpPr>
        <p:spPr>
          <a:xfrm>
            <a:off x="4469272" y="5462197"/>
            <a:ext cx="3253455" cy="923330"/>
          </a:xfrm>
          <a:prstGeom prst="rect">
            <a:avLst/>
          </a:prstGeom>
          <a:noFill/>
        </p:spPr>
        <p:txBody>
          <a:bodyPr wrap="none" lIns="91440" tIns="45720" rIns="91440" bIns="45720">
            <a:spAutoFit/>
          </a:bodyPr>
          <a:lstStyle/>
          <a:p>
            <a:pPr algn="ctr"/>
            <a:r>
              <a:rPr lang="en-US" sz="5400" b="0" cap="none" spc="0" dirty="0" smtClean="0">
                <a:ln w="0">
                  <a:solidFill>
                    <a:srgbClr val="FFFFFF"/>
                  </a:solidFill>
                </a:ln>
                <a:solidFill>
                  <a:schemeClr val="tx1"/>
                </a:solidFill>
                <a:effectLst>
                  <a:outerShdw blurRad="38100" dist="19050" dir="2700000" algn="tl" rotWithShape="0">
                    <a:schemeClr val="dk1">
                      <a:alpha val="40000"/>
                    </a:schemeClr>
                  </a:outerShdw>
                </a:effectLst>
              </a:rPr>
              <a:t>$4,000 cap</a:t>
            </a:r>
          </a:p>
        </p:txBody>
      </p:sp>
      <p:sp>
        <p:nvSpPr>
          <p:cNvPr id="2" name="TextBox 1"/>
          <p:cNvSpPr txBox="1"/>
          <p:nvPr/>
        </p:nvSpPr>
        <p:spPr>
          <a:xfrm>
            <a:off x="2675467" y="6352686"/>
            <a:ext cx="6739466" cy="369332"/>
          </a:xfrm>
          <a:prstGeom prst="rect">
            <a:avLst/>
          </a:prstGeom>
          <a:noFill/>
        </p:spPr>
        <p:txBody>
          <a:bodyPr wrap="square" rtlCol="0">
            <a:spAutoFit/>
          </a:bodyPr>
          <a:lstStyle/>
          <a:p>
            <a:pPr algn="ctr"/>
            <a:r>
              <a:rPr lang="en-US" dirty="0" smtClean="0"/>
              <a:t>There are two ways to utilize benefits your benefits! </a:t>
            </a:r>
            <a:endParaRPr lang="en-US" dirty="0"/>
          </a:p>
        </p:txBody>
      </p:sp>
    </p:spTree>
    <p:extLst>
      <p:ext uri="{BB962C8B-B14F-4D97-AF65-F5344CB8AC3E}">
        <p14:creationId xmlns:p14="http://schemas.microsoft.com/office/powerpoint/2010/main" val="340848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74604" y="2742448"/>
            <a:ext cx="11379760" cy="4326951"/>
          </a:xfrm>
        </p:spPr>
        <p:txBody>
          <a:bodyPr>
            <a:noAutofit/>
          </a:bodyPr>
          <a:lstStyle/>
          <a:p>
            <a:pPr lvl="1" indent="-457200">
              <a:lnSpc>
                <a:spcPct val="100000"/>
              </a:lnSpc>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Tuition Assistance (TA) program provides financial assistance for voluntary off-duty education </a:t>
            </a:r>
            <a:r>
              <a:rPr lang="en-US" sz="2400" dirty="0" smtClean="0">
                <a:solidFill>
                  <a:schemeClr val="tx1"/>
                </a:solidFill>
                <a:latin typeface="Arial" panose="020B0604020202020204" pitchFamily="34" charset="0"/>
                <a:cs typeface="Arial" panose="020B0604020202020204" pitchFamily="34" charset="0"/>
              </a:rPr>
              <a:t>programs.</a:t>
            </a:r>
          </a:p>
          <a:p>
            <a:pPr lvl="1" indent="-457200">
              <a:lnSpc>
                <a:spcPct val="100000"/>
              </a:lnSpc>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For </a:t>
            </a:r>
            <a:r>
              <a:rPr lang="en-US" sz="2400" dirty="0" smtClean="0">
                <a:solidFill>
                  <a:schemeClr val="tx1"/>
                </a:solidFill>
                <a:latin typeface="Arial" panose="020B0604020202020204" pitchFamily="34" charset="0"/>
                <a:cs typeface="Arial" panose="020B0604020202020204" pitchFamily="34" charset="0"/>
              </a:rPr>
              <a:t>academic programs to pursue, </a:t>
            </a:r>
            <a:r>
              <a:rPr lang="en-US" sz="2400" dirty="0">
                <a:solidFill>
                  <a:schemeClr val="tx1"/>
                </a:solidFill>
                <a:latin typeface="Arial" panose="020B0604020202020204" pitchFamily="34" charset="0"/>
                <a:cs typeface="Arial" panose="020B0604020202020204" pitchFamily="34" charset="0"/>
              </a:rPr>
              <a:t>Certificate’s, Associate’s, Bachelor’s, or Master’s </a:t>
            </a:r>
            <a:r>
              <a:rPr lang="en-US" sz="2400" dirty="0" smtClean="0">
                <a:solidFill>
                  <a:schemeClr val="tx1"/>
                </a:solidFill>
                <a:latin typeface="Arial" panose="020B0604020202020204" pitchFamily="34" charset="0"/>
                <a:cs typeface="Arial" panose="020B0604020202020204" pitchFamily="34" charset="0"/>
              </a:rPr>
              <a:t>degree</a:t>
            </a:r>
          </a:p>
          <a:p>
            <a:pPr lvl="1" indent="-457200">
              <a:lnSpc>
                <a:spcPct val="100000"/>
              </a:lnSpc>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TA is available for courses that are offered in the classroom or by distance learning and is part of an approved academic degree or certificate program</a:t>
            </a:r>
          </a:p>
          <a:p>
            <a:pPr>
              <a:lnSpc>
                <a:spcPct val="20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2785431" y="1773716"/>
            <a:ext cx="6457720" cy="1046440"/>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Tuition</a:t>
            </a:r>
            <a:r>
              <a:rPr lang="en-US" b="1"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Assistance (TA)</a:t>
            </a:r>
            <a:endParaRPr lang="en-US" sz="4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7623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74604" y="2742448"/>
            <a:ext cx="11379760" cy="4326951"/>
          </a:xfrm>
        </p:spPr>
        <p:txBody>
          <a:bodyPr>
            <a:noAutofit/>
          </a:bodyPr>
          <a:lstStyle/>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Available after graduating from Advanced Individual Training, Warrant Officer Basic Course, or Basic Officer Leaders Course.</a:t>
            </a: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TA covers …</a:t>
            </a:r>
          </a:p>
          <a:p>
            <a:pPr lvl="2"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$250 per Semester Hour (SH)</a:t>
            </a:r>
          </a:p>
          <a:p>
            <a:pPr lvl="2"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16 SH per Fiscal Year or $4000 (whichever comes first)</a:t>
            </a: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If you use TA for any part of your bachelor’s degree, you are eligible to use TA  for your master’s degree after graduating from Advanced Leaders Course, Warrant Officer Advanced Course, or Captain Career Course. </a:t>
            </a: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Officers incur a 2-year ADSO from the last day of the last class using TA.</a:t>
            </a:r>
          </a:p>
          <a:p>
            <a:pPr lvl="1" indent="-457200">
              <a:lnSpc>
                <a:spcPct val="100000"/>
              </a:lnSpc>
              <a:buFont typeface="Arial" panose="020B0604020202020204" pitchFamily="34" charset="0"/>
              <a:buChar char="•"/>
              <a:defRPr/>
            </a:pPr>
            <a:endParaRPr lang="en-US" sz="2400" dirty="0">
              <a:solidFill>
                <a:schemeClr val="tx1"/>
              </a:solidFill>
              <a:latin typeface="Arial" panose="020B0604020202020204" pitchFamily="34" charset="0"/>
              <a:cs typeface="Arial" panose="020B0604020202020204" pitchFamily="34" charset="0"/>
            </a:endParaRPr>
          </a:p>
          <a:p>
            <a:pPr>
              <a:lnSpc>
                <a:spcPct val="20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2785431" y="1773716"/>
            <a:ext cx="6457720" cy="1046440"/>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Tuition</a:t>
            </a:r>
            <a:r>
              <a:rPr lang="en-US" b="1"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Assistance (TA)</a:t>
            </a:r>
            <a:endParaRPr lang="en-US" sz="4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53063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89682" y="2820156"/>
            <a:ext cx="10048887" cy="4245618"/>
          </a:xfrm>
        </p:spPr>
        <p:txBody>
          <a:bodyPr>
            <a:noAutofit/>
          </a:bodyPr>
          <a:lstStyle/>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If you’ve never attended college, you are required to take your first course with one of our garrison schools.</a:t>
            </a:r>
          </a:p>
          <a:p>
            <a:pPr lvl="2" indent="-457200">
              <a:lnSpc>
                <a:spcPct val="100000"/>
              </a:lnSpc>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Central Texas College</a:t>
            </a:r>
          </a:p>
          <a:p>
            <a:pPr lvl="2" indent="-457200">
              <a:lnSpc>
                <a:spcPct val="100000"/>
              </a:lnSpc>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University of Maryland Global Campus- Europe</a:t>
            </a:r>
          </a:p>
          <a:p>
            <a:pPr lvl="2" indent="-457200">
              <a:lnSpc>
                <a:spcPct val="100000"/>
              </a:lnSpc>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Embry-Riddle Aeronautical University </a:t>
            </a:r>
          </a:p>
          <a:p>
            <a:pPr marL="0" lvl="1">
              <a:lnSpc>
                <a:spcPct val="100000"/>
              </a:lnSpc>
              <a:defRPr/>
            </a:pPr>
            <a:endParaRPr lang="en-US" sz="1100" dirty="0" smtClean="0">
              <a:solidFill>
                <a:schemeClr val="tx1"/>
              </a:solidFill>
              <a:latin typeface="Arial" panose="020B0604020202020204" pitchFamily="34" charset="0"/>
              <a:cs typeface="Arial" panose="020B0604020202020204" pitchFamily="34" charset="0"/>
            </a:endParaRP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You may take the course online or onsite.</a:t>
            </a:r>
          </a:p>
          <a:p>
            <a:pPr marL="0" lvl="1">
              <a:lnSpc>
                <a:spcPct val="100000"/>
              </a:lnSpc>
              <a:defRPr/>
            </a:pPr>
            <a:endParaRPr lang="en-US" sz="1050" dirty="0">
              <a:solidFill>
                <a:schemeClr val="tx1"/>
              </a:solidFill>
              <a:latin typeface="Arial" panose="020B0604020202020204" pitchFamily="34" charset="0"/>
              <a:cs typeface="Arial" panose="020B0604020202020204" pitchFamily="34" charset="0"/>
            </a:endParaRP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If you intend to pursue a degree or certificate with a different school, you should ensure your first course will transfer.</a:t>
            </a:r>
            <a:endParaRPr lang="en-US"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3384804" y="1773716"/>
            <a:ext cx="5858347" cy="1046440"/>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TA First Course Rule</a:t>
            </a:r>
            <a:endParaRPr lang="en-US" sz="4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60759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200" y="1953213"/>
            <a:ext cx="10515600" cy="2831709"/>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Tuition Assistance Recoupment</a:t>
            </a:r>
          </a:p>
          <a:p>
            <a:pPr algn="ctr">
              <a:lnSpc>
                <a:spcPct val="100000"/>
              </a:lnSpc>
              <a:spcBef>
                <a:spcPts val="0"/>
              </a:spcBef>
            </a:pPr>
            <a:endParaRPr lang="en-US" sz="800" b="1" dirty="0" smtClean="0">
              <a:solidFill>
                <a:schemeClr val="tx1"/>
              </a:solidFill>
              <a:latin typeface="Arial" panose="020B0604020202020204" pitchFamily="34" charset="0"/>
              <a:cs typeface="Arial" panose="020B0604020202020204" pitchFamily="34" charset="0"/>
            </a:endParaRPr>
          </a:p>
          <a:p>
            <a:pPr algn="ctr">
              <a:lnSpc>
                <a:spcPct val="100000"/>
              </a:lnSpc>
              <a:spcBef>
                <a:spcPts val="0"/>
              </a:spcBef>
            </a:pPr>
            <a:endParaRPr lang="en-US" sz="800" b="1"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following </a:t>
            </a:r>
            <a:r>
              <a:rPr lang="en-US" dirty="0" smtClean="0">
                <a:solidFill>
                  <a:schemeClr val="tx1"/>
                </a:solidFill>
                <a:latin typeface="Arial" panose="020B0604020202020204" pitchFamily="34" charset="0"/>
                <a:cs typeface="Arial" panose="020B0604020202020204" pitchFamily="34" charset="0"/>
              </a:rPr>
              <a:t>may </a:t>
            </a:r>
            <a:r>
              <a:rPr lang="en-US" dirty="0">
                <a:solidFill>
                  <a:schemeClr val="tx1"/>
                </a:solidFill>
                <a:latin typeface="Arial" panose="020B0604020202020204" pitchFamily="34" charset="0"/>
                <a:cs typeface="Arial" panose="020B0604020202020204" pitchFamily="34" charset="0"/>
              </a:rPr>
              <a:t>result in </a:t>
            </a:r>
            <a:r>
              <a:rPr lang="en-US" dirty="0" smtClean="0">
                <a:solidFill>
                  <a:schemeClr val="tx1"/>
                </a:solidFill>
                <a:latin typeface="Arial" panose="020B0604020202020204" pitchFamily="34" charset="0"/>
                <a:cs typeface="Arial" panose="020B0604020202020204" pitchFamily="34" charset="0"/>
              </a:rPr>
              <a:t>recoupment: </a:t>
            </a:r>
            <a:endParaRPr lang="en-US"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Withdrawing from courses</a:t>
            </a:r>
            <a:endParaRPr lang="en-US" sz="2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Failing courses (undergraduate: D, F / graduate: C, D, F)</a:t>
            </a:r>
            <a:endParaRPr lang="en-US" sz="2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Unresolved incomplete grades</a:t>
            </a:r>
            <a:endParaRPr lang="en-US" sz="2200" dirty="0" smtClean="0">
              <a:solidFill>
                <a:schemeClr val="tx1"/>
              </a:solidFill>
            </a:endParaRPr>
          </a:p>
        </p:txBody>
      </p:sp>
      <p:sp>
        <p:nvSpPr>
          <p:cNvPr id="11" name="Rounded Rectangle 10"/>
          <p:cNvSpPr/>
          <p:nvPr/>
        </p:nvSpPr>
        <p:spPr>
          <a:xfrm>
            <a:off x="484742" y="5188945"/>
            <a:ext cx="11259239" cy="1236288"/>
          </a:xfrm>
          <a:prstGeom prst="roundRect">
            <a:avLst/>
          </a:prstGeom>
          <a:solidFill>
            <a:srgbClr val="990100"/>
          </a:solidFill>
          <a:ln w="76200">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2000" dirty="0" smtClean="0">
                <a:solidFill>
                  <a:srgbClr val="CCFFFF"/>
                </a:solidFill>
                <a:latin typeface="Arial" panose="020B0604020202020204" pitchFamily="34" charset="0"/>
                <a:cs typeface="Arial" panose="020B0604020202020204" pitchFamily="34" charset="0"/>
              </a:rPr>
              <a:t>Military Withdrawals may stop recoupment!</a:t>
            </a:r>
          </a:p>
          <a:p>
            <a:pPr algn="ctr">
              <a:spcBef>
                <a:spcPct val="0"/>
              </a:spcBef>
            </a:pPr>
            <a:r>
              <a:rPr lang="en-US" altLang="en-US" sz="2000" dirty="0" smtClean="0">
                <a:solidFill>
                  <a:srgbClr val="CCFFFF"/>
                </a:solidFill>
                <a:latin typeface="Arial" panose="020B0604020202020204" pitchFamily="34" charset="0"/>
                <a:cs typeface="Arial" panose="020B0604020202020204" pitchFamily="34" charset="0"/>
              </a:rPr>
              <a:t>Qualifying reasons include unanticipated military duties, emergency leave, etc.</a:t>
            </a:r>
          </a:p>
          <a:p>
            <a:pPr algn="ctr">
              <a:spcBef>
                <a:spcPct val="0"/>
              </a:spcBef>
            </a:pPr>
            <a:r>
              <a:rPr lang="en-US" altLang="en-US" sz="2000" dirty="0" smtClean="0">
                <a:solidFill>
                  <a:srgbClr val="CCFFFF"/>
                </a:solidFill>
                <a:latin typeface="Arial" panose="020B0604020202020204" pitchFamily="34" charset="0"/>
                <a:cs typeface="Arial" panose="020B0604020202020204" pitchFamily="34" charset="0"/>
              </a:rPr>
              <a:t>(Requires DA 7793 form signed by Company Commander.)</a:t>
            </a:r>
            <a:endParaRPr lang="en-US" altLang="en-US" sz="2000" dirty="0">
              <a:solidFill>
                <a:srgbClr val="C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18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59774" y="2025519"/>
            <a:ext cx="10472451" cy="3679670"/>
          </a:xfrm>
        </p:spPr>
        <p:txBody>
          <a:bodyPr>
            <a:noAutofit/>
          </a:bodyPr>
          <a:lstStyle/>
          <a:p>
            <a:pPr>
              <a:lnSpc>
                <a:spcPct val="10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00000"/>
              </a:lnSpc>
              <a:spcBef>
                <a:spcPts val="1800"/>
              </a:spcBef>
            </a:pPr>
            <a:r>
              <a:rPr lang="en-US" sz="4800" dirty="0" smtClean="0">
                <a:solidFill>
                  <a:schemeClr val="tx1"/>
                </a:solidFill>
                <a:latin typeface="Arial" panose="020B0604020202020204" pitchFamily="34" charset="0"/>
                <a:cs typeface="Arial" panose="020B0604020202020204" pitchFamily="34" charset="0"/>
              </a:rPr>
              <a:t>To begin using TA</a:t>
            </a:r>
            <a:r>
              <a:rPr lang="en-US" sz="4800" dirty="0" smtClean="0">
                <a:solidFill>
                  <a:schemeClr val="tx1"/>
                </a:solidFill>
                <a:latin typeface="Arial" panose="020B0604020202020204" pitchFamily="34" charset="0"/>
                <a:cs typeface="Arial" panose="020B0604020202020204" pitchFamily="34" charset="0"/>
              </a:rPr>
              <a:t>, you will need to set up a GoArmyEd account. This is what you wil</a:t>
            </a:r>
            <a:r>
              <a:rPr lang="en-US" sz="4800" dirty="0" smtClean="0">
                <a:solidFill>
                  <a:schemeClr val="tx1"/>
                </a:solidFill>
                <a:latin typeface="Arial" panose="020B0604020202020204" pitchFamily="34" charset="0"/>
                <a:cs typeface="Arial" panose="020B0604020202020204" pitchFamily="34" charset="0"/>
              </a:rPr>
              <a:t>l use to request TA. </a:t>
            </a:r>
            <a:r>
              <a:rPr lang="en-US" sz="4800" dirty="0" smtClean="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t> </a:t>
            </a:r>
          </a:p>
          <a:p>
            <a:endParaRPr lang="en-US" sz="2200" dirty="0" smtClean="0">
              <a:solidFill>
                <a:schemeClr val="tx1"/>
              </a:solidFill>
            </a:endParaRPr>
          </a:p>
        </p:txBody>
      </p:sp>
    </p:spTree>
    <p:extLst>
      <p:ext uri="{BB962C8B-B14F-4D97-AF65-F5344CB8AC3E}">
        <p14:creationId xmlns:p14="http://schemas.microsoft.com/office/powerpoint/2010/main" val="499057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200" y="1575447"/>
            <a:ext cx="10515600" cy="615776"/>
          </a:xfrm>
        </p:spPr>
        <p:txBody>
          <a:bodyPr>
            <a:noAutofit/>
          </a:bodyPr>
          <a:lstStyle/>
          <a:p>
            <a:pPr algn="ctr"/>
            <a:r>
              <a:rPr lang="en-US" sz="4400" b="1" dirty="0" smtClean="0">
                <a:solidFill>
                  <a:schemeClr val="tx1"/>
                </a:solidFill>
              </a:rPr>
              <a:t>New GoArmyEd Users</a:t>
            </a:r>
            <a:endParaRPr lang="en-US" sz="4400" b="1" dirty="0">
              <a:solidFill>
                <a:schemeClr val="tx1"/>
              </a:solidFill>
            </a:endParaRPr>
          </a:p>
          <a:p>
            <a:pPr marL="342900" indent="-342900">
              <a:buFont typeface="Arial" panose="020B0604020202020204" pitchFamily="34" charset="0"/>
              <a:buChar char="•"/>
            </a:pPr>
            <a:r>
              <a:rPr lang="en-US" sz="2000" dirty="0" smtClean="0">
                <a:solidFill>
                  <a:schemeClr val="tx1"/>
                </a:solidFill>
              </a:rPr>
              <a:t>New users must create an account to use GoArmyEd</a:t>
            </a:r>
          </a:p>
          <a:p>
            <a:pPr marL="800100" lvl="1" indent="-342900">
              <a:buFont typeface="Arial" panose="020B0604020202020204" pitchFamily="34" charset="0"/>
              <a:buChar char="•"/>
            </a:pPr>
            <a:r>
              <a:rPr lang="en-US" sz="1600" dirty="0">
                <a:solidFill>
                  <a:schemeClr val="tx1"/>
                </a:solidFill>
              </a:rPr>
              <a:t>Go to goarmyed.com, choose “create or reactivate account option” </a:t>
            </a:r>
            <a:endParaRPr lang="en-US" sz="1600" dirty="0" smtClean="0">
              <a:solidFill>
                <a:schemeClr val="tx1"/>
              </a:solidFill>
            </a:endParaRPr>
          </a:p>
          <a:p>
            <a:pPr marL="342900" indent="-342900">
              <a:buFont typeface="Arial" panose="020B0604020202020204" pitchFamily="34" charset="0"/>
              <a:buChar char="•"/>
            </a:pPr>
            <a:r>
              <a:rPr lang="en-US" sz="2000" dirty="0">
                <a:solidFill>
                  <a:schemeClr val="tx1"/>
                </a:solidFill>
              </a:rPr>
              <a:t>Once logged in, select “Request TA Access” link (popup blocker MUST be OFF)</a:t>
            </a:r>
          </a:p>
          <a:p>
            <a:pPr marL="342900" indent="-342900">
              <a:buFont typeface="Arial" panose="020B0604020202020204" pitchFamily="34" charset="0"/>
              <a:buChar char="•"/>
            </a:pPr>
            <a:r>
              <a:rPr lang="en-US" sz="2000" dirty="0">
                <a:solidFill>
                  <a:schemeClr val="tx1"/>
                </a:solidFill>
              </a:rPr>
              <a:t>Complete the VIA </a:t>
            </a:r>
            <a:r>
              <a:rPr lang="en-US" sz="2000" dirty="0" smtClean="0">
                <a:solidFill>
                  <a:schemeClr val="tx1"/>
                </a:solidFill>
              </a:rPr>
              <a:t>questionnaire</a:t>
            </a:r>
          </a:p>
          <a:p>
            <a:pPr marL="342900" indent="-342900">
              <a:buFont typeface="Arial" panose="020B0604020202020204" pitchFamily="34" charset="0"/>
              <a:buChar char="•"/>
            </a:pPr>
            <a:r>
              <a:rPr lang="en-US" sz="2000" dirty="0" smtClean="0">
                <a:solidFill>
                  <a:schemeClr val="tx1"/>
                </a:solidFill>
              </a:rPr>
              <a:t>Choose a career goal, degree, and school</a:t>
            </a:r>
          </a:p>
          <a:p>
            <a:pPr marL="800100" lvl="1" indent="-342900">
              <a:buFont typeface="Arial" panose="020B0604020202020204" pitchFamily="34" charset="0"/>
              <a:buChar char="•"/>
            </a:pPr>
            <a:r>
              <a:rPr lang="en-US" sz="1700" dirty="0" smtClean="0">
                <a:solidFill>
                  <a:schemeClr val="tx1"/>
                </a:solidFill>
              </a:rPr>
              <a:t>Selecting the “Search for degrees and school not listed” link will allow you to search for a particular school and degree at the same time. </a:t>
            </a:r>
          </a:p>
          <a:p>
            <a:pPr marL="800100" lvl="1" indent="-342900">
              <a:buFont typeface="Arial" panose="020B0604020202020204" pitchFamily="34" charset="0"/>
              <a:buChar char="•"/>
            </a:pPr>
            <a:r>
              <a:rPr lang="en-US" sz="1700" dirty="0" smtClean="0">
                <a:solidFill>
                  <a:schemeClr val="tx1"/>
                </a:solidFill>
              </a:rPr>
              <a:t>Ensure you are choosing the correct location (i.e. University of Maryland Global Campus- </a:t>
            </a:r>
            <a:r>
              <a:rPr lang="en-US" sz="1700" b="1" dirty="0" smtClean="0">
                <a:solidFill>
                  <a:schemeClr val="tx1"/>
                </a:solidFill>
              </a:rPr>
              <a:t>Europe</a:t>
            </a:r>
            <a:r>
              <a:rPr lang="en-US" sz="1700" dirty="0" smtClean="0">
                <a:solidFill>
                  <a:schemeClr val="tx1"/>
                </a:solidFill>
              </a:rPr>
              <a:t>)</a:t>
            </a:r>
            <a:endParaRPr lang="en-US" sz="2100" dirty="0" smtClean="0"/>
          </a:p>
          <a:p>
            <a:pPr marL="342900" indent="-342900">
              <a:buFont typeface="Arial" panose="020B0604020202020204" pitchFamily="34" charset="0"/>
              <a:buChar char="•"/>
            </a:pPr>
            <a:r>
              <a:rPr lang="en-US" sz="2100" dirty="0">
                <a:solidFill>
                  <a:schemeClr val="tx1"/>
                </a:solidFill>
              </a:rPr>
              <a:t> </a:t>
            </a:r>
            <a:r>
              <a:rPr lang="en-US" sz="2000" dirty="0" smtClean="0">
                <a:solidFill>
                  <a:schemeClr val="tx1"/>
                </a:solidFill>
              </a:rPr>
              <a:t>Review your selection, then click “Submit” at the bottom of the page.</a:t>
            </a:r>
            <a:endParaRPr lang="en-US" sz="2000" dirty="0">
              <a:solidFill>
                <a:schemeClr val="tx1"/>
              </a:solidFill>
            </a:endParaRPr>
          </a:p>
          <a:p>
            <a:pPr algn="ctr"/>
            <a:r>
              <a:rPr lang="en-US" sz="1800" u="sng" dirty="0" smtClean="0">
                <a:solidFill>
                  <a:schemeClr val="tx1"/>
                </a:solidFill>
              </a:rPr>
              <a:t>An Army Education Counselor will review and process your request within one business day. You will be notified when your request has been processed. </a:t>
            </a:r>
          </a:p>
        </p:txBody>
      </p:sp>
    </p:spTree>
    <p:extLst>
      <p:ext uri="{BB962C8B-B14F-4D97-AF65-F5344CB8AC3E}">
        <p14:creationId xmlns:p14="http://schemas.microsoft.com/office/powerpoint/2010/main" val="283854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200" y="1836198"/>
            <a:ext cx="10515600" cy="615776"/>
          </a:xfrm>
        </p:spPr>
        <p:txBody>
          <a:bodyPr>
            <a:noAutofit/>
          </a:bodyPr>
          <a:lstStyle/>
          <a:p>
            <a:pPr algn="ctr"/>
            <a:r>
              <a:rPr lang="en-US" sz="4000" b="1" dirty="0" smtClean="0">
                <a:solidFill>
                  <a:schemeClr val="tx1"/>
                </a:solidFill>
                <a:cs typeface="Arial" panose="020B0604020202020204" pitchFamily="34" charset="0"/>
              </a:rPr>
              <a:t>Requesting Tuition Assistance </a:t>
            </a:r>
          </a:p>
          <a:p>
            <a:pPr algn="ctr"/>
            <a:endParaRPr lang="en-US" sz="1400" dirty="0" smtClean="0">
              <a:solidFill>
                <a:schemeClr val="tx1"/>
              </a:solidFill>
            </a:endParaRPr>
          </a:p>
          <a:p>
            <a:pPr marL="342900" indent="-342900">
              <a:lnSpc>
                <a:spcPct val="100000"/>
              </a:lnSpc>
              <a:spcBef>
                <a:spcPts val="600"/>
              </a:spcBef>
              <a:buFont typeface="Arial" panose="020B0604020202020204" pitchFamily="34" charset="0"/>
              <a:buChar char="•"/>
            </a:pPr>
            <a:r>
              <a:rPr lang="en-US" dirty="0" smtClean="0">
                <a:solidFill>
                  <a:schemeClr val="tx1"/>
                </a:solidFill>
                <a:cs typeface="Arial" panose="020B0604020202020204" pitchFamily="34" charset="0"/>
              </a:rPr>
              <a:t>You must use </a:t>
            </a:r>
            <a:r>
              <a:rPr lang="en-US" dirty="0">
                <a:solidFill>
                  <a:schemeClr val="tx1"/>
                </a:solidFill>
                <a:cs typeface="Arial" panose="020B0604020202020204" pitchFamily="34" charset="0"/>
              </a:rPr>
              <a:t>GoArmyEd to request TA and register for ALL classes </a:t>
            </a:r>
          </a:p>
          <a:p>
            <a:pPr marL="800100" lvl="1" indent="-342900">
              <a:lnSpc>
                <a:spcPct val="100000"/>
              </a:lnSpc>
              <a:spcBef>
                <a:spcPts val="600"/>
              </a:spcBef>
              <a:buFont typeface="Arial" panose="020B0604020202020204" pitchFamily="34" charset="0"/>
              <a:buChar char="•"/>
            </a:pPr>
            <a:r>
              <a:rPr lang="en-US" dirty="0" smtClean="0">
                <a:solidFill>
                  <a:schemeClr val="tx1"/>
                </a:solidFill>
                <a:cs typeface="Arial" panose="020B0604020202020204" pitchFamily="34" charset="0"/>
              </a:rPr>
              <a:t>Self-pay </a:t>
            </a:r>
            <a:r>
              <a:rPr lang="en-US" dirty="0">
                <a:solidFill>
                  <a:schemeClr val="tx1"/>
                </a:solidFill>
                <a:cs typeface="Arial" panose="020B0604020202020204" pitchFamily="34" charset="0"/>
              </a:rPr>
              <a:t>classes, </a:t>
            </a:r>
            <a:r>
              <a:rPr lang="en-US" dirty="0" smtClean="0">
                <a:solidFill>
                  <a:schemeClr val="tx1"/>
                </a:solidFill>
                <a:cs typeface="Arial" panose="020B0604020202020204" pitchFamily="34" charset="0"/>
              </a:rPr>
              <a:t>face-to-face classes, distance learning classes, etc. </a:t>
            </a:r>
            <a:endParaRPr lang="en-US" dirty="0">
              <a:solidFill>
                <a:schemeClr val="tx1"/>
              </a:solidFill>
              <a:cs typeface="Arial" panose="020B0604020202020204" pitchFamily="34" charset="0"/>
            </a:endParaRPr>
          </a:p>
          <a:p>
            <a:pPr marL="342900" indent="-342900">
              <a:lnSpc>
                <a:spcPct val="100000"/>
              </a:lnSpc>
              <a:spcBef>
                <a:spcPts val="600"/>
              </a:spcBef>
              <a:buFont typeface="Arial" panose="020B0604020202020204" pitchFamily="34" charset="0"/>
              <a:buChar char="•"/>
            </a:pPr>
            <a:r>
              <a:rPr lang="en-US" dirty="0">
                <a:solidFill>
                  <a:schemeClr val="tx1"/>
                </a:solidFill>
                <a:cs typeface="Arial" panose="020B0604020202020204" pitchFamily="34" charset="0"/>
              </a:rPr>
              <a:t>You MUST request TA and receive approval before class start </a:t>
            </a:r>
            <a:r>
              <a:rPr lang="en-US" dirty="0" smtClean="0">
                <a:solidFill>
                  <a:schemeClr val="tx1"/>
                </a:solidFill>
                <a:cs typeface="Arial" panose="020B0604020202020204" pitchFamily="34" charset="0"/>
              </a:rPr>
              <a:t>date.</a:t>
            </a:r>
          </a:p>
          <a:p>
            <a:pPr marL="800100" lvl="1" indent="-342900">
              <a:lnSpc>
                <a:spcPct val="100000"/>
              </a:lnSpc>
              <a:spcBef>
                <a:spcPts val="600"/>
              </a:spcBef>
              <a:buFont typeface="Arial" panose="020B0604020202020204" pitchFamily="34" charset="0"/>
              <a:buChar char="•"/>
            </a:pPr>
            <a:r>
              <a:rPr lang="en-US" dirty="0" smtClean="0">
                <a:solidFill>
                  <a:schemeClr val="tx1"/>
                </a:solidFill>
                <a:cs typeface="Arial" panose="020B0604020202020204" pitchFamily="34" charset="0"/>
              </a:rPr>
              <a:t>Minimum </a:t>
            </a:r>
            <a:r>
              <a:rPr lang="en-US" dirty="0">
                <a:solidFill>
                  <a:schemeClr val="tx1"/>
                </a:solidFill>
                <a:cs typeface="Arial" panose="020B0604020202020204" pitchFamily="34" charset="0"/>
              </a:rPr>
              <a:t>of 5-10 business days before the start of class for most schools.</a:t>
            </a:r>
          </a:p>
          <a:p>
            <a:pPr marL="342900" indent="-342900">
              <a:lnSpc>
                <a:spcPct val="100000"/>
              </a:lnSpc>
              <a:spcBef>
                <a:spcPts val="600"/>
              </a:spcBef>
              <a:buFont typeface="Arial" panose="020B0604020202020204" pitchFamily="34" charset="0"/>
              <a:buChar char="•"/>
            </a:pPr>
            <a:r>
              <a:rPr lang="en-US" dirty="0">
                <a:solidFill>
                  <a:schemeClr val="tx1"/>
                </a:solidFill>
                <a:cs typeface="Arial" panose="020B0604020202020204" pitchFamily="34" charset="0"/>
              </a:rPr>
              <a:t>You can enroll as early as 60 days prior to the start of class.</a:t>
            </a:r>
          </a:p>
          <a:p>
            <a:pPr marL="342900" indent="-342900">
              <a:lnSpc>
                <a:spcPct val="100000"/>
              </a:lnSpc>
              <a:spcBef>
                <a:spcPts val="600"/>
              </a:spcBef>
              <a:buFont typeface="Arial" panose="020B0604020202020204" pitchFamily="34" charset="0"/>
              <a:buChar char="•"/>
            </a:pPr>
            <a:r>
              <a:rPr lang="en-US" dirty="0">
                <a:solidFill>
                  <a:schemeClr val="tx1"/>
                </a:solidFill>
                <a:cs typeface="Arial" panose="020B0604020202020204" pitchFamily="34" charset="0"/>
              </a:rPr>
              <a:t>You </a:t>
            </a:r>
            <a:r>
              <a:rPr lang="en-US" dirty="0" smtClean="0">
                <a:solidFill>
                  <a:schemeClr val="tx1"/>
                </a:solidFill>
                <a:cs typeface="Arial" panose="020B0604020202020204" pitchFamily="34" charset="0"/>
              </a:rPr>
              <a:t>must </a:t>
            </a:r>
            <a:r>
              <a:rPr lang="en-US" dirty="0">
                <a:solidFill>
                  <a:schemeClr val="tx1"/>
                </a:solidFill>
                <a:cs typeface="Arial" panose="020B0604020202020204" pitchFamily="34" charset="0"/>
              </a:rPr>
              <a:t>drop or withdraw through </a:t>
            </a:r>
            <a:r>
              <a:rPr lang="en-US" dirty="0" smtClean="0">
                <a:solidFill>
                  <a:schemeClr val="tx1"/>
                </a:solidFill>
                <a:cs typeface="Arial" panose="020B0604020202020204" pitchFamily="34" charset="0"/>
              </a:rPr>
              <a:t>GoArmyEd. </a:t>
            </a:r>
          </a:p>
          <a:p>
            <a:pPr marL="800100" lvl="1" indent="-342900">
              <a:lnSpc>
                <a:spcPct val="100000"/>
              </a:lnSpc>
              <a:spcBef>
                <a:spcPts val="600"/>
              </a:spcBef>
              <a:buFont typeface="Arial" panose="020B0604020202020204" pitchFamily="34" charset="0"/>
              <a:buChar char="•"/>
            </a:pPr>
            <a:r>
              <a:rPr lang="en-US" dirty="0" smtClean="0">
                <a:solidFill>
                  <a:schemeClr val="tx1"/>
                </a:solidFill>
                <a:cs typeface="Arial" panose="020B0604020202020204" pitchFamily="34" charset="0"/>
              </a:rPr>
              <a:t>Check </a:t>
            </a:r>
            <a:r>
              <a:rPr lang="en-US" dirty="0">
                <a:solidFill>
                  <a:schemeClr val="tx1"/>
                </a:solidFill>
                <a:cs typeface="Arial" panose="020B0604020202020204" pitchFamily="34" charset="0"/>
              </a:rPr>
              <a:t>drop/refund deadline before withdrawing</a:t>
            </a:r>
          </a:p>
          <a:p>
            <a:pPr marL="342900" indent="-342900">
              <a:lnSpc>
                <a:spcPct val="100000"/>
              </a:lnSpc>
              <a:spcBef>
                <a:spcPts val="600"/>
              </a:spcBef>
              <a:buFont typeface="Arial" panose="020B0604020202020204" pitchFamily="34" charset="0"/>
              <a:buChar char="•"/>
            </a:pPr>
            <a:endParaRPr lang="en-US" dirty="0" smtClean="0">
              <a:solidFill>
                <a:schemeClr val="tx1"/>
              </a:solidFill>
              <a:latin typeface="Arial" panose="020B0604020202020204" pitchFamily="34" charset="0"/>
              <a:cs typeface="Arial" panose="020B0604020202020204" pitchFamily="34" charset="0"/>
            </a:endParaRPr>
          </a:p>
          <a:p>
            <a:pPr marL="800100" lvl="1" indent="-342900">
              <a:lnSpc>
                <a:spcPct val="100000"/>
              </a:lnSpc>
              <a:spcBef>
                <a:spcPts val="600"/>
              </a:spcBef>
              <a:buFont typeface="Arial" panose="020B0604020202020204" pitchFamily="34" charset="0"/>
              <a:buChar char="•"/>
            </a:pPr>
            <a:endParaRPr lang="en-US" sz="1700" b="1" dirty="0" smtClean="0">
              <a:solidFill>
                <a:schemeClr val="tx1"/>
              </a:solidFill>
            </a:endParaRPr>
          </a:p>
          <a:p>
            <a:endParaRPr lang="en-US" sz="2100" dirty="0" smtClean="0"/>
          </a:p>
          <a:p>
            <a:r>
              <a:rPr lang="en-US" sz="2100" dirty="0"/>
              <a:t> </a:t>
            </a:r>
          </a:p>
          <a:p>
            <a:endParaRPr lang="en-US" sz="2200" dirty="0" smtClean="0">
              <a:solidFill>
                <a:schemeClr val="tx1"/>
              </a:solidFill>
            </a:endParaRPr>
          </a:p>
        </p:txBody>
      </p:sp>
    </p:spTree>
    <p:extLst>
      <p:ext uri="{BB962C8B-B14F-4D97-AF65-F5344CB8AC3E}">
        <p14:creationId xmlns:p14="http://schemas.microsoft.com/office/powerpoint/2010/main" val="409146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61011" y="2632649"/>
            <a:ext cx="11379760" cy="4326951"/>
          </a:xfrm>
        </p:spPr>
        <p:txBody>
          <a:bodyPr>
            <a:noAutofit/>
          </a:bodyPr>
          <a:lstStyle/>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CA program provides funding for voluntary off-duty courses and/or exams leading to an industry-recognized academic or vocational credential</a:t>
            </a:r>
          </a:p>
          <a:p>
            <a:pPr lvl="2" indent="-457200">
              <a:lnSpc>
                <a:spcPct val="100000"/>
              </a:lnSpc>
              <a:buFont typeface="Arial" panose="020B0604020202020204" pitchFamily="34" charset="0"/>
              <a:buChar char="•"/>
              <a:defRPr/>
            </a:pPr>
            <a:r>
              <a:rPr lang="en-US" sz="2200" dirty="0" smtClean="0">
                <a:solidFill>
                  <a:schemeClr val="tx1"/>
                </a:solidFill>
                <a:latin typeface="Arial" panose="020B0604020202020204" pitchFamily="34" charset="0"/>
                <a:cs typeface="Arial" panose="020B0604020202020204" pitchFamily="34" charset="0"/>
              </a:rPr>
              <a:t>Professional license or certification </a:t>
            </a:r>
          </a:p>
          <a:p>
            <a:pPr lvl="1" indent="-457200">
              <a:lnSpc>
                <a:spcPct val="100000"/>
              </a:lnSpc>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C</a:t>
            </a:r>
            <a:r>
              <a:rPr lang="en-US" sz="2400" dirty="0" smtClean="0">
                <a:solidFill>
                  <a:schemeClr val="tx1"/>
                </a:solidFill>
                <a:latin typeface="Arial" panose="020B0604020202020204" pitchFamily="34" charset="0"/>
                <a:cs typeface="Arial" panose="020B0604020202020204" pitchFamily="34" charset="0"/>
              </a:rPr>
              <a:t>A covers …</a:t>
            </a:r>
          </a:p>
          <a:p>
            <a:pPr lvl="2"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Classroom/Online learning/training, exams, materials and all required fees (books, manuals, supplies, study guides, recertification) </a:t>
            </a:r>
          </a:p>
          <a:p>
            <a:pPr lvl="1" indent="-457200">
              <a:lnSpc>
                <a:spcPct val="100000"/>
              </a:lnSpc>
              <a:buFont typeface="Arial" panose="020B0604020202020204" pitchFamily="34" charset="0"/>
              <a:buChar char="•"/>
              <a:defRPr/>
            </a:pPr>
            <a:endParaRPr lang="en-US" sz="2400" dirty="0">
              <a:solidFill>
                <a:schemeClr val="tx1"/>
              </a:solidFill>
              <a:latin typeface="Arial" panose="020B0604020202020204" pitchFamily="34" charset="0"/>
              <a:cs typeface="Arial" panose="020B0604020202020204" pitchFamily="34" charset="0"/>
            </a:endParaRPr>
          </a:p>
          <a:p>
            <a:pPr>
              <a:lnSpc>
                <a:spcPct val="200000"/>
              </a:lnSpc>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1202266" y="1773716"/>
            <a:ext cx="8729133" cy="1046440"/>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Credentialing </a:t>
            </a:r>
            <a:r>
              <a:rPr lang="en-US" b="1"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Assistance (CA)</a:t>
            </a:r>
            <a:endParaRPr lang="en-US" sz="4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0007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74604" y="2742448"/>
            <a:ext cx="11379760" cy="4326951"/>
          </a:xfrm>
        </p:spPr>
        <p:txBody>
          <a:bodyPr>
            <a:noAutofit/>
          </a:bodyPr>
          <a:lstStyle/>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Credential MUST be listed in Army COOL to pursue</a:t>
            </a:r>
          </a:p>
          <a:p>
            <a:pPr lvl="2" indent="-457200">
              <a:lnSpc>
                <a:spcPct val="100000"/>
              </a:lnSpc>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hlinkClick r:id="rId2"/>
              </a:rPr>
              <a:t>https://</a:t>
            </a:r>
            <a:r>
              <a:rPr lang="en-US" sz="2400" dirty="0" smtClean="0">
                <a:solidFill>
                  <a:schemeClr val="tx1"/>
                </a:solidFill>
                <a:latin typeface="Arial" panose="020B0604020202020204" pitchFamily="34" charset="0"/>
                <a:cs typeface="Arial" panose="020B0604020202020204" pitchFamily="34" charset="0"/>
                <a:hlinkClick r:id="rId2"/>
              </a:rPr>
              <a:t>www.cool.osd.mil/army</a:t>
            </a:r>
            <a:r>
              <a:rPr lang="en-US" sz="2400" dirty="0" smtClean="0">
                <a:solidFill>
                  <a:schemeClr val="tx1"/>
                </a:solidFill>
                <a:latin typeface="Arial" panose="020B0604020202020204" pitchFamily="34" charset="0"/>
                <a:cs typeface="Arial" panose="020B0604020202020204" pitchFamily="34" charset="0"/>
              </a:rPr>
              <a:t> </a:t>
            </a: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Soldier must meet basic TA eligibility and have an active GoArmyEd account. </a:t>
            </a:r>
          </a:p>
          <a:p>
            <a:pPr lvl="1" indent="-457200">
              <a:lnSpc>
                <a:spcPct val="100000"/>
              </a:lnSpc>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Officers incur a 2-year ADSO when using CA for training purposes (excludes CA for examination purposes only). </a:t>
            </a:r>
            <a:endParaRPr lang="en-US" sz="2400" dirty="0">
              <a:solidFill>
                <a:schemeClr val="tx1"/>
              </a:solidFill>
              <a:latin typeface="Arial" panose="020B0604020202020204" pitchFamily="34" charset="0"/>
              <a:cs typeface="Arial" panose="020B0604020202020204" pitchFamily="34" charset="0"/>
            </a:endParaRPr>
          </a:p>
          <a:p>
            <a:pPr>
              <a:lnSpc>
                <a:spcPct val="200000"/>
              </a:lnSpc>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1202266" y="1773716"/>
            <a:ext cx="8729133" cy="1046440"/>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Credentialing </a:t>
            </a:r>
            <a:r>
              <a:rPr lang="en-US" b="1" dirty="0" smtClean="0">
                <a:latin typeface="Arial" panose="020B0604020202020204" pitchFamily="34" charset="0"/>
                <a:cs typeface="Arial" panose="020B0604020202020204" pitchFamily="34" charset="0"/>
              </a:rPr>
              <a:t> </a:t>
            </a:r>
            <a:r>
              <a:rPr lang="en-US" sz="4400" b="1" dirty="0" smtClean="0">
                <a:latin typeface="Arial" panose="020B0604020202020204" pitchFamily="34" charset="0"/>
                <a:cs typeface="Arial" panose="020B0604020202020204" pitchFamily="34" charset="0"/>
              </a:rPr>
              <a:t>Assistance (CA)</a:t>
            </a:r>
            <a:endParaRPr lang="en-US" sz="4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32935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661012" y="2397661"/>
            <a:ext cx="10972800" cy="4315934"/>
          </a:xfrm>
        </p:spPr>
        <p:txBody>
          <a:bodyPr numCol="2">
            <a:noAutofit/>
          </a:bodyPr>
          <a:lstStyle/>
          <a:p>
            <a:pPr algn="ctr">
              <a:lnSpc>
                <a:spcPct val="100000"/>
              </a:lnSpc>
              <a:spcBef>
                <a:spcPts val="600"/>
              </a:spcBef>
            </a:pPr>
            <a:r>
              <a:rPr lang="en-US" b="1" u="sng" dirty="0" smtClean="0">
                <a:solidFill>
                  <a:schemeClr val="tx1"/>
                </a:solidFill>
                <a:latin typeface="Arial" panose="020B0604020202020204" pitchFamily="34" charset="0"/>
                <a:cs typeface="Arial" panose="020B0604020202020204" pitchFamily="34" charset="0"/>
              </a:rPr>
              <a:t>Tower Barracks (Grafenwoehr)</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Buildings 538 &amp; 549</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Hours: 0730 – 1630</a:t>
            </a:r>
          </a:p>
          <a:p>
            <a:pPr algn="ctr">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DSN: 475-7239 </a:t>
            </a:r>
            <a:r>
              <a:rPr lang="en-US" sz="2000" b="1" dirty="0" smtClean="0">
                <a:solidFill>
                  <a:schemeClr val="tx1"/>
                </a:solidFill>
                <a:latin typeface="Arial" panose="020B0604020202020204" pitchFamily="34" charset="0"/>
                <a:cs typeface="Arial" panose="020B0604020202020204" pitchFamily="34" charset="0"/>
              </a:rPr>
              <a:t> /  CIV</a:t>
            </a:r>
            <a:r>
              <a:rPr lang="en-US" sz="2000" b="1" dirty="0">
                <a:solidFill>
                  <a:schemeClr val="tx1"/>
                </a:solidFill>
                <a:latin typeface="Arial" panose="020B0604020202020204" pitchFamily="34" charset="0"/>
                <a:cs typeface="Arial" panose="020B0604020202020204" pitchFamily="34" charset="0"/>
              </a:rPr>
              <a:t>: 09641-83-7239</a:t>
            </a:r>
          </a:p>
          <a:p>
            <a:pPr algn="ctr">
              <a:lnSpc>
                <a:spcPct val="100000"/>
              </a:lnSpc>
              <a:spcBef>
                <a:spcPts val="600"/>
              </a:spcBef>
            </a:pPr>
            <a:endParaRPr lang="en-US" sz="2100" b="1"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Education Counseling</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TABE Testing </a:t>
            </a:r>
            <a:r>
              <a:rPr lang="en-US" sz="2000" i="1" dirty="0">
                <a:solidFill>
                  <a:schemeClr val="tx1"/>
                </a:solidFill>
                <a:latin typeface="Arial" panose="020B0604020202020204" pitchFamily="34" charset="0"/>
                <a:cs typeface="Arial" panose="020B0604020202020204" pitchFamily="34" charset="0"/>
              </a:rPr>
              <a:t>O</a:t>
            </a:r>
            <a:r>
              <a:rPr lang="en-US" sz="2000" i="1" dirty="0" smtClean="0">
                <a:solidFill>
                  <a:schemeClr val="tx1"/>
                </a:solidFill>
                <a:latin typeface="Arial" panose="020B0604020202020204" pitchFamily="34" charset="0"/>
                <a:cs typeface="Arial" panose="020B0604020202020204" pitchFamily="34" charset="0"/>
              </a:rPr>
              <a:t>nly</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Computer Lab</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College Representatives</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Classrooms</a:t>
            </a:r>
          </a:p>
          <a:p>
            <a:pPr algn="ctr">
              <a:lnSpc>
                <a:spcPct val="100000"/>
              </a:lnSpc>
              <a:spcBef>
                <a:spcPts val="600"/>
              </a:spcBef>
            </a:pPr>
            <a:endParaRPr lang="en-US" sz="2100" b="1" i="1" u="sng"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i="1" u="sng" dirty="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i="1" u="sng"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i="1" u="sng" dirty="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i="1" u="sng"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b="1" u="sng" dirty="0" smtClean="0">
                <a:solidFill>
                  <a:schemeClr val="tx1"/>
                </a:solidFill>
                <a:latin typeface="Arial" panose="020B0604020202020204" pitchFamily="34" charset="0"/>
                <a:cs typeface="Arial" panose="020B0604020202020204" pitchFamily="34" charset="0"/>
              </a:rPr>
              <a:t>Rose Barracks (Vilseck)</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Building 223</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Hours: 0730 – 1630</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DSN: 476-2753  /  CIV: 09662-83-2753</a:t>
            </a:r>
          </a:p>
          <a:p>
            <a:pPr algn="ctr">
              <a:lnSpc>
                <a:spcPct val="100000"/>
              </a:lnSpc>
              <a:spcBef>
                <a:spcPts val="600"/>
              </a:spcBef>
            </a:pPr>
            <a:endParaRPr lang="en-US" sz="2100" i="1"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Education Counseling</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Testing</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Computer Lab</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College Representatives</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Classrooms</a:t>
            </a:r>
          </a:p>
          <a:p>
            <a:pPr algn="ctr"/>
            <a:endParaRPr lang="en-US" sz="1500" dirty="0">
              <a:solidFill>
                <a:schemeClr val="tx1"/>
              </a:solidFill>
            </a:endParaRPr>
          </a:p>
          <a:p>
            <a:pPr marL="342900" lvl="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000" dirty="0"/>
          </a:p>
          <a:p>
            <a:r>
              <a:rPr lang="en-US" sz="2000" dirty="0"/>
              <a:t> </a:t>
            </a:r>
          </a:p>
          <a:p>
            <a:endParaRPr lang="en-US" sz="2200" dirty="0" smtClean="0">
              <a:solidFill>
                <a:schemeClr val="tx1"/>
              </a:solidFill>
            </a:endParaRPr>
          </a:p>
        </p:txBody>
      </p:sp>
      <p:sp>
        <p:nvSpPr>
          <p:cNvPr id="9" name="TextBox 8"/>
          <p:cNvSpPr txBox="1"/>
          <p:nvPr/>
        </p:nvSpPr>
        <p:spPr>
          <a:xfrm>
            <a:off x="1622612" y="1639105"/>
            <a:ext cx="877644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Education Centers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05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74604" y="2742448"/>
            <a:ext cx="11379760" cy="4326951"/>
          </a:xfrm>
        </p:spPr>
        <p:txBody>
          <a:bodyPr>
            <a:noAutofit/>
          </a:bodyPr>
          <a:lstStyle/>
          <a:p>
            <a:pPr marL="0" lvl="1">
              <a:lnSpc>
                <a:spcPct val="100000"/>
              </a:lnSpc>
              <a:defRPr/>
            </a:pPr>
            <a:r>
              <a:rPr lang="en-US" sz="2400" dirty="0">
                <a:solidFill>
                  <a:schemeClr val="tx1"/>
                </a:solidFill>
                <a:latin typeface="Arial" panose="020B0604020202020204" pitchFamily="34" charset="0"/>
                <a:cs typeface="Arial" panose="020B0604020202020204" pitchFamily="34" charset="0"/>
              </a:rPr>
              <a:t>Soldiers will be subject to reimbursing the Army for CA if </a:t>
            </a:r>
            <a:r>
              <a:rPr lang="en-US" sz="2400" dirty="0" smtClean="0">
                <a:solidFill>
                  <a:schemeClr val="tx1"/>
                </a:solidFill>
                <a:latin typeface="Arial" panose="020B0604020202020204" pitchFamily="34" charset="0"/>
                <a:cs typeface="Arial" panose="020B0604020202020204" pitchFamily="34" charset="0"/>
              </a:rPr>
              <a:t>they:</a:t>
            </a:r>
            <a:endParaRPr lang="en-US" sz="2400" dirty="0">
              <a:solidFill>
                <a:schemeClr val="tx1"/>
              </a:solidFill>
              <a:latin typeface="Arial" panose="020B0604020202020204" pitchFamily="34" charset="0"/>
              <a:cs typeface="Arial" panose="020B0604020202020204" pitchFamily="34" charset="0"/>
            </a:endParaRPr>
          </a:p>
          <a:p>
            <a:pPr marL="800100" lvl="2" indent="-342900">
              <a:lnSpc>
                <a:spcPct val="100000"/>
              </a:lnSpc>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rPr>
              <a:t>F</a:t>
            </a:r>
            <a:r>
              <a:rPr lang="en-US" sz="2200" dirty="0" smtClean="0">
                <a:solidFill>
                  <a:schemeClr val="tx1"/>
                </a:solidFill>
                <a:latin typeface="Arial" panose="020B0604020202020204" pitchFamily="34" charset="0"/>
                <a:cs typeface="Arial" panose="020B0604020202020204" pitchFamily="34" charset="0"/>
              </a:rPr>
              <a:t>ail </a:t>
            </a:r>
            <a:r>
              <a:rPr lang="en-US" sz="2200" dirty="0">
                <a:solidFill>
                  <a:schemeClr val="tx1"/>
                </a:solidFill>
                <a:latin typeface="Arial" panose="020B0604020202020204" pitchFamily="34" charset="0"/>
                <a:cs typeface="Arial" panose="020B0604020202020204" pitchFamily="34" charset="0"/>
              </a:rPr>
              <a:t>or withdraw from a course of </a:t>
            </a:r>
            <a:r>
              <a:rPr lang="en-US" sz="2200" dirty="0" smtClean="0">
                <a:solidFill>
                  <a:schemeClr val="tx1"/>
                </a:solidFill>
                <a:latin typeface="Arial" panose="020B0604020202020204" pitchFamily="34" charset="0"/>
                <a:cs typeface="Arial" panose="020B0604020202020204" pitchFamily="34" charset="0"/>
              </a:rPr>
              <a:t>instruction </a:t>
            </a:r>
            <a:endParaRPr lang="en-US" sz="2200" dirty="0">
              <a:solidFill>
                <a:schemeClr val="tx1"/>
              </a:solidFill>
              <a:latin typeface="Arial" panose="020B0604020202020204" pitchFamily="34" charset="0"/>
              <a:cs typeface="Arial" panose="020B0604020202020204" pitchFamily="34" charset="0"/>
            </a:endParaRPr>
          </a:p>
          <a:p>
            <a:pPr marL="800100" lvl="2" indent="-342900">
              <a:lnSpc>
                <a:spcPct val="100000"/>
              </a:lnSpc>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rPr>
              <a:t>F</a:t>
            </a:r>
            <a:r>
              <a:rPr lang="en-US" sz="2200" dirty="0" smtClean="0">
                <a:solidFill>
                  <a:schemeClr val="tx1"/>
                </a:solidFill>
                <a:latin typeface="Arial" panose="020B0604020202020204" pitchFamily="34" charset="0"/>
                <a:cs typeface="Arial" panose="020B0604020202020204" pitchFamily="34" charset="0"/>
              </a:rPr>
              <a:t>ail </a:t>
            </a:r>
            <a:r>
              <a:rPr lang="en-US" sz="2200" dirty="0">
                <a:solidFill>
                  <a:schemeClr val="tx1"/>
                </a:solidFill>
                <a:latin typeface="Arial" panose="020B0604020202020204" pitchFamily="34" charset="0"/>
                <a:cs typeface="Arial" panose="020B0604020202020204" pitchFamily="34" charset="0"/>
              </a:rPr>
              <a:t>an exam </a:t>
            </a:r>
          </a:p>
          <a:p>
            <a:pPr marL="800100" lvl="2" indent="-342900">
              <a:lnSpc>
                <a:spcPct val="100000"/>
              </a:lnSpc>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rPr>
              <a:t>F</a:t>
            </a:r>
            <a:r>
              <a:rPr lang="en-US" sz="2200" dirty="0" smtClean="0">
                <a:solidFill>
                  <a:schemeClr val="tx1"/>
                </a:solidFill>
                <a:latin typeface="Arial" panose="020B0604020202020204" pitchFamily="34" charset="0"/>
                <a:cs typeface="Arial" panose="020B0604020202020204" pitchFamily="34" charset="0"/>
              </a:rPr>
              <a:t>ail </a:t>
            </a:r>
            <a:r>
              <a:rPr lang="en-US" sz="2200" dirty="0">
                <a:solidFill>
                  <a:schemeClr val="tx1"/>
                </a:solidFill>
                <a:latin typeface="Arial" panose="020B0604020202020204" pitchFamily="34" charset="0"/>
                <a:cs typeface="Arial" panose="020B0604020202020204" pitchFamily="34" charset="0"/>
              </a:rPr>
              <a:t>to sit for the exam in the timeframe required to earn the </a:t>
            </a:r>
            <a:r>
              <a:rPr lang="en-US" sz="2200" dirty="0" smtClean="0">
                <a:solidFill>
                  <a:schemeClr val="tx1"/>
                </a:solidFill>
                <a:latin typeface="Arial" panose="020B0604020202020204" pitchFamily="34" charset="0"/>
                <a:cs typeface="Arial" panose="020B0604020202020204" pitchFamily="34" charset="0"/>
              </a:rPr>
              <a:t>credential</a:t>
            </a:r>
          </a:p>
          <a:p>
            <a:pPr marL="457200" lvl="2" algn="ctr">
              <a:lnSpc>
                <a:spcPct val="100000"/>
              </a:lnSpc>
              <a:defRPr/>
            </a:pPr>
            <a:endParaRPr lang="en-US" sz="2200" dirty="0">
              <a:solidFill>
                <a:schemeClr val="tx1"/>
              </a:solidFill>
              <a:latin typeface="Arial" panose="020B0604020202020204" pitchFamily="34" charset="0"/>
              <a:cs typeface="Arial" panose="020B0604020202020204" pitchFamily="34" charset="0"/>
            </a:endParaRPr>
          </a:p>
          <a:p>
            <a:pPr marL="457200" lvl="2" algn="ctr">
              <a:lnSpc>
                <a:spcPct val="100000"/>
              </a:lnSpc>
              <a:defRPr/>
            </a:pPr>
            <a:endParaRPr lang="en-US" sz="2200" dirty="0" smtClean="0">
              <a:solidFill>
                <a:schemeClr val="tx1"/>
              </a:solidFill>
              <a:latin typeface="Arial" panose="020B0604020202020204" pitchFamily="34" charset="0"/>
              <a:cs typeface="Arial" panose="020B0604020202020204" pitchFamily="34" charset="0"/>
            </a:endParaRPr>
          </a:p>
          <a:p>
            <a:pPr marL="457200" lvl="2" algn="ctr">
              <a:lnSpc>
                <a:spcPct val="100000"/>
              </a:lnSpc>
              <a:defRPr/>
            </a:pPr>
            <a:r>
              <a:rPr lang="en-US" sz="2200" b="1" u="sng" dirty="0" smtClean="0">
                <a:solidFill>
                  <a:schemeClr val="tx1"/>
                </a:solidFill>
                <a:latin typeface="Arial" panose="020B0604020202020204" pitchFamily="34" charset="0"/>
                <a:cs typeface="Arial" panose="020B0604020202020204" pitchFamily="34" charset="0"/>
              </a:rPr>
              <a:t>Recoupment must be paid off completely to begin using Credentialing Assistance again.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Box 2"/>
          <p:cNvSpPr txBox="1"/>
          <p:nvPr/>
        </p:nvSpPr>
        <p:spPr>
          <a:xfrm>
            <a:off x="1202266" y="1773716"/>
            <a:ext cx="8729133" cy="923330"/>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Credentialing </a:t>
            </a:r>
            <a:r>
              <a:rPr lang="en-US" sz="1400" b="1" dirty="0" smtClean="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Assistance Recoupment</a:t>
            </a: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2053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59774" y="2025519"/>
            <a:ext cx="10472451" cy="3679670"/>
          </a:xfrm>
        </p:spPr>
        <p:txBody>
          <a:bodyPr>
            <a:noAutofit/>
          </a:bodyPr>
          <a:lstStyle/>
          <a:p>
            <a:pPr>
              <a:lnSpc>
                <a:spcPct val="10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00000"/>
              </a:lnSpc>
              <a:spcBef>
                <a:spcPts val="1800"/>
              </a:spcBef>
            </a:pPr>
            <a:r>
              <a:rPr lang="en-US" sz="4800" dirty="0" smtClean="0">
                <a:solidFill>
                  <a:schemeClr val="tx1"/>
                </a:solidFill>
                <a:latin typeface="Arial" panose="020B0604020202020204" pitchFamily="34" charset="0"/>
                <a:cs typeface="Arial" panose="020B0604020202020204" pitchFamily="34" charset="0"/>
              </a:rPr>
              <a:t>Would you like a way to receive college credit for training you have already done?</a:t>
            </a:r>
          </a:p>
          <a:p>
            <a:endParaRPr lang="en-US" sz="2000" dirty="0">
              <a:latin typeface="Arial" panose="020B0604020202020204" pitchFamily="34" charset="0"/>
              <a:cs typeface="Arial" panose="020B0604020202020204" pitchFamily="34" charset="0"/>
            </a:endParaRPr>
          </a:p>
          <a:p>
            <a:r>
              <a:rPr lang="en-US" sz="2000" dirty="0"/>
              <a:t> </a:t>
            </a:r>
          </a:p>
          <a:p>
            <a:endParaRPr lang="en-US" sz="2200" dirty="0" smtClean="0">
              <a:solidFill>
                <a:schemeClr val="tx1"/>
              </a:solidFill>
            </a:endParaRPr>
          </a:p>
        </p:txBody>
      </p:sp>
    </p:spTree>
    <p:extLst>
      <p:ext uri="{BB962C8B-B14F-4D97-AF65-F5344CB8AC3E}">
        <p14:creationId xmlns:p14="http://schemas.microsoft.com/office/powerpoint/2010/main" val="382754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22080" y="2518407"/>
            <a:ext cx="10472451" cy="3679670"/>
          </a:xfrm>
        </p:spPr>
        <p:txBody>
          <a:bodyPr>
            <a:noAutofit/>
          </a:bodyPr>
          <a:lstStyle/>
          <a:p>
            <a:pPr>
              <a:lnSpc>
                <a:spcPct val="100000"/>
              </a:lnSpc>
            </a:pPr>
            <a:endParaRPr lang="en-US" sz="1200" dirty="0">
              <a:solidFill>
                <a:schemeClr val="tx1"/>
              </a:solidFill>
              <a:latin typeface="Arial" panose="020B0604020202020204" pitchFamily="34" charset="0"/>
              <a:cs typeface="Arial" panose="020B0604020202020204" pitchFamily="34" charset="0"/>
            </a:endParaRPr>
          </a:p>
          <a:p>
            <a:pPr marL="457200" indent="-457200">
              <a:lnSpc>
                <a:spcPct val="100000"/>
              </a:lnSpc>
              <a:spcBef>
                <a:spcPts val="1800"/>
              </a:spcBef>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Lists college credit recommendations for your military training. </a:t>
            </a:r>
          </a:p>
          <a:p>
            <a:pPr marL="457200" indent="-457200">
              <a:lnSpc>
                <a:spcPct val="100000"/>
              </a:lnSpc>
              <a:spcBef>
                <a:spcPts val="1800"/>
              </a:spcBef>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Access your JST and submit it to schools free at </a:t>
            </a:r>
            <a:r>
              <a:rPr lang="en-US" sz="2800" dirty="0" smtClean="0">
                <a:solidFill>
                  <a:schemeClr val="tx1"/>
                </a:solidFill>
                <a:latin typeface="Arial" panose="020B0604020202020204" pitchFamily="34" charset="0"/>
                <a:cs typeface="Arial" panose="020B0604020202020204" pitchFamily="34" charset="0"/>
                <a:hlinkClick r:id="rId6"/>
              </a:rPr>
              <a:t>http://jst.doded.mil</a:t>
            </a:r>
            <a:r>
              <a:rPr lang="en-US" sz="2800" dirty="0" smtClean="0">
                <a:solidFill>
                  <a:schemeClr val="tx1"/>
                </a:solidFill>
                <a:latin typeface="Arial" panose="020B0604020202020204" pitchFamily="34" charset="0"/>
                <a:cs typeface="Arial" panose="020B0604020202020204" pitchFamily="34" charset="0"/>
              </a:rPr>
              <a:t> </a:t>
            </a:r>
          </a:p>
          <a:p>
            <a:pPr marL="457200" indent="-457200">
              <a:lnSpc>
                <a:spcPct val="100000"/>
              </a:lnSpc>
              <a:spcBef>
                <a:spcPts val="1800"/>
              </a:spcBef>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Your school will evaluate your JST and may award credits.</a:t>
            </a:r>
          </a:p>
          <a:p>
            <a:pPr marL="457200" indent="-457200">
              <a:lnSpc>
                <a:spcPct val="100000"/>
              </a:lnSpc>
              <a:spcBef>
                <a:spcPts val="1800"/>
              </a:spcBef>
              <a:buFont typeface="Arial" panose="020B0604020202020204" pitchFamily="34" charset="0"/>
              <a:buChar char="•"/>
            </a:pPr>
            <a:r>
              <a:rPr lang="en-US" sz="2800" dirty="0" smtClean="0">
                <a:solidFill>
                  <a:schemeClr val="tx1"/>
                </a:solidFill>
                <a:latin typeface="Arial" panose="020B0604020202020204" pitchFamily="34" charset="0"/>
                <a:cs typeface="Arial" panose="020B0604020202020204" pitchFamily="34" charset="0"/>
              </a:rPr>
              <a:t>You can turn these credits into promotion points by bringing an unofficial college transcript to your Education Center.</a:t>
            </a:r>
          </a:p>
          <a:p>
            <a:endParaRPr lang="en-US" sz="2000" dirty="0">
              <a:latin typeface="Arial" panose="020B0604020202020204" pitchFamily="34" charset="0"/>
              <a:cs typeface="Arial" panose="020B0604020202020204" pitchFamily="34" charset="0"/>
            </a:endParaRPr>
          </a:p>
          <a:p>
            <a:r>
              <a:rPr lang="en-US" sz="2000" dirty="0"/>
              <a:t> </a:t>
            </a:r>
          </a:p>
          <a:p>
            <a:endParaRPr lang="en-US" sz="2200" dirty="0" smtClean="0">
              <a:solidFill>
                <a:schemeClr val="tx1"/>
              </a:solidFill>
            </a:endParaRPr>
          </a:p>
        </p:txBody>
      </p:sp>
      <p:sp>
        <p:nvSpPr>
          <p:cNvPr id="2" name="TextBox 1"/>
          <p:cNvSpPr txBox="1"/>
          <p:nvPr/>
        </p:nvSpPr>
        <p:spPr>
          <a:xfrm>
            <a:off x="1934378" y="1810568"/>
            <a:ext cx="8780443" cy="104644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Joint Services Transcript (JST)</a:t>
            </a:r>
            <a:endParaRPr lang="en-US" sz="4400" dirty="0">
              <a:latin typeface="Arial" panose="020B0604020202020204" pitchFamily="34" charset="0"/>
              <a:cs typeface="Arial" panose="020B0604020202020204" pitchFamily="34" charset="0"/>
            </a:endParaRPr>
          </a:p>
          <a:p>
            <a:endParaRPr lang="en-US" dirty="0" smtClean="0"/>
          </a:p>
        </p:txBody>
      </p:sp>
    </p:spTree>
    <p:extLst>
      <p:ext uri="{BB962C8B-B14F-4D97-AF65-F5344CB8AC3E}">
        <p14:creationId xmlns:p14="http://schemas.microsoft.com/office/powerpoint/2010/main" val="4209909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609593" y="1688149"/>
            <a:ext cx="10981889" cy="4315934"/>
          </a:xfrm>
        </p:spPr>
        <p:txBody>
          <a:bodyPr>
            <a:noAutofit/>
          </a:bodyPr>
          <a:lstStyle/>
          <a:p>
            <a:pPr algn="ctr">
              <a:lnSpc>
                <a:spcPct val="100000"/>
              </a:lnSpc>
            </a:pPr>
            <a:r>
              <a:rPr lang="en-US" sz="4400" b="1" dirty="0" smtClean="0">
                <a:solidFill>
                  <a:schemeClr val="tx1"/>
                </a:solidFill>
                <a:latin typeface="Arial" panose="020B0604020202020204" pitchFamily="34" charset="0"/>
                <a:cs typeface="Arial" panose="020B0604020202020204" pitchFamily="34" charset="0"/>
              </a:rPr>
              <a:t>CLEP/DSST</a:t>
            </a:r>
          </a:p>
          <a:p>
            <a:pPr algn="ctr">
              <a:lnSpc>
                <a:spcPct val="100000"/>
              </a:lnSpc>
            </a:pPr>
            <a:r>
              <a:rPr lang="en-US" b="1" dirty="0">
                <a:solidFill>
                  <a:schemeClr val="tx1"/>
                </a:solidFill>
                <a:latin typeface="Arial" panose="020B0604020202020204" pitchFamily="34" charset="0"/>
                <a:cs typeface="Arial" panose="020B0604020202020204" pitchFamily="34" charset="0"/>
              </a:rPr>
              <a:t>Why spend weeks taking a college course if you already know the information</a:t>
            </a:r>
            <a:r>
              <a:rPr lang="en-US" b="1" dirty="0" smtClean="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Receive </a:t>
            </a:r>
            <a:r>
              <a:rPr lang="en-US" sz="2000" dirty="0">
                <a:solidFill>
                  <a:schemeClr val="tx1"/>
                </a:solidFill>
                <a:latin typeface="Arial" panose="020B0604020202020204" pitchFamily="34" charset="0"/>
                <a:cs typeface="Arial" panose="020B0604020202020204" pitchFamily="34" charset="0"/>
              </a:rPr>
              <a:t>college credit for passing online multiple choice exams.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The first </a:t>
            </a:r>
            <a:r>
              <a:rPr lang="en-US" sz="2000" dirty="0">
                <a:solidFill>
                  <a:schemeClr val="tx1"/>
                </a:solidFill>
                <a:latin typeface="Arial" panose="020B0604020202020204" pitchFamily="34" charset="0"/>
                <a:cs typeface="Arial" panose="020B0604020202020204" pitchFamily="34" charset="0"/>
              </a:rPr>
              <a:t>attempt in </a:t>
            </a:r>
            <a:r>
              <a:rPr lang="en-US" sz="2000" dirty="0" smtClean="0">
                <a:solidFill>
                  <a:schemeClr val="tx1"/>
                </a:solidFill>
                <a:latin typeface="Arial" panose="020B0604020202020204" pitchFamily="34" charset="0"/>
                <a:cs typeface="Arial" panose="020B0604020202020204" pitchFamily="34" charset="0"/>
              </a:rPr>
              <a:t>each </a:t>
            </a:r>
            <a:r>
              <a:rPr lang="en-US" sz="2000" dirty="0">
                <a:solidFill>
                  <a:schemeClr val="tx1"/>
                </a:solidFill>
                <a:latin typeface="Arial" panose="020B0604020202020204" pitchFamily="34" charset="0"/>
                <a:cs typeface="Arial" panose="020B0604020202020204" pitchFamily="34" charset="0"/>
              </a:rPr>
              <a:t>subject is </a:t>
            </a:r>
            <a:r>
              <a:rPr lang="en-US" sz="2000" b="1" dirty="0" smtClean="0">
                <a:solidFill>
                  <a:schemeClr val="tx1"/>
                </a:solidFill>
                <a:latin typeface="Arial" panose="020B0604020202020204" pitchFamily="34" charset="0"/>
                <a:cs typeface="Arial" panose="020B0604020202020204" pitchFamily="34" charset="0"/>
              </a:rPr>
              <a:t>FREE</a:t>
            </a:r>
            <a:r>
              <a:rPr lang="en-US" sz="2000" dirty="0" smtClean="0">
                <a:solidFill>
                  <a:schemeClr val="tx1"/>
                </a:solidFill>
                <a:latin typeface="Arial" panose="020B0604020202020204" pitchFamily="34" charset="0"/>
                <a:cs typeface="Arial" panose="020B0604020202020204" pitchFamily="34" charset="0"/>
              </a:rPr>
              <a:t> for Active Duty Service members!</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Spouses &amp; dependents pay </a:t>
            </a:r>
            <a:r>
              <a:rPr lang="en-US" sz="2000" dirty="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117 </a:t>
            </a:r>
            <a:r>
              <a:rPr lang="en-US" sz="2000" dirty="0">
                <a:solidFill>
                  <a:schemeClr val="tx1"/>
                </a:solidFill>
                <a:latin typeface="Arial" panose="020B0604020202020204" pitchFamily="34" charset="0"/>
                <a:cs typeface="Arial" panose="020B0604020202020204" pitchFamily="34" charset="0"/>
              </a:rPr>
              <a:t>per test</a:t>
            </a:r>
            <a:r>
              <a:rPr lang="en-US" sz="2000" dirty="0" smtClean="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Contact </a:t>
            </a:r>
            <a:r>
              <a:rPr lang="en-US" sz="2000" dirty="0" smtClean="0">
                <a:solidFill>
                  <a:schemeClr val="tx1"/>
                </a:solidFill>
                <a:latin typeface="Arial" panose="020B0604020202020204" pitchFamily="34" charset="0"/>
                <a:cs typeface="Arial" panose="020B0604020202020204" pitchFamily="34" charset="0"/>
              </a:rPr>
              <a:t>your local </a:t>
            </a:r>
            <a:r>
              <a:rPr lang="en-US" sz="2000" dirty="0">
                <a:solidFill>
                  <a:schemeClr val="tx1"/>
                </a:solidFill>
                <a:latin typeface="Arial" panose="020B0604020202020204" pitchFamily="34" charset="0"/>
                <a:cs typeface="Arial" panose="020B0604020202020204" pitchFamily="34" charset="0"/>
              </a:rPr>
              <a:t>Education Center for study </a:t>
            </a:r>
            <a:r>
              <a:rPr lang="en-US" sz="2000" dirty="0" smtClean="0">
                <a:solidFill>
                  <a:schemeClr val="tx1"/>
                </a:solidFill>
                <a:latin typeface="Arial" panose="020B0604020202020204" pitchFamily="34" charset="0"/>
                <a:cs typeface="Arial" panose="020B0604020202020204" pitchFamily="34" charset="0"/>
              </a:rPr>
              <a:t>resources.</a:t>
            </a:r>
            <a:endParaRPr lang="en-US" sz="20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Find more information at </a:t>
            </a:r>
            <a:r>
              <a:rPr lang="en-US" sz="2000" u="sng" dirty="0" smtClean="0">
                <a:solidFill>
                  <a:srgbClr val="0070C0"/>
                </a:solidFill>
                <a:latin typeface="Arial" panose="020B0604020202020204" pitchFamily="34" charset="0"/>
                <a:cs typeface="Arial" panose="020B0604020202020204" pitchFamily="34" charset="0"/>
              </a:rPr>
              <a:t>http://www.dantes.doded.mil/examinations/earn-college-credit/clep.html</a:t>
            </a:r>
            <a:endParaRPr lang="en-US" sz="2000" dirty="0">
              <a:latin typeface="Arial" panose="020B0604020202020204" pitchFamily="34" charset="0"/>
              <a:cs typeface="Arial" panose="020B0604020202020204" pitchFamily="34" charset="0"/>
            </a:endParaRPr>
          </a:p>
          <a:p>
            <a:endParaRPr lang="en-US" sz="2200" dirty="0" smtClean="0">
              <a:solidFill>
                <a:schemeClr val="tx1"/>
              </a:solidFill>
            </a:endParaRPr>
          </a:p>
        </p:txBody>
      </p:sp>
    </p:spTree>
    <p:extLst>
      <p:ext uri="{BB962C8B-B14F-4D97-AF65-F5344CB8AC3E}">
        <p14:creationId xmlns:p14="http://schemas.microsoft.com/office/powerpoint/2010/main" val="161719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200" y="1536612"/>
            <a:ext cx="10515600" cy="615776"/>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Testing Centers</a:t>
            </a:r>
            <a:endParaRPr lang="en-US" sz="4400" b="1" dirty="0">
              <a:solidFill>
                <a:schemeClr val="tx1"/>
              </a:solidFill>
              <a:latin typeface="Arial" panose="020B0604020202020204" pitchFamily="34" charset="0"/>
              <a:cs typeface="Arial" panose="020B0604020202020204" pitchFamily="34" charset="0"/>
            </a:endParaRPr>
          </a:p>
          <a:p>
            <a:endParaRPr lang="en-US" sz="2100" dirty="0"/>
          </a:p>
          <a:p>
            <a:r>
              <a:rPr lang="en-US" sz="2100" dirty="0"/>
              <a:t> </a:t>
            </a:r>
          </a:p>
          <a:p>
            <a:endParaRPr lang="en-US" sz="2200" dirty="0" smtClean="0">
              <a:solidFill>
                <a:schemeClr val="tx1"/>
              </a:solidFill>
            </a:endParaRPr>
          </a:p>
        </p:txBody>
      </p:sp>
      <p:sp>
        <p:nvSpPr>
          <p:cNvPr id="9" name="Rectangle 9"/>
          <p:cNvSpPr>
            <a:spLocks noChangeArrowheads="1"/>
          </p:cNvSpPr>
          <p:nvPr/>
        </p:nvSpPr>
        <p:spPr bwMode="auto">
          <a:xfrm>
            <a:off x="661011" y="2170066"/>
            <a:ext cx="6469436" cy="4278094"/>
          </a:xfrm>
          <a:prstGeom prst="rect">
            <a:avLst/>
          </a:prstGeom>
          <a:noFill/>
          <a:ln w="9525">
            <a:noFill/>
            <a:miter lim="800000"/>
            <a:headEnd/>
            <a:tailEnd/>
          </a:ln>
        </p:spPr>
        <p:txBody>
          <a:bodyPr wrap="square">
            <a:spAutoFit/>
          </a:bodyPr>
          <a:lstStyle/>
          <a:p>
            <a:pPr eaLnBrk="1" hangingPunct="1">
              <a:defRPr/>
            </a:pPr>
            <a:r>
              <a:rPr lang="en-US" sz="2500" b="1" dirty="0">
                <a:solidFill>
                  <a:srgbClr val="111111"/>
                </a:solidFill>
                <a:latin typeface="Arial" panose="020B0604020202020204" pitchFamily="34" charset="0"/>
                <a:cs typeface="Arial" panose="020B0604020202020204" pitchFamily="34" charset="0"/>
              </a:rPr>
              <a:t>Academic Testing</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Admissions tests: </a:t>
            </a:r>
            <a:r>
              <a:rPr lang="en-US" sz="2500" b="0" dirty="0" smtClean="0">
                <a:solidFill>
                  <a:srgbClr val="111111"/>
                </a:solidFill>
                <a:latin typeface="Arial" panose="020B0604020202020204" pitchFamily="34" charset="0"/>
                <a:cs typeface="Arial" panose="020B0604020202020204" pitchFamily="34" charset="0"/>
              </a:rPr>
              <a:t>SAT</a:t>
            </a:r>
          </a:p>
          <a:p>
            <a:pPr marL="685800" lvl="1" indent="-228600" eaLnBrk="1" hangingPunct="1">
              <a:buFont typeface="Arial" pitchFamily="34" charset="0"/>
              <a:buChar char="•"/>
              <a:defRPr/>
            </a:pPr>
            <a:r>
              <a:rPr lang="en-US" sz="2500" b="0" dirty="0" smtClean="0">
                <a:solidFill>
                  <a:srgbClr val="111111"/>
                </a:solidFill>
                <a:latin typeface="Arial" panose="020B0604020202020204" pitchFamily="34" charset="0"/>
                <a:cs typeface="Arial" panose="020B0604020202020204" pitchFamily="34" charset="0"/>
              </a:rPr>
              <a:t>Certification </a:t>
            </a:r>
            <a:r>
              <a:rPr lang="en-US" sz="2500" b="0" dirty="0">
                <a:solidFill>
                  <a:srgbClr val="111111"/>
                </a:solidFill>
                <a:latin typeface="Arial" panose="020B0604020202020204" pitchFamily="34" charset="0"/>
                <a:cs typeface="Arial" panose="020B0604020202020204" pitchFamily="34" charset="0"/>
              </a:rPr>
              <a:t>testing  </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Test of Adult Basic Education (TABE)</a:t>
            </a:r>
          </a:p>
          <a:p>
            <a:pPr lvl="1" eaLnBrk="1" hangingPunct="1">
              <a:defRPr/>
            </a:pPr>
            <a:endParaRPr lang="en-US" sz="2500" b="0" dirty="0">
              <a:solidFill>
                <a:srgbClr val="111111"/>
              </a:solidFill>
              <a:latin typeface="Arial" panose="020B0604020202020204" pitchFamily="34" charset="0"/>
              <a:cs typeface="Arial" panose="020B0604020202020204" pitchFamily="34" charset="0"/>
            </a:endParaRPr>
          </a:p>
          <a:p>
            <a:pPr eaLnBrk="1" hangingPunct="1">
              <a:defRPr/>
            </a:pPr>
            <a:r>
              <a:rPr lang="en-US" sz="2500" b="1" dirty="0">
                <a:solidFill>
                  <a:srgbClr val="111111"/>
                </a:solidFill>
                <a:latin typeface="Arial" panose="020B0604020202020204" pitchFamily="34" charset="0"/>
                <a:cs typeface="Arial" panose="020B0604020202020204" pitchFamily="34" charset="0"/>
              </a:rPr>
              <a:t>Army Personnel Tests</a:t>
            </a:r>
          </a:p>
          <a:p>
            <a:pPr lvl="1" eaLnBrk="1" hangingPunct="1">
              <a:buFont typeface="Arial" pitchFamily="34" charset="0"/>
              <a:buChar char="•"/>
              <a:defRPr/>
            </a:pPr>
            <a:r>
              <a:rPr lang="en-US" sz="2500" b="0" dirty="0" smtClean="0">
                <a:solidFill>
                  <a:srgbClr val="111111"/>
                </a:solidFill>
                <a:latin typeface="Arial" panose="020B0604020202020204" pitchFamily="34" charset="0"/>
                <a:cs typeface="Arial" panose="020B0604020202020204" pitchFamily="34" charset="0"/>
              </a:rPr>
              <a:t>  AFCT</a:t>
            </a:r>
            <a:endParaRPr lang="en-US" sz="2500" b="0" dirty="0">
              <a:solidFill>
                <a:srgbClr val="111111"/>
              </a:solidFill>
              <a:latin typeface="Arial" panose="020B0604020202020204" pitchFamily="34" charset="0"/>
              <a:cs typeface="Arial" panose="020B0604020202020204" pitchFamily="34" charset="0"/>
            </a:endParaRPr>
          </a:p>
          <a:p>
            <a:pPr lvl="1"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  Language (DLAB, DLPT)</a:t>
            </a:r>
          </a:p>
          <a:p>
            <a:pPr lvl="1"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  </a:t>
            </a:r>
            <a:r>
              <a:rPr lang="en-US" sz="2500" b="0" dirty="0" smtClean="0">
                <a:solidFill>
                  <a:srgbClr val="111111"/>
                </a:solidFill>
                <a:latin typeface="Arial" panose="020B0604020202020204" pitchFamily="34" charset="0"/>
                <a:cs typeface="Arial" panose="020B0604020202020204" pitchFamily="34" charset="0"/>
              </a:rPr>
              <a:t>SIFT</a:t>
            </a:r>
          </a:p>
          <a:p>
            <a:pPr lvl="1" eaLnBrk="1" hangingPunct="1">
              <a:buFont typeface="Arial" pitchFamily="34" charset="0"/>
              <a:buChar char="•"/>
              <a:defRPr/>
            </a:pPr>
            <a:r>
              <a:rPr lang="en-US" sz="2500" dirty="0">
                <a:solidFill>
                  <a:srgbClr val="111111"/>
                </a:solidFill>
                <a:latin typeface="Arial" panose="020B0604020202020204" pitchFamily="34" charset="0"/>
                <a:cs typeface="Arial" panose="020B0604020202020204" pitchFamily="34" charset="0"/>
              </a:rPr>
              <a:t> </a:t>
            </a:r>
            <a:r>
              <a:rPr lang="en-US" sz="2500" dirty="0" smtClean="0">
                <a:solidFill>
                  <a:srgbClr val="111111"/>
                </a:solidFill>
                <a:latin typeface="Arial" panose="020B0604020202020204" pitchFamily="34" charset="0"/>
                <a:cs typeface="Arial" panose="020B0604020202020204" pitchFamily="34" charset="0"/>
              </a:rPr>
              <a:t> ECLT</a:t>
            </a:r>
            <a:endParaRPr lang="en-US" sz="2500" b="0" dirty="0">
              <a:solidFill>
                <a:srgbClr val="111111"/>
              </a:solidFill>
              <a:latin typeface="Arial" panose="020B0604020202020204" pitchFamily="34" charset="0"/>
              <a:cs typeface="Arial" panose="020B0604020202020204" pitchFamily="34" charset="0"/>
            </a:endParaRPr>
          </a:p>
          <a:p>
            <a:pPr lvl="1" eaLnBrk="1" hangingPunct="1">
              <a:buClr>
                <a:srgbClr val="111111"/>
              </a:buClr>
              <a:defRPr/>
            </a:pPr>
            <a:r>
              <a:rPr lang="en-US" sz="2200" dirty="0" smtClean="0">
                <a:solidFill>
                  <a:srgbClr val="FF0000"/>
                </a:solidFill>
                <a:latin typeface="Arial" panose="020B0604020202020204" pitchFamily="34" charset="0"/>
                <a:cs typeface="Arial" panose="020B0604020202020204" pitchFamily="34" charset="0"/>
              </a:rPr>
              <a:t>(Digitally </a:t>
            </a:r>
            <a:r>
              <a:rPr lang="en-US" sz="2200" dirty="0">
                <a:solidFill>
                  <a:srgbClr val="FF0000"/>
                </a:solidFill>
                <a:latin typeface="Arial" panose="020B0604020202020204" pitchFamily="34" charset="0"/>
                <a:cs typeface="Arial" panose="020B0604020202020204" pitchFamily="34" charset="0"/>
              </a:rPr>
              <a:t>signed 4187 </a:t>
            </a:r>
            <a:r>
              <a:rPr lang="en-US" sz="2200" dirty="0" smtClean="0">
                <a:solidFill>
                  <a:srgbClr val="FF0000"/>
                </a:solidFill>
                <a:latin typeface="Arial" panose="020B0604020202020204" pitchFamily="34" charset="0"/>
                <a:cs typeface="Arial" panose="020B0604020202020204" pitchFamily="34" charset="0"/>
              </a:rPr>
              <a:t>required for these tests.)</a:t>
            </a:r>
            <a:endParaRPr lang="en-US" sz="2200" dirty="0">
              <a:solidFill>
                <a:srgbClr val="FF0000"/>
              </a:solidFill>
              <a:latin typeface="Arial" panose="020B0604020202020204" pitchFamily="34" charset="0"/>
              <a:cs typeface="Arial" panose="020B0604020202020204" pitchFamily="34" charset="0"/>
            </a:endParaRPr>
          </a:p>
        </p:txBody>
      </p:sp>
      <p:sp>
        <p:nvSpPr>
          <p:cNvPr id="11" name="Rectangle 10"/>
          <p:cNvSpPr>
            <a:spLocks noChangeArrowheads="1"/>
          </p:cNvSpPr>
          <p:nvPr/>
        </p:nvSpPr>
        <p:spPr bwMode="auto">
          <a:xfrm>
            <a:off x="7130447" y="2182773"/>
            <a:ext cx="4495800" cy="3170099"/>
          </a:xfrm>
          <a:prstGeom prst="rect">
            <a:avLst/>
          </a:prstGeom>
          <a:noFill/>
          <a:ln w="9525">
            <a:noFill/>
            <a:miter lim="800000"/>
            <a:headEnd/>
            <a:tailEnd/>
          </a:ln>
        </p:spPr>
        <p:txBody>
          <a:bodyPr>
            <a:spAutoFit/>
          </a:bodyPr>
          <a:lstStyle/>
          <a:p>
            <a:pPr lvl="1" indent="-457200" eaLnBrk="1" hangingPunct="1">
              <a:defRPr/>
            </a:pPr>
            <a:r>
              <a:rPr lang="en-US" sz="2500" b="1" dirty="0">
                <a:solidFill>
                  <a:srgbClr val="111111"/>
                </a:solidFill>
                <a:latin typeface="Arial" panose="020B0604020202020204" pitchFamily="34" charset="0"/>
                <a:cs typeface="Arial" panose="020B0604020202020204" pitchFamily="34" charset="0"/>
              </a:rPr>
              <a:t>National </a:t>
            </a:r>
            <a:r>
              <a:rPr lang="en-US" sz="2500" b="1" dirty="0" smtClean="0">
                <a:solidFill>
                  <a:srgbClr val="111111"/>
                </a:solidFill>
                <a:latin typeface="Arial" panose="020B0604020202020204" pitchFamily="34" charset="0"/>
                <a:cs typeface="Arial" panose="020B0604020202020204" pitchFamily="34" charset="0"/>
              </a:rPr>
              <a:t>Testing </a:t>
            </a:r>
            <a:r>
              <a:rPr lang="en-US" sz="2500" b="1" dirty="0">
                <a:solidFill>
                  <a:srgbClr val="111111"/>
                </a:solidFill>
                <a:latin typeface="Arial" panose="020B0604020202020204" pitchFamily="34" charset="0"/>
                <a:cs typeface="Arial" panose="020B0604020202020204" pitchFamily="34" charset="0"/>
              </a:rPr>
              <a:t>Center</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College credit tests (CLEP, </a:t>
            </a:r>
            <a:r>
              <a:rPr lang="en-US" sz="2500" b="0" dirty="0" smtClean="0">
                <a:solidFill>
                  <a:srgbClr val="111111"/>
                </a:solidFill>
                <a:latin typeface="Arial" panose="020B0604020202020204" pitchFamily="34" charset="0"/>
                <a:cs typeface="Arial" panose="020B0604020202020204" pitchFamily="34" charset="0"/>
              </a:rPr>
              <a:t>DSST)</a:t>
            </a:r>
            <a:endParaRPr lang="en-US" sz="2500" b="0" dirty="0">
              <a:solidFill>
                <a:srgbClr val="111111"/>
              </a:solidFill>
              <a:latin typeface="Arial" panose="020B0604020202020204" pitchFamily="34" charset="0"/>
              <a:cs typeface="Arial" panose="020B0604020202020204" pitchFamily="34" charset="0"/>
            </a:endParaRP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GMAT</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GED</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ASE Certification Testing</a:t>
            </a:r>
          </a:p>
          <a:p>
            <a:pPr marL="685800" lvl="1" indent="-228600" eaLnBrk="1" hangingPunct="1">
              <a:buFont typeface="Arial" pitchFamily="34" charset="0"/>
              <a:buChar char="•"/>
              <a:defRPr/>
            </a:pPr>
            <a:r>
              <a:rPr lang="en-US" sz="2500" b="0" dirty="0">
                <a:solidFill>
                  <a:srgbClr val="111111"/>
                </a:solidFill>
                <a:latin typeface="Arial" panose="020B0604020202020204" pitchFamily="34" charset="0"/>
                <a:cs typeface="Arial" panose="020B0604020202020204" pitchFamily="34" charset="0"/>
              </a:rPr>
              <a:t>IT and other certification </a:t>
            </a:r>
            <a:r>
              <a:rPr lang="en-US" sz="2500" b="0" dirty="0" smtClean="0">
                <a:solidFill>
                  <a:srgbClr val="111111"/>
                </a:solidFill>
                <a:latin typeface="Arial" panose="020B0604020202020204" pitchFamily="34" charset="0"/>
                <a:cs typeface="Arial" panose="020B0604020202020204" pitchFamily="34" charset="0"/>
              </a:rPr>
              <a:t>testing</a:t>
            </a:r>
            <a:endParaRPr lang="en-US" sz="2500" b="0" dirty="0">
              <a:solidFill>
                <a:srgbClr val="1111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696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5" name="TextBox 4"/>
          <p:cNvSpPr txBox="1"/>
          <p:nvPr/>
        </p:nvSpPr>
        <p:spPr>
          <a:xfrm>
            <a:off x="-172104" y="1493609"/>
            <a:ext cx="1253620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FAST Class</a:t>
            </a:r>
            <a:endParaRPr lang="en-US" sz="4400" b="1" dirty="0">
              <a:latin typeface="Arial" panose="020B0604020202020204" pitchFamily="34" charset="0"/>
              <a:cs typeface="Arial" panose="020B0604020202020204" pitchFamily="34" charset="0"/>
            </a:endParaRPr>
          </a:p>
        </p:txBody>
      </p:sp>
      <p:sp>
        <p:nvSpPr>
          <p:cNvPr id="11" name="TextBox 10"/>
          <p:cNvSpPr txBox="1"/>
          <p:nvPr/>
        </p:nvSpPr>
        <p:spPr>
          <a:xfrm>
            <a:off x="406659" y="2340725"/>
            <a:ext cx="10287000" cy="3247043"/>
          </a:xfrm>
          <a:prstGeom prst="rect">
            <a:avLst/>
          </a:prstGeom>
          <a:noFill/>
          <a:ln w="19050">
            <a:noFill/>
          </a:ln>
        </p:spPr>
        <p:txBody>
          <a:bodyPr wrap="square" rtlCol="0">
            <a:spAutoFit/>
          </a:bodyPr>
          <a:lstStyle/>
          <a:p>
            <a:pPr marL="342900"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Ten </a:t>
            </a:r>
            <a:r>
              <a:rPr lang="en-US" sz="2500" dirty="0" smtClean="0">
                <a:effectLst/>
                <a:latin typeface="Arial" panose="020B0604020202020204" pitchFamily="34" charset="0"/>
                <a:cs typeface="Arial" panose="020B0604020202020204" pitchFamily="34" charset="0"/>
              </a:rPr>
              <a:t>days of on-duty instruction</a:t>
            </a:r>
          </a:p>
          <a:p>
            <a:pPr marL="342900"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FAST Class can help you …</a:t>
            </a:r>
            <a:endParaRPr lang="en-US" sz="25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500" dirty="0">
                <a:latin typeface="Arial" panose="020B0604020202020204" pitchFamily="34" charset="0"/>
                <a:cs typeface="Arial" panose="020B0604020202020204" pitchFamily="34" charset="0"/>
              </a:rPr>
              <a:t>Increase </a:t>
            </a:r>
            <a:r>
              <a:rPr lang="en-US" sz="2500" dirty="0" smtClean="0">
                <a:latin typeface="Arial" panose="020B0604020202020204" pitchFamily="34" charset="0"/>
                <a:cs typeface="Arial" panose="020B0604020202020204" pitchFamily="34" charset="0"/>
              </a:rPr>
              <a:t>your General </a:t>
            </a:r>
            <a:r>
              <a:rPr lang="en-US" sz="2500" dirty="0">
                <a:latin typeface="Arial" panose="020B0604020202020204" pitchFamily="34" charset="0"/>
                <a:cs typeface="Arial" panose="020B0604020202020204" pitchFamily="34" charset="0"/>
              </a:rPr>
              <a:t>Technical (GT) score </a:t>
            </a:r>
          </a:p>
          <a:p>
            <a:pPr marL="800100" lvl="1"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I</a:t>
            </a:r>
            <a:r>
              <a:rPr lang="en-US" sz="2500" dirty="0" smtClean="0">
                <a:effectLst/>
                <a:latin typeface="Arial" panose="020B0604020202020204" pitchFamily="34" charset="0"/>
                <a:cs typeface="Arial" panose="020B0604020202020204" pitchFamily="34" charset="0"/>
              </a:rPr>
              <a:t>mprove job performance</a:t>
            </a:r>
            <a:endParaRPr lang="en-US" sz="25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P</a:t>
            </a:r>
            <a:r>
              <a:rPr lang="en-US" sz="2500" dirty="0" smtClean="0">
                <a:effectLst/>
                <a:latin typeface="Arial" panose="020B0604020202020204" pitchFamily="34" charset="0"/>
                <a:cs typeface="Arial" panose="020B0604020202020204" pitchFamily="34" charset="0"/>
              </a:rPr>
              <a:t>repare for more advanced schooling </a:t>
            </a:r>
            <a:endParaRPr lang="en-US" sz="25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I</a:t>
            </a:r>
            <a:r>
              <a:rPr lang="en-US" sz="2500" dirty="0" smtClean="0">
                <a:effectLst/>
                <a:latin typeface="Arial" panose="020B0604020202020204" pitchFamily="34" charset="0"/>
                <a:cs typeface="Arial" panose="020B0604020202020204" pitchFamily="34" charset="0"/>
              </a:rPr>
              <a:t>ncrease reenlistment options</a:t>
            </a:r>
            <a:endParaRPr lang="en-US" sz="25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US" sz="2500" dirty="0" smtClean="0">
                <a:latin typeface="Arial" panose="020B0604020202020204" pitchFamily="34" charset="0"/>
                <a:cs typeface="Arial" panose="020B0604020202020204" pitchFamily="34" charset="0"/>
              </a:rPr>
              <a:t>E</a:t>
            </a:r>
            <a:r>
              <a:rPr lang="en-US" sz="2500" dirty="0" smtClean="0">
                <a:effectLst/>
                <a:latin typeface="Arial" panose="020B0604020202020204" pitchFamily="34" charset="0"/>
                <a:cs typeface="Arial" panose="020B0604020202020204" pitchFamily="34" charset="0"/>
              </a:rPr>
              <a:t>nhance trainability</a:t>
            </a:r>
            <a:endParaRPr lang="en-US" sz="25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1512" t="23942" b="16611"/>
          <a:stretch/>
        </p:blipFill>
        <p:spPr>
          <a:xfrm rot="5400000">
            <a:off x="8348664" y="4726006"/>
            <a:ext cx="2155780" cy="1238717"/>
          </a:xfrm>
          <a:prstGeom prst="rect">
            <a:avLst/>
          </a:prstGeom>
          <a:ln w="19050">
            <a:solidFill>
              <a:schemeClr val="tx1"/>
            </a:solidFill>
          </a:ln>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t="30503" b="20560"/>
          <a:stretch/>
        </p:blipFill>
        <p:spPr>
          <a:xfrm rot="5400000">
            <a:off x="6634139" y="4726006"/>
            <a:ext cx="2155782" cy="1238716"/>
          </a:xfrm>
          <a:prstGeom prst="rect">
            <a:avLst/>
          </a:prstGeom>
          <a:ln w="19050">
            <a:solidFill>
              <a:schemeClr val="tx1"/>
            </a:solidFill>
          </a:ln>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267" t="25200" b="19053"/>
          <a:stretch/>
        </p:blipFill>
        <p:spPr>
          <a:xfrm rot="5400000">
            <a:off x="10043449" y="4745744"/>
            <a:ext cx="2155781" cy="1199239"/>
          </a:xfrm>
          <a:prstGeom prst="rect">
            <a:avLst/>
          </a:prstGeom>
          <a:ln w="19050">
            <a:solidFill>
              <a:schemeClr val="tx1"/>
            </a:solidFill>
          </a:ln>
        </p:spPr>
      </p:pic>
      <p:sp>
        <p:nvSpPr>
          <p:cNvPr id="14" name="Rounded Rectangle 13"/>
          <p:cNvSpPr/>
          <p:nvPr/>
        </p:nvSpPr>
        <p:spPr>
          <a:xfrm>
            <a:off x="8028597" y="2473304"/>
            <a:ext cx="3840495" cy="1202504"/>
          </a:xfrm>
          <a:prstGeom prst="roundRect">
            <a:avLst/>
          </a:prstGeom>
          <a:solidFill>
            <a:srgbClr val="990100"/>
          </a:solidFill>
          <a:ln w="76200">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b="1" dirty="0" smtClean="0">
                <a:solidFill>
                  <a:srgbClr val="CCFFFF"/>
                </a:solidFill>
                <a:latin typeface="Arial" panose="020B0604020202020204" pitchFamily="34" charset="0"/>
                <a:cs typeface="Arial" panose="020B0604020202020204" pitchFamily="34" charset="0"/>
              </a:rPr>
              <a:t>AFCT can only be taken every 6 months. Your most recent score is your official GT score.</a:t>
            </a:r>
            <a:endParaRPr lang="en-US" altLang="en-US" b="1" dirty="0">
              <a:solidFill>
                <a:srgbClr val="CCFFFF"/>
              </a:solidFill>
              <a:latin typeface="Arial" panose="020B0604020202020204" pitchFamily="34" charset="0"/>
              <a:cs typeface="Arial" panose="020B0604020202020204" pitchFamily="34" charset="0"/>
            </a:endParaRPr>
          </a:p>
        </p:txBody>
      </p:sp>
      <p:sp>
        <p:nvSpPr>
          <p:cNvPr id="15" name="Rounded Rectangle 14"/>
          <p:cNvSpPr/>
          <p:nvPr/>
        </p:nvSpPr>
        <p:spPr>
          <a:xfrm>
            <a:off x="570398" y="5910721"/>
            <a:ext cx="5525602" cy="486590"/>
          </a:xfrm>
          <a:prstGeom prst="roundRect">
            <a:avLst/>
          </a:prstGeom>
          <a:solidFill>
            <a:srgbClr val="990100"/>
          </a:solidFill>
          <a:ln w="38100">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dirty="0" smtClean="0">
                <a:solidFill>
                  <a:srgbClr val="CCFFFF"/>
                </a:solidFill>
                <a:latin typeface="Arial" panose="020B0604020202020204" pitchFamily="34" charset="0"/>
                <a:cs typeface="Arial" panose="020B0604020202020204" pitchFamily="34" charset="0"/>
              </a:rPr>
              <a:t>Contact your local Education Center for schedule!</a:t>
            </a:r>
            <a:endParaRPr lang="en-US" altLang="en-US" dirty="0">
              <a:solidFill>
                <a:srgbClr val="CC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869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12" name="Content Placeholder 2"/>
          <p:cNvSpPr txBox="1">
            <a:spLocks/>
          </p:cNvSpPr>
          <p:nvPr/>
        </p:nvSpPr>
        <p:spPr>
          <a:xfrm>
            <a:off x="661011" y="2199708"/>
            <a:ext cx="10904455" cy="1948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lnSpc>
                <a:spcPct val="150000"/>
              </a:lnSpc>
              <a:defRPr/>
            </a:pPr>
            <a:r>
              <a:rPr kumimoji="0" lang="en-US" sz="4400" b="1" i="0" u="none" strike="noStrike" kern="1200" cap="none" spc="0" normalizeH="0" baseline="0" noProof="0" dirty="0" smtClean="0">
                <a:ln>
                  <a:noFill/>
                </a:ln>
                <a:solidFill>
                  <a:prstClr val="black"/>
                </a:solidFill>
                <a:effectLst/>
                <a:uLnTx/>
                <a:uFillTx/>
                <a:latin typeface="Calibri" panose="020F0502020204030204"/>
                <a:ea typeface="+mn-ea"/>
                <a:cs typeface="+mn-cs"/>
              </a:rPr>
              <a:t>Did you</a:t>
            </a:r>
            <a:r>
              <a:rPr kumimoji="0" lang="en-US" sz="4400" b="1" i="0" u="none" strike="noStrike" kern="1200" cap="none" spc="0" normalizeH="0" noProof="0" dirty="0" smtClean="0">
                <a:ln>
                  <a:noFill/>
                </a:ln>
                <a:solidFill>
                  <a:prstClr val="black"/>
                </a:solidFill>
                <a:effectLst/>
                <a:uLnTx/>
                <a:uFillTx/>
                <a:latin typeface="Calibri" panose="020F0502020204030204"/>
                <a:ea typeface="+mn-ea"/>
                <a:cs typeface="+mn-cs"/>
              </a:rPr>
              <a:t> know that using tuition assistance does not affect your VA benefits</a:t>
            </a:r>
            <a:r>
              <a:rPr kumimoji="0" lang="en-US" sz="4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sp>
        <p:nvSpPr>
          <p:cNvPr id="2" name="TextBox 1"/>
          <p:cNvSpPr txBox="1"/>
          <p:nvPr/>
        </p:nvSpPr>
        <p:spPr>
          <a:xfrm>
            <a:off x="2870200" y="4574660"/>
            <a:ext cx="7163317" cy="1569660"/>
          </a:xfrm>
          <a:prstGeom prst="rect">
            <a:avLst/>
          </a:prstGeom>
          <a:noFill/>
        </p:spPr>
        <p:txBody>
          <a:bodyPr wrap="square" rtlCol="0">
            <a:spAutoFit/>
          </a:bodyPr>
          <a:lstStyle/>
          <a:p>
            <a:r>
              <a:rPr lang="en-US" sz="2400" dirty="0" smtClean="0"/>
              <a:t>VA Benefits include:</a:t>
            </a:r>
          </a:p>
          <a:p>
            <a:pPr marL="285750" indent="-285750">
              <a:buFont typeface="Arial" panose="020B0604020202020204" pitchFamily="34" charset="0"/>
              <a:buChar char="•"/>
            </a:pPr>
            <a:r>
              <a:rPr lang="en-US" sz="2400" dirty="0" smtClean="0"/>
              <a:t>Montgomery GI Bill</a:t>
            </a:r>
          </a:p>
          <a:p>
            <a:pPr marL="285750" indent="-285750">
              <a:buFont typeface="Arial" panose="020B0604020202020204" pitchFamily="34" charset="0"/>
              <a:buChar char="•"/>
            </a:pPr>
            <a:r>
              <a:rPr lang="en-US" sz="2400" dirty="0" smtClean="0"/>
              <a:t>Post 9/11 GI Bill</a:t>
            </a:r>
          </a:p>
          <a:p>
            <a:pPr marL="285750" indent="-285750">
              <a:buFont typeface="Arial" panose="020B0604020202020204" pitchFamily="34" charset="0"/>
              <a:buChar char="•"/>
            </a:pPr>
            <a:r>
              <a:rPr lang="en-US" sz="2400" dirty="0" smtClean="0"/>
              <a:t>Top-Up (using your GI Bill alongside your TA)</a:t>
            </a:r>
            <a:endParaRPr lang="en-US" sz="2400" dirty="0"/>
          </a:p>
        </p:txBody>
      </p:sp>
    </p:spTree>
    <p:extLst>
      <p:ext uri="{BB962C8B-B14F-4D97-AF65-F5344CB8AC3E}">
        <p14:creationId xmlns:p14="http://schemas.microsoft.com/office/powerpoint/2010/main" val="3569216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200" y="1836198"/>
            <a:ext cx="10515600" cy="615776"/>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Montgomery GI Bill</a:t>
            </a:r>
            <a:endParaRPr lang="en-US" sz="4400" b="1" dirty="0">
              <a:solidFill>
                <a:schemeClr val="tx1"/>
              </a:solidFill>
              <a:latin typeface="Arial" panose="020B0604020202020204" pitchFamily="34" charset="0"/>
              <a:cs typeface="Arial" panose="020B0604020202020204" pitchFamily="34" charset="0"/>
            </a:endParaRPr>
          </a:p>
          <a:p>
            <a:pPr algn="ctr"/>
            <a:endParaRPr lang="en-US" sz="1400" dirty="0" smtClean="0">
              <a:solidFill>
                <a:schemeClr val="tx1"/>
              </a:solidFill>
            </a:endParaRPr>
          </a:p>
          <a:p>
            <a:pPr marL="342900" indent="-342900">
              <a:lnSpc>
                <a:spcPct val="100000"/>
              </a:lnSpc>
              <a:spcBef>
                <a:spcPts val="600"/>
              </a:spcBef>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Must pay $1,200 </a:t>
            </a:r>
            <a:r>
              <a:rPr lang="en-US" sz="2000" dirty="0" smtClean="0">
                <a:solidFill>
                  <a:schemeClr val="tx1"/>
                </a:solidFill>
                <a:latin typeface="Arial" panose="020B0604020202020204" pitchFamily="34" charset="0"/>
                <a:cs typeface="Arial" panose="020B0604020202020204" pitchFamily="34" charset="0"/>
              </a:rPr>
              <a:t>(usually $100/month during your first year of service) </a:t>
            </a:r>
            <a:r>
              <a:rPr lang="en-US" dirty="0" smtClean="0">
                <a:solidFill>
                  <a:schemeClr val="tx1"/>
                </a:solidFill>
                <a:latin typeface="Arial" panose="020B0604020202020204" pitchFamily="34" charset="0"/>
                <a:cs typeface="Arial" panose="020B0604020202020204" pitchFamily="34" charset="0"/>
              </a:rPr>
              <a:t>to have access to this GI Bill</a:t>
            </a:r>
          </a:p>
          <a:p>
            <a:pPr marL="342900" indent="-342900">
              <a:lnSpc>
                <a:spcPct val="100000"/>
              </a:lnSpc>
              <a:spcBef>
                <a:spcPts val="600"/>
              </a:spcBef>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Pays out …</a:t>
            </a:r>
          </a:p>
          <a:p>
            <a:pPr marL="800100" lvl="1" indent="-342900">
              <a:lnSpc>
                <a:spcPct val="100000"/>
              </a:lnSpc>
              <a:spcBef>
                <a:spcPts val="60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36 </a:t>
            </a:r>
            <a:r>
              <a:rPr lang="en-US" sz="2400" dirty="0">
                <a:solidFill>
                  <a:schemeClr val="tx1"/>
                </a:solidFill>
                <a:latin typeface="Arial" panose="020B0604020202020204" pitchFamily="34" charset="0"/>
                <a:cs typeface="Arial" panose="020B0604020202020204" pitchFamily="34" charset="0"/>
              </a:rPr>
              <a:t>months of </a:t>
            </a:r>
            <a:r>
              <a:rPr lang="en-US" sz="2400" dirty="0" smtClean="0">
                <a:solidFill>
                  <a:schemeClr val="tx1"/>
                </a:solidFill>
                <a:latin typeface="Arial" panose="020B0604020202020204" pitchFamily="34" charset="0"/>
                <a:cs typeface="Arial" panose="020B0604020202020204" pitchFamily="34" charset="0"/>
              </a:rPr>
              <a:t>benefits</a:t>
            </a:r>
            <a:endParaRPr lang="en-US" sz="2400" dirty="0">
              <a:solidFill>
                <a:schemeClr val="tx1"/>
              </a:solidFill>
              <a:latin typeface="Arial" panose="020B0604020202020204" pitchFamily="34" charset="0"/>
              <a:cs typeface="Arial" panose="020B0604020202020204" pitchFamily="34" charset="0"/>
            </a:endParaRPr>
          </a:p>
          <a:p>
            <a:pPr marL="800100" lvl="1" indent="-342900">
              <a:lnSpc>
                <a:spcPct val="100000"/>
              </a:lnSpc>
              <a:spcBef>
                <a:spcPts val="60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Monthly flat rate directly to the Soldier / Veteran / Student who then pays for tuition and books</a:t>
            </a:r>
          </a:p>
          <a:p>
            <a:pPr marL="800100" lvl="1" indent="-342900">
              <a:lnSpc>
                <a:spcPct val="100000"/>
              </a:lnSpc>
              <a:spcBef>
                <a:spcPts val="600"/>
              </a:spcBef>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Current rate is $2,050/month</a:t>
            </a:r>
          </a:p>
          <a:p>
            <a:pPr marL="342900" indent="-342900">
              <a:lnSpc>
                <a:spcPct val="100000"/>
              </a:lnSpc>
              <a:spcBef>
                <a:spcPts val="600"/>
              </a:spcBef>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Honorable discharge required</a:t>
            </a:r>
            <a:endParaRPr lang="en-US" b="1" dirty="0">
              <a:solidFill>
                <a:schemeClr val="tx1"/>
              </a:solidFill>
              <a:latin typeface="Arial" panose="020B0604020202020204" pitchFamily="34" charset="0"/>
              <a:cs typeface="Arial" panose="020B0604020202020204" pitchFamily="34" charset="0"/>
            </a:endParaRPr>
          </a:p>
          <a:p>
            <a:endParaRPr lang="en-US" sz="2100" b="1" dirty="0" smtClean="0">
              <a:solidFill>
                <a:schemeClr val="tx1"/>
              </a:solidFill>
            </a:endParaRPr>
          </a:p>
          <a:p>
            <a:endParaRPr lang="en-US" sz="2100" dirty="0" smtClean="0"/>
          </a:p>
          <a:p>
            <a:r>
              <a:rPr lang="en-US" sz="2100" dirty="0"/>
              <a:t> </a:t>
            </a:r>
          </a:p>
          <a:p>
            <a:endParaRPr lang="en-US" sz="2200" dirty="0" smtClean="0">
              <a:solidFill>
                <a:schemeClr val="tx1"/>
              </a:solidFill>
            </a:endParaRPr>
          </a:p>
        </p:txBody>
      </p:sp>
    </p:spTree>
    <p:extLst>
      <p:ext uri="{BB962C8B-B14F-4D97-AF65-F5344CB8AC3E}">
        <p14:creationId xmlns:p14="http://schemas.microsoft.com/office/powerpoint/2010/main" val="114203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329184" y="1541579"/>
            <a:ext cx="11686032" cy="615776"/>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Post-9/11 GI Bill</a:t>
            </a:r>
            <a:endParaRPr lang="en-US" sz="1400" b="1"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solidFill>
                  <a:schemeClr val="tx1"/>
                </a:solidFill>
              </a:rPr>
              <a:t>No </a:t>
            </a:r>
            <a:r>
              <a:rPr lang="en-US" sz="2000" dirty="0" smtClean="0">
                <a:solidFill>
                  <a:schemeClr val="tx1"/>
                </a:solidFill>
              </a:rPr>
              <a:t>financial contribution </a:t>
            </a:r>
            <a:r>
              <a:rPr lang="en-US" sz="2000" dirty="0">
                <a:solidFill>
                  <a:schemeClr val="tx1"/>
                </a:solidFill>
              </a:rPr>
              <a:t>required, based on active duty service</a:t>
            </a:r>
          </a:p>
          <a:p>
            <a:pPr marL="457200" indent="-457200">
              <a:buFont typeface="Arial" panose="020B0604020202020204" pitchFamily="34" charset="0"/>
              <a:buChar char="•"/>
            </a:pPr>
            <a:r>
              <a:rPr lang="en-US" sz="2000" dirty="0">
                <a:solidFill>
                  <a:schemeClr val="tx1"/>
                </a:solidFill>
              </a:rPr>
              <a:t>36 months of entitlement</a:t>
            </a:r>
          </a:p>
          <a:p>
            <a:pPr marL="457200" indent="-457200">
              <a:buFont typeface="Arial" panose="020B0604020202020204" pitchFamily="34" charset="0"/>
              <a:buChar char="•"/>
            </a:pPr>
            <a:r>
              <a:rPr lang="en-US" sz="2000" dirty="0">
                <a:solidFill>
                  <a:schemeClr val="tx1"/>
                </a:solidFill>
              </a:rPr>
              <a:t>Tuition and Fees</a:t>
            </a:r>
          </a:p>
          <a:p>
            <a:pPr marL="914400" lvl="1" indent="-457200">
              <a:buFont typeface="Arial" panose="020B0604020202020204" pitchFamily="34" charset="0"/>
              <a:buChar char="•"/>
            </a:pPr>
            <a:r>
              <a:rPr lang="en-US" dirty="0" smtClean="0">
                <a:solidFill>
                  <a:schemeClr val="tx1"/>
                </a:solidFill>
              </a:rPr>
              <a:t>Public/In-state </a:t>
            </a:r>
            <a:r>
              <a:rPr lang="en-US" dirty="0">
                <a:solidFill>
                  <a:schemeClr val="tx1"/>
                </a:solidFill>
              </a:rPr>
              <a:t>school: 100% tuition is paid directly to </a:t>
            </a:r>
            <a:r>
              <a:rPr lang="en-US" dirty="0" smtClean="0">
                <a:solidFill>
                  <a:schemeClr val="tx1"/>
                </a:solidFill>
              </a:rPr>
              <a:t>school</a:t>
            </a:r>
            <a:endParaRPr lang="en-US" dirty="0">
              <a:solidFill>
                <a:schemeClr val="tx1"/>
              </a:solidFill>
            </a:endParaRPr>
          </a:p>
          <a:p>
            <a:pPr marL="914400" lvl="1" indent="-457200">
              <a:buFont typeface="Arial" panose="020B0604020202020204" pitchFamily="34" charset="0"/>
              <a:buChar char="•"/>
            </a:pPr>
            <a:r>
              <a:rPr lang="en-US" dirty="0">
                <a:solidFill>
                  <a:schemeClr val="tx1"/>
                </a:solidFill>
              </a:rPr>
              <a:t>Private/Technical/Foreign: $</a:t>
            </a:r>
            <a:r>
              <a:rPr lang="en-US" dirty="0" smtClean="0">
                <a:solidFill>
                  <a:schemeClr val="tx1"/>
                </a:solidFill>
              </a:rPr>
              <a:t>25,162.14/year</a:t>
            </a:r>
            <a:endParaRPr lang="en-US" dirty="0">
              <a:solidFill>
                <a:schemeClr val="tx1"/>
              </a:solidFill>
            </a:endParaRPr>
          </a:p>
          <a:p>
            <a:pPr marL="457200" indent="-457200">
              <a:buFont typeface="Arial" panose="020B0604020202020204" pitchFamily="34" charset="0"/>
              <a:buChar char="•"/>
            </a:pPr>
            <a:r>
              <a:rPr lang="en-US" sz="2000" dirty="0">
                <a:solidFill>
                  <a:schemeClr val="tx1"/>
                </a:solidFill>
              </a:rPr>
              <a:t>Monthly Housing Allowance </a:t>
            </a:r>
          </a:p>
          <a:p>
            <a:pPr marL="914400" lvl="1" indent="-457200">
              <a:buFont typeface="Arial" panose="020B0604020202020204" pitchFamily="34" charset="0"/>
              <a:buChar char="•"/>
            </a:pPr>
            <a:r>
              <a:rPr lang="en-US" dirty="0">
                <a:solidFill>
                  <a:schemeClr val="tx1"/>
                </a:solidFill>
              </a:rPr>
              <a:t>Based on E5 w/dependents, zip code of school, and enrollment status</a:t>
            </a:r>
          </a:p>
          <a:p>
            <a:pPr marL="914400" lvl="1" indent="-457200">
              <a:buFont typeface="Arial" panose="020B0604020202020204" pitchFamily="34" charset="0"/>
              <a:buChar char="•"/>
            </a:pPr>
            <a:r>
              <a:rPr lang="en-US" dirty="0">
                <a:solidFill>
                  <a:schemeClr val="tx1"/>
                </a:solidFill>
              </a:rPr>
              <a:t>Must be enrolled </a:t>
            </a:r>
            <a:r>
              <a:rPr lang="en-US" u="sng" dirty="0">
                <a:solidFill>
                  <a:schemeClr val="tx1"/>
                </a:solidFill>
              </a:rPr>
              <a:t>full time </a:t>
            </a:r>
            <a:r>
              <a:rPr lang="en-US" dirty="0">
                <a:solidFill>
                  <a:schemeClr val="tx1"/>
                </a:solidFill>
              </a:rPr>
              <a:t>with </a:t>
            </a:r>
            <a:r>
              <a:rPr lang="en-US" u="sng" dirty="0">
                <a:solidFill>
                  <a:schemeClr val="tx1"/>
                </a:solidFill>
              </a:rPr>
              <a:t>one face-to-face class </a:t>
            </a:r>
            <a:r>
              <a:rPr lang="en-US" dirty="0">
                <a:solidFill>
                  <a:schemeClr val="tx1"/>
                </a:solidFill>
              </a:rPr>
              <a:t>to receive maximum benefit</a:t>
            </a:r>
          </a:p>
          <a:p>
            <a:pPr marL="914400" lvl="1" indent="-457200">
              <a:buFont typeface="Arial" panose="020B0604020202020204" pitchFamily="34" charset="0"/>
              <a:buChar char="•"/>
            </a:pPr>
            <a:r>
              <a:rPr lang="en-US" dirty="0">
                <a:solidFill>
                  <a:schemeClr val="tx1"/>
                </a:solidFill>
              </a:rPr>
              <a:t>Fully online </a:t>
            </a:r>
            <a:r>
              <a:rPr lang="en-US" dirty="0" smtClean="0">
                <a:solidFill>
                  <a:schemeClr val="tx1"/>
                </a:solidFill>
              </a:rPr>
              <a:t>$916.50</a:t>
            </a:r>
            <a:r>
              <a:rPr lang="en-US" dirty="0">
                <a:solidFill>
                  <a:schemeClr val="tx1"/>
                </a:solidFill>
              </a:rPr>
              <a:t>, Foreign: $</a:t>
            </a:r>
            <a:r>
              <a:rPr lang="en-US" dirty="0" smtClean="0">
                <a:solidFill>
                  <a:schemeClr val="tx1"/>
                </a:solidFill>
              </a:rPr>
              <a:t>1,833.00</a:t>
            </a:r>
          </a:p>
          <a:p>
            <a:pPr marL="457200" indent="-457200">
              <a:buFont typeface="Arial" panose="020B0604020202020204" pitchFamily="34" charset="0"/>
              <a:buChar char="•"/>
            </a:pPr>
            <a:r>
              <a:rPr lang="en-US" sz="2000" dirty="0" smtClean="0">
                <a:solidFill>
                  <a:schemeClr val="tx1"/>
                </a:solidFill>
              </a:rPr>
              <a:t>$1,000/year book stipend based on enrollment</a:t>
            </a:r>
          </a:p>
          <a:p>
            <a:pPr marL="457200" indent="-457200">
              <a:buFont typeface="Arial" panose="020B0604020202020204" pitchFamily="34" charset="0"/>
              <a:buChar char="•"/>
            </a:pPr>
            <a:r>
              <a:rPr lang="en-US" sz="2000" dirty="0" smtClean="0">
                <a:solidFill>
                  <a:schemeClr val="tx1"/>
                </a:solidFill>
              </a:rPr>
              <a:t>Does </a:t>
            </a:r>
            <a:r>
              <a:rPr lang="en-US" sz="2000" dirty="0">
                <a:solidFill>
                  <a:schemeClr val="tx1"/>
                </a:solidFill>
              </a:rPr>
              <a:t>not expire</a:t>
            </a:r>
          </a:p>
          <a:p>
            <a:pPr marL="457200" indent="-457200">
              <a:buFont typeface="Arial" panose="020B0604020202020204" pitchFamily="34" charset="0"/>
              <a:buChar char="•"/>
            </a:pPr>
            <a:r>
              <a:rPr lang="en-US" sz="2000" dirty="0">
                <a:solidFill>
                  <a:schemeClr val="tx1"/>
                </a:solidFill>
              </a:rPr>
              <a:t>Can transfer benefits, if eligible</a:t>
            </a:r>
            <a:endParaRPr lang="en-US" sz="1600" dirty="0">
              <a:solidFill>
                <a:schemeClr val="tx1"/>
              </a:solidFill>
            </a:endParaRPr>
          </a:p>
          <a:p>
            <a:endParaRPr lang="en-US" sz="2000" b="1" dirty="0" smtClean="0">
              <a:solidFill>
                <a:schemeClr val="tx1"/>
              </a:solidFill>
            </a:endParaRPr>
          </a:p>
          <a:p>
            <a:endParaRPr lang="en-US" sz="2000" dirty="0" smtClean="0"/>
          </a:p>
          <a:p>
            <a:r>
              <a:rPr lang="en-US" sz="2000" dirty="0"/>
              <a:t> </a:t>
            </a:r>
          </a:p>
          <a:p>
            <a:endParaRPr lang="en-US" sz="2000" dirty="0" smtClean="0">
              <a:solidFill>
                <a:schemeClr val="tx1"/>
              </a:solidFill>
            </a:endParaRPr>
          </a:p>
        </p:txBody>
      </p:sp>
    </p:spTree>
    <p:extLst>
      <p:ext uri="{BB962C8B-B14F-4D97-AF65-F5344CB8AC3E}">
        <p14:creationId xmlns:p14="http://schemas.microsoft.com/office/powerpoint/2010/main" val="2548257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12" name="Content Placeholder 2"/>
          <p:cNvSpPr txBox="1">
            <a:spLocks/>
          </p:cNvSpPr>
          <p:nvPr/>
        </p:nvSpPr>
        <p:spPr>
          <a:xfrm>
            <a:off x="1600200" y="2199707"/>
            <a:ext cx="8991600" cy="3687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lnSpc>
                <a:spcPct val="150000"/>
              </a:lnSpc>
              <a:defRPr/>
            </a:pPr>
            <a:r>
              <a:rPr kumimoji="0" lang="en-US" sz="5400" b="1" i="0" u="none" strike="noStrike" kern="1200" cap="none" spc="0" normalizeH="0" baseline="0" noProof="0" dirty="0" smtClean="0">
                <a:ln>
                  <a:noFill/>
                </a:ln>
                <a:solidFill>
                  <a:prstClr val="black"/>
                </a:solidFill>
                <a:effectLst/>
                <a:uLnTx/>
                <a:uFillTx/>
                <a:latin typeface="Calibri" panose="020F0502020204030204"/>
                <a:ea typeface="+mn-ea"/>
                <a:cs typeface="+mn-cs"/>
              </a:rPr>
              <a:t>Are there any benefits that </a:t>
            </a:r>
            <a:r>
              <a:rPr lang="en-US" sz="5400" b="1" dirty="0">
                <a:solidFill>
                  <a:prstClr val="black"/>
                </a:solidFill>
              </a:rPr>
              <a:t>are available </a:t>
            </a:r>
            <a:r>
              <a:rPr lang="en-US" sz="5400" b="1" dirty="0" smtClean="0">
                <a:solidFill>
                  <a:prstClr val="black"/>
                </a:solidFill>
              </a:rPr>
              <a:t>to my spouse</a:t>
            </a:r>
            <a:r>
              <a:rPr kumimoji="0" lang="en-US" sz="5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0049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661012" y="2397661"/>
            <a:ext cx="10972800" cy="4315934"/>
          </a:xfrm>
        </p:spPr>
        <p:txBody>
          <a:bodyPr numCol="2">
            <a:noAutofit/>
          </a:bodyPr>
          <a:lstStyle/>
          <a:p>
            <a:pPr algn="ctr">
              <a:lnSpc>
                <a:spcPct val="100000"/>
              </a:lnSpc>
              <a:spcBef>
                <a:spcPts val="600"/>
              </a:spcBef>
            </a:pPr>
            <a:r>
              <a:rPr lang="en-US" b="1" u="sng" dirty="0" smtClean="0">
                <a:solidFill>
                  <a:schemeClr val="tx1"/>
                </a:solidFill>
                <a:latin typeface="Arial" panose="020B0604020202020204" pitchFamily="34" charset="0"/>
                <a:cs typeface="Arial" panose="020B0604020202020204" pitchFamily="34" charset="0"/>
              </a:rPr>
              <a:t>Hohenfels</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Building 351</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Hours: 0730 – 1630</a:t>
            </a:r>
          </a:p>
          <a:p>
            <a:pPr algn="ctr">
              <a:lnSpc>
                <a:spcPct val="100000"/>
              </a:lnSpc>
              <a:spcBef>
                <a:spcPts val="600"/>
              </a:spcBef>
            </a:pPr>
            <a:r>
              <a:rPr lang="en-US" sz="2000" b="1" dirty="0">
                <a:solidFill>
                  <a:schemeClr val="tx1"/>
                </a:solidFill>
                <a:latin typeface="Arial" panose="020B0604020202020204" pitchFamily="34" charset="0"/>
                <a:cs typeface="Arial" panose="020B0604020202020204" pitchFamily="34" charset="0"/>
              </a:rPr>
              <a:t>DSN: </a:t>
            </a:r>
            <a:r>
              <a:rPr lang="en-US" sz="2000" b="1" dirty="0" smtClean="0">
                <a:solidFill>
                  <a:schemeClr val="tx1"/>
                </a:solidFill>
                <a:latin typeface="Arial" panose="020B0604020202020204" pitchFamily="34" charset="0"/>
                <a:cs typeface="Arial" panose="020B0604020202020204" pitchFamily="34" charset="0"/>
              </a:rPr>
              <a:t>522-2259  /  CIV</a:t>
            </a:r>
            <a:r>
              <a:rPr lang="en-US" sz="2000" b="1" dirty="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09472-708-2259</a:t>
            </a:r>
            <a:endParaRPr lang="en-US" sz="2000" b="1" dirty="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Education Counseling</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Testing</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Computer Lab</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College Representatives</a:t>
            </a: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Classrooms</a:t>
            </a:r>
          </a:p>
          <a:p>
            <a:pPr algn="ctr">
              <a:lnSpc>
                <a:spcPct val="100000"/>
              </a:lnSpc>
              <a:spcBef>
                <a:spcPts val="600"/>
              </a:spcBef>
            </a:pPr>
            <a:endParaRPr lang="en-US" sz="2100" b="1" i="1" u="sng"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endParaRPr lang="en-US" sz="2100" b="1" i="1" u="sng" dirty="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b="1" u="sng" dirty="0" err="1" smtClean="0">
                <a:solidFill>
                  <a:schemeClr val="tx1"/>
                </a:solidFill>
                <a:latin typeface="Arial" panose="020B0604020202020204" pitchFamily="34" charset="0"/>
                <a:cs typeface="Arial" panose="020B0604020202020204" pitchFamily="34" charset="0"/>
              </a:rPr>
              <a:t>Garmisch</a:t>
            </a:r>
            <a:endParaRPr lang="en-US" b="1" u="sng"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Building 203</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Hours: 1600-1700</a:t>
            </a:r>
          </a:p>
          <a:p>
            <a:pPr algn="ctr">
              <a:lnSpc>
                <a:spcPct val="100000"/>
              </a:lnSpc>
              <a:spcBef>
                <a:spcPts val="600"/>
              </a:spcBef>
            </a:pPr>
            <a:r>
              <a:rPr lang="en-US" sz="2000" b="1" dirty="0" smtClean="0">
                <a:solidFill>
                  <a:schemeClr val="tx1"/>
                </a:solidFill>
                <a:latin typeface="Arial" panose="020B0604020202020204" pitchFamily="34" charset="0"/>
                <a:cs typeface="Arial" panose="020B0604020202020204" pitchFamily="34" charset="0"/>
              </a:rPr>
              <a:t>DSN: 440-3560  /  CIV: 08821-750-3560</a:t>
            </a:r>
          </a:p>
          <a:p>
            <a:pPr algn="ctr">
              <a:lnSpc>
                <a:spcPct val="100000"/>
              </a:lnSpc>
              <a:spcBef>
                <a:spcPts val="600"/>
              </a:spcBef>
            </a:pPr>
            <a:endParaRPr lang="en-US" sz="2100" i="1" dirty="0" smtClean="0">
              <a:solidFill>
                <a:schemeClr val="tx1"/>
              </a:solidFill>
              <a:latin typeface="Arial" panose="020B0604020202020204" pitchFamily="34" charset="0"/>
              <a:cs typeface="Arial" panose="020B0604020202020204" pitchFamily="34" charset="0"/>
            </a:endParaRPr>
          </a:p>
          <a:p>
            <a:pPr algn="ctr">
              <a:lnSpc>
                <a:spcPct val="100000"/>
              </a:lnSpc>
              <a:spcBef>
                <a:spcPts val="600"/>
              </a:spcBef>
            </a:pPr>
            <a:r>
              <a:rPr lang="en-US" sz="2000" i="1" dirty="0" smtClean="0">
                <a:solidFill>
                  <a:schemeClr val="tx1"/>
                </a:solidFill>
                <a:latin typeface="Arial" panose="020B0604020202020204" pitchFamily="34" charset="0"/>
                <a:cs typeface="Arial" panose="020B0604020202020204" pitchFamily="34" charset="0"/>
              </a:rPr>
              <a:t>Education Counseling</a:t>
            </a:r>
          </a:p>
          <a:p>
            <a:pPr algn="ctr"/>
            <a:endParaRPr lang="en-US" sz="1500" dirty="0">
              <a:solidFill>
                <a:schemeClr val="tx1"/>
              </a:solidFill>
            </a:endParaRPr>
          </a:p>
          <a:p>
            <a:pPr marL="342900" lvl="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endParaRPr lang="en-US" sz="2000" dirty="0"/>
          </a:p>
          <a:p>
            <a:r>
              <a:rPr lang="en-US" sz="2000" dirty="0"/>
              <a:t> </a:t>
            </a:r>
          </a:p>
          <a:p>
            <a:endParaRPr lang="en-US" sz="2200" dirty="0" smtClean="0">
              <a:solidFill>
                <a:schemeClr val="tx1"/>
              </a:solidFill>
            </a:endParaRPr>
          </a:p>
        </p:txBody>
      </p:sp>
      <p:sp>
        <p:nvSpPr>
          <p:cNvPr id="9" name="TextBox 8"/>
          <p:cNvSpPr txBox="1"/>
          <p:nvPr/>
        </p:nvSpPr>
        <p:spPr>
          <a:xfrm>
            <a:off x="1622612" y="1639105"/>
            <a:ext cx="877644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Education Centers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645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Rectangle 2"/>
          <p:cNvSpPr/>
          <p:nvPr/>
        </p:nvSpPr>
        <p:spPr>
          <a:xfrm>
            <a:off x="471435" y="1611427"/>
            <a:ext cx="11404469"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Career Advancement Account </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Scholarship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prstClr val="black"/>
                </a:solidFill>
                <a:latin typeface="Arial" panose="020B0604020202020204" pitchFamily="34" charset="0"/>
                <a:cs typeface="Arial" panose="020B0604020202020204" pitchFamily="34" charset="0"/>
              </a:rPr>
              <a:t>(</a:t>
            </a:r>
            <a:r>
              <a:rPr lang="en-US" sz="4000" b="1" dirty="0" err="1" smtClean="0">
                <a:solidFill>
                  <a:prstClr val="black"/>
                </a:solidFill>
                <a:latin typeface="Arial" panose="020B0604020202020204" pitchFamily="34" charset="0"/>
                <a:cs typeface="Arial" panose="020B0604020202020204" pitchFamily="34" charset="0"/>
              </a:rPr>
              <a:t>MyCAA</a:t>
            </a:r>
            <a:r>
              <a:rPr lang="en-US" sz="4000" b="1" dirty="0" smtClean="0">
                <a:solidFill>
                  <a:prstClr val="black"/>
                </a:solidFill>
                <a:latin typeface="Arial" panose="020B0604020202020204" pitchFamily="34" charset="0"/>
                <a:cs typeface="Arial" panose="020B0604020202020204" pitchFamily="34" charset="0"/>
              </a:rPr>
              <a:t>)</a:t>
            </a:r>
            <a:endPar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770373" y="2930330"/>
            <a:ext cx="10583427" cy="304698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 to $4,000 of financial assistance to eligible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military spouses,</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$2,000 cap per fiscal year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baseline="0" dirty="0" smtClean="0">
                <a:solidFill>
                  <a:prstClr val="black"/>
                </a:solidFill>
                <a:latin typeface="Arial" panose="020B0604020202020204" pitchFamily="34" charset="0"/>
                <a:cs typeface="Arial" panose="020B0604020202020204" pitchFamily="34" charset="0"/>
              </a:rPr>
              <a:t>Eligibility</a:t>
            </a:r>
            <a:r>
              <a:rPr lang="en-US" sz="2400" u="sng" dirty="0" smtClean="0">
                <a:solidFill>
                  <a:prstClr val="black"/>
                </a:solidFill>
                <a:latin typeface="Arial" panose="020B0604020202020204" pitchFamily="34" charset="0"/>
                <a:cs typeface="Arial" panose="020B0604020202020204" pitchFamily="34" charset="0"/>
              </a:rPr>
              <a:t>:</a:t>
            </a:r>
            <a:r>
              <a:rPr lang="en-US" sz="2400" dirty="0" smtClean="0">
                <a:solidFill>
                  <a:prstClr val="black"/>
                </a:solidFill>
                <a:latin typeface="Arial" panose="020B0604020202020204" pitchFamily="34" charset="0"/>
                <a:cs typeface="Arial" panose="020B0604020202020204" pitchFamily="34" charset="0"/>
              </a:rPr>
              <a:t> </a:t>
            </a:r>
            <a:r>
              <a:rPr kumimoji="0" lang="en-US" sz="2400" b="0" i="0"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Spouse of AD Service Member / National Guard / Reserves in pay grades:</a:t>
            </a:r>
          </a:p>
          <a:p>
            <a:pPr marL="914400" lvl="1" indent="-457200">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E-1 to E-5</a:t>
            </a:r>
          </a:p>
          <a:p>
            <a:pPr marL="914400" lvl="1" indent="-457200">
              <a:buFont typeface="Arial" panose="020B0604020202020204" pitchFamily="34" charset="0"/>
              <a:buChar cha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W-1 to W-2</a:t>
            </a:r>
          </a:p>
          <a:p>
            <a:pPr marL="914400" lvl="1" indent="-457200">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O-1 to O-2</a:t>
            </a:r>
            <a:endPar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Pursue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license,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certification,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associate’s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degree</a:t>
            </a:r>
          </a:p>
        </p:txBody>
      </p:sp>
      <p:sp>
        <p:nvSpPr>
          <p:cNvPr id="12" name="Rectangle 11"/>
          <p:cNvSpPr/>
          <p:nvPr/>
        </p:nvSpPr>
        <p:spPr>
          <a:xfrm>
            <a:off x="3043263" y="6084350"/>
            <a:ext cx="684110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Calibri Body"/>
                <a:ea typeface="+mn-ea"/>
                <a:cs typeface="+mn-cs"/>
              </a:rPr>
              <a:t> http://www.militaryonesource.mil/</a:t>
            </a:r>
            <a:endParaRPr kumimoji="0" lang="en-US" sz="3200" b="0" i="0" u="none" strike="noStrike" kern="1200" cap="none" spc="0" normalizeH="0" baseline="0" noProof="0" dirty="0">
              <a:ln>
                <a:noFill/>
              </a:ln>
              <a:solidFill>
                <a:prstClr val="black"/>
              </a:solidFill>
              <a:effectLst/>
              <a:uLnTx/>
              <a:uFillTx/>
              <a:latin typeface="Calibri Body"/>
              <a:ea typeface="+mn-ea"/>
              <a:cs typeface="+mn-cs"/>
            </a:endParaRPr>
          </a:p>
        </p:txBody>
      </p:sp>
    </p:spTree>
    <p:extLst>
      <p:ext uri="{BB962C8B-B14F-4D97-AF65-F5344CB8AC3E}">
        <p14:creationId xmlns:p14="http://schemas.microsoft.com/office/powerpoint/2010/main" val="421767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Rectangle 2"/>
          <p:cNvSpPr/>
          <p:nvPr/>
        </p:nvSpPr>
        <p:spPr>
          <a:xfrm>
            <a:off x="1367310" y="1729925"/>
            <a:ext cx="9872190"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Arial" panose="020B0604020202020204" pitchFamily="34" charset="0"/>
                <a:cs typeface="Arial" panose="020B0604020202020204" pitchFamily="34" charset="0"/>
              </a:rPr>
              <a:t>Bavaria Community and Spouses’ Club </a:t>
            </a:r>
            <a:endParaRPr kumimoji="0" lang="en-US" sz="4000" b="1" i="0" u="none" strike="noStrike" kern="1200" cap="none" spc="0" normalizeH="0" baseline="0" noProof="0" dirty="0" smtClean="0">
              <a:ln>
                <a:noFill/>
              </a:ln>
              <a:solidFill>
                <a:srgbClr val="11111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111111"/>
                </a:solidFill>
                <a:effectLst/>
                <a:uLnTx/>
                <a:uFillTx/>
                <a:latin typeface="Arial" panose="020B0604020202020204" pitchFamily="34" charset="0"/>
                <a:cs typeface="Arial" panose="020B0604020202020204" pitchFamily="34" charset="0"/>
              </a:rPr>
              <a:t>Scholarships</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5"/>
          <p:cNvSpPr/>
          <p:nvPr/>
        </p:nvSpPr>
        <p:spPr>
          <a:xfrm>
            <a:off x="1066800" y="2905021"/>
            <a:ext cx="10058400" cy="317009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sng"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Eligibility</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Graduating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 school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senior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Family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Member of an active,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retired,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deceased U.S.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military</a:t>
            </a:r>
            <a:r>
              <a:rPr kumimoji="0" lang="en-US" sz="25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Service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ember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DoD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civilian whose family resides within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USAG-Bavaria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Military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Community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the time the scholarship is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awarded</a:t>
            </a:r>
            <a:endParaRPr lang="en-US" sz="2500" noProof="0" dirty="0">
              <a:solidFill>
                <a:prstClr val="black"/>
              </a:solidFill>
              <a:latin typeface="Arial" panose="020B0604020202020204" pitchFamily="34" charset="0"/>
              <a:cs typeface="Arial" panose="020B0604020202020204" pitchFamily="34" charset="0"/>
            </a:endParaRPr>
          </a:p>
          <a:p>
            <a:pPr marR="0" lvl="1" algn="ctr" defTabSz="914400" rtl="0" eaLnBrk="1" fontAlgn="auto" latinLnBrk="0" hangingPunct="1">
              <a:lnSpc>
                <a:spcPct val="100000"/>
              </a:lnSpc>
              <a:spcBef>
                <a:spcPts val="0"/>
              </a:spcBef>
              <a:spcAft>
                <a:spcPts val="0"/>
              </a:spcAft>
              <a:buClrTx/>
              <a:buSzTx/>
              <a:tabLst/>
              <a:defRPr/>
            </a:pP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Used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tuition, books and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fees, certificate,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 other professional </a:t>
            </a:r>
            <a:r>
              <a:rPr kumimoji="0" lang="en-US" sz="2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programs</a:t>
            </a:r>
            <a:endPar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549683" y="6148225"/>
            <a:ext cx="11148647"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99"/>
                </a:solidFill>
                <a:effectLst/>
                <a:uLnTx/>
                <a:uFillTx/>
                <a:latin typeface="Calibri Body"/>
                <a:ea typeface="+mn-ea"/>
                <a:cs typeface="+mn-cs"/>
              </a:rPr>
              <a:t>http://www.bavariacsc.com/scholarships-and-welfare.html</a:t>
            </a:r>
          </a:p>
        </p:txBody>
      </p:sp>
    </p:spTree>
    <p:extLst>
      <p:ext uri="{BB962C8B-B14F-4D97-AF65-F5344CB8AC3E}">
        <p14:creationId xmlns:p14="http://schemas.microsoft.com/office/powerpoint/2010/main" val="2377012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199" y="1746768"/>
            <a:ext cx="10981889" cy="4315934"/>
          </a:xfrm>
        </p:spPr>
        <p:txBody>
          <a:bodyPr>
            <a:noAutofit/>
          </a:bodyPr>
          <a:lstStyle/>
          <a:p>
            <a:pPr algn="ctr">
              <a:lnSpc>
                <a:spcPct val="100000"/>
              </a:lnSpc>
            </a:pPr>
            <a:r>
              <a:rPr lang="en-US" sz="4400" b="1" dirty="0">
                <a:solidFill>
                  <a:schemeClr val="tx1"/>
                </a:solidFill>
                <a:latin typeface="Arial" panose="020B0604020202020204" pitchFamily="34" charset="0"/>
                <a:ea typeface="Calibri" panose="020F0502020204030204" pitchFamily="34" charset="0"/>
                <a:cs typeface="Arial" panose="020B0604020202020204" pitchFamily="34" charset="0"/>
              </a:rPr>
              <a:t>Spouse </a:t>
            </a:r>
            <a:r>
              <a:rPr lang="en-US" sz="4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Relicensing Reimbursement</a:t>
            </a:r>
          </a:p>
          <a:p>
            <a:pPr algn="ctr">
              <a:lnSpc>
                <a:spcPct val="100000"/>
              </a:lnSpc>
            </a:pPr>
            <a:endParaRPr lang="en-US" sz="2200"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Army Spouses </a:t>
            </a:r>
            <a:r>
              <a:rPr lang="en-US" dirty="0" smtClean="0">
                <a:solidFill>
                  <a:schemeClr val="tx1"/>
                </a:solidFill>
                <a:latin typeface="Arial" panose="020B0604020202020204" pitchFamily="34" charset="0"/>
                <a:cs typeface="Arial" panose="020B0604020202020204" pitchFamily="34" charset="0"/>
              </a:rPr>
              <a:t>are eligible for a reimbursement </a:t>
            </a:r>
            <a:r>
              <a:rPr lang="en-US" dirty="0">
                <a:solidFill>
                  <a:schemeClr val="tx1"/>
                </a:solidFill>
                <a:latin typeface="Arial" panose="020B0604020202020204" pitchFamily="34" charset="0"/>
                <a:cs typeface="Arial" panose="020B0604020202020204" pitchFamily="34" charset="0"/>
              </a:rPr>
              <a:t>of up to $2,500 in professional relicensing expenses through Army Emergency Relief when they move to another </a:t>
            </a:r>
            <a:r>
              <a:rPr lang="en-US" dirty="0" smtClean="0">
                <a:solidFill>
                  <a:schemeClr val="tx1"/>
                </a:solidFill>
                <a:latin typeface="Arial" panose="020B0604020202020204" pitchFamily="34" charset="0"/>
                <a:cs typeface="Arial" panose="020B0604020202020204" pitchFamily="34" charset="0"/>
              </a:rPr>
              <a:t>state.</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Spouses who are eligible for the reimbursement will need their Soldier </a:t>
            </a:r>
            <a:r>
              <a:rPr lang="en-US" dirty="0" smtClean="0">
                <a:solidFill>
                  <a:schemeClr val="tx1"/>
                </a:solidFill>
                <a:latin typeface="Arial" panose="020B0604020202020204" pitchFamily="34" charset="0"/>
                <a:cs typeface="Arial" panose="020B0604020202020204" pitchFamily="34" charset="0"/>
              </a:rPr>
              <a:t>to </a:t>
            </a:r>
            <a:r>
              <a:rPr lang="en-US" dirty="0">
                <a:solidFill>
                  <a:schemeClr val="tx1"/>
                </a:solidFill>
                <a:latin typeface="Arial" panose="020B0604020202020204" pitchFamily="34" charset="0"/>
                <a:cs typeface="Arial" panose="020B0604020202020204" pitchFamily="34" charset="0"/>
              </a:rPr>
              <a:t>apply for the reimbursement at their command</a:t>
            </a:r>
            <a:r>
              <a:rPr lang="en-US" dirty="0" smtClean="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AER will provide a loan for the initial $500 up front, </a:t>
            </a:r>
            <a:r>
              <a:rPr lang="en-US" dirty="0" smtClean="0">
                <a:solidFill>
                  <a:schemeClr val="tx1"/>
                </a:solidFill>
                <a:latin typeface="Arial" panose="020B0604020202020204" pitchFamily="34" charset="0"/>
                <a:cs typeface="Arial" panose="020B0604020202020204" pitchFamily="34" charset="0"/>
              </a:rPr>
              <a:t>if </a:t>
            </a:r>
            <a:r>
              <a:rPr lang="en-US" dirty="0">
                <a:solidFill>
                  <a:schemeClr val="tx1"/>
                </a:solidFill>
                <a:latin typeface="Arial" panose="020B0604020202020204" pitchFamily="34" charset="0"/>
                <a:cs typeface="Arial" panose="020B0604020202020204" pitchFamily="34" charset="0"/>
              </a:rPr>
              <a:t>the costs exceed $500, they'll be able to apply through AER for additional </a:t>
            </a:r>
            <a:r>
              <a:rPr lang="en-US" dirty="0" smtClean="0">
                <a:solidFill>
                  <a:schemeClr val="tx1"/>
                </a:solidFill>
                <a:latin typeface="Arial" panose="020B0604020202020204" pitchFamily="34" charset="0"/>
                <a:cs typeface="Arial" panose="020B0604020202020204" pitchFamily="34" charset="0"/>
              </a:rPr>
              <a:t>funds.</a:t>
            </a:r>
          </a:p>
        </p:txBody>
      </p:sp>
    </p:spTree>
    <p:extLst>
      <p:ext uri="{BB962C8B-B14F-4D97-AF65-F5344CB8AC3E}">
        <p14:creationId xmlns:p14="http://schemas.microsoft.com/office/powerpoint/2010/main" val="3131523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2540571" y="1680592"/>
            <a:ext cx="7110857" cy="586168"/>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Contact Information</a:t>
            </a:r>
            <a:endParaRPr lang="en-US" sz="2100" b="1" u="sng"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661011" y="2520277"/>
            <a:ext cx="5133861" cy="2985433"/>
          </a:xfrm>
          <a:prstGeom prst="rect">
            <a:avLst/>
          </a:prstGeom>
          <a:noFill/>
        </p:spPr>
        <p:txBody>
          <a:bodyPr wrap="square" rtlCol="0">
            <a:spAutoFit/>
          </a:bodyPr>
          <a:lstStyle/>
          <a:p>
            <a:pPr algn="ctr"/>
            <a:r>
              <a:rPr lang="en-US" sz="2400" b="1" u="sng" dirty="0" smtClean="0">
                <a:latin typeface="Arial" panose="020B0604020202020204" pitchFamily="34" charset="0"/>
                <a:cs typeface="Arial" panose="020B0604020202020204" pitchFamily="34" charset="0"/>
              </a:rPr>
              <a:t>Rose Barracks Education Center</a:t>
            </a:r>
          </a:p>
          <a:p>
            <a:pPr algn="ctr"/>
            <a:r>
              <a:rPr lang="en-US" sz="2000" b="1" dirty="0" smtClean="0">
                <a:latin typeface="Arial" panose="020B0604020202020204" pitchFamily="34" charset="0"/>
                <a:cs typeface="Arial" panose="020B0604020202020204" pitchFamily="34" charset="0"/>
              </a:rPr>
              <a:t>Building 223</a:t>
            </a:r>
          </a:p>
          <a:p>
            <a:pPr algn="ctr"/>
            <a:r>
              <a:rPr lang="en-US" sz="2000" b="1" dirty="0" smtClean="0">
                <a:latin typeface="Arial" panose="020B0604020202020204" pitchFamily="34" charset="0"/>
                <a:cs typeface="Arial" panose="020B0604020202020204" pitchFamily="34" charset="0"/>
              </a:rPr>
              <a:t>DSN: 476-2753  /  CIV: 09662-83-2753</a:t>
            </a: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r>
              <a:rPr lang="en-US" sz="2400" b="1" u="sng" dirty="0" smtClean="0">
                <a:latin typeface="Arial" panose="020B0604020202020204" pitchFamily="34" charset="0"/>
                <a:cs typeface="Arial" panose="020B0604020202020204" pitchFamily="34" charset="0"/>
              </a:rPr>
              <a:t>Tower Barracks Education Center</a:t>
            </a:r>
          </a:p>
          <a:p>
            <a:pPr algn="ctr"/>
            <a:r>
              <a:rPr lang="en-US" sz="2000" b="1" dirty="0" smtClean="0">
                <a:latin typeface="Arial" panose="020B0604020202020204" pitchFamily="34" charset="0"/>
                <a:cs typeface="Arial" panose="020B0604020202020204" pitchFamily="34" charset="0"/>
              </a:rPr>
              <a:t>Buildings 538 &amp; 549</a:t>
            </a:r>
          </a:p>
          <a:p>
            <a:pPr algn="ctr"/>
            <a:r>
              <a:rPr lang="en-US" sz="2000" b="1" dirty="0" smtClean="0">
                <a:latin typeface="Arial" panose="020B0604020202020204" pitchFamily="34" charset="0"/>
                <a:cs typeface="Arial" panose="020B0604020202020204" pitchFamily="34" charset="0"/>
              </a:rPr>
              <a:t>DSN: 475-7239  /  CIV: 09641-83-7239</a:t>
            </a: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6234757" y="2520277"/>
            <a:ext cx="5144877" cy="2677656"/>
          </a:xfrm>
          <a:prstGeom prst="rect">
            <a:avLst/>
          </a:prstGeom>
          <a:noFill/>
        </p:spPr>
        <p:txBody>
          <a:bodyPr wrap="square" rtlCol="0">
            <a:spAutoFit/>
          </a:bodyPr>
          <a:lstStyle/>
          <a:p>
            <a:pPr algn="ctr"/>
            <a:r>
              <a:rPr lang="en-US" sz="2400" b="1" u="sng" dirty="0" err="1" smtClean="0">
                <a:latin typeface="Arial" panose="020B0604020202020204" pitchFamily="34" charset="0"/>
                <a:cs typeface="Arial" panose="020B0604020202020204" pitchFamily="34" charset="0"/>
              </a:rPr>
              <a:t>Hohenfels</a:t>
            </a:r>
            <a:r>
              <a:rPr lang="en-US" sz="2400" b="1" u="sng" dirty="0" smtClean="0">
                <a:latin typeface="Arial" panose="020B0604020202020204" pitchFamily="34" charset="0"/>
                <a:cs typeface="Arial" panose="020B0604020202020204" pitchFamily="34" charset="0"/>
              </a:rPr>
              <a:t> Education Center</a:t>
            </a:r>
            <a:endParaRPr lang="en-US" sz="24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Building 351</a:t>
            </a:r>
          </a:p>
          <a:p>
            <a:pPr algn="ctr"/>
            <a:r>
              <a:rPr lang="en-US" sz="2000" b="1" dirty="0" smtClean="0">
                <a:latin typeface="Arial" panose="020B0604020202020204" pitchFamily="34" charset="0"/>
                <a:cs typeface="Arial" panose="020B0604020202020204" pitchFamily="34" charset="0"/>
              </a:rPr>
              <a:t>DSN: 522-2259  /  CIV: 09472-708-2259</a:t>
            </a: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r>
              <a:rPr lang="en-US" sz="2400" b="1" u="sng" dirty="0" err="1" smtClean="0">
                <a:latin typeface="Arial" panose="020B0604020202020204" pitchFamily="34" charset="0"/>
                <a:cs typeface="Arial" panose="020B0604020202020204" pitchFamily="34" charset="0"/>
              </a:rPr>
              <a:t>Garmisch</a:t>
            </a:r>
            <a:r>
              <a:rPr lang="en-US" sz="2400" b="1" u="sng" dirty="0" smtClean="0">
                <a:latin typeface="Arial" panose="020B0604020202020204" pitchFamily="34" charset="0"/>
                <a:cs typeface="Arial" panose="020B0604020202020204" pitchFamily="34" charset="0"/>
              </a:rPr>
              <a:t> Education Center</a:t>
            </a:r>
          </a:p>
          <a:p>
            <a:pPr algn="ctr"/>
            <a:r>
              <a:rPr lang="en-US" sz="2000" b="1" dirty="0" smtClean="0">
                <a:latin typeface="Arial" panose="020B0604020202020204" pitchFamily="34" charset="0"/>
                <a:cs typeface="Arial" panose="020B0604020202020204" pitchFamily="34" charset="0"/>
              </a:rPr>
              <a:t>Building 203</a:t>
            </a:r>
          </a:p>
          <a:p>
            <a:pPr algn="ctr"/>
            <a:r>
              <a:rPr lang="en-US" sz="2000" b="1" dirty="0" smtClean="0">
                <a:latin typeface="Arial" panose="020B0604020202020204" pitchFamily="34" charset="0"/>
                <a:cs typeface="Arial" panose="020B0604020202020204" pitchFamily="34" charset="0"/>
              </a:rPr>
              <a:t>DSN: 440-3560  /  CIV: 08821-750-3560</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661011" y="5406777"/>
            <a:ext cx="10959489" cy="1107996"/>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Email: </a:t>
            </a:r>
            <a:r>
              <a:rPr lang="en-US" sz="2200" dirty="0" smtClean="0">
                <a:latin typeface="Arial" panose="020B0604020202020204" pitchFamily="34" charset="0"/>
                <a:cs typeface="Arial" panose="020B0604020202020204" pitchFamily="34" charset="0"/>
                <a:hlinkClick r:id="rId6"/>
              </a:rPr>
              <a:t>usarmy.bavaria.id-europe.mbx.aces@mail.mil</a:t>
            </a:r>
            <a:r>
              <a:rPr lang="en-US" sz="2200" dirty="0" smtClean="0">
                <a:latin typeface="Arial" panose="020B0604020202020204" pitchFamily="34" charset="0"/>
                <a:cs typeface="Arial" panose="020B0604020202020204" pitchFamily="34" charset="0"/>
              </a:rPr>
              <a:t> </a:t>
            </a:r>
          </a:p>
          <a:p>
            <a:pPr algn="ctr"/>
            <a:r>
              <a:rPr lang="en-US" sz="2200" b="1" dirty="0" smtClean="0">
                <a:latin typeface="Arial" panose="020B0604020202020204" pitchFamily="34" charset="0"/>
                <a:cs typeface="Arial" panose="020B0604020202020204" pitchFamily="34" charset="0"/>
              </a:rPr>
              <a:t>Facebook: </a:t>
            </a:r>
            <a:r>
              <a:rPr lang="en-US" sz="2200" dirty="0" smtClean="0">
                <a:latin typeface="Arial" panose="020B0604020202020204" pitchFamily="34" charset="0"/>
                <a:cs typeface="Arial" panose="020B0604020202020204" pitchFamily="34" charset="0"/>
                <a:hlinkClick r:id="rId7"/>
              </a:rPr>
              <a:t>https://www.facebook.com/USAG.Bavaria.Education.Centers</a:t>
            </a:r>
            <a:r>
              <a:rPr lang="en-US" sz="2200" dirty="0" smtClean="0">
                <a:latin typeface="Arial" panose="020B0604020202020204" pitchFamily="34" charset="0"/>
                <a:cs typeface="Arial" panose="020B0604020202020204" pitchFamily="34" charset="0"/>
              </a:rPr>
              <a:t> </a:t>
            </a:r>
          </a:p>
          <a:p>
            <a:pPr algn="ct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Education Center website: </a:t>
            </a:r>
            <a:r>
              <a:rPr lang="en-US" sz="2200" dirty="0">
                <a:latin typeface="Arial" panose="020B0604020202020204" pitchFamily="34" charset="0"/>
                <a:cs typeface="Arial" panose="020B0604020202020204" pitchFamily="34" charset="0"/>
                <a:hlinkClick r:id="rId8"/>
              </a:rPr>
              <a:t>https://</a:t>
            </a:r>
            <a:r>
              <a:rPr lang="en-US" sz="2200" dirty="0" smtClean="0">
                <a:latin typeface="Arial" panose="020B0604020202020204" pitchFamily="34" charset="0"/>
                <a:cs typeface="Arial" panose="020B0604020202020204" pitchFamily="34" charset="0"/>
                <a:hlinkClick r:id="rId8"/>
              </a:rPr>
              <a:t>home.army.mil/bavaria/index.php/edcenter</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838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U.S. Army Garrison Bavaria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Army Continuing Education Center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12" name="Content Placeholder 2"/>
          <p:cNvSpPr txBox="1">
            <a:spLocks/>
          </p:cNvSpPr>
          <p:nvPr/>
        </p:nvSpPr>
        <p:spPr>
          <a:xfrm>
            <a:off x="1600200" y="1889715"/>
            <a:ext cx="8991600" cy="36877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sz="4800" b="1" dirty="0" smtClean="0">
                <a:solidFill>
                  <a:prstClr val="black"/>
                </a:solidFill>
                <a:latin typeface="Calibri" panose="020F0502020204030204"/>
              </a:rPr>
              <a:t>Check out our four </a:t>
            </a:r>
            <a:r>
              <a:rPr lang="en-US" sz="4800" b="1" u="sng" dirty="0" smtClean="0">
                <a:solidFill>
                  <a:prstClr val="black"/>
                </a:solidFill>
                <a:latin typeface="Calibri" panose="020F0502020204030204"/>
              </a:rPr>
              <a:t>on-post</a:t>
            </a:r>
            <a:r>
              <a:rPr lang="en-US" sz="4800" b="1" dirty="0" smtClean="0">
                <a:solidFill>
                  <a:prstClr val="black"/>
                </a:solidFill>
                <a:latin typeface="Calibri" panose="020F0502020204030204"/>
              </a:rPr>
              <a:t> Garrison Colleges and Universities! </a:t>
            </a:r>
            <a:endParaRPr kumimoji="0" lang="en-US" sz="4800" b="1" i="0" u="none" strike="noStrike" kern="1200" cap="none" spc="0" normalizeH="0" baseline="0" noProof="0" dirty="0" smtClean="0">
              <a:ln>
                <a:noFill/>
              </a:ln>
              <a:solidFill>
                <a:prstClr val="black"/>
              </a:solidFill>
              <a:effectLst/>
              <a:uLnTx/>
              <a:uFillTx/>
              <a:latin typeface="Calibri" panose="020F0502020204030204"/>
            </a:endParaRPr>
          </a:p>
        </p:txBody>
      </p:sp>
      <p:sp>
        <p:nvSpPr>
          <p:cNvPr id="9" name="Rectangular Callout 8"/>
          <p:cNvSpPr/>
          <p:nvPr/>
        </p:nvSpPr>
        <p:spPr>
          <a:xfrm>
            <a:off x="8913233" y="4284315"/>
            <a:ext cx="2421082" cy="1766455"/>
          </a:xfrm>
          <a:prstGeom prst="wedgeRectCallout">
            <a:avLst>
              <a:gd name="adj1" fmla="val -45018"/>
              <a:gd name="adj2" fmla="val 76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935202" y="4500245"/>
            <a:ext cx="2377143" cy="1477328"/>
          </a:xfrm>
          <a:prstGeom prst="rect">
            <a:avLst/>
          </a:prstGeom>
          <a:noFill/>
        </p:spPr>
        <p:txBody>
          <a:bodyPr wrap="square" rtlCol="0">
            <a:spAutoFit/>
          </a:bodyPr>
          <a:lstStyle/>
          <a:p>
            <a:pPr algn="ctr"/>
            <a:r>
              <a:rPr lang="en-US" dirty="0" smtClean="0"/>
              <a:t>You are not limited to Garrison schools. </a:t>
            </a:r>
            <a:r>
              <a:rPr lang="en-US" dirty="0" smtClean="0"/>
              <a:t>Contact an Education Counselor </a:t>
            </a:r>
            <a:r>
              <a:rPr lang="en-US" dirty="0" smtClean="0"/>
              <a:t>for more online programs.</a:t>
            </a:r>
            <a:endParaRPr lang="en-US" dirty="0"/>
          </a:p>
        </p:txBody>
      </p:sp>
      <p:sp>
        <p:nvSpPr>
          <p:cNvPr id="2" name="TextBox 1"/>
          <p:cNvSpPr txBox="1"/>
          <p:nvPr/>
        </p:nvSpPr>
        <p:spPr>
          <a:xfrm>
            <a:off x="110066" y="6434667"/>
            <a:ext cx="9048699" cy="338554"/>
          </a:xfrm>
          <a:prstGeom prst="rect">
            <a:avLst/>
          </a:prstGeom>
          <a:noFill/>
        </p:spPr>
        <p:txBody>
          <a:bodyPr wrap="square" rtlCol="0">
            <a:spAutoFit/>
          </a:bodyPr>
          <a:lstStyle/>
          <a:p>
            <a:r>
              <a:rPr lang="en-US" sz="1600" dirty="0" smtClean="0">
                <a:solidFill>
                  <a:srgbClr val="FF0000"/>
                </a:solidFill>
              </a:rPr>
              <a:t>*Please note that due to COVID restrictions, some of our Garrison schools are working virtually*</a:t>
            </a:r>
            <a:endParaRPr lang="en-US" sz="1600" dirty="0">
              <a:solidFill>
                <a:srgbClr val="FF0000"/>
              </a:solidFill>
            </a:endParaRPr>
          </a:p>
        </p:txBody>
      </p:sp>
    </p:spTree>
    <p:extLst>
      <p:ext uri="{BB962C8B-B14F-4D97-AF65-F5344CB8AC3E}">
        <p14:creationId xmlns:p14="http://schemas.microsoft.com/office/powerpoint/2010/main" val="4143631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1145" y="120964"/>
            <a:ext cx="2067838" cy="1332000"/>
          </a:xfrm>
          <a:prstGeom prst="rect">
            <a:avLst/>
          </a:prstGeom>
        </p:spPr>
      </p:pic>
      <p:sp>
        <p:nvSpPr>
          <p:cNvPr id="13" name="TextBox 12"/>
          <p:cNvSpPr txBox="1"/>
          <p:nvPr/>
        </p:nvSpPr>
        <p:spPr>
          <a:xfrm>
            <a:off x="2590800" y="322905"/>
            <a:ext cx="9196098" cy="7078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1" tIns="45715" rIns="91431" bIns="45715" rtlCol="0">
            <a:spAutoFit/>
          </a:bodyPr>
          <a:lstStyle/>
          <a:p>
            <a:r>
              <a:rPr lang="en-US" sz="3400" b="1" dirty="0">
                <a:solidFill>
                  <a:srgbClr val="002060"/>
                </a:solidFill>
                <a:latin typeface="Georgia" panose="02040502050405020303" pitchFamily="18" charset="0"/>
              </a:rPr>
              <a:t> </a:t>
            </a:r>
            <a:r>
              <a:rPr lang="en-US" sz="4000" b="1" dirty="0">
                <a:solidFill>
                  <a:srgbClr val="002060"/>
                </a:solidFill>
                <a:latin typeface="Georgia" panose="02040502050405020303" pitchFamily="18" charset="0"/>
              </a:rPr>
              <a:t>Career and Technical Education</a:t>
            </a:r>
            <a:endParaRPr lang="en-US" sz="4000" dirty="0">
              <a:solidFill>
                <a:srgbClr val="002060"/>
              </a:solidFill>
              <a:latin typeface="Georgia" panose="02040502050405020303" pitchFamily="18" charset="0"/>
            </a:endParaRPr>
          </a:p>
        </p:txBody>
      </p:sp>
      <p:sp>
        <p:nvSpPr>
          <p:cNvPr id="14" name="Rectangle 13"/>
          <p:cNvSpPr/>
          <p:nvPr/>
        </p:nvSpPr>
        <p:spPr>
          <a:xfrm>
            <a:off x="139636" y="6062879"/>
            <a:ext cx="11912727" cy="640080"/>
          </a:xfrm>
          <a:prstGeom prst="rect">
            <a:avLst/>
          </a:prstGeom>
          <a:solidFill>
            <a:srgbClr val="002060"/>
          </a:solidFill>
          <a:ln>
            <a:noFill/>
          </a:ln>
          <a:effectLst>
            <a:outerShdw blurRad="57785" dist="33020" dir="3180000" algn="ctr">
              <a:srgbClr val="000000">
                <a:alpha val="30000"/>
              </a:srgbClr>
            </a:outerShdw>
          </a:effectLst>
        </p:spPr>
        <p:txBody>
          <a:bodyPr wrap="square" lIns="91431" tIns="45715" rIns="91431" bIns="45715">
            <a:spAutoFit/>
          </a:bodyPr>
          <a:lstStyle/>
          <a:p>
            <a:pPr algn="ctr">
              <a:lnSpc>
                <a:spcPct val="130000"/>
              </a:lnSpc>
            </a:pPr>
            <a:endParaRPr lang="en-US" sz="600" b="1" dirty="0" smtClean="0">
              <a:solidFill>
                <a:srgbClr val="FFC000"/>
              </a:solidFill>
              <a:latin typeface="Georgia" panose="02040502050405020303" pitchFamily="18" charset="0"/>
            </a:endParaRPr>
          </a:p>
          <a:p>
            <a:pPr algn="ctr">
              <a:lnSpc>
                <a:spcPct val="130000"/>
              </a:lnSpc>
            </a:pPr>
            <a:r>
              <a:rPr lang="en-US" sz="2400" b="1" dirty="0" smtClean="0">
                <a:solidFill>
                  <a:srgbClr val="FFC000"/>
                </a:solidFill>
                <a:latin typeface="Georgia" panose="02040502050405020303" pitchFamily="18" charset="0"/>
              </a:rPr>
              <a:t>Get </a:t>
            </a:r>
            <a:r>
              <a:rPr lang="en-US" sz="2400" b="1" dirty="0">
                <a:solidFill>
                  <a:srgbClr val="FFC000"/>
                </a:solidFill>
                <a:latin typeface="Georgia" panose="02040502050405020303" pitchFamily="18" charset="0"/>
              </a:rPr>
              <a:t>a career that works wherever you go</a:t>
            </a:r>
            <a:r>
              <a:rPr lang="en-US" b="1" dirty="0">
                <a:solidFill>
                  <a:srgbClr val="FFC000"/>
                </a:solidFill>
                <a:latin typeface="Georgia" panose="02040502050405020303" pitchFamily="18" charset="0"/>
              </a:rPr>
              <a:t>! </a:t>
            </a:r>
          </a:p>
        </p:txBody>
      </p:sp>
      <p:sp>
        <p:nvSpPr>
          <p:cNvPr id="15" name="Rectangle 14"/>
          <p:cNvSpPr/>
          <p:nvPr/>
        </p:nvSpPr>
        <p:spPr>
          <a:xfrm>
            <a:off x="219744" y="6021325"/>
            <a:ext cx="1483636" cy="658888"/>
          </a:xfrm>
          <a:prstGeom prst="rect">
            <a:avLst/>
          </a:prstGeom>
          <a:noFill/>
          <a:ln>
            <a:noFill/>
          </a:ln>
          <a:effectLst/>
        </p:spPr>
        <p:txBody>
          <a:bodyPr wrap="square" lIns="91431" tIns="45715" rIns="91431" bIns="45715">
            <a:spAutoFit/>
          </a:bodyPr>
          <a:lstStyle/>
          <a:p>
            <a:pPr marR="6350" algn="ctr">
              <a:lnSpc>
                <a:spcPct val="150000"/>
              </a:lnSpc>
            </a:pPr>
            <a:r>
              <a:rPr lang="en-US" sz="1400" b="1" spc="5" dirty="0" smtClean="0">
                <a:solidFill>
                  <a:srgbClr val="FFFF00"/>
                </a:solidFill>
                <a:latin typeface="Georgia" panose="02040502050405020303" pitchFamily="18" charset="0"/>
                <a:cs typeface="Times New Roman"/>
              </a:rPr>
              <a:t> Apply </a:t>
            </a:r>
            <a:r>
              <a:rPr lang="en-US" sz="1400" b="1" spc="5" dirty="0">
                <a:solidFill>
                  <a:srgbClr val="FFFF00"/>
                </a:solidFill>
                <a:latin typeface="Georgia" panose="02040502050405020303" pitchFamily="18" charset="0"/>
                <a:cs typeface="Times New Roman"/>
              </a:rPr>
              <a:t>to </a:t>
            </a:r>
            <a:r>
              <a:rPr lang="en-US" sz="1400" b="1" spc="5" dirty="0" smtClean="0">
                <a:solidFill>
                  <a:srgbClr val="FFFF00"/>
                </a:solidFill>
                <a:latin typeface="Georgia" panose="02040502050405020303" pitchFamily="18" charset="0"/>
                <a:cs typeface="Times New Roman"/>
              </a:rPr>
              <a:t>CTC</a:t>
            </a:r>
          </a:p>
          <a:p>
            <a:pPr marR="6350" algn="ctr">
              <a:lnSpc>
                <a:spcPct val="150000"/>
              </a:lnSpc>
            </a:pPr>
            <a:r>
              <a:rPr lang="en-US" sz="1200" b="1" spc="5" dirty="0" smtClean="0">
                <a:solidFill>
                  <a:srgbClr val="FFFF00"/>
                </a:solidFill>
                <a:latin typeface="Georgia" panose="02040502050405020303" pitchFamily="18" charset="0"/>
                <a:cs typeface="Times New Roman"/>
              </a:rPr>
              <a:t>www.ctcd.edu</a:t>
            </a:r>
            <a:endParaRPr lang="en-US" sz="1200" b="1" spc="5" dirty="0">
              <a:solidFill>
                <a:srgbClr val="FFFF00"/>
              </a:solidFill>
              <a:latin typeface="Georgia" panose="02040502050405020303" pitchFamily="18" charset="0"/>
              <a:cs typeface="Times New Roman"/>
            </a:endParaRPr>
          </a:p>
        </p:txBody>
      </p:sp>
      <p:pic>
        <p:nvPicPr>
          <p:cNvPr id="1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47" t="4905" r="885" b="13894"/>
          <a:stretch/>
        </p:blipFill>
        <p:spPr bwMode="auto">
          <a:xfrm>
            <a:off x="4956407" y="5980933"/>
            <a:ext cx="2279186" cy="18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058186" y="4968957"/>
            <a:ext cx="2819400" cy="116456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91431" tIns="45715" rIns="91431" bIns="45715" rtlCol="0" anchor="ctr">
            <a:spAutoFit/>
          </a:bodyPr>
          <a:lstStyle>
            <a:defPPr>
              <a:defRPr lang="en-US"/>
            </a:defPPr>
            <a:lvl1pPr algn="ctr">
              <a:lnSpc>
                <a:spcPct val="130000"/>
              </a:lnSpc>
              <a:defRPr sz="1200" b="1">
                <a:solidFill>
                  <a:srgbClr val="002060"/>
                </a:solidFill>
                <a:latin typeface="Georgia" panose="02040502050405020303" pitchFamily="18" charset="0"/>
              </a:defRPr>
            </a:lvl1pPr>
          </a:lstStyle>
          <a:p>
            <a:r>
              <a:rPr lang="en-US" dirty="0"/>
              <a:t>Rose Barracks/Vilseck </a:t>
            </a:r>
          </a:p>
          <a:p>
            <a:r>
              <a:rPr lang="en-US" dirty="0"/>
              <a:t>DSN: 476-2362  </a:t>
            </a:r>
          </a:p>
          <a:p>
            <a:r>
              <a:rPr lang="en-US" dirty="0"/>
              <a:t>CIV: </a:t>
            </a:r>
            <a:r>
              <a:rPr lang="en-US" dirty="0" smtClean="0"/>
              <a:t>09662-83-2362</a:t>
            </a:r>
          </a:p>
          <a:p>
            <a:r>
              <a:rPr lang="en-US" dirty="0" smtClean="0">
                <a:hlinkClick r:id="rId5"/>
              </a:rPr>
              <a:t>vilseck@europe.ctcd.edu</a:t>
            </a:r>
            <a:r>
              <a:rPr lang="en-US" dirty="0" smtClean="0"/>
              <a:t>  </a:t>
            </a:r>
            <a:endParaRPr lang="en-US" dirty="0"/>
          </a:p>
        </p:txBody>
      </p:sp>
      <p:sp>
        <p:nvSpPr>
          <p:cNvPr id="18" name="TextBox 17"/>
          <p:cNvSpPr txBox="1"/>
          <p:nvPr/>
        </p:nvSpPr>
        <p:spPr>
          <a:xfrm>
            <a:off x="952036" y="4989437"/>
            <a:ext cx="2764433" cy="116456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91431" tIns="45715" rIns="91431" bIns="45715" rtlCol="0" anchor="ctr">
            <a:spAutoFit/>
          </a:bodyPr>
          <a:lstStyle/>
          <a:p>
            <a:pPr algn="ctr">
              <a:lnSpc>
                <a:spcPct val="130000"/>
              </a:lnSpc>
            </a:pPr>
            <a:r>
              <a:rPr lang="en-US" sz="1200" b="1" dirty="0" smtClean="0">
                <a:solidFill>
                  <a:srgbClr val="002060"/>
                </a:solidFill>
                <a:latin typeface="Georgia" panose="02040502050405020303" pitchFamily="18" charset="0"/>
              </a:rPr>
              <a:t>Tower </a:t>
            </a:r>
            <a:r>
              <a:rPr lang="en-US" sz="1200" b="1" dirty="0">
                <a:solidFill>
                  <a:srgbClr val="002060"/>
                </a:solidFill>
                <a:latin typeface="Georgia" panose="02040502050405020303" pitchFamily="18" charset="0"/>
              </a:rPr>
              <a:t>Barracks/Grafenwoehr</a:t>
            </a:r>
          </a:p>
          <a:p>
            <a:pPr algn="ctr">
              <a:lnSpc>
                <a:spcPct val="130000"/>
              </a:lnSpc>
            </a:pPr>
            <a:r>
              <a:rPr lang="en-US" sz="1200" b="1" dirty="0">
                <a:solidFill>
                  <a:srgbClr val="002060"/>
                </a:solidFill>
                <a:latin typeface="Georgia" panose="02040502050405020303" pitchFamily="18" charset="0"/>
              </a:rPr>
              <a:t>DSN: 475-8314 </a:t>
            </a:r>
          </a:p>
          <a:p>
            <a:pPr algn="ctr">
              <a:lnSpc>
                <a:spcPct val="130000"/>
              </a:lnSpc>
            </a:pPr>
            <a:r>
              <a:rPr lang="en-US" sz="1200" b="1" dirty="0">
                <a:solidFill>
                  <a:srgbClr val="002060"/>
                </a:solidFill>
                <a:latin typeface="Georgia" panose="02040502050405020303" pitchFamily="18" charset="0"/>
              </a:rPr>
              <a:t>CIV: </a:t>
            </a:r>
            <a:r>
              <a:rPr lang="en-US" sz="1200" b="1" dirty="0" smtClean="0">
                <a:solidFill>
                  <a:srgbClr val="002060"/>
                </a:solidFill>
                <a:latin typeface="Georgia" panose="02040502050405020303" pitchFamily="18" charset="0"/>
              </a:rPr>
              <a:t>09641-83-8314</a:t>
            </a:r>
          </a:p>
          <a:p>
            <a:pPr algn="ctr">
              <a:lnSpc>
                <a:spcPct val="130000"/>
              </a:lnSpc>
            </a:pPr>
            <a:r>
              <a:rPr lang="en-US" sz="1200" b="1" dirty="0" smtClean="0">
                <a:solidFill>
                  <a:srgbClr val="002060"/>
                </a:solidFill>
                <a:latin typeface="Georgia" panose="02040502050405020303" pitchFamily="18" charset="0"/>
                <a:hlinkClick r:id="rId6"/>
              </a:rPr>
              <a:t>grafenwoehr@europe.ctcd.edu</a:t>
            </a:r>
            <a:r>
              <a:rPr lang="en-US" sz="1200" b="1" dirty="0">
                <a:solidFill>
                  <a:srgbClr val="002060"/>
                </a:solidFill>
                <a:latin typeface="Georgia" panose="02040502050405020303" pitchFamily="18" charset="0"/>
              </a:rPr>
              <a:t> </a:t>
            </a:r>
            <a:endParaRPr lang="en-US" sz="1200" b="1" dirty="0">
              <a:solidFill>
                <a:srgbClr val="002060"/>
              </a:solidFill>
              <a:latin typeface="Georgia" panose="02040502050405020303" pitchFamily="18" charset="0"/>
            </a:endParaRPr>
          </a:p>
        </p:txBody>
      </p:sp>
      <p:sp>
        <p:nvSpPr>
          <p:cNvPr id="19" name="TextBox 18"/>
          <p:cNvSpPr txBox="1"/>
          <p:nvPr/>
        </p:nvSpPr>
        <p:spPr>
          <a:xfrm>
            <a:off x="4126347" y="5184425"/>
            <a:ext cx="3939306" cy="646974"/>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91431" tIns="45715" rIns="91431" bIns="45715" rtlCol="0" anchor="ctr">
            <a:spAutoFit/>
          </a:bodyPr>
          <a:lstStyle/>
          <a:p>
            <a:pPr marL="0" lvl="1" algn="ctr">
              <a:defRPr/>
            </a:pPr>
            <a:r>
              <a:rPr lang="en-US" sz="1600" b="1" dirty="0">
                <a:solidFill>
                  <a:srgbClr val="002060"/>
                </a:solidFill>
                <a:latin typeface="Georgia" panose="02040502050405020303" pitchFamily="18" charset="0"/>
              </a:rPr>
              <a:t>Stay in Touch!</a:t>
            </a:r>
          </a:p>
          <a:p>
            <a:pPr marL="0" lvl="1" algn="ctr">
              <a:defRPr/>
            </a:pPr>
            <a:r>
              <a:rPr lang="en-US" sz="1600" b="1" dirty="0">
                <a:solidFill>
                  <a:srgbClr val="760000"/>
                </a:solidFill>
                <a:latin typeface="Georgia" panose="02040502050405020303" pitchFamily="18" charset="0"/>
                <a:ea typeface="Verdana" pitchFamily="34" charset="0"/>
                <a:cs typeface="Verdana" pitchFamily="34" charset="0"/>
              </a:rPr>
              <a:t>Contact your Site Coordinator </a:t>
            </a:r>
          </a:p>
        </p:txBody>
      </p:sp>
      <p:sp>
        <p:nvSpPr>
          <p:cNvPr id="20" name="Rectangle 19"/>
          <p:cNvSpPr/>
          <p:nvPr/>
        </p:nvSpPr>
        <p:spPr>
          <a:xfrm>
            <a:off x="139640" y="1456828"/>
            <a:ext cx="11912727" cy="95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dirty="0"/>
          </a:p>
        </p:txBody>
      </p:sp>
      <p:sp>
        <p:nvSpPr>
          <p:cNvPr id="21" name="Rectangle 20"/>
          <p:cNvSpPr/>
          <p:nvPr/>
        </p:nvSpPr>
        <p:spPr>
          <a:xfrm>
            <a:off x="457199" y="1563330"/>
            <a:ext cx="4811855" cy="3748708"/>
          </a:xfrm>
          <a:prstGeom prst="rect">
            <a:avLst/>
          </a:prstGeom>
        </p:spPr>
        <p:txBody>
          <a:bodyPr wrap="square" lIns="91431" tIns="45715" rIns="91431" bIns="45715">
            <a:spAutoFit/>
          </a:bodyPr>
          <a:lstStyle/>
          <a:p>
            <a:pPr algn="ctr">
              <a:lnSpc>
                <a:spcPct val="130000"/>
              </a:lnSpc>
            </a:pPr>
            <a:r>
              <a:rPr lang="en-US" dirty="0">
                <a:solidFill>
                  <a:srgbClr val="002060"/>
                </a:solidFill>
                <a:latin typeface="Georgia" panose="02040502050405020303" pitchFamily="18" charset="0"/>
              </a:rPr>
              <a:t>Central Texas College programs </a:t>
            </a:r>
            <a:endParaRPr lang="en-US" dirty="0" smtClean="0">
              <a:solidFill>
                <a:srgbClr val="002060"/>
              </a:solidFill>
              <a:latin typeface="Georgia" panose="02040502050405020303" pitchFamily="18" charset="0"/>
            </a:endParaRPr>
          </a:p>
          <a:p>
            <a:pPr algn="ctr">
              <a:lnSpc>
                <a:spcPct val="130000"/>
              </a:lnSpc>
            </a:pPr>
            <a:r>
              <a:rPr lang="en-US" dirty="0" smtClean="0">
                <a:solidFill>
                  <a:srgbClr val="002060"/>
                </a:solidFill>
                <a:latin typeface="Georgia" panose="02040502050405020303" pitchFamily="18" charset="0"/>
              </a:rPr>
              <a:t>prepare </a:t>
            </a:r>
            <a:r>
              <a:rPr lang="en-US" dirty="0">
                <a:solidFill>
                  <a:srgbClr val="002060"/>
                </a:solidFill>
                <a:latin typeface="Georgia" panose="02040502050405020303" pitchFamily="18" charset="0"/>
              </a:rPr>
              <a:t>you </a:t>
            </a:r>
            <a:r>
              <a:rPr lang="en-US" dirty="0" smtClean="0">
                <a:solidFill>
                  <a:srgbClr val="002060"/>
                </a:solidFill>
                <a:latin typeface="Georgia" panose="02040502050405020303" pitchFamily="18" charset="0"/>
              </a:rPr>
              <a:t>for </a:t>
            </a:r>
            <a:r>
              <a:rPr lang="en-US" dirty="0">
                <a:solidFill>
                  <a:srgbClr val="002060"/>
                </a:solidFill>
                <a:latin typeface="Georgia" panose="02040502050405020303" pitchFamily="18" charset="0"/>
              </a:rPr>
              <a:t>a successful </a:t>
            </a:r>
            <a:endParaRPr lang="en-US" dirty="0" smtClean="0">
              <a:solidFill>
                <a:srgbClr val="002060"/>
              </a:solidFill>
              <a:latin typeface="Georgia" panose="02040502050405020303" pitchFamily="18" charset="0"/>
            </a:endParaRPr>
          </a:p>
          <a:p>
            <a:pPr algn="ctr">
              <a:lnSpc>
                <a:spcPct val="130000"/>
              </a:lnSpc>
            </a:pPr>
            <a:r>
              <a:rPr lang="en-US" dirty="0" smtClean="0">
                <a:solidFill>
                  <a:srgbClr val="002060"/>
                </a:solidFill>
                <a:latin typeface="Georgia" panose="02040502050405020303" pitchFamily="18" charset="0"/>
              </a:rPr>
              <a:t>military-to-civilian </a:t>
            </a:r>
            <a:r>
              <a:rPr lang="en-US" dirty="0">
                <a:solidFill>
                  <a:srgbClr val="002060"/>
                </a:solidFill>
                <a:latin typeface="Georgia" panose="02040502050405020303" pitchFamily="18" charset="0"/>
              </a:rPr>
              <a:t>life transition </a:t>
            </a:r>
            <a:endParaRPr lang="en-US" dirty="0" smtClean="0">
              <a:solidFill>
                <a:srgbClr val="002060"/>
              </a:solidFill>
              <a:latin typeface="Georgia" panose="02040502050405020303" pitchFamily="18" charset="0"/>
            </a:endParaRPr>
          </a:p>
          <a:p>
            <a:pPr algn="ctr">
              <a:lnSpc>
                <a:spcPct val="130000"/>
              </a:lnSpc>
            </a:pPr>
            <a:r>
              <a:rPr lang="en-US" dirty="0" smtClean="0">
                <a:solidFill>
                  <a:srgbClr val="002060"/>
                </a:solidFill>
                <a:latin typeface="Georgia" panose="02040502050405020303" pitchFamily="18" charset="0"/>
              </a:rPr>
              <a:t>and </a:t>
            </a:r>
            <a:r>
              <a:rPr lang="en-US" dirty="0">
                <a:solidFill>
                  <a:srgbClr val="002060"/>
                </a:solidFill>
                <a:latin typeface="Georgia" panose="02040502050405020303" pitchFamily="18" charset="0"/>
              </a:rPr>
              <a:t>school-to-work transition.</a:t>
            </a:r>
          </a:p>
          <a:p>
            <a:pPr algn="ctr">
              <a:lnSpc>
                <a:spcPct val="130000"/>
              </a:lnSpc>
            </a:pPr>
            <a:r>
              <a:rPr lang="en-US" dirty="0">
                <a:solidFill>
                  <a:srgbClr val="002060"/>
                </a:solidFill>
                <a:latin typeface="Georgia" panose="02040502050405020303" pitchFamily="18" charset="0"/>
              </a:rPr>
              <a:t>You can choose from certificate programs </a:t>
            </a:r>
            <a:endParaRPr lang="en-US" dirty="0" smtClean="0">
              <a:solidFill>
                <a:srgbClr val="002060"/>
              </a:solidFill>
              <a:latin typeface="Georgia" panose="02040502050405020303" pitchFamily="18" charset="0"/>
            </a:endParaRPr>
          </a:p>
          <a:p>
            <a:pPr algn="ctr">
              <a:lnSpc>
                <a:spcPct val="130000"/>
              </a:lnSpc>
            </a:pPr>
            <a:r>
              <a:rPr lang="en-US" dirty="0" smtClean="0">
                <a:solidFill>
                  <a:srgbClr val="002060"/>
                </a:solidFill>
                <a:latin typeface="Georgia" panose="02040502050405020303" pitchFamily="18" charset="0"/>
              </a:rPr>
              <a:t>or two-year </a:t>
            </a:r>
            <a:r>
              <a:rPr lang="en-US" dirty="0">
                <a:solidFill>
                  <a:srgbClr val="002060"/>
                </a:solidFill>
                <a:latin typeface="Georgia" panose="02040502050405020303" pitchFamily="18" charset="0"/>
              </a:rPr>
              <a:t>associate degree programs. </a:t>
            </a:r>
          </a:p>
          <a:p>
            <a:pPr algn="ctr">
              <a:lnSpc>
                <a:spcPct val="130000"/>
              </a:lnSpc>
            </a:pPr>
            <a:r>
              <a:rPr lang="en-US" dirty="0">
                <a:solidFill>
                  <a:srgbClr val="002060"/>
                </a:solidFill>
                <a:latin typeface="Georgia" panose="02040502050405020303" pitchFamily="18" charset="0"/>
              </a:rPr>
              <a:t>No Application fee.  </a:t>
            </a:r>
          </a:p>
          <a:p>
            <a:pPr algn="ctr">
              <a:lnSpc>
                <a:spcPct val="130000"/>
              </a:lnSpc>
            </a:pPr>
            <a:r>
              <a:rPr lang="en-US" dirty="0">
                <a:solidFill>
                  <a:srgbClr val="002060"/>
                </a:solidFill>
                <a:latin typeface="Georgia" panose="02040502050405020303" pitchFamily="18" charset="0"/>
              </a:rPr>
              <a:t> </a:t>
            </a:r>
            <a:r>
              <a:rPr lang="en-US" b="1" dirty="0">
                <a:solidFill>
                  <a:srgbClr val="002060"/>
                </a:solidFill>
                <a:latin typeface="Georgia" panose="02040502050405020303" pitchFamily="18" charset="0"/>
              </a:rPr>
              <a:t>Transfer up to 45 semester hours </a:t>
            </a:r>
            <a:endParaRPr lang="en-US" b="1" dirty="0" smtClean="0">
              <a:solidFill>
                <a:srgbClr val="002060"/>
              </a:solidFill>
              <a:latin typeface="Georgia" panose="02040502050405020303" pitchFamily="18" charset="0"/>
            </a:endParaRPr>
          </a:p>
          <a:p>
            <a:pPr algn="ctr">
              <a:lnSpc>
                <a:spcPct val="130000"/>
              </a:lnSpc>
            </a:pPr>
            <a:r>
              <a:rPr lang="en-US" b="1" dirty="0" smtClean="0">
                <a:solidFill>
                  <a:srgbClr val="002060"/>
                </a:solidFill>
                <a:latin typeface="Georgia" panose="02040502050405020303" pitchFamily="18" charset="0"/>
              </a:rPr>
              <a:t>of </a:t>
            </a:r>
            <a:r>
              <a:rPr lang="en-US" b="1" dirty="0">
                <a:solidFill>
                  <a:srgbClr val="002060"/>
                </a:solidFill>
                <a:latin typeface="Georgia" panose="02040502050405020303" pitchFamily="18" charset="0"/>
              </a:rPr>
              <a:t>military credit! </a:t>
            </a:r>
          </a:p>
          <a:p>
            <a:pPr algn="ctr">
              <a:lnSpc>
                <a:spcPct val="150000"/>
              </a:lnSpc>
            </a:pPr>
            <a:endParaRPr lang="en-US" dirty="0">
              <a:solidFill>
                <a:srgbClr val="002060"/>
              </a:solidFill>
              <a:latin typeface="Georgia" panose="02040502050405020303" pitchFamily="18" charset="0"/>
            </a:endParaRPr>
          </a:p>
        </p:txBody>
      </p:sp>
      <p:sp>
        <p:nvSpPr>
          <p:cNvPr id="22" name="Rectangle 21"/>
          <p:cNvSpPr/>
          <p:nvPr/>
        </p:nvSpPr>
        <p:spPr>
          <a:xfrm>
            <a:off x="6132956" y="1563330"/>
            <a:ext cx="5499502" cy="3331681"/>
          </a:xfrm>
          <a:prstGeom prst="rect">
            <a:avLst/>
          </a:prstGeom>
        </p:spPr>
        <p:txBody>
          <a:bodyPr wrap="square">
            <a:spAutoFit/>
          </a:bodyPr>
          <a:lstStyle/>
          <a:p>
            <a:pPr lvl="0" algn="ctr" defTabSz="914368"/>
            <a:r>
              <a:rPr lang="en-US" sz="2000" b="1" dirty="0">
                <a:solidFill>
                  <a:srgbClr val="002060"/>
                </a:solidFill>
                <a:latin typeface="Georgia" panose="02040502050405020303" pitchFamily="18" charset="0"/>
              </a:rPr>
              <a:t>VoTech Programs</a:t>
            </a:r>
          </a:p>
          <a:p>
            <a:pPr lvl="0" algn="ctr" defTabSz="914368">
              <a:lnSpc>
                <a:spcPct val="150000"/>
              </a:lnSpc>
            </a:pPr>
            <a:endParaRPr lang="en-US" sz="100" b="1" dirty="0">
              <a:solidFill>
                <a:srgbClr val="002060"/>
              </a:solidFill>
              <a:latin typeface="Georgia" panose="02040502050405020303" pitchFamily="18" charset="0"/>
            </a:endParaRPr>
          </a:p>
          <a:p>
            <a:pPr lvl="0" algn="ctr" defTabSz="914368">
              <a:lnSpc>
                <a:spcPct val="150000"/>
              </a:lnSpc>
            </a:pPr>
            <a:r>
              <a:rPr lang="en-US" dirty="0">
                <a:solidFill>
                  <a:srgbClr val="002060"/>
                </a:solidFill>
                <a:latin typeface="Georgia" panose="02040502050405020303" pitchFamily="18" charset="0"/>
              </a:rPr>
              <a:t>Applied Management/Military Science Management</a:t>
            </a:r>
          </a:p>
          <a:p>
            <a:pPr lvl="0" algn="ctr" defTabSz="914368">
              <a:lnSpc>
                <a:spcPct val="150000"/>
              </a:lnSpc>
            </a:pPr>
            <a:r>
              <a:rPr lang="en-US" dirty="0">
                <a:solidFill>
                  <a:srgbClr val="002060"/>
                </a:solidFill>
                <a:latin typeface="Georgia" panose="02040502050405020303" pitchFamily="18" charset="0"/>
              </a:rPr>
              <a:t>Automotive Mechanic/Technician</a:t>
            </a:r>
          </a:p>
          <a:p>
            <a:pPr lvl="0" algn="ctr" defTabSz="914368">
              <a:lnSpc>
                <a:spcPct val="150000"/>
              </a:lnSpc>
            </a:pPr>
            <a:r>
              <a:rPr lang="en-US" dirty="0">
                <a:solidFill>
                  <a:srgbClr val="002060"/>
                </a:solidFill>
                <a:latin typeface="Georgia" panose="02040502050405020303" pitchFamily="18" charset="0"/>
              </a:rPr>
              <a:t>Child Development</a:t>
            </a:r>
          </a:p>
          <a:p>
            <a:pPr lvl="0" algn="ctr" defTabSz="914368">
              <a:lnSpc>
                <a:spcPct val="150000"/>
              </a:lnSpc>
            </a:pPr>
            <a:r>
              <a:rPr lang="en-US" dirty="0">
                <a:solidFill>
                  <a:srgbClr val="002060"/>
                </a:solidFill>
                <a:latin typeface="Georgia" panose="02040502050405020303" pitchFamily="18" charset="0"/>
              </a:rPr>
              <a:t>Criminal Justice</a:t>
            </a:r>
          </a:p>
          <a:p>
            <a:pPr lvl="0" algn="ctr" defTabSz="914368">
              <a:lnSpc>
                <a:spcPct val="150000"/>
              </a:lnSpc>
            </a:pPr>
            <a:r>
              <a:rPr lang="en-US" dirty="0" smtClean="0">
                <a:solidFill>
                  <a:srgbClr val="002060"/>
                </a:solidFill>
                <a:latin typeface="Georgia" panose="02040502050405020303" pitchFamily="18" charset="0"/>
              </a:rPr>
              <a:t>Fire </a:t>
            </a:r>
            <a:r>
              <a:rPr lang="en-US" dirty="0">
                <a:solidFill>
                  <a:srgbClr val="002060"/>
                </a:solidFill>
                <a:latin typeface="Georgia" panose="02040502050405020303" pitchFamily="18" charset="0"/>
              </a:rPr>
              <a:t>Protection</a:t>
            </a:r>
          </a:p>
          <a:p>
            <a:pPr lvl="0" algn="ctr" defTabSz="914368">
              <a:lnSpc>
                <a:spcPct val="150000"/>
              </a:lnSpc>
            </a:pPr>
            <a:r>
              <a:rPr lang="en-US" dirty="0">
                <a:solidFill>
                  <a:srgbClr val="002060"/>
                </a:solidFill>
                <a:latin typeface="Georgia" panose="02040502050405020303" pitchFamily="18" charset="0"/>
              </a:rPr>
              <a:t>Hospitality Management</a:t>
            </a:r>
          </a:p>
          <a:p>
            <a:pPr lvl="0" algn="ctr" defTabSz="914368">
              <a:lnSpc>
                <a:spcPct val="150000"/>
              </a:lnSpc>
            </a:pPr>
            <a:r>
              <a:rPr lang="en-US" dirty="0">
                <a:solidFill>
                  <a:srgbClr val="002060"/>
                </a:solidFill>
                <a:latin typeface="Georgia" panose="02040502050405020303" pitchFamily="18" charset="0"/>
              </a:rPr>
              <a:t>Homeland Security and Emergency Management</a:t>
            </a:r>
          </a:p>
        </p:txBody>
      </p:sp>
      <p:pic>
        <p:nvPicPr>
          <p:cNvPr id="23" name="Picture 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rcRect l="15046" t="23855" b="28059"/>
          <a:stretch/>
        </p:blipFill>
        <p:spPr bwMode="auto">
          <a:xfrm rot="2369862">
            <a:off x="10964392" y="5732405"/>
            <a:ext cx="1103850" cy="936116"/>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ject 349"/>
          <p:cNvSpPr/>
          <p:nvPr/>
        </p:nvSpPr>
        <p:spPr>
          <a:xfrm rot="21445264" flipH="1" flipV="1">
            <a:off x="10472638" y="6340879"/>
            <a:ext cx="809897" cy="237342"/>
          </a:xfrm>
          <a:prstGeom prst="rect">
            <a:avLst/>
          </a:prstGeom>
          <a:blipFill>
            <a:blip r:embed="rId9" cstate="print">
              <a:duotone>
                <a:srgbClr val="9BBB59">
                  <a:shade val="45000"/>
                  <a:satMod val="135000"/>
                </a:srgbClr>
                <a:prstClr val="white"/>
              </a:duotone>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a:blipFill>
        </p:spPr>
        <p:txBody>
          <a:bodyPr wrap="square" lIns="0" tIns="0" rIns="0" bIns="0" rtlCol="0"/>
          <a:lstStyle/>
          <a:p>
            <a:pPr>
              <a:defRPr/>
            </a:pPr>
            <a:endParaRPr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object 349"/>
          <p:cNvSpPr>
            <a:spLocks noChangeAspect="1"/>
          </p:cNvSpPr>
          <p:nvPr/>
        </p:nvSpPr>
        <p:spPr>
          <a:xfrm>
            <a:off x="10537324" y="6155855"/>
            <a:ext cx="471762" cy="255555"/>
          </a:xfrm>
          <a:prstGeom prst="rect">
            <a:avLst/>
          </a:prstGeom>
          <a:blipFill>
            <a:blip r:embed="rId11" cstate="print"/>
            <a:stretch>
              <a:fillRect/>
            </a:stretch>
          </a:blipFill>
        </p:spPr>
        <p:txBody>
          <a:bodyPr wrap="square" lIns="0" tIns="0" rIns="0" bIns="0" rtlCol="0"/>
          <a:lstStyle/>
          <a:p>
            <a:endParaRPr dirty="0"/>
          </a:p>
        </p:txBody>
      </p:sp>
      <p:sp>
        <p:nvSpPr>
          <p:cNvPr id="26" name="object 349"/>
          <p:cNvSpPr>
            <a:spLocks noChangeAspect="1"/>
          </p:cNvSpPr>
          <p:nvPr/>
        </p:nvSpPr>
        <p:spPr>
          <a:xfrm rot="205903">
            <a:off x="10723089" y="6005300"/>
            <a:ext cx="555861" cy="301111"/>
          </a:xfrm>
          <a:prstGeom prst="rect">
            <a:avLst/>
          </a:prstGeom>
          <a:blipFill>
            <a:blip r:embed="rId11" cstate="print">
              <a:lum bright="70000" contrast="-70000"/>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9467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Over 40 undergraduate and graduate programs are available to you overseas through on-site, online, and hybrid classes.</a:t>
            </a:r>
          </a:p>
        </p:txBody>
      </p:sp>
      <p:sp>
        <p:nvSpPr>
          <p:cNvPr id="3" name="Text Placeholder 2"/>
          <p:cNvSpPr>
            <a:spLocks noGrp="1"/>
          </p:cNvSpPr>
          <p:nvPr>
            <p:ph type="body" idx="1"/>
          </p:nvPr>
        </p:nvSpPr>
        <p:spPr>
          <a:xfrm>
            <a:off x="838200" y="1621029"/>
            <a:ext cx="3245069" cy="369556"/>
          </a:xfrm>
        </p:spPr>
        <p:txBody>
          <a:bodyPr>
            <a:normAutofit fontScale="62500" lnSpcReduction="20000"/>
          </a:bodyPr>
          <a:lstStyle/>
          <a:p>
            <a:r>
              <a:rPr lang="en-US" dirty="0">
                <a:solidFill>
                  <a:srgbClr val="C00000"/>
                </a:solidFill>
              </a:rPr>
              <a:t>Associate degree programs include:</a:t>
            </a:r>
          </a:p>
        </p:txBody>
      </p:sp>
      <p:sp>
        <p:nvSpPr>
          <p:cNvPr id="4" name="Text Placeholder 3"/>
          <p:cNvSpPr>
            <a:spLocks noGrp="1"/>
          </p:cNvSpPr>
          <p:nvPr>
            <p:ph type="body" idx="11"/>
          </p:nvPr>
        </p:nvSpPr>
        <p:spPr>
          <a:xfrm>
            <a:off x="838200" y="1805807"/>
            <a:ext cx="2926976" cy="1051143"/>
          </a:xfrm>
        </p:spPr>
        <p:txBody>
          <a:bodyPr>
            <a:normAutofit fontScale="40000" lnSpcReduction="20000"/>
          </a:bodyPr>
          <a:lstStyle/>
          <a:p>
            <a:pPr marL="342900" indent="-342900">
              <a:lnSpc>
                <a:spcPct val="120000"/>
              </a:lnSpc>
              <a:buFont typeface="Wingdings" panose="05000000000000000000" pitchFamily="2" charset="2"/>
              <a:buChar char="ü"/>
            </a:pPr>
            <a:r>
              <a:rPr lang="en-US" b="1" dirty="0">
                <a:solidFill>
                  <a:schemeClr val="bg2">
                    <a:lumMod val="25000"/>
                  </a:schemeClr>
                </a:solidFill>
              </a:rPr>
              <a:t>Business and management</a:t>
            </a:r>
          </a:p>
          <a:p>
            <a:pPr marL="342900" indent="-342900">
              <a:lnSpc>
                <a:spcPct val="120000"/>
              </a:lnSpc>
              <a:buFont typeface="Wingdings" panose="05000000000000000000" pitchFamily="2" charset="2"/>
              <a:buChar char="ü"/>
            </a:pPr>
            <a:r>
              <a:rPr lang="en-US" b="1" dirty="0">
                <a:solidFill>
                  <a:schemeClr val="bg2">
                    <a:lumMod val="25000"/>
                  </a:schemeClr>
                </a:solidFill>
              </a:rPr>
              <a:t>Psychology</a:t>
            </a:r>
          </a:p>
          <a:p>
            <a:pPr marL="342900" indent="-342900">
              <a:lnSpc>
                <a:spcPct val="120000"/>
              </a:lnSpc>
              <a:buFont typeface="Wingdings" panose="05000000000000000000" pitchFamily="2" charset="2"/>
              <a:buChar char="ü"/>
            </a:pPr>
            <a:r>
              <a:rPr lang="en-US" b="1" dirty="0">
                <a:solidFill>
                  <a:schemeClr val="bg2">
                    <a:lumMod val="25000"/>
                  </a:schemeClr>
                </a:solidFill>
              </a:rPr>
              <a:t>Foreign language studies</a:t>
            </a:r>
          </a:p>
          <a:p>
            <a:pPr marL="342900" indent="-342900">
              <a:lnSpc>
                <a:spcPct val="120000"/>
              </a:lnSpc>
              <a:buFont typeface="Wingdings" panose="05000000000000000000" pitchFamily="2" charset="2"/>
              <a:buChar char="ü"/>
            </a:pPr>
            <a:r>
              <a:rPr lang="en-US" b="1" dirty="0">
                <a:solidFill>
                  <a:schemeClr val="bg2">
                    <a:lumMod val="25000"/>
                  </a:schemeClr>
                </a:solidFill>
              </a:rPr>
              <a:t>And many more</a:t>
            </a:r>
          </a:p>
          <a:p>
            <a:endParaRPr lang="en-US" dirty="0"/>
          </a:p>
        </p:txBody>
      </p:sp>
      <p:sp>
        <p:nvSpPr>
          <p:cNvPr id="5" name="Text Placeholder 4"/>
          <p:cNvSpPr>
            <a:spLocks noGrp="1"/>
          </p:cNvSpPr>
          <p:nvPr>
            <p:ph type="body" idx="12"/>
          </p:nvPr>
        </p:nvSpPr>
        <p:spPr>
          <a:xfrm>
            <a:off x="4473464" y="1826870"/>
            <a:ext cx="3245069" cy="369556"/>
          </a:xfrm>
        </p:spPr>
        <p:txBody>
          <a:bodyPr>
            <a:normAutofit fontScale="70000" lnSpcReduction="20000"/>
          </a:bodyPr>
          <a:lstStyle/>
          <a:p>
            <a:r>
              <a:rPr lang="en-US" b="1" dirty="0">
                <a:solidFill>
                  <a:srgbClr val="B51902"/>
                </a:solidFill>
              </a:rPr>
              <a:t>Why choose UMGC Europe?</a:t>
            </a:r>
          </a:p>
        </p:txBody>
      </p:sp>
      <p:sp>
        <p:nvSpPr>
          <p:cNvPr id="6" name="Text Placeholder 5"/>
          <p:cNvSpPr>
            <a:spLocks noGrp="1"/>
          </p:cNvSpPr>
          <p:nvPr>
            <p:ph type="body" idx="13"/>
          </p:nvPr>
        </p:nvSpPr>
        <p:spPr>
          <a:xfrm>
            <a:off x="4307387" y="2335291"/>
            <a:ext cx="3411147" cy="2389845"/>
          </a:xfrm>
        </p:spPr>
        <p:txBody>
          <a:bodyPr>
            <a:noAutofit/>
          </a:bodyPr>
          <a:lstStyle/>
          <a:p>
            <a:pPr algn="ctr"/>
            <a:r>
              <a:rPr lang="en-US" sz="1200" dirty="0"/>
              <a:t>A UMGC degree can help you gain the confidence you need to succeed in your career. </a:t>
            </a:r>
          </a:p>
          <a:p>
            <a:pPr marL="342900" indent="-342900">
              <a:buFont typeface="Arial" panose="020B0604020202020204" pitchFamily="34" charset="0"/>
              <a:buChar char="•"/>
            </a:pPr>
            <a:r>
              <a:rPr lang="en-US" sz="1200" dirty="0"/>
              <a:t>Founded in 1947, UMGC was</a:t>
            </a:r>
            <a:r>
              <a:rPr lang="en-US" sz="1200" b="1" dirty="0"/>
              <a:t> </a:t>
            </a:r>
            <a:r>
              <a:rPr lang="en-US" sz="1200" b="1" dirty="0">
                <a:solidFill>
                  <a:srgbClr val="C00000"/>
                </a:solidFill>
              </a:rPr>
              <a:t>first to serve warriors </a:t>
            </a:r>
            <a:r>
              <a:rPr lang="en-US" sz="1200" b="1" dirty="0" smtClean="0">
                <a:solidFill>
                  <a:srgbClr val="C00000"/>
                </a:solidFill>
              </a:rPr>
              <a:t>overseas </a:t>
            </a:r>
            <a:r>
              <a:rPr lang="en-US" sz="1200" dirty="0" smtClean="0">
                <a:solidFill>
                  <a:schemeClr val="tx1"/>
                </a:solidFill>
              </a:rPr>
              <a:t>- s</a:t>
            </a:r>
            <a:r>
              <a:rPr lang="en-US" sz="1200" dirty="0" smtClean="0"/>
              <a:t>ince </a:t>
            </a:r>
            <a:r>
              <a:rPr lang="en-US" sz="1200" dirty="0"/>
              <a:t>1949</a:t>
            </a:r>
          </a:p>
          <a:p>
            <a:pPr marL="342900" indent="-342900">
              <a:buFont typeface="Arial" panose="020B0604020202020204" pitchFamily="34" charset="0"/>
              <a:buChar char="•"/>
            </a:pPr>
            <a:r>
              <a:rPr lang="en-US" sz="1200" dirty="0"/>
              <a:t>Career-relevant academics</a:t>
            </a:r>
          </a:p>
          <a:p>
            <a:pPr marL="342900" indent="-342900">
              <a:buFont typeface="Arial" panose="020B0604020202020204" pitchFamily="34" charset="0"/>
              <a:buChar char="•"/>
            </a:pPr>
            <a:r>
              <a:rPr lang="en-US" sz="1200" b="1" dirty="0">
                <a:solidFill>
                  <a:srgbClr val="C00000"/>
                </a:solidFill>
              </a:rPr>
              <a:t>Dedicated to the military </a:t>
            </a:r>
            <a:r>
              <a:rPr lang="en-US" sz="1200" dirty="0"/>
              <a:t>and other busy professionals</a:t>
            </a:r>
          </a:p>
          <a:p>
            <a:pPr marL="342900" indent="-342900">
              <a:buFont typeface="Arial" panose="020B0604020202020204" pitchFamily="34" charset="0"/>
              <a:buChar char="•"/>
            </a:pPr>
            <a:r>
              <a:rPr lang="en-US" sz="1200" dirty="0"/>
              <a:t>Member of the respected University System of Maryland</a:t>
            </a:r>
          </a:p>
          <a:p>
            <a:pPr marL="342900" indent="-342900">
              <a:buFont typeface="Arial" panose="020B0604020202020204" pitchFamily="34" charset="0"/>
              <a:buChar char="•"/>
            </a:pPr>
            <a:r>
              <a:rPr lang="en-US" sz="1200" b="1" dirty="0">
                <a:solidFill>
                  <a:srgbClr val="C00000"/>
                </a:solidFill>
              </a:rPr>
              <a:t>Regionally accredited </a:t>
            </a:r>
            <a:r>
              <a:rPr lang="en-US" sz="1200" dirty="0"/>
              <a:t>by the Middle States Commission on Higher Education</a:t>
            </a:r>
          </a:p>
        </p:txBody>
      </p:sp>
      <p:sp>
        <p:nvSpPr>
          <p:cNvPr id="8" name="Text Placeholder 7"/>
          <p:cNvSpPr>
            <a:spLocks noGrp="1"/>
          </p:cNvSpPr>
          <p:nvPr>
            <p:ph type="body" idx="15"/>
          </p:nvPr>
        </p:nvSpPr>
        <p:spPr>
          <a:xfrm>
            <a:off x="7942652" y="2040593"/>
            <a:ext cx="4249348" cy="3053411"/>
          </a:xfrm>
        </p:spPr>
        <p:txBody>
          <a:bodyPr>
            <a:normAutofit fontScale="92500" lnSpcReduction="10000"/>
          </a:bodyPr>
          <a:lstStyle/>
          <a:p>
            <a:r>
              <a:rPr lang="en-US" sz="1700" dirty="0">
                <a:solidFill>
                  <a:srgbClr val="C00000"/>
                </a:solidFill>
                <a:latin typeface="Roboto Medium" panose="02000000000000000000" pitchFamily="2" charset="0"/>
                <a:ea typeface="Roboto Medium" panose="02000000000000000000" pitchFamily="2" charset="0"/>
              </a:rPr>
              <a:t>Grafenwoehr: </a:t>
            </a:r>
            <a:r>
              <a:rPr lang="en-US" sz="1700" dirty="0">
                <a:latin typeface="Roboto Light" panose="02000000000000000000" pitchFamily="2" charset="0"/>
                <a:ea typeface="Roboto Light" panose="02000000000000000000" pitchFamily="2" charset="0"/>
              </a:rPr>
              <a:t>Tower Barracks, Bldg. 549</a:t>
            </a:r>
          </a:p>
          <a:p>
            <a:r>
              <a:rPr lang="en-US" sz="1700" dirty="0">
                <a:latin typeface="Roboto Light" panose="02000000000000000000" pitchFamily="2" charset="0"/>
                <a:ea typeface="Roboto Light" panose="02000000000000000000" pitchFamily="2" charset="0"/>
              </a:rPr>
              <a:t>Mon-Fri, 0800-1700</a:t>
            </a:r>
          </a:p>
          <a:p>
            <a:r>
              <a:rPr lang="en-US" sz="1700" dirty="0">
                <a:latin typeface="Roboto Light" panose="02000000000000000000" pitchFamily="2" charset="0"/>
                <a:ea typeface="Roboto Light" panose="02000000000000000000" pitchFamily="2" charset="0"/>
              </a:rPr>
              <a:t>CIV +49-(</a:t>
            </a:r>
            <a:r>
              <a:rPr lang="en-US" sz="1700" dirty="0" smtClean="0">
                <a:latin typeface="Roboto Light" panose="02000000000000000000" pitchFamily="2" charset="0"/>
                <a:ea typeface="Roboto Light" panose="02000000000000000000" pitchFamily="2" charset="0"/>
              </a:rPr>
              <a:t>0)9641-83-5226</a:t>
            </a:r>
          </a:p>
          <a:p>
            <a:r>
              <a:rPr lang="en-US" sz="1700" dirty="0" smtClean="0">
                <a:latin typeface="Roboto Light" panose="02000000000000000000" pitchFamily="2" charset="0"/>
                <a:ea typeface="Roboto Light" panose="02000000000000000000" pitchFamily="2" charset="0"/>
                <a:hlinkClick r:id="rId2"/>
              </a:rPr>
              <a:t>grafenwoehr-europe@umgc.edu</a:t>
            </a:r>
            <a:r>
              <a:rPr lang="en-US" sz="1700" dirty="0" smtClean="0">
                <a:latin typeface="Roboto Light" panose="02000000000000000000" pitchFamily="2" charset="0"/>
                <a:ea typeface="Roboto Light" panose="02000000000000000000" pitchFamily="2" charset="0"/>
              </a:rPr>
              <a:t> </a:t>
            </a:r>
            <a:endParaRPr lang="en-US" sz="1700" dirty="0">
              <a:latin typeface="Roboto Light" panose="02000000000000000000" pitchFamily="2" charset="0"/>
              <a:ea typeface="Roboto Light" panose="02000000000000000000" pitchFamily="2" charset="0"/>
            </a:endParaRPr>
          </a:p>
          <a:p>
            <a:r>
              <a:rPr lang="en-US" sz="1700" dirty="0" err="1">
                <a:solidFill>
                  <a:srgbClr val="C00000"/>
                </a:solidFill>
                <a:latin typeface="Roboto Medium" panose="02000000000000000000" pitchFamily="2" charset="0"/>
                <a:ea typeface="Roboto Medium" panose="02000000000000000000" pitchFamily="2" charset="0"/>
              </a:rPr>
              <a:t>Vilseck</a:t>
            </a:r>
            <a:r>
              <a:rPr lang="en-US" sz="1700" dirty="0">
                <a:solidFill>
                  <a:srgbClr val="C00000"/>
                </a:solidFill>
                <a:latin typeface="Roboto Medium" panose="02000000000000000000" pitchFamily="2" charset="0"/>
                <a:ea typeface="Roboto Medium" panose="02000000000000000000" pitchFamily="2" charset="0"/>
              </a:rPr>
              <a:t>: </a:t>
            </a:r>
            <a:r>
              <a:rPr lang="en-US" sz="1700" dirty="0">
                <a:latin typeface="Roboto Light" panose="02000000000000000000" pitchFamily="2" charset="0"/>
                <a:ea typeface="Roboto Light" panose="02000000000000000000" pitchFamily="2" charset="0"/>
              </a:rPr>
              <a:t>Rose Barracks, </a:t>
            </a:r>
            <a:r>
              <a:rPr lang="en-US" sz="1700" dirty="0" smtClean="0">
                <a:latin typeface="Roboto Light" panose="02000000000000000000" pitchFamily="2" charset="0"/>
                <a:ea typeface="Roboto Light" panose="02000000000000000000" pitchFamily="2" charset="0"/>
              </a:rPr>
              <a:t>Bldg</a:t>
            </a:r>
            <a:r>
              <a:rPr lang="en-US" sz="1700" dirty="0">
                <a:latin typeface="Roboto Light" panose="02000000000000000000" pitchFamily="2" charset="0"/>
                <a:ea typeface="Roboto Light" panose="02000000000000000000" pitchFamily="2" charset="0"/>
              </a:rPr>
              <a:t>. 223</a:t>
            </a:r>
          </a:p>
          <a:p>
            <a:r>
              <a:rPr lang="en-US" sz="1700" dirty="0">
                <a:latin typeface="Roboto Light" panose="02000000000000000000" pitchFamily="2" charset="0"/>
                <a:ea typeface="Roboto Light" panose="02000000000000000000" pitchFamily="2" charset="0"/>
              </a:rPr>
              <a:t>Mon-Fri, 0800-1700</a:t>
            </a:r>
          </a:p>
          <a:p>
            <a:r>
              <a:rPr lang="en-US" sz="1700" dirty="0">
                <a:latin typeface="Roboto Light" panose="02000000000000000000" pitchFamily="2" charset="0"/>
                <a:ea typeface="Roboto Light" panose="02000000000000000000" pitchFamily="2" charset="0"/>
              </a:rPr>
              <a:t>CIV +49-(</a:t>
            </a:r>
            <a:r>
              <a:rPr lang="en-US" sz="1700" dirty="0" smtClean="0">
                <a:latin typeface="Roboto Light" panose="02000000000000000000" pitchFamily="2" charset="0"/>
                <a:ea typeface="Roboto Light" panose="02000000000000000000" pitchFamily="2" charset="0"/>
              </a:rPr>
              <a:t>0)9662-70-2003</a:t>
            </a:r>
          </a:p>
          <a:p>
            <a:r>
              <a:rPr lang="en-US" sz="1700" dirty="0" smtClean="0">
                <a:latin typeface="Roboto Light" panose="02000000000000000000" pitchFamily="2" charset="0"/>
                <a:hlinkClick r:id="rId3"/>
              </a:rPr>
              <a:t>vilseck-europe@umgc.edu</a:t>
            </a:r>
            <a:r>
              <a:rPr lang="en-US" sz="1700" dirty="0" smtClean="0">
                <a:latin typeface="Roboto Light" panose="02000000000000000000" pitchFamily="2" charset="0"/>
              </a:rPr>
              <a:t> </a:t>
            </a:r>
            <a:endParaRPr lang="en-US" sz="1700" dirty="0"/>
          </a:p>
        </p:txBody>
      </p:sp>
      <p:sp>
        <p:nvSpPr>
          <p:cNvPr id="9" name="Text Placeholder 2">
            <a:extLst>
              <a:ext uri="{FF2B5EF4-FFF2-40B4-BE49-F238E27FC236}">
                <a16:creationId xmlns:a16="http://schemas.microsoft.com/office/drawing/2014/main" id="{62FF14AF-27A2-4B3C-90E8-D7DC4DFF620E}"/>
              </a:ext>
            </a:extLst>
          </p:cNvPr>
          <p:cNvSpPr txBox="1">
            <a:spLocks/>
          </p:cNvSpPr>
          <p:nvPr/>
        </p:nvSpPr>
        <p:spPr>
          <a:xfrm>
            <a:off x="838200" y="2856950"/>
            <a:ext cx="3245069" cy="369556"/>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lnSpc>
                <a:spcPct val="90000"/>
              </a:lnSpc>
              <a:spcBef>
                <a:spcPts val="1000"/>
              </a:spcBef>
              <a:buClr>
                <a:srgbClr val="FDBF38"/>
              </a:buClr>
              <a:buFont typeface="Arial"/>
              <a:buNone/>
              <a:defRPr sz="2400" b="0" i="0" kern="1200">
                <a:solidFill>
                  <a:srgbClr val="3C3C43"/>
                </a:solidFill>
                <a:latin typeface="Roboto Medium" charset="0"/>
                <a:ea typeface="Roboto Medium" charset="0"/>
                <a:cs typeface="Roboto Medium" charset="0"/>
              </a:defRPr>
            </a:lvl1pPr>
            <a:lvl2pPr marL="457200" indent="0" algn="l" defTabSz="914400" rtl="0" eaLnBrk="1" latinLnBrk="0" hangingPunct="1">
              <a:lnSpc>
                <a:spcPct val="90000"/>
              </a:lnSpc>
              <a:spcBef>
                <a:spcPts val="500"/>
              </a:spcBef>
              <a:buClr>
                <a:srgbClr val="FDBF38"/>
              </a:buClr>
              <a:buFont typeface="Arial"/>
              <a:buNone/>
              <a:defRPr sz="2000" b="1" i="0" kern="1200">
                <a:solidFill>
                  <a:srgbClr val="3C3C43"/>
                </a:solidFill>
                <a:latin typeface="Roboto Light" charset="0"/>
                <a:ea typeface="Roboto Light" charset="0"/>
                <a:cs typeface="Roboto Light" charset="0"/>
              </a:defRPr>
            </a:lvl2pPr>
            <a:lvl3pPr marL="914400" indent="0" algn="l" defTabSz="914400" rtl="0" eaLnBrk="1" latinLnBrk="0" hangingPunct="1">
              <a:lnSpc>
                <a:spcPct val="90000"/>
              </a:lnSpc>
              <a:spcBef>
                <a:spcPts val="500"/>
              </a:spcBef>
              <a:buClr>
                <a:srgbClr val="FDBF38"/>
              </a:buClr>
              <a:buFont typeface="Arial"/>
              <a:buNone/>
              <a:defRPr sz="1800" b="1" i="0" kern="1200">
                <a:solidFill>
                  <a:srgbClr val="3C3C43"/>
                </a:solidFill>
                <a:latin typeface="Roboto Light" charset="0"/>
                <a:ea typeface="Roboto Light" charset="0"/>
                <a:cs typeface="Roboto Light" charset="0"/>
              </a:defRPr>
            </a:lvl3pPr>
            <a:lvl4pPr marL="13716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4pPr>
            <a:lvl5pPr marL="18288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dirty="0">
                <a:solidFill>
                  <a:srgbClr val="C00000"/>
                </a:solidFill>
              </a:rPr>
              <a:t>Bachelor’s degree programs include:</a:t>
            </a:r>
          </a:p>
        </p:txBody>
      </p:sp>
      <p:sp>
        <p:nvSpPr>
          <p:cNvPr id="10" name="Text Placeholder 3">
            <a:extLst>
              <a:ext uri="{FF2B5EF4-FFF2-40B4-BE49-F238E27FC236}">
                <a16:creationId xmlns:a16="http://schemas.microsoft.com/office/drawing/2014/main" id="{10CD8744-773D-4335-838E-F2AC65698AB3}"/>
              </a:ext>
            </a:extLst>
          </p:cNvPr>
          <p:cNvSpPr txBox="1">
            <a:spLocks/>
          </p:cNvSpPr>
          <p:nvPr/>
        </p:nvSpPr>
        <p:spPr>
          <a:xfrm>
            <a:off x="838200" y="3041728"/>
            <a:ext cx="2926976" cy="1051143"/>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10000"/>
              </a:lnSpc>
              <a:spcBef>
                <a:spcPts val="1000"/>
              </a:spcBef>
              <a:buClr>
                <a:srgbClr val="FDBF38"/>
              </a:buClr>
              <a:buFont typeface="Arial"/>
              <a:buNone/>
              <a:defRPr sz="2200" b="0" i="0" kern="1200">
                <a:solidFill>
                  <a:srgbClr val="3C3C43"/>
                </a:solidFill>
                <a:latin typeface="Roboto Light" charset="0"/>
                <a:ea typeface="Roboto Light" charset="0"/>
                <a:cs typeface="Roboto Light" charset="0"/>
              </a:defRPr>
            </a:lvl1pPr>
            <a:lvl2pPr marL="457200" indent="0" algn="l" defTabSz="914400" rtl="0" eaLnBrk="1" latinLnBrk="0" hangingPunct="1">
              <a:lnSpc>
                <a:spcPct val="90000"/>
              </a:lnSpc>
              <a:spcBef>
                <a:spcPts val="500"/>
              </a:spcBef>
              <a:buClr>
                <a:srgbClr val="FDBF38"/>
              </a:buClr>
              <a:buFont typeface="Arial"/>
              <a:buNone/>
              <a:defRPr sz="2000" b="1" i="0" kern="1200">
                <a:solidFill>
                  <a:srgbClr val="3C3C43"/>
                </a:solidFill>
                <a:latin typeface="Roboto Light" charset="0"/>
                <a:ea typeface="Roboto Light" charset="0"/>
                <a:cs typeface="Roboto Light" charset="0"/>
              </a:defRPr>
            </a:lvl2pPr>
            <a:lvl3pPr marL="914400" indent="0" algn="l" defTabSz="914400" rtl="0" eaLnBrk="1" latinLnBrk="0" hangingPunct="1">
              <a:lnSpc>
                <a:spcPct val="90000"/>
              </a:lnSpc>
              <a:spcBef>
                <a:spcPts val="500"/>
              </a:spcBef>
              <a:buClr>
                <a:srgbClr val="FDBF38"/>
              </a:buClr>
              <a:buFont typeface="Arial"/>
              <a:buNone/>
              <a:defRPr sz="1800" b="1" i="0" kern="1200">
                <a:solidFill>
                  <a:srgbClr val="3C3C43"/>
                </a:solidFill>
                <a:latin typeface="Roboto Light" charset="0"/>
                <a:ea typeface="Roboto Light" charset="0"/>
                <a:cs typeface="Roboto Light" charset="0"/>
              </a:defRPr>
            </a:lvl3pPr>
            <a:lvl4pPr marL="13716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4pPr>
            <a:lvl5pPr marL="18288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342900" indent="-342900">
              <a:buFont typeface="Wingdings" panose="05000000000000000000" pitchFamily="2" charset="2"/>
              <a:buChar char="ü"/>
            </a:pPr>
            <a:r>
              <a:rPr lang="en-US" sz="3600" b="1" dirty="0">
                <a:solidFill>
                  <a:schemeClr val="bg2">
                    <a:lumMod val="25000"/>
                  </a:schemeClr>
                </a:solidFill>
              </a:rPr>
              <a:t>Business administration</a:t>
            </a:r>
          </a:p>
          <a:p>
            <a:pPr marL="342900" indent="-342900">
              <a:buFont typeface="Wingdings" panose="05000000000000000000" pitchFamily="2" charset="2"/>
              <a:buChar char="ü"/>
            </a:pPr>
            <a:r>
              <a:rPr lang="en-US" sz="3600" b="1" dirty="0">
                <a:solidFill>
                  <a:schemeClr val="bg2">
                    <a:lumMod val="25000"/>
                  </a:schemeClr>
                </a:solidFill>
              </a:rPr>
              <a:t>Criminal justice</a:t>
            </a:r>
          </a:p>
          <a:p>
            <a:pPr marL="342900" indent="-342900">
              <a:buFont typeface="Wingdings" panose="05000000000000000000" pitchFamily="2" charset="2"/>
              <a:buChar char="ü"/>
            </a:pPr>
            <a:r>
              <a:rPr lang="en-US" sz="3600" b="1" dirty="0">
                <a:solidFill>
                  <a:schemeClr val="bg2">
                    <a:lumMod val="25000"/>
                  </a:schemeClr>
                </a:solidFill>
              </a:rPr>
              <a:t>Cybersecurity management</a:t>
            </a:r>
          </a:p>
          <a:p>
            <a:pPr marL="342900" indent="-342900">
              <a:buFont typeface="Wingdings" panose="05000000000000000000" pitchFamily="2" charset="2"/>
              <a:buChar char="ü"/>
            </a:pPr>
            <a:r>
              <a:rPr lang="en-US" sz="3600" b="1" dirty="0">
                <a:solidFill>
                  <a:schemeClr val="bg2">
                    <a:lumMod val="25000"/>
                  </a:schemeClr>
                </a:solidFill>
              </a:rPr>
              <a:t>Homeland security </a:t>
            </a:r>
          </a:p>
          <a:p>
            <a:pPr marL="342900" indent="-342900">
              <a:buFont typeface="Wingdings" panose="05000000000000000000" pitchFamily="2" charset="2"/>
              <a:buChar char="ü"/>
            </a:pPr>
            <a:r>
              <a:rPr lang="en-US" sz="3600" b="1" dirty="0">
                <a:solidFill>
                  <a:schemeClr val="bg2">
                    <a:lumMod val="25000"/>
                  </a:schemeClr>
                </a:solidFill>
              </a:rPr>
              <a:t>And many more</a:t>
            </a:r>
          </a:p>
          <a:p>
            <a:endParaRPr lang="en-US" dirty="0"/>
          </a:p>
        </p:txBody>
      </p:sp>
      <p:sp>
        <p:nvSpPr>
          <p:cNvPr id="11" name="Text Placeholder 2">
            <a:extLst>
              <a:ext uri="{FF2B5EF4-FFF2-40B4-BE49-F238E27FC236}">
                <a16:creationId xmlns:a16="http://schemas.microsoft.com/office/drawing/2014/main" id="{6C63B209-144F-4E11-B207-76933FAC45B7}"/>
              </a:ext>
            </a:extLst>
          </p:cNvPr>
          <p:cNvSpPr txBox="1">
            <a:spLocks/>
          </p:cNvSpPr>
          <p:nvPr/>
        </p:nvSpPr>
        <p:spPr>
          <a:xfrm>
            <a:off x="838200" y="4261106"/>
            <a:ext cx="3245069" cy="36955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FDBF38"/>
              </a:buClr>
              <a:buFont typeface="Arial"/>
              <a:buNone/>
              <a:defRPr sz="2400" b="0" i="0" kern="1200">
                <a:solidFill>
                  <a:srgbClr val="3C3C43"/>
                </a:solidFill>
                <a:latin typeface="Roboto Medium" charset="0"/>
                <a:ea typeface="Roboto Medium" charset="0"/>
                <a:cs typeface="Roboto Medium" charset="0"/>
              </a:defRPr>
            </a:lvl1pPr>
            <a:lvl2pPr marL="457200" indent="0" algn="l" defTabSz="914400" rtl="0" eaLnBrk="1" latinLnBrk="0" hangingPunct="1">
              <a:lnSpc>
                <a:spcPct val="90000"/>
              </a:lnSpc>
              <a:spcBef>
                <a:spcPts val="500"/>
              </a:spcBef>
              <a:buClr>
                <a:srgbClr val="FDBF38"/>
              </a:buClr>
              <a:buFont typeface="Arial"/>
              <a:buNone/>
              <a:defRPr sz="2000" b="1" i="0" kern="1200">
                <a:solidFill>
                  <a:srgbClr val="3C3C43"/>
                </a:solidFill>
                <a:latin typeface="Roboto Light" charset="0"/>
                <a:ea typeface="Roboto Light" charset="0"/>
                <a:cs typeface="Roboto Light" charset="0"/>
              </a:defRPr>
            </a:lvl2pPr>
            <a:lvl3pPr marL="914400" indent="0" algn="l" defTabSz="914400" rtl="0" eaLnBrk="1" latinLnBrk="0" hangingPunct="1">
              <a:lnSpc>
                <a:spcPct val="90000"/>
              </a:lnSpc>
              <a:spcBef>
                <a:spcPts val="500"/>
              </a:spcBef>
              <a:buClr>
                <a:srgbClr val="FDBF38"/>
              </a:buClr>
              <a:buFont typeface="Arial"/>
              <a:buNone/>
              <a:defRPr sz="1800" b="1" i="0" kern="1200">
                <a:solidFill>
                  <a:srgbClr val="3C3C43"/>
                </a:solidFill>
                <a:latin typeface="Roboto Light" charset="0"/>
                <a:ea typeface="Roboto Light" charset="0"/>
                <a:cs typeface="Roboto Light" charset="0"/>
              </a:defRPr>
            </a:lvl3pPr>
            <a:lvl4pPr marL="13716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4pPr>
            <a:lvl5pPr marL="18288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1300" dirty="0">
                <a:solidFill>
                  <a:srgbClr val="C00000"/>
                </a:solidFill>
              </a:rPr>
              <a:t>Master’s degree programs include:</a:t>
            </a:r>
          </a:p>
        </p:txBody>
      </p:sp>
      <p:sp>
        <p:nvSpPr>
          <p:cNvPr id="12" name="Text Placeholder 3">
            <a:extLst>
              <a:ext uri="{FF2B5EF4-FFF2-40B4-BE49-F238E27FC236}">
                <a16:creationId xmlns:a16="http://schemas.microsoft.com/office/drawing/2014/main" id="{9741F82C-25A5-48B5-971C-8D08D99DEC84}"/>
              </a:ext>
            </a:extLst>
          </p:cNvPr>
          <p:cNvSpPr txBox="1">
            <a:spLocks/>
          </p:cNvSpPr>
          <p:nvPr/>
        </p:nvSpPr>
        <p:spPr>
          <a:xfrm>
            <a:off x="838200" y="4490274"/>
            <a:ext cx="3245068" cy="1051143"/>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110000"/>
              </a:lnSpc>
              <a:spcBef>
                <a:spcPts val="1000"/>
              </a:spcBef>
              <a:buClr>
                <a:srgbClr val="FDBF38"/>
              </a:buClr>
              <a:buFont typeface="Arial"/>
              <a:buNone/>
              <a:defRPr sz="2200" b="0" i="0" kern="1200">
                <a:solidFill>
                  <a:srgbClr val="3C3C43"/>
                </a:solidFill>
                <a:latin typeface="Roboto Light" charset="0"/>
                <a:ea typeface="Roboto Light" charset="0"/>
                <a:cs typeface="Roboto Light" charset="0"/>
              </a:defRPr>
            </a:lvl1pPr>
            <a:lvl2pPr marL="457200" indent="0" algn="l" defTabSz="914400" rtl="0" eaLnBrk="1" latinLnBrk="0" hangingPunct="1">
              <a:lnSpc>
                <a:spcPct val="90000"/>
              </a:lnSpc>
              <a:spcBef>
                <a:spcPts val="500"/>
              </a:spcBef>
              <a:buClr>
                <a:srgbClr val="FDBF38"/>
              </a:buClr>
              <a:buFont typeface="Arial"/>
              <a:buNone/>
              <a:defRPr sz="2000" b="1" i="0" kern="1200">
                <a:solidFill>
                  <a:srgbClr val="3C3C43"/>
                </a:solidFill>
                <a:latin typeface="Roboto Light" charset="0"/>
                <a:ea typeface="Roboto Light" charset="0"/>
                <a:cs typeface="Roboto Light" charset="0"/>
              </a:defRPr>
            </a:lvl2pPr>
            <a:lvl3pPr marL="914400" indent="0" algn="l" defTabSz="914400" rtl="0" eaLnBrk="1" latinLnBrk="0" hangingPunct="1">
              <a:lnSpc>
                <a:spcPct val="90000"/>
              </a:lnSpc>
              <a:spcBef>
                <a:spcPts val="500"/>
              </a:spcBef>
              <a:buClr>
                <a:srgbClr val="FDBF38"/>
              </a:buClr>
              <a:buFont typeface="Arial"/>
              <a:buNone/>
              <a:defRPr sz="1800" b="1" i="0" kern="1200">
                <a:solidFill>
                  <a:srgbClr val="3C3C43"/>
                </a:solidFill>
                <a:latin typeface="Roboto Light" charset="0"/>
                <a:ea typeface="Roboto Light" charset="0"/>
                <a:cs typeface="Roboto Light" charset="0"/>
              </a:defRPr>
            </a:lvl3pPr>
            <a:lvl4pPr marL="13716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4pPr>
            <a:lvl5pPr marL="1828800" indent="0" algn="l" defTabSz="914400" rtl="0" eaLnBrk="1" latinLnBrk="0" hangingPunct="1">
              <a:lnSpc>
                <a:spcPct val="90000"/>
              </a:lnSpc>
              <a:spcBef>
                <a:spcPts val="500"/>
              </a:spcBef>
              <a:buClr>
                <a:srgbClr val="FDBF38"/>
              </a:buClr>
              <a:buFont typeface="Arial"/>
              <a:buNone/>
              <a:defRPr sz="1600" b="1" i="0" kern="1200">
                <a:solidFill>
                  <a:srgbClr val="3C3C43"/>
                </a:solidFill>
                <a:latin typeface="Roboto Light" charset="0"/>
                <a:ea typeface="Roboto Light" charset="0"/>
                <a:cs typeface="Roboto Light"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342900" indent="-342900">
              <a:buFont typeface="Wingdings" panose="05000000000000000000" pitchFamily="2" charset="2"/>
              <a:buChar char="ü"/>
            </a:pPr>
            <a:r>
              <a:rPr lang="en-US" sz="3600" b="1" dirty="0">
                <a:solidFill>
                  <a:schemeClr val="bg2">
                    <a:lumMod val="25000"/>
                  </a:schemeClr>
                </a:solidFill>
              </a:rPr>
              <a:t>Business administration (MBA)</a:t>
            </a:r>
          </a:p>
          <a:p>
            <a:pPr marL="342900" indent="-342900">
              <a:buFont typeface="Wingdings" panose="05000000000000000000" pitchFamily="2" charset="2"/>
              <a:buChar char="ü"/>
            </a:pPr>
            <a:r>
              <a:rPr lang="en-US" sz="3600" b="1" dirty="0">
                <a:solidFill>
                  <a:schemeClr val="bg2">
                    <a:lumMod val="25000"/>
                  </a:schemeClr>
                </a:solidFill>
              </a:rPr>
              <a:t>Cybersecurity technology (MS and certificate)</a:t>
            </a:r>
          </a:p>
          <a:p>
            <a:pPr marL="342900" indent="-342900">
              <a:buFont typeface="Wingdings" panose="05000000000000000000" pitchFamily="2" charset="2"/>
              <a:buChar char="ü"/>
            </a:pPr>
            <a:r>
              <a:rPr lang="en-US" sz="3600" b="1" dirty="0">
                <a:solidFill>
                  <a:schemeClr val="bg2">
                    <a:lumMod val="25000"/>
                  </a:schemeClr>
                </a:solidFill>
              </a:rPr>
              <a:t>Information technology (MSIT and certificates)</a:t>
            </a:r>
          </a:p>
          <a:p>
            <a:pPr marL="342900" indent="-342900">
              <a:buFont typeface="Wingdings" panose="05000000000000000000" pitchFamily="2" charset="2"/>
              <a:buChar char="ü"/>
            </a:pPr>
            <a:r>
              <a:rPr lang="en-US" sz="3600" b="1" dirty="0">
                <a:solidFill>
                  <a:schemeClr val="bg2">
                    <a:lumMod val="25000"/>
                  </a:schemeClr>
                </a:solidFill>
              </a:rPr>
              <a:t>Management (MSM and certificates)</a:t>
            </a:r>
          </a:p>
          <a:p>
            <a:endParaRPr lang="en-US" dirty="0"/>
          </a:p>
        </p:txBody>
      </p:sp>
    </p:spTree>
    <p:extLst>
      <p:ext uri="{BB962C8B-B14F-4D97-AF65-F5344CB8AC3E}">
        <p14:creationId xmlns:p14="http://schemas.microsoft.com/office/powerpoint/2010/main" val="338863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p:cNvGrpSpPr>
          <p:nvPr/>
        </p:nvGrpSpPr>
        <p:grpSpPr bwMode="auto">
          <a:xfrm>
            <a:off x="0" y="0"/>
            <a:ext cx="12192000" cy="2487168"/>
            <a:chOff x="-1" y="0"/>
            <a:chExt cx="9144001" cy="1696352"/>
          </a:xfrm>
        </p:grpSpPr>
        <p:sp>
          <p:nvSpPr>
            <p:cNvPr id="5" name="Rectangle 4"/>
            <p:cNvSpPr/>
            <p:nvPr userDrawn="1"/>
          </p:nvSpPr>
          <p:spPr>
            <a:xfrm>
              <a:off x="-1" y="0"/>
              <a:ext cx="9144001" cy="737890"/>
            </a:xfrm>
            <a:prstGeom prst="rect">
              <a:avLst/>
            </a:prstGeom>
            <a:solidFill>
              <a:srgbClr val="00488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152399" y="679175"/>
              <a:ext cx="8991601" cy="58872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entagon 6"/>
            <p:cNvSpPr/>
            <p:nvPr userDrawn="1"/>
          </p:nvSpPr>
          <p:spPr>
            <a:xfrm>
              <a:off x="-1" y="217400"/>
              <a:ext cx="4313238" cy="1152059"/>
            </a:xfrm>
            <a:prstGeom prst="homePlat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Pentagon 7"/>
            <p:cNvSpPr/>
            <p:nvPr userDrawn="1"/>
          </p:nvSpPr>
          <p:spPr>
            <a:xfrm>
              <a:off x="-1" y="272940"/>
              <a:ext cx="4254500" cy="1086998"/>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1" y="737890"/>
              <a:ext cx="9144001" cy="958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19" descr="eagle.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7145" y="103754"/>
              <a:ext cx="411882" cy="4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rotWithShape="1">
          <a:blip r:embed="rId3"/>
          <a:srcRect r="367"/>
          <a:stretch/>
        </p:blipFill>
        <p:spPr>
          <a:xfrm>
            <a:off x="203200" y="603674"/>
            <a:ext cx="4789418" cy="1068895"/>
          </a:xfrm>
          <a:prstGeom prst="rect">
            <a:avLst/>
          </a:prstGeom>
        </p:spPr>
      </p:pic>
      <p:sp>
        <p:nvSpPr>
          <p:cNvPr id="13" name="Rectangle 12"/>
          <p:cNvSpPr/>
          <p:nvPr/>
        </p:nvSpPr>
        <p:spPr>
          <a:xfrm>
            <a:off x="5750983" y="1647512"/>
            <a:ext cx="6472002" cy="4985980"/>
          </a:xfrm>
          <a:prstGeom prst="rect">
            <a:avLst/>
          </a:prstGeom>
        </p:spPr>
        <p:txBody>
          <a:bodyPr wrap="square">
            <a:spAutoFit/>
          </a:bodyPr>
          <a:lstStyle/>
          <a:p>
            <a:r>
              <a:rPr lang="en-US" sz="2000" b="1" dirty="0">
                <a:solidFill>
                  <a:schemeClr val="tx2"/>
                </a:solidFill>
                <a:latin typeface="+mj-lt"/>
              </a:rPr>
              <a:t> </a:t>
            </a:r>
            <a:r>
              <a:rPr lang="en-US" sz="2200" b="1" u="sng" dirty="0"/>
              <a:t>Worldwide Fields of </a:t>
            </a:r>
            <a:r>
              <a:rPr lang="en-US" sz="2200" b="1" u="sng" dirty="0" smtClean="0"/>
              <a:t>Study:</a:t>
            </a:r>
            <a:endParaRPr lang="en-US" sz="2200" b="1" u="sng" dirty="0"/>
          </a:p>
          <a:p>
            <a:pPr marL="342900" indent="-342900">
              <a:buFont typeface="Arial" panose="020B0604020202020204" pitchFamily="34" charset="0"/>
              <a:buChar char="•"/>
            </a:pPr>
            <a:r>
              <a:rPr lang="en-US" sz="2200" b="1" dirty="0" smtClean="0">
                <a:latin typeface="+mj-lt"/>
              </a:rPr>
              <a:t>Aeronautics </a:t>
            </a:r>
            <a:endParaRPr lang="en-US" sz="2200" b="1" dirty="0">
              <a:latin typeface="+mj-lt"/>
            </a:endParaRPr>
          </a:p>
          <a:p>
            <a:pPr marL="342900" indent="-342900">
              <a:buFont typeface="Arial" panose="020B0604020202020204" pitchFamily="34" charset="0"/>
              <a:buChar char="•"/>
            </a:pPr>
            <a:r>
              <a:rPr lang="en-US" sz="2200" b="1" dirty="0">
                <a:latin typeface="+mj-lt"/>
              </a:rPr>
              <a:t>Aviation Maintenance</a:t>
            </a:r>
          </a:p>
          <a:p>
            <a:pPr marL="342900" indent="-342900">
              <a:buFont typeface="Arial" panose="020B0604020202020204" pitchFamily="34" charset="0"/>
              <a:buChar char="•"/>
            </a:pPr>
            <a:r>
              <a:rPr lang="en-US" sz="2200" b="1" dirty="0" smtClean="0">
                <a:latin typeface="+mj-lt"/>
              </a:rPr>
              <a:t>Unmanned </a:t>
            </a:r>
            <a:r>
              <a:rPr lang="en-US" sz="2200" b="1" dirty="0">
                <a:latin typeface="+mj-lt"/>
              </a:rPr>
              <a:t>Systems</a:t>
            </a:r>
          </a:p>
          <a:p>
            <a:pPr marL="342900" indent="-342900">
              <a:buFont typeface="Arial" panose="020B0604020202020204" pitchFamily="34" charset="0"/>
              <a:buChar char="•"/>
            </a:pPr>
            <a:r>
              <a:rPr lang="en-US" sz="2200" b="1" dirty="0">
                <a:latin typeface="+mj-lt"/>
              </a:rPr>
              <a:t>Aviation Security</a:t>
            </a:r>
          </a:p>
          <a:p>
            <a:pPr marL="342900" indent="-342900">
              <a:buFont typeface="Arial" panose="020B0604020202020204" pitchFamily="34" charset="0"/>
              <a:buChar char="•"/>
            </a:pPr>
            <a:r>
              <a:rPr lang="en-US" sz="2200" b="1" dirty="0">
                <a:latin typeface="+mj-lt"/>
              </a:rPr>
              <a:t>Human </a:t>
            </a:r>
            <a:r>
              <a:rPr lang="en-US" sz="2200" b="1" dirty="0" smtClean="0">
                <a:latin typeface="+mj-lt"/>
              </a:rPr>
              <a:t>Factors</a:t>
            </a:r>
          </a:p>
          <a:p>
            <a:pPr marL="342900" indent="-342900">
              <a:buFont typeface="Arial" panose="020B0604020202020204" pitchFamily="34" charset="0"/>
              <a:buChar char="•"/>
            </a:pPr>
            <a:r>
              <a:rPr lang="en-US" sz="2200" b="1" dirty="0" smtClean="0">
                <a:latin typeface="+mj-lt"/>
              </a:rPr>
              <a:t>Aviation </a:t>
            </a:r>
            <a:r>
              <a:rPr lang="en-US" sz="2200" b="1" dirty="0">
                <a:latin typeface="+mj-lt"/>
              </a:rPr>
              <a:t>Business Administration</a:t>
            </a:r>
          </a:p>
          <a:p>
            <a:pPr marL="342900" indent="-342900">
              <a:buFont typeface="Arial" panose="020B0604020202020204" pitchFamily="34" charset="0"/>
              <a:buChar char="•"/>
            </a:pPr>
            <a:r>
              <a:rPr lang="en-US" sz="2200" b="1" dirty="0">
                <a:latin typeface="+mj-lt"/>
              </a:rPr>
              <a:t>Technical Management with specializations in areas like:</a:t>
            </a:r>
          </a:p>
          <a:p>
            <a:pPr marL="800100" lvl="1" indent="-342900">
              <a:buFont typeface="Arial" panose="020B0604020202020204" pitchFamily="34" charset="0"/>
              <a:buChar char="•"/>
            </a:pPr>
            <a:r>
              <a:rPr lang="en-US" sz="2000" b="1" i="1" dirty="0">
                <a:latin typeface="+mj-lt"/>
              </a:rPr>
              <a:t>Project Management</a:t>
            </a:r>
          </a:p>
          <a:p>
            <a:pPr marL="800100" lvl="1" indent="-342900">
              <a:buFont typeface="Arial" panose="020B0604020202020204" pitchFamily="34" charset="0"/>
              <a:buChar char="•"/>
            </a:pPr>
            <a:r>
              <a:rPr lang="en-US" sz="2000" b="1" i="1" dirty="0">
                <a:latin typeface="+mj-lt"/>
              </a:rPr>
              <a:t>Information Security and Information Systems</a:t>
            </a:r>
          </a:p>
          <a:p>
            <a:pPr marL="800100" lvl="1" indent="-342900">
              <a:buFont typeface="Arial" panose="020B0604020202020204" pitchFamily="34" charset="0"/>
              <a:buChar char="•"/>
            </a:pPr>
            <a:r>
              <a:rPr lang="en-US" sz="2000" b="1" i="1" dirty="0">
                <a:latin typeface="+mj-lt"/>
              </a:rPr>
              <a:t>Occupational Safety and Health</a:t>
            </a:r>
          </a:p>
          <a:p>
            <a:pPr marL="800100" lvl="1" indent="-342900">
              <a:buFont typeface="Arial" panose="020B0604020202020204" pitchFamily="34" charset="0"/>
              <a:buChar char="•"/>
            </a:pPr>
            <a:r>
              <a:rPr lang="en-US" sz="2000" b="1" i="1" dirty="0" smtClean="0">
                <a:latin typeface="+mj-lt"/>
              </a:rPr>
              <a:t>Engineering </a:t>
            </a:r>
            <a:r>
              <a:rPr lang="en-US" sz="2000" b="1" i="1" dirty="0">
                <a:latin typeface="+mj-lt"/>
              </a:rPr>
              <a:t>Sciences</a:t>
            </a:r>
          </a:p>
          <a:p>
            <a:pPr marL="800100" lvl="1" indent="-342900">
              <a:buFont typeface="Arial" panose="020B0604020202020204" pitchFamily="34" charset="0"/>
              <a:buChar char="•"/>
            </a:pPr>
            <a:r>
              <a:rPr lang="en-US" sz="2000" b="1" i="1" dirty="0">
                <a:latin typeface="+mj-lt"/>
              </a:rPr>
              <a:t>Facilities and Construction Management </a:t>
            </a:r>
          </a:p>
          <a:p>
            <a:pPr marL="800100" lvl="1" indent="-342900">
              <a:buFont typeface="Arial" panose="020B0604020202020204" pitchFamily="34" charset="0"/>
              <a:buChar char="•"/>
            </a:pPr>
            <a:r>
              <a:rPr lang="en-US" sz="2000" b="1" i="1" dirty="0">
                <a:latin typeface="+mj-lt"/>
              </a:rPr>
              <a:t>Logistics and Supply Chain Management</a:t>
            </a:r>
          </a:p>
        </p:txBody>
      </p:sp>
      <p:sp>
        <p:nvSpPr>
          <p:cNvPr id="15" name="Rectangle 14"/>
          <p:cNvSpPr/>
          <p:nvPr/>
        </p:nvSpPr>
        <p:spPr>
          <a:xfrm>
            <a:off x="-72512" y="1689770"/>
            <a:ext cx="5896006" cy="4901463"/>
          </a:xfrm>
          <a:prstGeom prst="rect">
            <a:avLst/>
          </a:prstGeom>
        </p:spPr>
        <p:txBody>
          <a:bodyPr wrap="square">
            <a:spAutoFit/>
          </a:bodyPr>
          <a:lstStyle/>
          <a:p>
            <a:endParaRPr lang="en-US" sz="2200" dirty="0">
              <a:cs typeface="Arial" panose="020B0604020202020204" pitchFamily="34" charset="0"/>
            </a:endParaRPr>
          </a:p>
          <a:p>
            <a:pPr algn="ctr">
              <a:spcBef>
                <a:spcPts val="50"/>
              </a:spcBef>
            </a:pPr>
            <a:r>
              <a:rPr lang="en-US" sz="2400" b="1" dirty="0" smtClean="0">
                <a:latin typeface="+mj-lt"/>
                <a:cs typeface="Arial" panose="020B0604020202020204" pitchFamily="34" charset="0"/>
              </a:rPr>
              <a:t>Associates</a:t>
            </a:r>
            <a:r>
              <a:rPr lang="en-US" sz="2400" b="1" dirty="0">
                <a:latin typeface="+mj-lt"/>
                <a:cs typeface="Arial" panose="020B0604020202020204" pitchFamily="34" charset="0"/>
              </a:rPr>
              <a:t>, Bachelors, &amp; Masters degrees are offered </a:t>
            </a:r>
            <a:r>
              <a:rPr lang="en-US" sz="2400" b="1" dirty="0" smtClean="0">
                <a:latin typeface="+mj-lt"/>
                <a:cs typeface="Arial" panose="020B0604020202020204" pitchFamily="34" charset="0"/>
              </a:rPr>
              <a:t>through ERAU Worldwide</a:t>
            </a:r>
          </a:p>
          <a:p>
            <a:pPr algn="ctr">
              <a:spcBef>
                <a:spcPts val="50"/>
              </a:spcBef>
            </a:pPr>
            <a:endParaRPr lang="en-US" sz="2000" dirty="0" smtClean="0">
              <a:cs typeface="Arial" panose="020B0604020202020204" pitchFamily="34" charset="0"/>
            </a:endParaRPr>
          </a:p>
          <a:p>
            <a:pPr algn="ctr"/>
            <a:r>
              <a:rPr lang="en-US" sz="2000" b="1" dirty="0" smtClean="0">
                <a:cs typeface="Arial" panose="020B0604020202020204" pitchFamily="34" charset="0"/>
              </a:rPr>
              <a:t>Our curriculum is designed to fit into the busy lifestyles of our military affiliated students:</a:t>
            </a:r>
          </a:p>
          <a:p>
            <a:pPr marL="742950" lvl="1" indent="-285750" eaLnBrk="0" fontAlgn="base" hangingPunct="0">
              <a:spcBef>
                <a:spcPct val="0"/>
              </a:spcBef>
              <a:spcAft>
                <a:spcPct val="0"/>
              </a:spcAft>
              <a:buFont typeface="Arial" panose="020B0604020202020204" pitchFamily="34" charset="0"/>
              <a:buChar char="•"/>
              <a:defRPr/>
            </a:pPr>
            <a:r>
              <a:rPr lang="en-US" sz="1900" dirty="0" smtClean="0">
                <a:cs typeface="Arial" panose="020B0604020202020204" pitchFamily="34" charset="0"/>
              </a:rPr>
              <a:t>12 start terms for undergraduate courses per year</a:t>
            </a:r>
          </a:p>
          <a:p>
            <a:pPr marL="742950" lvl="1" indent="-285750" eaLnBrk="0" fontAlgn="base" hangingPunct="0">
              <a:spcBef>
                <a:spcPct val="0"/>
              </a:spcBef>
              <a:spcAft>
                <a:spcPct val="0"/>
              </a:spcAft>
              <a:buFont typeface="Arial" panose="020B0604020202020204" pitchFamily="34" charset="0"/>
              <a:buChar char="•"/>
              <a:defRPr/>
            </a:pPr>
            <a:r>
              <a:rPr lang="en-US" sz="1900" dirty="0" smtClean="0">
                <a:cs typeface="Arial" panose="020B0604020202020204" pitchFamily="34" charset="0"/>
              </a:rPr>
              <a:t>10 start terms for graduate courses per year</a:t>
            </a:r>
          </a:p>
          <a:p>
            <a:pPr marL="742950" lvl="1" indent="-285750" eaLnBrk="0" fontAlgn="base" hangingPunct="0">
              <a:spcBef>
                <a:spcPct val="0"/>
              </a:spcBef>
              <a:spcAft>
                <a:spcPct val="0"/>
              </a:spcAft>
              <a:buFont typeface="Arial" panose="020B0604020202020204" pitchFamily="34" charset="0"/>
              <a:buChar char="•"/>
              <a:defRPr/>
            </a:pPr>
            <a:r>
              <a:rPr lang="en-US" sz="1900" dirty="0" smtClean="0">
                <a:cs typeface="Arial" panose="020B0604020202020204" pitchFamily="34" charset="0"/>
              </a:rPr>
              <a:t>Allows students to stagger courses and accelerate their degree</a:t>
            </a:r>
          </a:p>
          <a:p>
            <a:pPr marL="342900" indent="-342900">
              <a:buFont typeface="Arial" panose="020B0604020202020204" pitchFamily="34" charset="0"/>
              <a:buChar char="•"/>
            </a:pPr>
            <a:endParaRPr lang="en-US" sz="2000" dirty="0">
              <a:latin typeface="+mj-lt"/>
              <a:cs typeface="Arial" panose="020B0604020202020204" pitchFamily="34" charset="0"/>
            </a:endParaRPr>
          </a:p>
          <a:p>
            <a:pPr algn="ctr"/>
            <a:r>
              <a:rPr lang="en-US" sz="2000" dirty="0" smtClean="0">
                <a:cs typeface="Arial" panose="020B0604020202020204" pitchFamily="34" charset="0"/>
              </a:rPr>
              <a:t>Grafenwoehr </a:t>
            </a:r>
            <a:r>
              <a:rPr lang="en-US" sz="2000" b="1" dirty="0" smtClean="0">
                <a:solidFill>
                  <a:schemeClr val="tx1">
                    <a:lumMod val="95000"/>
                    <a:lumOff val="5000"/>
                  </a:schemeClr>
                </a:solidFill>
                <a:latin typeface="Arial Black" panose="020B0A04020102020204" pitchFamily="34" charset="0"/>
                <a:cs typeface="Arial" panose="020B0604020202020204" pitchFamily="34" charset="0"/>
              </a:rPr>
              <a:t>l</a:t>
            </a:r>
            <a:r>
              <a:rPr lang="en-US" sz="2000" b="1" dirty="0" smtClean="0">
                <a:cs typeface="Arial" panose="020B0604020202020204" pitchFamily="34" charset="0"/>
              </a:rPr>
              <a:t> </a:t>
            </a:r>
            <a:r>
              <a:rPr lang="en-US" sz="2000" b="1" dirty="0" smtClean="0">
                <a:latin typeface="+mj-lt"/>
                <a:cs typeface="Arial" panose="020B0604020202020204" pitchFamily="34" charset="0"/>
              </a:rPr>
              <a:t>Vilseck</a:t>
            </a:r>
            <a:r>
              <a:rPr lang="en-US" sz="2000" b="1" dirty="0" smtClean="0">
                <a:latin typeface="Arial Black" panose="020B0A04020102020204" pitchFamily="34" charset="0"/>
                <a:cs typeface="Arial" panose="020B0604020202020204" pitchFamily="34" charset="0"/>
              </a:rPr>
              <a:t> l </a:t>
            </a:r>
            <a:r>
              <a:rPr lang="en-US" sz="2000" b="1" dirty="0" smtClean="0">
                <a:latin typeface="+mj-lt"/>
                <a:cs typeface="Arial" panose="020B0604020202020204" pitchFamily="34" charset="0"/>
              </a:rPr>
              <a:t>Hohenfels </a:t>
            </a:r>
            <a:endParaRPr lang="en-US" sz="2000" b="1" dirty="0">
              <a:latin typeface="Arial Black" panose="020B0A04020102020204" pitchFamily="34" charset="0"/>
              <a:cs typeface="Arial" panose="020B0604020202020204" pitchFamily="34" charset="0"/>
            </a:endParaRPr>
          </a:p>
          <a:p>
            <a:pPr algn="ctr"/>
            <a:r>
              <a:rPr lang="en-US" sz="2000" b="1" i="1" dirty="0" smtClean="0">
                <a:latin typeface="+mj-lt"/>
                <a:cs typeface="Arial" panose="020B0604020202020204" pitchFamily="34" charset="0"/>
              </a:rPr>
              <a:t>Contact </a:t>
            </a:r>
            <a:r>
              <a:rPr lang="en-US" sz="2000" b="1" i="1" dirty="0">
                <a:latin typeface="+mj-lt"/>
                <a:cs typeface="Arial" panose="020B0604020202020204" pitchFamily="34" charset="0"/>
              </a:rPr>
              <a:t>information:</a:t>
            </a:r>
          </a:p>
          <a:p>
            <a:pPr algn="ctr"/>
            <a:r>
              <a:rPr lang="en-US" b="1" dirty="0">
                <a:latin typeface="+mj-lt"/>
                <a:cs typeface="Arial" panose="020B0604020202020204" pitchFamily="34" charset="0"/>
              </a:rPr>
              <a:t>DSN: 476-3605  /  CIV: 09662-83-3605</a:t>
            </a:r>
          </a:p>
          <a:p>
            <a:pPr algn="ctr"/>
            <a:r>
              <a:rPr lang="en-US" b="1" dirty="0" smtClean="0">
                <a:latin typeface="+mj-lt"/>
                <a:cs typeface="Arial" panose="020B0604020202020204" pitchFamily="34" charset="0"/>
                <a:hlinkClick r:id="rId4"/>
              </a:rPr>
              <a:t>Graf-Vilseck@erau.edu</a:t>
            </a:r>
            <a:r>
              <a:rPr lang="en-US" b="1" dirty="0" smtClean="0">
                <a:latin typeface="+mj-lt"/>
                <a:cs typeface="Arial" panose="020B0604020202020204" pitchFamily="34" charset="0"/>
              </a:rPr>
              <a:t> </a:t>
            </a:r>
            <a:endParaRPr lang="en-US" b="1" dirty="0">
              <a:latin typeface="+mj-lt"/>
              <a:cs typeface="Arial" panose="020B0604020202020204" pitchFamily="34"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517" r="9474" b="2561"/>
          <a:stretch/>
        </p:blipFill>
        <p:spPr>
          <a:xfrm>
            <a:off x="9088341" y="1227765"/>
            <a:ext cx="2989621" cy="2396748"/>
          </a:xfrm>
          <a:prstGeom prst="rect">
            <a:avLst/>
          </a:prstGeom>
        </p:spPr>
      </p:pic>
    </p:spTree>
    <p:extLst>
      <p:ext uri="{BB962C8B-B14F-4D97-AF65-F5344CB8AC3E}">
        <p14:creationId xmlns:p14="http://schemas.microsoft.com/office/powerpoint/2010/main" val="2166033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E9B3992-06C4-C045-88D0-5664E804F8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576"/>
            <a:ext cx="12192000" cy="6858000"/>
          </a:xfrm>
          <a:prstGeom prst="rect">
            <a:avLst/>
          </a:prstGeom>
        </p:spPr>
      </p:pic>
    </p:spTree>
    <p:extLst>
      <p:ext uri="{BB962C8B-B14F-4D97-AF65-F5344CB8AC3E}">
        <p14:creationId xmlns:p14="http://schemas.microsoft.com/office/powerpoint/2010/main" val="4228529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59774" y="2025519"/>
            <a:ext cx="10472451" cy="4536148"/>
          </a:xfrm>
        </p:spPr>
        <p:txBody>
          <a:bodyPr>
            <a:noAutofit/>
          </a:bodyPr>
          <a:lstStyle/>
          <a:p>
            <a:pPr>
              <a:lnSpc>
                <a:spcPct val="100000"/>
              </a:lnSpc>
            </a:pPr>
            <a:endParaRPr lang="en-US" sz="1200" dirty="0">
              <a:solidFill>
                <a:schemeClr val="tx1"/>
              </a:solidFill>
              <a:latin typeface="Arial" panose="020B0604020202020204" pitchFamily="34" charset="0"/>
              <a:cs typeface="Arial" panose="020B0604020202020204" pitchFamily="34" charset="0"/>
            </a:endParaRPr>
          </a:p>
          <a:p>
            <a:pPr algn="ctr">
              <a:lnSpc>
                <a:spcPct val="100000"/>
              </a:lnSpc>
              <a:spcBef>
                <a:spcPts val="1800"/>
              </a:spcBef>
            </a:pPr>
            <a:r>
              <a:rPr lang="en-US" sz="4800" dirty="0" smtClean="0">
                <a:solidFill>
                  <a:schemeClr val="tx1"/>
                </a:solidFill>
                <a:latin typeface="Arial" panose="020B0604020202020204" pitchFamily="34" charset="0"/>
                <a:cs typeface="Arial" panose="020B0604020202020204" pitchFamily="34" charset="0"/>
              </a:rPr>
              <a:t>Please give us a call if you have any questions or to schedule your </a:t>
            </a:r>
            <a:r>
              <a:rPr lang="en-US" sz="4800" dirty="0" err="1" smtClean="0">
                <a:solidFill>
                  <a:schemeClr val="tx1"/>
                </a:solidFill>
                <a:latin typeface="Arial" panose="020B0604020202020204" pitchFamily="34" charset="0"/>
                <a:cs typeface="Arial" panose="020B0604020202020204" pitchFamily="34" charset="0"/>
              </a:rPr>
              <a:t>inprocessing</a:t>
            </a:r>
            <a:r>
              <a:rPr lang="en-US" sz="4800" dirty="0" smtClean="0">
                <a:solidFill>
                  <a:schemeClr val="tx1"/>
                </a:solidFill>
                <a:latin typeface="Arial" panose="020B0604020202020204" pitchFamily="34" charset="0"/>
                <a:cs typeface="Arial" panose="020B0604020202020204" pitchFamily="34" charset="0"/>
              </a:rPr>
              <a:t> appointment! </a:t>
            </a:r>
          </a:p>
          <a:p>
            <a:pPr algn="ctr">
              <a:lnSpc>
                <a:spcPct val="100000"/>
              </a:lnSpc>
              <a:spcBef>
                <a:spcPts val="1800"/>
              </a:spcBef>
            </a:pPr>
            <a:endParaRPr lang="en-US" sz="4800" dirty="0" smtClean="0">
              <a:solidFill>
                <a:schemeClr val="tx1"/>
              </a:solidFill>
              <a:latin typeface="Arial" panose="020B0604020202020204" pitchFamily="34" charset="0"/>
              <a:cs typeface="Arial" panose="020B0604020202020204" pitchFamily="34" charset="0"/>
            </a:endParaRPr>
          </a:p>
          <a:p>
            <a:pPr algn="ctr">
              <a:lnSpc>
                <a:spcPct val="100000"/>
              </a:lnSpc>
              <a:spcBef>
                <a:spcPts val="1800"/>
              </a:spcBef>
            </a:pPr>
            <a:r>
              <a:rPr lang="en-US" sz="4800" dirty="0" smtClean="0">
                <a:solidFill>
                  <a:schemeClr val="tx1"/>
                </a:solidFill>
                <a:latin typeface="Arial" panose="020B0604020202020204" pitchFamily="34" charset="0"/>
                <a:cs typeface="Arial" panose="020B0604020202020204" pitchFamily="34" charset="0"/>
              </a:rPr>
              <a:t>Welcome to USAG Bavaria! </a:t>
            </a:r>
          </a:p>
          <a:p>
            <a:endParaRPr lang="en-US" sz="2000" dirty="0">
              <a:latin typeface="Arial" panose="020B0604020202020204" pitchFamily="34" charset="0"/>
              <a:cs typeface="Arial" panose="020B0604020202020204" pitchFamily="34" charset="0"/>
            </a:endParaRPr>
          </a:p>
          <a:p>
            <a:r>
              <a:rPr lang="en-US" sz="2000" dirty="0"/>
              <a:t> </a:t>
            </a:r>
          </a:p>
          <a:p>
            <a:endParaRPr lang="en-US" sz="2200" dirty="0" smtClean="0">
              <a:solidFill>
                <a:schemeClr val="tx1"/>
              </a:solidFill>
            </a:endParaRPr>
          </a:p>
        </p:txBody>
      </p:sp>
    </p:spTree>
    <p:extLst>
      <p:ext uri="{BB962C8B-B14F-4D97-AF65-F5344CB8AC3E}">
        <p14:creationId xmlns:p14="http://schemas.microsoft.com/office/powerpoint/2010/main" val="215736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9" name="TextBox 8"/>
          <p:cNvSpPr txBox="1"/>
          <p:nvPr/>
        </p:nvSpPr>
        <p:spPr>
          <a:xfrm>
            <a:off x="1707776" y="1871856"/>
            <a:ext cx="8776447" cy="1446550"/>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How to Individually In-Process with the Education Center …</a:t>
            </a:r>
            <a:endParaRPr lang="en-US" sz="44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1284732" y="2699240"/>
            <a:ext cx="8991600" cy="36877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pPr>
            <a:endParaRPr lang="en-US" sz="3000" dirty="0" smtClean="0">
              <a:solidFill>
                <a:schemeClr val="tx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Call your respective Education Center and schedule an appointment with an Education Counselor! </a:t>
            </a:r>
          </a:p>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Be sure to bring your in-processing paperwork to your appointment! </a:t>
            </a:r>
          </a:p>
        </p:txBody>
      </p:sp>
    </p:spTree>
    <p:extLst>
      <p:ext uri="{BB962C8B-B14F-4D97-AF65-F5344CB8AC3E}">
        <p14:creationId xmlns:p14="http://schemas.microsoft.com/office/powerpoint/2010/main" val="114462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9" name="TextBox 8"/>
          <p:cNvSpPr txBox="1"/>
          <p:nvPr/>
        </p:nvSpPr>
        <p:spPr>
          <a:xfrm>
            <a:off x="1707776" y="1871856"/>
            <a:ext cx="877644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Scheduling an Appointment</a:t>
            </a:r>
            <a:endParaRPr lang="en-US" sz="44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1284732" y="2699240"/>
            <a:ext cx="8991600" cy="36877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50000"/>
              </a:lnSpc>
            </a:pPr>
            <a:r>
              <a:rPr lang="en-US" sz="3000" dirty="0" smtClean="0">
                <a:solidFill>
                  <a:schemeClr val="tx1"/>
                </a:solidFill>
                <a:latin typeface="Arial" panose="020B0604020202020204" pitchFamily="34" charset="0"/>
                <a:cs typeface="Arial" panose="020B0604020202020204" pitchFamily="34" charset="0"/>
              </a:rPr>
              <a:t>To schedule </a:t>
            </a:r>
            <a:r>
              <a:rPr lang="en-US" sz="3000" dirty="0">
                <a:solidFill>
                  <a:schemeClr val="tx1"/>
                </a:solidFill>
                <a:latin typeface="Arial" panose="020B0604020202020204" pitchFamily="34" charset="0"/>
                <a:cs typeface="Arial" panose="020B0604020202020204" pitchFamily="34" charset="0"/>
              </a:rPr>
              <a:t>an </a:t>
            </a:r>
            <a:r>
              <a:rPr lang="en-US" sz="3000" dirty="0" smtClean="0">
                <a:solidFill>
                  <a:schemeClr val="tx1"/>
                </a:solidFill>
                <a:latin typeface="Arial" panose="020B0604020202020204" pitchFamily="34" charset="0"/>
                <a:cs typeface="Arial" panose="020B0604020202020204" pitchFamily="34" charset="0"/>
              </a:rPr>
              <a:t>appointment with </a:t>
            </a:r>
            <a:r>
              <a:rPr lang="en-US" sz="3000" dirty="0">
                <a:solidFill>
                  <a:schemeClr val="tx1"/>
                </a:solidFill>
                <a:latin typeface="Arial" panose="020B0604020202020204" pitchFamily="34" charset="0"/>
                <a:cs typeface="Arial" panose="020B0604020202020204" pitchFamily="34" charset="0"/>
              </a:rPr>
              <a:t>an Education Counselor, </a:t>
            </a:r>
            <a:r>
              <a:rPr lang="en-US" sz="3000" dirty="0" smtClean="0">
                <a:solidFill>
                  <a:schemeClr val="tx1"/>
                </a:solidFill>
                <a:latin typeface="Arial" panose="020B0604020202020204" pitchFamily="34" charset="0"/>
                <a:cs typeface="Arial" panose="020B0604020202020204" pitchFamily="34" charset="0"/>
              </a:rPr>
              <a:t>call your respective Education Center</a:t>
            </a:r>
          </a:p>
          <a:p>
            <a:pPr algn="ctr">
              <a:lnSpc>
                <a:spcPct val="150000"/>
              </a:lnSpc>
            </a:pPr>
            <a:r>
              <a:rPr lang="en-US" sz="3000" dirty="0" smtClean="0">
                <a:solidFill>
                  <a:schemeClr val="tx1"/>
                </a:solidFill>
                <a:latin typeface="Arial" panose="020B0604020202020204" pitchFamily="34" charset="0"/>
                <a:cs typeface="Arial" panose="020B0604020202020204" pitchFamily="34" charset="0"/>
              </a:rPr>
              <a:t>OR</a:t>
            </a:r>
          </a:p>
          <a:p>
            <a:pPr algn="ctr">
              <a:lnSpc>
                <a:spcPct val="150000"/>
              </a:lnSpc>
            </a:pPr>
            <a:r>
              <a:rPr lang="en-US" sz="3000" dirty="0" smtClean="0">
                <a:solidFill>
                  <a:schemeClr val="tx1"/>
                </a:solidFill>
                <a:latin typeface="Arial" panose="020B0604020202020204" pitchFamily="34" charset="0"/>
                <a:cs typeface="Arial" panose="020B0604020202020204" pitchFamily="34" charset="0"/>
              </a:rPr>
              <a:t>Email our group box:</a:t>
            </a:r>
          </a:p>
          <a:p>
            <a:pPr algn="ctr">
              <a:lnSpc>
                <a:spcPct val="150000"/>
              </a:lnSpc>
            </a:pPr>
            <a:r>
              <a:rPr lang="en-US" sz="3000" dirty="0">
                <a:solidFill>
                  <a:schemeClr val="tx1"/>
                </a:solidFill>
                <a:latin typeface="Arial" panose="020B0604020202020204" pitchFamily="34" charset="0"/>
                <a:cs typeface="Arial" panose="020B0604020202020204" pitchFamily="34" charset="0"/>
              </a:rPr>
              <a:t> </a:t>
            </a:r>
            <a:r>
              <a:rPr lang="en-US" sz="3000" dirty="0" smtClean="0">
                <a:solidFill>
                  <a:schemeClr val="tx1"/>
                </a:solidFill>
                <a:latin typeface="Arial" panose="020B0604020202020204" pitchFamily="34" charset="0"/>
                <a:cs typeface="Arial" panose="020B0604020202020204" pitchFamily="34" charset="0"/>
                <a:hlinkClick r:id="rId6"/>
              </a:rPr>
              <a:t>usarmy.bavaria.id-europe.mbx.aces@mail.mil</a:t>
            </a:r>
            <a:r>
              <a:rPr lang="en-US" sz="3000" dirty="0" smtClean="0">
                <a:solidFill>
                  <a:schemeClr val="tx1"/>
                </a:solidFill>
                <a:latin typeface="Arial" panose="020B0604020202020204" pitchFamily="34" charset="0"/>
                <a:cs typeface="Arial" panose="020B0604020202020204" pitchFamily="34" charset="0"/>
              </a:rPr>
              <a:t> </a:t>
            </a:r>
          </a:p>
          <a:p>
            <a:pPr algn="ctr">
              <a:lnSpc>
                <a:spcPct val="150000"/>
              </a:lnSpc>
            </a:pPr>
            <a:endParaRPr lang="en-US" sz="3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890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2540571" y="1680592"/>
            <a:ext cx="7110857" cy="586168"/>
          </a:xfrm>
        </p:spPr>
        <p:txBody>
          <a:bodyPr>
            <a:noAutofit/>
          </a:bodyPr>
          <a:lstStyle/>
          <a:p>
            <a:pPr algn="ctr"/>
            <a:r>
              <a:rPr lang="en-US" sz="4400" b="1" dirty="0" smtClean="0">
                <a:solidFill>
                  <a:schemeClr val="tx1"/>
                </a:solidFill>
                <a:latin typeface="Arial" panose="020B0604020202020204" pitchFamily="34" charset="0"/>
                <a:cs typeface="Arial" panose="020B0604020202020204" pitchFamily="34" charset="0"/>
              </a:rPr>
              <a:t>Contact Information</a:t>
            </a:r>
            <a:endParaRPr lang="en-US" sz="2100" b="1" u="sng"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661011" y="2520277"/>
            <a:ext cx="5133861" cy="2985433"/>
          </a:xfrm>
          <a:prstGeom prst="rect">
            <a:avLst/>
          </a:prstGeom>
          <a:noFill/>
        </p:spPr>
        <p:txBody>
          <a:bodyPr wrap="square" rtlCol="0">
            <a:spAutoFit/>
          </a:bodyPr>
          <a:lstStyle/>
          <a:p>
            <a:pPr algn="ctr"/>
            <a:r>
              <a:rPr lang="en-US" sz="2400" b="1" u="sng" dirty="0" smtClean="0">
                <a:latin typeface="Arial" panose="020B0604020202020204" pitchFamily="34" charset="0"/>
                <a:cs typeface="Arial" panose="020B0604020202020204" pitchFamily="34" charset="0"/>
              </a:rPr>
              <a:t>Rose Barracks Education Center</a:t>
            </a:r>
          </a:p>
          <a:p>
            <a:pPr algn="ctr"/>
            <a:r>
              <a:rPr lang="en-US" sz="2000" b="1" dirty="0" smtClean="0">
                <a:latin typeface="Arial" panose="020B0604020202020204" pitchFamily="34" charset="0"/>
                <a:cs typeface="Arial" panose="020B0604020202020204" pitchFamily="34" charset="0"/>
              </a:rPr>
              <a:t>Building 223</a:t>
            </a:r>
          </a:p>
          <a:p>
            <a:pPr algn="ctr"/>
            <a:r>
              <a:rPr lang="en-US" sz="2000" b="1" dirty="0" smtClean="0">
                <a:latin typeface="Arial" panose="020B0604020202020204" pitchFamily="34" charset="0"/>
                <a:cs typeface="Arial" panose="020B0604020202020204" pitchFamily="34" charset="0"/>
              </a:rPr>
              <a:t>DSN: 476-2753  /  CIV: 09662-83-2753</a:t>
            </a:r>
          </a:p>
          <a:p>
            <a:pPr algn="ctr"/>
            <a:endParaRPr lang="en-US" sz="2000" b="1" dirty="0" smtClean="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r>
              <a:rPr lang="en-US" sz="2400" b="1" u="sng" dirty="0" smtClean="0">
                <a:latin typeface="Arial" panose="020B0604020202020204" pitchFamily="34" charset="0"/>
                <a:cs typeface="Arial" panose="020B0604020202020204" pitchFamily="34" charset="0"/>
              </a:rPr>
              <a:t>Tower Barracks Education Center</a:t>
            </a:r>
          </a:p>
          <a:p>
            <a:pPr algn="ctr"/>
            <a:r>
              <a:rPr lang="en-US" sz="2000" b="1" dirty="0" smtClean="0">
                <a:latin typeface="Arial" panose="020B0604020202020204" pitchFamily="34" charset="0"/>
                <a:cs typeface="Arial" panose="020B0604020202020204" pitchFamily="34" charset="0"/>
              </a:rPr>
              <a:t>Buildings 538 &amp; 549</a:t>
            </a:r>
          </a:p>
          <a:p>
            <a:pPr algn="ctr"/>
            <a:r>
              <a:rPr lang="en-US" sz="2000" b="1" dirty="0" smtClean="0">
                <a:latin typeface="Arial" panose="020B0604020202020204" pitchFamily="34" charset="0"/>
                <a:cs typeface="Arial" panose="020B0604020202020204" pitchFamily="34" charset="0"/>
              </a:rPr>
              <a:t>DSN: 475-7239  /  CIV: 09641-83-7239</a:t>
            </a:r>
            <a:endParaRPr lang="en-US" sz="2000" b="1" dirty="0">
              <a:latin typeface="Arial" panose="020B0604020202020204" pitchFamily="34" charset="0"/>
              <a:cs typeface="Arial" panose="020B0604020202020204" pitchFamily="34" charset="0"/>
            </a:endParaRPr>
          </a:p>
          <a:p>
            <a:pPr algn="ctr"/>
            <a:endParaRPr lang="en-US" sz="2000" b="1" dirty="0">
              <a:latin typeface="Arial" panose="020B0604020202020204" pitchFamily="34" charset="0"/>
              <a:cs typeface="Arial" panose="020B0604020202020204" pitchFamily="34" charset="0"/>
            </a:endParaRPr>
          </a:p>
        </p:txBody>
      </p:sp>
      <p:sp>
        <p:nvSpPr>
          <p:cNvPr id="5" name="TextBox 4"/>
          <p:cNvSpPr txBox="1"/>
          <p:nvPr/>
        </p:nvSpPr>
        <p:spPr>
          <a:xfrm>
            <a:off x="6234757" y="2520277"/>
            <a:ext cx="5144877" cy="2677656"/>
          </a:xfrm>
          <a:prstGeom prst="rect">
            <a:avLst/>
          </a:prstGeom>
          <a:noFill/>
        </p:spPr>
        <p:txBody>
          <a:bodyPr wrap="square" rtlCol="0">
            <a:spAutoFit/>
          </a:bodyPr>
          <a:lstStyle/>
          <a:p>
            <a:pPr algn="ctr"/>
            <a:r>
              <a:rPr lang="en-US" sz="2400" b="1" u="sng" dirty="0" err="1" smtClean="0">
                <a:latin typeface="Arial" panose="020B0604020202020204" pitchFamily="34" charset="0"/>
                <a:cs typeface="Arial" panose="020B0604020202020204" pitchFamily="34" charset="0"/>
              </a:rPr>
              <a:t>Hohenfels</a:t>
            </a:r>
            <a:r>
              <a:rPr lang="en-US" sz="2400" b="1" u="sng" dirty="0" smtClean="0">
                <a:latin typeface="Arial" panose="020B0604020202020204" pitchFamily="34" charset="0"/>
                <a:cs typeface="Arial" panose="020B0604020202020204" pitchFamily="34" charset="0"/>
              </a:rPr>
              <a:t> Education Center</a:t>
            </a:r>
            <a:endParaRPr lang="en-US" sz="24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Building 351</a:t>
            </a:r>
          </a:p>
          <a:p>
            <a:pPr algn="ctr"/>
            <a:r>
              <a:rPr lang="en-US" sz="2000" b="1" dirty="0" smtClean="0">
                <a:latin typeface="Arial" panose="020B0604020202020204" pitchFamily="34" charset="0"/>
                <a:cs typeface="Arial" panose="020B0604020202020204" pitchFamily="34" charset="0"/>
              </a:rPr>
              <a:t>DSN: 522-2259  /  CIV: 09472-708-2259</a:t>
            </a:r>
          </a:p>
          <a:p>
            <a:pPr algn="ctr"/>
            <a:endParaRPr lang="en-US" sz="2000" b="1" dirty="0">
              <a:latin typeface="Arial" panose="020B0604020202020204" pitchFamily="34" charset="0"/>
              <a:cs typeface="Arial" panose="020B0604020202020204" pitchFamily="34" charset="0"/>
            </a:endParaRPr>
          </a:p>
          <a:p>
            <a:pPr algn="ctr"/>
            <a:endParaRPr lang="en-US" sz="2000" b="1" dirty="0" smtClean="0">
              <a:latin typeface="Arial" panose="020B0604020202020204" pitchFamily="34" charset="0"/>
              <a:cs typeface="Arial" panose="020B0604020202020204" pitchFamily="34" charset="0"/>
            </a:endParaRPr>
          </a:p>
          <a:p>
            <a:pPr algn="ctr"/>
            <a:r>
              <a:rPr lang="en-US" sz="2400" b="1" u="sng" dirty="0" err="1" smtClean="0">
                <a:latin typeface="Arial" panose="020B0604020202020204" pitchFamily="34" charset="0"/>
                <a:cs typeface="Arial" panose="020B0604020202020204" pitchFamily="34" charset="0"/>
              </a:rPr>
              <a:t>Garmisch</a:t>
            </a:r>
            <a:r>
              <a:rPr lang="en-US" sz="2400" b="1" u="sng" dirty="0" smtClean="0">
                <a:latin typeface="Arial" panose="020B0604020202020204" pitchFamily="34" charset="0"/>
                <a:cs typeface="Arial" panose="020B0604020202020204" pitchFamily="34" charset="0"/>
              </a:rPr>
              <a:t> Education Center</a:t>
            </a:r>
          </a:p>
          <a:p>
            <a:pPr algn="ctr"/>
            <a:r>
              <a:rPr lang="en-US" sz="2000" b="1" dirty="0" smtClean="0">
                <a:latin typeface="Arial" panose="020B0604020202020204" pitchFamily="34" charset="0"/>
                <a:cs typeface="Arial" panose="020B0604020202020204" pitchFamily="34" charset="0"/>
              </a:rPr>
              <a:t>Building 203</a:t>
            </a:r>
          </a:p>
          <a:p>
            <a:pPr algn="ctr"/>
            <a:r>
              <a:rPr lang="en-US" sz="2000" b="1" dirty="0" smtClean="0">
                <a:latin typeface="Arial" panose="020B0604020202020204" pitchFamily="34" charset="0"/>
                <a:cs typeface="Arial" panose="020B0604020202020204" pitchFamily="34" charset="0"/>
              </a:rPr>
              <a:t>DSN: 440-3560  /  CIV: 08821-750-3560</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661011" y="5406777"/>
            <a:ext cx="10959489" cy="1107996"/>
          </a:xfrm>
          <a:prstGeom prst="rect">
            <a:avLst/>
          </a:prstGeom>
          <a:noFill/>
        </p:spPr>
        <p:txBody>
          <a:bodyPr wrap="square" rtlCol="0">
            <a:spAutoFit/>
          </a:bodyPr>
          <a:lstStyle/>
          <a:p>
            <a:pPr algn="ctr"/>
            <a:r>
              <a:rPr lang="en-US" sz="2200" b="1" dirty="0" smtClean="0">
                <a:latin typeface="Arial" panose="020B0604020202020204" pitchFamily="34" charset="0"/>
                <a:cs typeface="Arial" panose="020B0604020202020204" pitchFamily="34" charset="0"/>
              </a:rPr>
              <a:t>Email: </a:t>
            </a:r>
            <a:r>
              <a:rPr lang="en-US" sz="2200" dirty="0" smtClean="0">
                <a:latin typeface="Arial" panose="020B0604020202020204" pitchFamily="34" charset="0"/>
                <a:cs typeface="Arial" panose="020B0604020202020204" pitchFamily="34" charset="0"/>
                <a:hlinkClick r:id="rId6"/>
              </a:rPr>
              <a:t>usarmy.bavaria.id-europe.mbx.aces@mail.mil</a:t>
            </a:r>
            <a:r>
              <a:rPr lang="en-US" sz="2200" dirty="0" smtClean="0">
                <a:latin typeface="Arial" panose="020B0604020202020204" pitchFamily="34" charset="0"/>
                <a:cs typeface="Arial" panose="020B0604020202020204" pitchFamily="34" charset="0"/>
              </a:rPr>
              <a:t> </a:t>
            </a:r>
          </a:p>
          <a:p>
            <a:pPr algn="ctr"/>
            <a:r>
              <a:rPr lang="en-US" sz="2200" b="1" dirty="0" smtClean="0">
                <a:latin typeface="Arial" panose="020B0604020202020204" pitchFamily="34" charset="0"/>
                <a:cs typeface="Arial" panose="020B0604020202020204" pitchFamily="34" charset="0"/>
              </a:rPr>
              <a:t>Facebook: </a:t>
            </a:r>
            <a:r>
              <a:rPr lang="en-US" sz="2200" dirty="0" smtClean="0">
                <a:latin typeface="Arial" panose="020B0604020202020204" pitchFamily="34" charset="0"/>
                <a:cs typeface="Arial" panose="020B0604020202020204" pitchFamily="34" charset="0"/>
                <a:hlinkClick r:id="rId7"/>
              </a:rPr>
              <a:t>https://www.facebook.com/USAG.Bavaria.Education.Centers</a:t>
            </a:r>
            <a:r>
              <a:rPr lang="en-US" sz="2200" dirty="0" smtClean="0">
                <a:latin typeface="Arial" panose="020B0604020202020204" pitchFamily="34" charset="0"/>
                <a:cs typeface="Arial" panose="020B0604020202020204" pitchFamily="34" charset="0"/>
              </a:rPr>
              <a:t> </a:t>
            </a:r>
          </a:p>
          <a:p>
            <a:pPr algn="ct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Education Center website: </a:t>
            </a:r>
            <a:r>
              <a:rPr lang="en-US" sz="2200" dirty="0">
                <a:latin typeface="Arial" panose="020B0604020202020204" pitchFamily="34" charset="0"/>
                <a:cs typeface="Arial" panose="020B0604020202020204" pitchFamily="34" charset="0"/>
                <a:hlinkClick r:id="rId8"/>
              </a:rPr>
              <a:t>https://</a:t>
            </a:r>
            <a:r>
              <a:rPr lang="en-US" sz="2200" dirty="0" smtClean="0">
                <a:latin typeface="Arial" panose="020B0604020202020204" pitchFamily="34" charset="0"/>
                <a:cs typeface="Arial" panose="020B0604020202020204" pitchFamily="34" charset="0"/>
                <a:hlinkClick r:id="rId8"/>
              </a:rPr>
              <a:t>home.army.mil/bavaria/index.php/edcenter</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016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9" name="TextBox 8"/>
          <p:cNvSpPr txBox="1"/>
          <p:nvPr/>
        </p:nvSpPr>
        <p:spPr>
          <a:xfrm>
            <a:off x="1707776" y="1871856"/>
            <a:ext cx="877644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Why is Education Important?</a:t>
            </a:r>
            <a:endParaRPr lang="en-US" sz="4400"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1284732" y="2699240"/>
            <a:ext cx="8991600" cy="3687763"/>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Promotion – You can receive two promotion points for every one semester hour your complete</a:t>
            </a:r>
          </a:p>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Better opportunities – the more educated you are, the more opportunities you have</a:t>
            </a:r>
          </a:p>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Retention in the midst of downsizing! </a:t>
            </a:r>
          </a:p>
          <a:p>
            <a:pPr marL="457200" indent="-457200">
              <a:lnSpc>
                <a:spcPct val="150000"/>
              </a:lnSpc>
              <a:buFont typeface="Arial" panose="020B0604020202020204" pitchFamily="34" charset="0"/>
              <a:buChar char="•"/>
            </a:pPr>
            <a:r>
              <a:rPr lang="en-US" sz="3000" dirty="0" smtClean="0">
                <a:solidFill>
                  <a:schemeClr val="tx1"/>
                </a:solidFill>
                <a:latin typeface="Arial" panose="020B0604020202020204" pitchFamily="34" charset="0"/>
                <a:cs typeface="Arial" panose="020B0604020202020204" pitchFamily="34" charset="0"/>
              </a:rPr>
              <a:t>Self-Esteem – feels great accomplishing such a huge goal</a:t>
            </a:r>
          </a:p>
        </p:txBody>
      </p:sp>
    </p:spTree>
    <p:extLst>
      <p:ext uri="{BB962C8B-B14F-4D97-AF65-F5344CB8AC3E}">
        <p14:creationId xmlns:p14="http://schemas.microsoft.com/office/powerpoint/2010/main" val="1818952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U.S. Army Garrison Bavaria</a:t>
            </a:r>
          </a:p>
          <a:p>
            <a:pPr algn="ctr"/>
            <a:r>
              <a:rPr lang="en-US" sz="2800" dirty="0" smtClean="0">
                <a:solidFill>
                  <a:schemeClr val="bg1"/>
                </a:solidFill>
                <a:cs typeface="Arial" panose="020B0604020202020204" pitchFamily="34" charset="0"/>
              </a:rPr>
              <a:t>Army Continuing Education Center</a:t>
            </a:r>
            <a:endParaRPr lang="en-US" sz="2800" dirty="0">
              <a:solidFill>
                <a:schemeClr val="bg1"/>
              </a:solidFill>
              <a:cs typeface="Arial" panose="020B0604020202020204"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9" name="TextBox 8"/>
          <p:cNvSpPr txBox="1"/>
          <p:nvPr/>
        </p:nvSpPr>
        <p:spPr>
          <a:xfrm>
            <a:off x="1707776" y="1576656"/>
            <a:ext cx="8776447" cy="769441"/>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Counseling Services</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484642" y="2315499"/>
            <a:ext cx="6521987" cy="4262705"/>
          </a:xfrm>
          <a:prstGeom prst="rect">
            <a:avLst/>
          </a:prstGeom>
        </p:spPr>
        <p:txBody>
          <a:bodyPr wrap="square">
            <a:spAutoFit/>
          </a:bodyPr>
          <a:lstStyle/>
          <a:p>
            <a:pPr marL="231775" lvl="1">
              <a:spcBef>
                <a:spcPts val="600"/>
              </a:spcBef>
              <a:defRPr/>
            </a:pPr>
            <a:r>
              <a:rPr lang="en-US" sz="2800" b="1" dirty="0" smtClean="0">
                <a:latin typeface="Arial" panose="020B0604020202020204" pitchFamily="34" charset="0"/>
                <a:cs typeface="Arial" panose="020B0604020202020204" pitchFamily="34" charset="0"/>
              </a:rPr>
              <a:t>We can help you …</a:t>
            </a:r>
          </a:p>
          <a:p>
            <a:pPr marL="800100" lvl="1" indent="-342900">
              <a:spcBef>
                <a:spcPts val="600"/>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Set </a:t>
            </a:r>
            <a:r>
              <a:rPr lang="en-US" sz="2200" dirty="0">
                <a:latin typeface="Arial" panose="020B0604020202020204" pitchFamily="34" charset="0"/>
                <a:cs typeface="Arial" panose="020B0604020202020204" pitchFamily="34" charset="0"/>
              </a:rPr>
              <a:t>and reach education </a:t>
            </a:r>
            <a:r>
              <a:rPr lang="en-US" sz="2200" dirty="0" smtClean="0">
                <a:latin typeface="Arial" panose="020B0604020202020204" pitchFamily="34" charset="0"/>
                <a:cs typeface="Arial" panose="020B0604020202020204" pitchFamily="34" charset="0"/>
              </a:rPr>
              <a:t>goals.</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Understand how college </a:t>
            </a:r>
            <a:r>
              <a:rPr lang="en-US" sz="2200" dirty="0" smtClean="0">
                <a:latin typeface="Arial" panose="020B0604020202020204" pitchFamily="34" charset="0"/>
                <a:cs typeface="Arial" panose="020B0604020202020204" pitchFamily="34" charset="0"/>
              </a:rPr>
              <a:t>works.</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Choose a degree </a:t>
            </a:r>
            <a:r>
              <a:rPr lang="en-US" sz="2200" dirty="0" smtClean="0">
                <a:latin typeface="Arial" panose="020B0604020202020204" pitchFamily="34" charset="0"/>
                <a:cs typeface="Arial" panose="020B0604020202020204" pitchFamily="34" charset="0"/>
              </a:rPr>
              <a:t>plan.</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Choose </a:t>
            </a:r>
            <a:r>
              <a:rPr lang="en-US" sz="2200" dirty="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school.</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Verify school </a:t>
            </a:r>
            <a:r>
              <a:rPr lang="en-US" sz="2200" dirty="0" smtClean="0">
                <a:latin typeface="Arial" panose="020B0604020202020204" pitchFamily="34" charset="0"/>
                <a:cs typeface="Arial" panose="020B0604020202020204" pitchFamily="34" charset="0"/>
              </a:rPr>
              <a:t>accreditation.</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Submit your Joint Services Transcript (JST).</a:t>
            </a:r>
          </a:p>
          <a:p>
            <a:pPr marL="800100" lvl="1" indent="-342900">
              <a:spcBef>
                <a:spcPts val="600"/>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Use </a:t>
            </a:r>
            <a:r>
              <a:rPr lang="en-US" sz="2200" dirty="0">
                <a:latin typeface="Arial" panose="020B0604020202020204" pitchFamily="34" charset="0"/>
                <a:cs typeface="Arial" panose="020B0604020202020204" pitchFamily="34" charset="0"/>
              </a:rPr>
              <a:t>Tuition Assistance (TA</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Learn about financial aid &amp; scholarships.</a:t>
            </a:r>
          </a:p>
          <a:p>
            <a:pPr marL="800100" lvl="2" indent="-342900">
              <a:spcBef>
                <a:spcPts val="600"/>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Learn about GI Bill benefits.</a:t>
            </a:r>
            <a:endParaRPr lang="en-US" sz="2200" dirty="0">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7467600" y="2758398"/>
            <a:ext cx="3657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111111"/>
                </a:solidFill>
                <a:latin typeface="Arial" panose="020B0604020202020204" pitchFamily="34" charset="0"/>
              </a:defRPr>
            </a:lvl1pPr>
            <a:lvl2pPr marL="742950" indent="-285750">
              <a:spcBef>
                <a:spcPct val="20000"/>
              </a:spcBef>
              <a:buChar char="–"/>
              <a:defRPr sz="2000">
                <a:solidFill>
                  <a:srgbClr val="111111"/>
                </a:solidFill>
                <a:latin typeface="Arial" panose="020B0604020202020204" pitchFamily="34" charset="0"/>
              </a:defRPr>
            </a:lvl2pPr>
            <a:lvl3pPr marL="1143000" indent="-228600">
              <a:spcBef>
                <a:spcPct val="20000"/>
              </a:spcBef>
              <a:buChar char="•"/>
              <a:defRPr>
                <a:solidFill>
                  <a:srgbClr val="111111"/>
                </a:solidFill>
                <a:latin typeface="Arial" panose="020B0604020202020204" pitchFamily="34" charset="0"/>
              </a:defRPr>
            </a:lvl3pPr>
            <a:lvl4pPr marL="1600200" indent="-228600">
              <a:spcBef>
                <a:spcPct val="20000"/>
              </a:spcBef>
              <a:buChar char="–"/>
              <a:defRPr sz="1600">
                <a:solidFill>
                  <a:srgbClr val="111111"/>
                </a:solidFill>
                <a:latin typeface="Arial" panose="020B0604020202020204" pitchFamily="34" charset="0"/>
              </a:defRPr>
            </a:lvl4pPr>
            <a:lvl5pPr marL="2057400" indent="-228600">
              <a:spcBef>
                <a:spcPct val="20000"/>
              </a:spcBef>
              <a:buChar char="»"/>
              <a:defRPr sz="1600">
                <a:solidFill>
                  <a:srgbClr val="111111"/>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11111"/>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11111"/>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11111"/>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11111"/>
                </a:solidFill>
                <a:latin typeface="Arial" panose="020B0604020202020204" pitchFamily="34" charset="0"/>
              </a:defRPr>
            </a:lvl9pPr>
          </a:lstStyle>
          <a:p>
            <a:pPr algn="ctr" eaLnBrk="1" hangingPunct="1">
              <a:spcBef>
                <a:spcPct val="0"/>
              </a:spcBef>
              <a:buFontTx/>
              <a:buNone/>
            </a:pPr>
            <a:r>
              <a:rPr lang="en-US" altLang="en-US" sz="3200" b="1" dirty="0">
                <a:cs typeface="Arial" panose="020B0604020202020204" pitchFamily="34" charset="0"/>
              </a:rPr>
              <a:t>Spouses</a:t>
            </a:r>
            <a:r>
              <a:rPr lang="en-US" altLang="en-US" sz="3200" dirty="0">
                <a:cs typeface="Arial" panose="020B0604020202020204" pitchFamily="34" charset="0"/>
              </a:rPr>
              <a:t>: </a:t>
            </a:r>
          </a:p>
          <a:p>
            <a:pPr eaLnBrk="1" hangingPunct="1">
              <a:spcBef>
                <a:spcPct val="0"/>
              </a:spcBef>
              <a:buFontTx/>
              <a:buNone/>
            </a:pPr>
            <a:endParaRPr lang="en-US" altLang="en-US" sz="800" dirty="0">
              <a:cs typeface="Arial" panose="020B0604020202020204" pitchFamily="34" charset="0"/>
            </a:endParaRPr>
          </a:p>
          <a:p>
            <a:pPr marL="342900" indent="-342900">
              <a:spcBef>
                <a:spcPct val="0"/>
              </a:spcBef>
            </a:pPr>
            <a:r>
              <a:rPr lang="en-US" altLang="en-US" sz="2000" b="0" dirty="0">
                <a:cs typeface="Arial" panose="020B0604020202020204" pitchFamily="34" charset="0"/>
              </a:rPr>
              <a:t>We have </a:t>
            </a:r>
            <a:r>
              <a:rPr lang="en-US" altLang="en-US" sz="2000" b="0" dirty="0" smtClean="0">
                <a:cs typeface="Arial" panose="020B0604020202020204" pitchFamily="34" charset="0"/>
              </a:rPr>
              <a:t>information about scholarships and MyCAA.  </a:t>
            </a:r>
            <a:endParaRPr lang="en-US" altLang="en-US" sz="2000" b="0" dirty="0">
              <a:cs typeface="Arial" panose="020B0604020202020204" pitchFamily="34" charset="0"/>
            </a:endParaRPr>
          </a:p>
          <a:p>
            <a:pPr eaLnBrk="1" hangingPunct="1">
              <a:spcBef>
                <a:spcPct val="0"/>
              </a:spcBef>
              <a:buFontTx/>
              <a:buNone/>
            </a:pPr>
            <a:endParaRPr lang="en-US" altLang="en-US" sz="800" b="0" dirty="0">
              <a:cs typeface="Arial" panose="020B0604020202020204" pitchFamily="34" charset="0"/>
            </a:endParaRPr>
          </a:p>
          <a:p>
            <a:pPr marL="342900" indent="-342900">
              <a:spcBef>
                <a:spcPct val="0"/>
              </a:spcBef>
            </a:pPr>
            <a:r>
              <a:rPr lang="en-US" altLang="en-US" sz="2000" b="0" dirty="0">
                <a:cs typeface="Arial" panose="020B0604020202020204" pitchFamily="34" charset="0"/>
              </a:rPr>
              <a:t>You have access to most of the </a:t>
            </a:r>
            <a:r>
              <a:rPr lang="en-US" altLang="en-US" sz="2000" b="0" dirty="0" smtClean="0">
                <a:cs typeface="Arial" panose="020B0604020202020204" pitchFamily="34" charset="0"/>
              </a:rPr>
              <a:t>same services as your soldiers, so </a:t>
            </a:r>
            <a:r>
              <a:rPr lang="en-US" altLang="en-US" sz="2000" b="0" dirty="0">
                <a:cs typeface="Arial" panose="020B0604020202020204" pitchFamily="34" charset="0"/>
              </a:rPr>
              <a:t>come see us!</a:t>
            </a:r>
          </a:p>
        </p:txBody>
      </p:sp>
    </p:spTree>
    <p:extLst>
      <p:ext uri="{BB962C8B-B14F-4D97-AF65-F5344CB8AC3E}">
        <p14:creationId xmlns:p14="http://schemas.microsoft.com/office/powerpoint/2010/main" val="41390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518" y="365125"/>
            <a:ext cx="1320282" cy="13255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729"/>
            <a:ext cx="10058400" cy="2366682"/>
          </a:xfrm>
          <a:prstGeom prst="rect">
            <a:avLst/>
          </a:prstGeom>
          <a:noFill/>
        </p:spPr>
      </p:pic>
      <p:sp>
        <p:nvSpPr>
          <p:cNvPr id="8" name="TextBox 7"/>
          <p:cNvSpPr txBox="1"/>
          <p:nvPr/>
        </p:nvSpPr>
        <p:spPr>
          <a:xfrm>
            <a:off x="3384804" y="332558"/>
            <a:ext cx="5422392" cy="954107"/>
          </a:xfrm>
          <a:prstGeom prst="rect">
            <a:avLst/>
          </a:prstGeom>
          <a:noFill/>
        </p:spPr>
        <p:txBody>
          <a:bodyPr wrap="square" rtlCol="0">
            <a:spAutoFit/>
          </a:bodyPr>
          <a:lstStyle/>
          <a:p>
            <a:pPr algn="ctr"/>
            <a:r>
              <a:rPr lang="en-US" sz="2800" dirty="0" smtClean="0">
                <a:solidFill>
                  <a:schemeClr val="bg1"/>
                </a:solidFill>
              </a:rPr>
              <a:t>U.S. Army Garrison Bavaria</a:t>
            </a:r>
          </a:p>
          <a:p>
            <a:pPr algn="ctr"/>
            <a:r>
              <a:rPr lang="en-US" sz="2800" dirty="0" smtClean="0">
                <a:solidFill>
                  <a:schemeClr val="bg1"/>
                </a:solidFill>
              </a:rPr>
              <a:t>Army Continuing Education Center</a:t>
            </a:r>
            <a:endParaRPr lang="en-US" sz="2800" dirty="0">
              <a:solidFill>
                <a:schemeClr val="bg1"/>
              </a:solidFill>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61011" y="332558"/>
            <a:ext cx="1718632" cy="1441158"/>
          </a:xfrm>
          <a:prstGeom prst="rect">
            <a:avLst/>
          </a:prstGeom>
        </p:spPr>
      </p:pic>
      <p:sp>
        <p:nvSpPr>
          <p:cNvPr id="3" name="Text Placeholder 2"/>
          <p:cNvSpPr>
            <a:spLocks noGrp="1"/>
          </p:cNvSpPr>
          <p:nvPr>
            <p:ph type="body" idx="1"/>
          </p:nvPr>
        </p:nvSpPr>
        <p:spPr>
          <a:xfrm>
            <a:off x="838199" y="1746768"/>
            <a:ext cx="10981889" cy="4315934"/>
          </a:xfrm>
        </p:spPr>
        <p:txBody>
          <a:bodyPr>
            <a:noAutofit/>
          </a:bodyPr>
          <a:lstStyle/>
          <a:p>
            <a:pPr algn="ctr">
              <a:lnSpc>
                <a:spcPct val="100000"/>
              </a:lnSpc>
            </a:pPr>
            <a:r>
              <a:rPr lang="en-US" sz="6600" dirty="0" smtClean="0">
                <a:solidFill>
                  <a:schemeClr val="tx1"/>
                </a:solidFill>
                <a:latin typeface="Arial" panose="020B0604020202020204" pitchFamily="34" charset="0"/>
                <a:ea typeface="Calibri" panose="020F0502020204030204" pitchFamily="34" charset="0"/>
                <a:cs typeface="Arial" panose="020B0604020202020204" pitchFamily="34" charset="0"/>
              </a:rPr>
              <a:t>HOW WOULD YOU LIKE AN EXTRA </a:t>
            </a:r>
            <a:r>
              <a:rPr lang="en-US" sz="6600" b="1" u="sng" dirty="0" smtClean="0">
                <a:solidFill>
                  <a:schemeClr val="tx1"/>
                </a:solidFill>
                <a:latin typeface="Arial" panose="020B0604020202020204" pitchFamily="34" charset="0"/>
                <a:ea typeface="Calibri" panose="020F0502020204030204" pitchFamily="34" charset="0"/>
                <a:cs typeface="Arial" panose="020B0604020202020204" pitchFamily="34" charset="0"/>
              </a:rPr>
              <a:t>$4000</a:t>
            </a:r>
            <a:r>
              <a:rPr lang="en-US" sz="6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6600" dirty="0" smtClean="0">
                <a:solidFill>
                  <a:schemeClr val="tx1"/>
                </a:solidFill>
                <a:latin typeface="Arial" panose="020B0604020202020204" pitchFamily="34" charset="0"/>
                <a:ea typeface="Calibri" panose="020F0502020204030204" pitchFamily="34" charset="0"/>
                <a:cs typeface="Arial" panose="020B0604020202020204" pitchFamily="34" charset="0"/>
              </a:rPr>
              <a:t>PER FISCAL YEAR? </a:t>
            </a:r>
            <a:endParaRPr lang="en-US" sz="4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565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9077</TotalTime>
  <Words>2627</Words>
  <Application>Microsoft Office PowerPoint</Application>
  <PresentationFormat>Widescreen</PresentationFormat>
  <Paragraphs>482</Paragraphs>
  <Slides>39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Arial</vt:lpstr>
      <vt:lpstr>Arial Black</vt:lpstr>
      <vt:lpstr>Calibri</vt:lpstr>
      <vt:lpstr>Calibri Body</vt:lpstr>
      <vt:lpstr>Calibri Light</vt:lpstr>
      <vt:lpstr>Georgia</vt:lpstr>
      <vt:lpstr>Roboto Light</vt:lpstr>
      <vt:lpstr>Roboto Medium</vt:lpstr>
      <vt:lpstr>Times New Roman</vt:lpstr>
      <vt:lpstr>Verdana</vt:lpstr>
      <vt:lpstr>Wingdings</vt:lpstr>
      <vt:lpstr>Office Theme</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40 undergraduate and graduate programs are available to you overseas through on-site, online, and hybrid classes.</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Bobineaux, Kristin N CTR (US)</dc:creator>
  <cp:lastModifiedBy>Coleman, Angelina M Ms CTR USA IMCOM</cp:lastModifiedBy>
  <cp:revision>201</cp:revision>
  <cp:lastPrinted>2018-07-20T08:29:06Z</cp:lastPrinted>
  <dcterms:created xsi:type="dcterms:W3CDTF">2016-10-31T11:59:18Z</dcterms:created>
  <dcterms:modified xsi:type="dcterms:W3CDTF">2020-07-15T14:32:48Z</dcterms:modified>
</cp:coreProperties>
</file>