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4"/>
  </p:notesMasterIdLst>
  <p:handoutMasterIdLst>
    <p:handoutMasterId r:id="rId15"/>
  </p:handoutMasterIdLst>
  <p:sldIdLst>
    <p:sldId id="383" r:id="rId6"/>
    <p:sldId id="384" r:id="rId7"/>
    <p:sldId id="391" r:id="rId8"/>
    <p:sldId id="388" r:id="rId9"/>
    <p:sldId id="386" r:id="rId10"/>
    <p:sldId id="387" r:id="rId11"/>
    <p:sldId id="390" r:id="rId12"/>
    <p:sldId id="42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000000"/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799" autoAdjust="0"/>
  </p:normalViewPr>
  <p:slideViewPr>
    <p:cSldViewPr>
      <p:cViewPr varScale="1">
        <p:scale>
          <a:sx n="76" d="100"/>
          <a:sy n="76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30" d="100"/>
          <a:sy n="130" d="100"/>
        </p:scale>
        <p:origin x="-1224" y="107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CEC81BF-53F9-4089-84B4-CD080DAF64B0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4F006C-385D-485C-9AE0-9EFC36A7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193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DEEA14-DA9C-47DF-B371-DB6643991256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13133F8-9580-4A74-ADEA-77E2953AE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60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133F8-9580-4A74-ADEA-77E2953AE6E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29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133F8-9580-4A74-ADEA-77E2953AE6E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801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133F8-9580-4A74-ADEA-77E2953AE6E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57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133F8-9580-4A74-ADEA-77E2953AE6E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56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0" y="6370638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alt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8" y="-18759"/>
            <a:ext cx="9143244" cy="68574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700"/>
            <a:ext cx="1117600" cy="1133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44" y="38100"/>
            <a:ext cx="1133856" cy="1133856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 bwMode="auto">
          <a:xfrm>
            <a:off x="0" y="6369050"/>
            <a:ext cx="9131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 dirty="0" smtClean="0">
                <a:solidFill>
                  <a:srgbClr val="00B050"/>
                </a:solidFill>
              </a:rPr>
              <a:t>UNCLASSIFIED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7" r:id="rId1"/>
    <p:sldLayoutId id="2147484398" r:id="rId2"/>
  </p:sldLayoutIdLst>
  <p:transition advClick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21081" algn="ctr" defTabSz="9138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42162" algn="ctr" defTabSz="9138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63244" algn="ctr" defTabSz="9138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84325" algn="ctr" defTabSz="91380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78239" indent="-228086" algn="l" defTabSz="9138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9320" indent="-228086" algn="l" defTabSz="9138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20401" indent="-228086" algn="l" defTabSz="9138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41482" indent="-228086" algn="l" defTabSz="91380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81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162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244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325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406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487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568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650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.t.buzzard.mil@mail.mi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salan.a.khan2.mil@mail.m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4" y="143900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Warrant Officer </a:t>
            </a:r>
            <a:r>
              <a:rPr lang="en-US" sz="3200" b="1" dirty="0" smtClean="0">
                <a:solidFill>
                  <a:schemeClr val="tx1"/>
                </a:solidFill>
              </a:rPr>
              <a:t>Recruiting Team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dirty="0" smtClean="0"/>
              <a:t>Europe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0737" y="1574241"/>
            <a:ext cx="7688903" cy="4125752"/>
            <a:chOff x="1955800" y="1028700"/>
            <a:chExt cx="8204200" cy="4195401"/>
          </a:xfrm>
        </p:grpSpPr>
        <p:sp>
          <p:nvSpPr>
            <p:cNvPr id="4" name="Rectangle 3"/>
            <p:cNvSpPr/>
            <p:nvPr/>
          </p:nvSpPr>
          <p:spPr>
            <a:xfrm>
              <a:off x="1955800" y="1028700"/>
              <a:ext cx="8204200" cy="41954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070" y="1821375"/>
              <a:ext cx="7383060" cy="271579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95797" y="4557855"/>
              <a:ext cx="5192512" cy="40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Bell MT" panose="02020503060305020303" pitchFamily="18" charset="0"/>
                </a:rPr>
                <a:t>WWW.GOWARRANTNOW.COM</a:t>
              </a:r>
              <a:endParaRPr lang="en-US" sz="2000" b="1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24990" y="1353687"/>
              <a:ext cx="5534125" cy="5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Bell MT" panose="02020503060305020303" pitchFamily="18" charset="0"/>
                </a:rPr>
                <a:t>44</a:t>
              </a:r>
              <a:r>
                <a:rPr lang="en-US" sz="2000" b="1" dirty="0" smtClean="0">
                  <a:solidFill>
                    <a:schemeClr val="bg1"/>
                  </a:solidFill>
                  <a:latin typeface="Bell MT" panose="02020503060305020303" pitchFamily="18" charset="0"/>
                </a:rPr>
                <a:t> SPECIALTIES – </a:t>
              </a:r>
              <a:r>
                <a:rPr lang="en-US" sz="2400" b="1" dirty="0" smtClean="0">
                  <a:solidFill>
                    <a:schemeClr val="bg1"/>
                  </a:solidFill>
                  <a:latin typeface="Bell MT" panose="02020503060305020303" pitchFamily="18" charset="0"/>
                </a:rPr>
                <a:t>17</a:t>
              </a:r>
              <a:r>
                <a:rPr lang="en-US" sz="2000" b="1" dirty="0" smtClean="0">
                  <a:solidFill>
                    <a:schemeClr val="bg1"/>
                  </a:solidFill>
                  <a:latin typeface="Bell MT" panose="02020503060305020303" pitchFamily="18" charset="0"/>
                </a:rPr>
                <a:t> BRANCHES</a:t>
              </a:r>
              <a:endParaRPr lang="en-US" sz="2000" b="1" dirty="0">
                <a:solidFill>
                  <a:schemeClr val="bg1"/>
                </a:solidFill>
                <a:latin typeface="Bell MT" panose="02020503060305020303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6323254"/>
            <a:ext cx="9144000" cy="516422"/>
            <a:chOff x="231476" y="6383739"/>
            <a:chExt cx="8737529" cy="474260"/>
          </a:xfrm>
        </p:grpSpPr>
        <p:sp>
          <p:nvSpPr>
            <p:cNvPr id="9" name="Rectangle 8"/>
            <p:cNvSpPr/>
            <p:nvPr userDrawn="1"/>
          </p:nvSpPr>
          <p:spPr>
            <a:xfrm>
              <a:off x="231476" y="6383739"/>
              <a:ext cx="8737529" cy="47426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304" y="6487431"/>
              <a:ext cx="294402" cy="30228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297" y="6420227"/>
            <a:ext cx="289889" cy="349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5" y="6419447"/>
            <a:ext cx="476948" cy="3298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5" y="6436164"/>
            <a:ext cx="192086" cy="3360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95" y="6460293"/>
            <a:ext cx="446081" cy="2901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90" y="6430557"/>
            <a:ext cx="496144" cy="3298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7" y="6456257"/>
            <a:ext cx="499571" cy="293106"/>
          </a:xfrm>
          <a:prstGeom prst="rect">
            <a:avLst/>
          </a:prstGeom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3" y="6462750"/>
            <a:ext cx="486469" cy="2852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05" y="6429665"/>
            <a:ext cx="411683" cy="3280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2107" y="6415546"/>
            <a:ext cx="424613" cy="33183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111" y="6417567"/>
            <a:ext cx="490238" cy="32779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97" y="6415546"/>
            <a:ext cx="273909" cy="3523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14" y="6443326"/>
            <a:ext cx="411365" cy="3011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9" y="6461173"/>
            <a:ext cx="530825" cy="2833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664" y="6436164"/>
            <a:ext cx="395255" cy="3148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96" y="6442130"/>
            <a:ext cx="478248" cy="30998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23" y="6456257"/>
            <a:ext cx="493273" cy="2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378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Warrant Officer Recruiting Mission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0" y="419199"/>
            <a:ext cx="9144000" cy="4135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78239" indent="-228086" algn="l" defTabSz="91380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9320" indent="-228086" algn="l" defTabSz="91380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20401" indent="-228086" algn="l" defTabSz="91380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41482" indent="-228086" algn="l" defTabSz="913805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kern="0" dirty="0" smtClean="0"/>
              <a:t>The Warrant Officer Recruiting Company is tasked with recruiting HIGHLY QUALIFIED in-service applicants who demonstrate character, competence, and commitment to serve as capable Army Warrant Officers.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16" y="3548336"/>
            <a:ext cx="7966882" cy="29598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98092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8" y="-70672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Applicant Characteristics</a:t>
            </a:r>
            <a:br>
              <a:rPr lang="en-US" dirty="0" smtClean="0">
                <a:latin typeface="+mn-lt"/>
              </a:rPr>
            </a:br>
            <a:r>
              <a:rPr lang="en-US" sz="2400" dirty="0" smtClean="0"/>
              <a:t>We take all services!!</a:t>
            </a:r>
            <a:endParaRPr lang="en-US" sz="2400" dirty="0"/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-1897" y="2814995"/>
            <a:ext cx="4571999" cy="25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Font typeface="Arial" charset="0"/>
              <a:buChar char="•"/>
            </a:pPr>
            <a:r>
              <a:rPr lang="en-US" sz="2000" b="1" dirty="0"/>
              <a:t> </a:t>
            </a:r>
            <a:r>
              <a:rPr lang="en-US" sz="2400" dirty="0" smtClean="0">
                <a:latin typeface="+mn-lt"/>
              </a:rPr>
              <a:t>Independent Operator</a:t>
            </a:r>
          </a:p>
          <a:p>
            <a:pPr eaLnBrk="0" hangingPunct="0">
              <a:spcAft>
                <a:spcPts val="3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Leader</a:t>
            </a:r>
            <a:endParaRPr lang="en-US" sz="2400" dirty="0">
              <a:latin typeface="+mn-lt"/>
            </a:endParaRPr>
          </a:p>
          <a:p>
            <a:pPr eaLnBrk="0" hangingPunct="0">
              <a:spcAft>
                <a:spcPts val="3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 Self Confident</a:t>
            </a:r>
          </a:p>
          <a:p>
            <a:pPr eaLnBrk="0" hangingPunct="0">
              <a:spcAft>
                <a:spcPts val="3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 Dependable</a:t>
            </a:r>
          </a:p>
          <a:p>
            <a:pPr eaLnBrk="0" hangingPunct="0">
              <a:spcAft>
                <a:spcPts val="3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 Technically/Tactically Proficient</a:t>
            </a:r>
          </a:p>
          <a:p>
            <a:pPr eaLnBrk="0" hangingPunct="0">
              <a:spcAft>
                <a:spcPts val="3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 Ethical and </a:t>
            </a:r>
            <a:r>
              <a:rPr lang="en-US" sz="2400" dirty="0" smtClean="0">
                <a:latin typeface="+mn-lt"/>
              </a:rPr>
              <a:t>Moral</a:t>
            </a:r>
            <a:endParaRPr lang="en-US" sz="2400" dirty="0">
              <a:latin typeface="+mn-lt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4587137" y="2854784"/>
            <a:ext cx="4571999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300"/>
              </a:spcAft>
              <a:buFont typeface="Arial" charset="0"/>
              <a:buChar char="•"/>
            </a:pPr>
            <a:r>
              <a:rPr lang="en-US" sz="2400" dirty="0" smtClean="0">
                <a:latin typeface="+mn-lt"/>
              </a:rPr>
              <a:t> Decision Maker</a:t>
            </a:r>
            <a:endParaRPr lang="en-US" sz="2400" dirty="0">
              <a:latin typeface="+mn-lt"/>
            </a:endParaRPr>
          </a:p>
          <a:p>
            <a:pPr eaLnBrk="0" hangingPunct="0">
              <a:spcAft>
                <a:spcPts val="3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Self Sufficient</a:t>
            </a:r>
            <a:endParaRPr lang="en-US" sz="2400" dirty="0">
              <a:latin typeface="+mn-lt"/>
            </a:endParaRPr>
          </a:p>
          <a:p>
            <a:pPr eaLnBrk="0" hangingPunct="0">
              <a:spcAft>
                <a:spcPts val="3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 Mature</a:t>
            </a:r>
          </a:p>
          <a:p>
            <a:pPr eaLnBrk="0" hangingPunct="0">
              <a:spcAft>
                <a:spcPts val="3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Able to Grasp Complex       Problems</a:t>
            </a:r>
            <a:endParaRPr lang="en-US" sz="2400" dirty="0">
              <a:latin typeface="+mn-lt"/>
            </a:endParaRPr>
          </a:p>
          <a:p>
            <a:pPr eaLnBrk="0" hangingPunct="0">
              <a:spcAft>
                <a:spcPts val="300"/>
              </a:spcAft>
              <a:buFont typeface="Arial" charset="0"/>
              <a:buChar char="•"/>
            </a:pPr>
            <a:r>
              <a:rPr lang="en-US" sz="2400" dirty="0">
                <a:latin typeface="+mn-lt"/>
              </a:rPr>
              <a:t> Mentally and Physically </a:t>
            </a:r>
            <a:r>
              <a:rPr lang="en-US" sz="2400" dirty="0" smtClean="0">
                <a:latin typeface="+mn-lt"/>
              </a:rPr>
              <a:t>Strong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4" y="1823727"/>
            <a:ext cx="952264" cy="786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19" y="1739746"/>
            <a:ext cx="919572" cy="862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88" y="1347534"/>
            <a:ext cx="1039212" cy="1308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94" y="924674"/>
            <a:ext cx="823639" cy="1086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183" y="927717"/>
            <a:ext cx="819790" cy="1281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94" y="911611"/>
            <a:ext cx="803898" cy="14505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08" y="1703528"/>
            <a:ext cx="902715" cy="1111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15" y="1703528"/>
            <a:ext cx="904943" cy="12239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59" y="1685818"/>
            <a:ext cx="914400" cy="1338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0" y="5370207"/>
            <a:ext cx="836699" cy="11452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34" y="5370207"/>
            <a:ext cx="798721" cy="13333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11" y="5363822"/>
            <a:ext cx="833517" cy="13957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40" y="5363822"/>
            <a:ext cx="841509" cy="11518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63822"/>
            <a:ext cx="868784" cy="13333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11" y="5363822"/>
            <a:ext cx="876002" cy="13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556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Warrant Officer Jobs</a:t>
            </a:r>
            <a:endParaRPr lang="en-US" sz="4000" dirty="0"/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0" y="1624996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+mn-lt"/>
              </a:rPr>
              <a:t>Technicians</a:t>
            </a:r>
            <a:endParaRPr lang="en-US" sz="3600" dirty="0">
              <a:latin typeface="+mn-lt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4572000" y="3705044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 smtClean="0">
                <a:latin typeface="+mn-lt"/>
              </a:rPr>
              <a:t>Aviators</a:t>
            </a:r>
            <a:endParaRPr lang="en-US" sz="3600" b="1" dirty="0">
              <a:latin typeface="+mn-lt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0" y="2225972"/>
            <a:ext cx="4572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+mn-lt"/>
              </a:rPr>
              <a:t>17 Branches, 44 Specialties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Usually SGT or higher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Most require completion of ALC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 typeface="Arial" charset="0"/>
              <a:buChar char="•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Must meet MOS prerequisites 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16" descr="https://encrypted-tbn3.gstatic.com/images?q=tbn:ANd9GcRDWZ9JMCk5nqIvvHgGfLO4ASqBH5uBggLwcWUEmI45IYDnmP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19600"/>
            <a:ext cx="2286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016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20" y="1607779"/>
            <a:ext cx="2747960" cy="18319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72000" y="4360102"/>
            <a:ext cx="4572000" cy="21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  </a:t>
            </a:r>
            <a:r>
              <a:rPr lang="en-US" sz="20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1 </a:t>
            </a:r>
            <a:r>
              <a:rPr lang="en-US" sz="2000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Branch, 1 Specialty - 153A  </a:t>
            </a:r>
            <a:endParaRPr lang="en-US" sz="2000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Open to all MOSs and ranks </a:t>
            </a:r>
            <a:endParaRPr lang="en-US" sz="20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Passing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SIFT Score (40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+)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Class I Flight Physical required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0745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Requirements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0" y="1202648"/>
            <a:ext cx="9144000" cy="573030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+mj-lt"/>
              <a:buAutoNum type="arabicPeriod"/>
              <a:defRPr/>
            </a:pPr>
            <a:r>
              <a:rPr lang="en-US" sz="1600" dirty="0" smtClean="0">
                <a:cs typeface="Arial" panose="020B0604020202020204" pitchFamily="34" charset="0"/>
              </a:rPr>
              <a:t>US </a:t>
            </a:r>
            <a:r>
              <a:rPr lang="en-US" sz="1600" dirty="0">
                <a:cs typeface="Arial" panose="020B0604020202020204" pitchFamily="34" charset="0"/>
              </a:rPr>
              <a:t>Citizenship </a:t>
            </a:r>
            <a:r>
              <a:rPr lang="en-US" sz="1600" i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No Waiver</a:t>
            </a:r>
            <a:r>
              <a:rPr lang="en-US" sz="1600" dirty="0">
                <a:cs typeface="Arial" panose="020B0604020202020204" pitchFamily="34" charset="0"/>
              </a:rPr>
              <a:t/>
            </a:r>
            <a:br>
              <a:rPr lang="en-US" sz="1600" dirty="0">
                <a:cs typeface="Arial" panose="020B0604020202020204" pitchFamily="34" charset="0"/>
              </a:rPr>
            </a:br>
            <a:endParaRPr lang="en-US" sz="1600" dirty="0">
              <a:cs typeface="Arial" panose="020B0604020202020204" pitchFamily="34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sz="1600" dirty="0" smtClean="0">
                <a:cs typeface="Arial" panose="020B0604020202020204" pitchFamily="34" charset="0"/>
              </a:rPr>
              <a:t>General </a:t>
            </a:r>
            <a:r>
              <a:rPr lang="en-US" sz="1600" dirty="0">
                <a:cs typeface="Arial" panose="020B0604020202020204" pitchFamily="34" charset="0"/>
              </a:rPr>
              <a:t>Technical (GT) </a:t>
            </a:r>
            <a:r>
              <a:rPr lang="en-US" sz="1600" dirty="0" smtClean="0">
                <a:cs typeface="Arial" panose="020B0604020202020204" pitchFamily="34" charset="0"/>
              </a:rPr>
              <a:t>Score </a:t>
            </a:r>
            <a:r>
              <a:rPr lang="en-US" sz="1600" dirty="0">
                <a:cs typeface="Arial" panose="020B0604020202020204" pitchFamily="34" charset="0"/>
              </a:rPr>
              <a:t>of 110 or higher </a:t>
            </a:r>
            <a:r>
              <a:rPr lang="en-US" sz="1600" i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No Waiver</a:t>
            </a:r>
            <a:r>
              <a:rPr lang="en-US" sz="1600" dirty="0">
                <a:cs typeface="Arial" panose="020B0604020202020204" pitchFamily="34" charset="0"/>
              </a:rPr>
              <a:t/>
            </a:r>
            <a:br>
              <a:rPr lang="en-US" sz="1600" dirty="0">
                <a:cs typeface="Arial" panose="020B0604020202020204" pitchFamily="34" charset="0"/>
              </a:rPr>
            </a:br>
            <a:endParaRPr lang="en-US" sz="1600" dirty="0">
              <a:cs typeface="Arial" panose="020B0604020202020204" pitchFamily="34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sz="1600" dirty="0" smtClean="0">
                <a:cs typeface="Arial" panose="020B0604020202020204" pitchFamily="34" charset="0"/>
              </a:rPr>
              <a:t>High School Graduate </a:t>
            </a:r>
            <a:r>
              <a:rPr lang="en-US" sz="1600" dirty="0">
                <a:cs typeface="Arial" panose="020B0604020202020204" pitchFamily="34" charset="0"/>
              </a:rPr>
              <a:t>or have a GED </a:t>
            </a:r>
            <a:r>
              <a:rPr lang="en-US" sz="1600" i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No Waiver</a:t>
            </a:r>
            <a:r>
              <a:rPr lang="en-US" sz="1600" dirty="0">
                <a:cs typeface="Arial" panose="020B0604020202020204" pitchFamily="34" charset="0"/>
              </a:rPr>
              <a:t/>
            </a:r>
            <a:br>
              <a:rPr lang="en-US" sz="1600" dirty="0">
                <a:cs typeface="Arial" panose="020B0604020202020204" pitchFamily="34" charset="0"/>
              </a:rPr>
            </a:br>
            <a:endParaRPr lang="en-US" sz="1600" dirty="0">
              <a:cs typeface="Arial" panose="020B0604020202020204" pitchFamily="34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sz="1600" dirty="0" smtClean="0">
                <a:cs typeface="Arial" panose="020B0604020202020204" pitchFamily="34" charset="0"/>
              </a:rPr>
              <a:t>FINAL Secret or Top Secret Security Clearance </a:t>
            </a:r>
            <a:r>
              <a:rPr lang="en-US" sz="1600" i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No INTERIM; No Waiver</a:t>
            </a:r>
            <a:endParaRPr lang="en-US" sz="1600" u="sng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sz="1600" dirty="0" smtClean="0">
                <a:cs typeface="Arial" panose="020B0604020202020204" pitchFamily="34" charset="0"/>
              </a:rPr>
              <a:t>Must Have ≥ 12 Months Remaining on Enlistment Contract </a:t>
            </a:r>
            <a:r>
              <a:rPr lang="en-US" sz="1600" i="1" u="sng" dirty="0" smtClean="0">
                <a:solidFill>
                  <a:srgbClr val="00B050"/>
                </a:solidFill>
                <a:cs typeface="Arial" panose="020B0604020202020204" pitchFamily="34" charset="0"/>
              </a:rPr>
              <a:t>*ETP Avail</a:t>
            </a:r>
            <a:endParaRPr lang="en-US" sz="1600" u="sng" dirty="0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en-US" sz="1600" dirty="0" smtClean="0">
              <a:cs typeface="Arial" panose="020B0604020202020204" pitchFamily="34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sz="1600" dirty="0" smtClean="0">
                <a:cs typeface="Arial" panose="020B0604020202020204" pitchFamily="34" charset="0"/>
              </a:rPr>
              <a:t>Pass </a:t>
            </a:r>
            <a:r>
              <a:rPr lang="en-US" sz="1600" u="sng" dirty="0" smtClean="0">
                <a:cs typeface="Arial" panose="020B0604020202020204" pitchFamily="34" charset="0"/>
              </a:rPr>
              <a:t>Commissioning</a:t>
            </a:r>
            <a:r>
              <a:rPr lang="en-US" sz="1600" dirty="0" smtClean="0">
                <a:cs typeface="Arial" panose="020B0604020202020204" pitchFamily="34" charset="0"/>
              </a:rPr>
              <a:t> Physical for Tech or </a:t>
            </a:r>
            <a:r>
              <a:rPr lang="en-US" sz="1600" u="sng" dirty="0" smtClean="0">
                <a:cs typeface="Arial" panose="020B0604020202020204" pitchFamily="34" charset="0"/>
              </a:rPr>
              <a:t>Flight</a:t>
            </a:r>
            <a:r>
              <a:rPr lang="en-US" sz="1600" dirty="0" smtClean="0">
                <a:cs typeface="Arial" panose="020B0604020202020204" pitchFamily="34" charset="0"/>
              </a:rPr>
              <a:t> Physical for Aviators </a:t>
            </a:r>
            <a:r>
              <a:rPr lang="en-US" sz="1600" i="1" u="sng" dirty="0" smtClean="0">
                <a:solidFill>
                  <a:srgbClr val="00B050"/>
                </a:solidFill>
                <a:cs typeface="Arial" panose="020B0604020202020204" pitchFamily="34" charset="0"/>
              </a:rPr>
              <a:t>*Waiver/ETP Avail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sz="1600" dirty="0" smtClean="0">
                <a:cs typeface="Arial" panose="020B0604020202020204" pitchFamily="34" charset="0"/>
              </a:rPr>
              <a:t>Age: Technicians &lt; 46 yrs / Aviators &lt; 32 yrs at time packet is boarded </a:t>
            </a:r>
            <a:r>
              <a:rPr lang="en-US" sz="1600" i="1" u="sng" dirty="0" smtClean="0">
                <a:solidFill>
                  <a:srgbClr val="00B050"/>
                </a:solidFill>
                <a:cs typeface="Arial" panose="020B0604020202020204" pitchFamily="34" charset="0"/>
              </a:rPr>
              <a:t>*ETP Avail</a:t>
            </a:r>
          </a:p>
          <a:p>
            <a:pPr eaLnBrk="1" hangingPunct="1">
              <a:buFont typeface="+mj-lt"/>
              <a:buAutoNum type="arabicPeriod"/>
              <a:defRPr/>
            </a:pPr>
            <a:endParaRPr lang="en-US" sz="1600" i="1" dirty="0" smtClean="0">
              <a:cs typeface="Arial" panose="020B0604020202020204" pitchFamily="34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sz="1600" dirty="0" smtClean="0">
                <a:cs typeface="Arial" panose="020B0604020202020204" pitchFamily="34" charset="0"/>
              </a:rPr>
              <a:t>Active Federal Service: </a:t>
            </a:r>
            <a:r>
              <a:rPr lang="en-US" sz="1600" dirty="0">
                <a:cs typeface="Arial" panose="020B0604020202020204" pitchFamily="34" charset="0"/>
              </a:rPr>
              <a:t>Technicians &lt; </a:t>
            </a:r>
            <a:r>
              <a:rPr lang="en-US" sz="1600" dirty="0" smtClean="0">
                <a:cs typeface="Arial" panose="020B0604020202020204" pitchFamily="34" charset="0"/>
              </a:rPr>
              <a:t>12 </a:t>
            </a:r>
            <a:r>
              <a:rPr lang="en-US" sz="1600" dirty="0">
                <a:cs typeface="Arial" panose="020B0604020202020204" pitchFamily="34" charset="0"/>
              </a:rPr>
              <a:t>yrs / Aviators &lt; 8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yrs </a:t>
            </a:r>
            <a:r>
              <a:rPr lang="en-US" sz="1600" dirty="0" smtClean="0">
                <a:cs typeface="Arial" panose="020B0604020202020204" pitchFamily="34" charset="0"/>
              </a:rPr>
              <a:t>at time the DA 61 is signed by applicant </a:t>
            </a:r>
            <a:r>
              <a:rPr lang="en-US" sz="1600" i="1" u="sng" dirty="0" smtClean="0">
                <a:solidFill>
                  <a:srgbClr val="00B050"/>
                </a:solidFill>
                <a:cs typeface="Arial" panose="020B0604020202020204" pitchFamily="34" charset="0"/>
              </a:rPr>
              <a:t>*ETP Avail</a:t>
            </a:r>
          </a:p>
          <a:p>
            <a:pPr eaLnBrk="1" hangingPunct="1">
              <a:buFont typeface="+mj-lt"/>
              <a:buAutoNum type="arabicPeriod"/>
              <a:defRPr/>
            </a:pPr>
            <a:endParaRPr lang="en-US" sz="1600" dirty="0" smtClean="0">
              <a:cs typeface="Arial" panose="020B0604020202020204" pitchFamily="34" charset="0"/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en-US" sz="1600" dirty="0" smtClean="0">
                <a:cs typeface="Arial" panose="020B0604020202020204" pitchFamily="34" charset="0"/>
              </a:rPr>
              <a:t>Pass </a:t>
            </a:r>
            <a:r>
              <a:rPr lang="en-US" sz="1600" dirty="0">
                <a:cs typeface="Arial" panose="020B0604020202020204" pitchFamily="34" charset="0"/>
              </a:rPr>
              <a:t>the </a:t>
            </a:r>
            <a:r>
              <a:rPr lang="en-US" sz="1600" dirty="0" smtClean="0">
                <a:cs typeface="Arial" panose="020B0604020202020204" pitchFamily="34" charset="0"/>
              </a:rPr>
              <a:t>Standard </a:t>
            </a:r>
            <a:r>
              <a:rPr lang="en-US" sz="1600" dirty="0">
                <a:cs typeface="Arial" panose="020B0604020202020204" pitchFamily="34" charset="0"/>
              </a:rPr>
              <a:t>3-event Army Physical Fitness Test (APFT) and </a:t>
            </a:r>
            <a:r>
              <a:rPr lang="en-US" sz="1600" dirty="0" smtClean="0">
                <a:cs typeface="Arial" panose="020B0604020202020204" pitchFamily="34" charset="0"/>
              </a:rPr>
              <a:t>Meet Height/Weight Standards </a:t>
            </a:r>
          </a:p>
          <a:p>
            <a:pPr marL="0" indent="0" eaLnBrk="1" hangingPunct="1">
              <a:buNone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95475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Warrant Officer MOSs</a:t>
            </a:r>
            <a:endParaRPr lang="en-US" sz="40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9920" y="1170961"/>
            <a:ext cx="9084538" cy="4985976"/>
            <a:chOff x="112540" y="1750854"/>
            <a:chExt cx="8377940" cy="4986194"/>
          </a:xfrm>
        </p:grpSpPr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12540" y="2120198"/>
              <a:ext cx="8370653" cy="461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sz="1400" dirty="0">
                  <a:latin typeface="+mn-lt"/>
                  <a:cs typeface="Times New Roman" pitchFamily="18" charset="0"/>
                </a:rPr>
                <a:t>120A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Construction 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Engineering 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Technician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12H, K, N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, P, 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Q, R, T, W</a:t>
              </a:r>
              <a:endParaRPr lang="en-US" sz="1400" dirty="0">
                <a:latin typeface="+mn-lt"/>
                <a:cs typeface="Times New Roman" pitchFamily="18" charset="0"/>
              </a:endParaRPr>
            </a:p>
            <a:p>
              <a:pPr eaLnBrk="0" hangingPunct="0"/>
              <a:r>
                <a:rPr lang="en-US" sz="1400" dirty="0">
                  <a:latin typeface="+mn-lt"/>
                  <a:cs typeface="Times New Roman" pitchFamily="18" charset="0"/>
                </a:rPr>
                <a:t>125D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Geospatial 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Engineering 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Technician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	12Y, 35F, G</a:t>
              </a:r>
              <a:endParaRPr lang="en-US" sz="1400" dirty="0">
                <a:latin typeface="+mn-lt"/>
                <a:cs typeface="Times New Roman" pitchFamily="18" charset="0"/>
              </a:endParaRPr>
            </a:p>
            <a:p>
              <a:pPr eaLnBrk="0" hangingPunct="0"/>
              <a:r>
                <a:rPr lang="en-US" sz="1400" dirty="0">
                  <a:latin typeface="+mn-lt"/>
                  <a:cs typeface="Times New Roman" pitchFamily="18" charset="0"/>
                </a:rPr>
                <a:t>131A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Field Artillery Technician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	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                   11B, C,13B, J, F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M, R, 19D</a:t>
              </a:r>
              <a:endParaRPr lang="en-US" sz="1400" dirty="0">
                <a:latin typeface="+mn-lt"/>
                <a:cs typeface="Times New Roman" pitchFamily="18" charset="0"/>
              </a:endParaRPr>
            </a:p>
            <a:p>
              <a:pPr eaLnBrk="0" hangingPunct="0"/>
              <a:r>
                <a:rPr lang="en-US" sz="1400" dirty="0">
                  <a:latin typeface="+mn-lt"/>
                  <a:cs typeface="Times New Roman" pitchFamily="18" charset="0"/>
                </a:rPr>
                <a:t>140A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Command 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and Control Systems 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Technician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14E, G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H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P, S, 15P, Q, 17E</a:t>
              </a:r>
            </a:p>
            <a:p>
              <a:pPr eaLnBrk="0" hangingPunct="0"/>
              <a:r>
                <a:rPr lang="en-US" sz="1400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140K		Air and Missile Defense Tactician			14E, H, T</a:t>
              </a:r>
            </a:p>
            <a:p>
              <a:pPr eaLnBrk="0" hangingPunct="0"/>
              <a:r>
                <a:rPr lang="en-US" sz="1400" dirty="0" smtClean="0">
                  <a:latin typeface="+mn-lt"/>
                  <a:cs typeface="Times New Roman" pitchFamily="18" charset="0"/>
                </a:rPr>
                <a:t>140L		Air and Missile Defense Technician		14E, H, T, 94S</a:t>
              </a:r>
              <a:endParaRPr lang="en-US" sz="1400" dirty="0">
                <a:latin typeface="+mn-lt"/>
                <a:cs typeface="Times New Roman" pitchFamily="18" charset="0"/>
              </a:endParaRPr>
            </a:p>
            <a:p>
              <a:pPr eaLnBrk="0" hangingPunct="0"/>
              <a:r>
                <a:rPr lang="en-US" sz="1400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150A	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	Air </a:t>
              </a:r>
              <a:r>
                <a:rPr lang="en-US" sz="1400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Traffic 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Control Technician</a:t>
              </a:r>
              <a:r>
                <a:rPr lang="en-US" sz="1400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		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	15Q</a:t>
              </a:r>
              <a:endParaRPr lang="en-US" sz="1400" dirty="0">
                <a:solidFill>
                  <a:srgbClr val="FF0000"/>
                </a:solidFill>
                <a:latin typeface="+mn-lt"/>
              </a:endParaRPr>
            </a:p>
            <a:p>
              <a:pPr eaLnBrk="0" hangingPunct="0"/>
              <a:r>
                <a:rPr lang="en-US" sz="1400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150U	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	Tactical Unmanned Aerial Systems Technician</a:t>
              </a:r>
              <a:r>
                <a:rPr lang="en-US" sz="1400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	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	15E, 15W </a:t>
              </a:r>
            </a:p>
            <a:p>
              <a:pPr eaLnBrk="0" hangingPunct="0"/>
              <a:r>
                <a:rPr lang="en-US" sz="1400" dirty="0" smtClean="0">
                  <a:latin typeface="+mn-lt"/>
                  <a:cs typeface="Times New Roman" pitchFamily="18" charset="0"/>
                </a:rPr>
                <a:t>151A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Aviation 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Maintenance 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Technician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	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CMF 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15 MOS 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(Except 15P, Q)</a:t>
              </a:r>
              <a:endParaRPr lang="en-US" sz="1400" dirty="0">
                <a:latin typeface="+mn-lt"/>
              </a:endParaRPr>
            </a:p>
            <a:p>
              <a:pPr eaLnBrk="0" hangingPunct="0"/>
              <a:r>
                <a:rPr lang="en-US" sz="1400" dirty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153A	</a:t>
              </a:r>
              <a:r>
                <a:rPr lang="en-US" sz="140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	Rotary </a:t>
              </a:r>
              <a:r>
                <a:rPr lang="en-US" sz="1400" dirty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Wing Aviator			</a:t>
              </a:r>
              <a:r>
                <a:rPr lang="en-US" sz="140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	All MOSs</a:t>
              </a:r>
            </a:p>
            <a:p>
              <a:pPr eaLnBrk="0" hangingPunct="0"/>
              <a:r>
                <a:rPr lang="en-US" sz="140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170A		Cyber Operations Technician			All MOSs </a:t>
              </a:r>
            </a:p>
            <a:p>
              <a:pPr eaLnBrk="0" hangingPunct="0"/>
              <a:r>
                <a:rPr lang="en-US" sz="1400" dirty="0" smtClean="0">
                  <a:latin typeface="+mn-lt"/>
                  <a:cs typeface="Times New Roman" pitchFamily="18" charset="0"/>
                </a:rPr>
                <a:t>170B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Electronic 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Warfare Technician	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25E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17E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, 13Fw/ASI 1J</a:t>
              </a:r>
              <a:endParaRPr lang="en-US" sz="1400" dirty="0">
                <a:latin typeface="+mn-lt"/>
              </a:endParaRPr>
            </a:p>
            <a:p>
              <a:pPr eaLnBrk="0" hangingPunct="0"/>
              <a:r>
                <a:rPr lang="en-US" sz="140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255A</a:t>
              </a:r>
              <a:r>
                <a:rPr lang="en-US" sz="1400" dirty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	</a:t>
              </a:r>
              <a:r>
                <a:rPr lang="en-US" sz="140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	Information Services Technician</a:t>
              </a:r>
              <a:r>
                <a:rPr lang="en-US" sz="1400" dirty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		</a:t>
              </a:r>
              <a:r>
                <a:rPr lang="en-US" sz="140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	All </a:t>
              </a:r>
              <a:r>
                <a:rPr lang="en-US" sz="1400" dirty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MOSs </a:t>
              </a:r>
              <a:endParaRPr lang="en-US" sz="1400" dirty="0">
                <a:solidFill>
                  <a:srgbClr val="00B050"/>
                </a:solidFill>
                <a:latin typeface="+mn-lt"/>
              </a:endParaRPr>
            </a:p>
            <a:p>
              <a:pPr eaLnBrk="0" hangingPunct="0"/>
              <a:r>
                <a:rPr lang="en-US" sz="140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255N</a:t>
              </a:r>
              <a:r>
                <a:rPr lang="en-US" sz="1400" dirty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	</a:t>
              </a:r>
              <a:r>
                <a:rPr lang="en-US" sz="140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	Network Management Technician</a:t>
              </a:r>
              <a:r>
                <a:rPr lang="en-US" sz="1400" dirty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		</a:t>
              </a:r>
              <a:r>
                <a:rPr lang="en-US" sz="140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	All MOSs</a:t>
              </a:r>
            </a:p>
            <a:p>
              <a:pPr eaLnBrk="0" hangingPunct="0"/>
              <a:r>
                <a:rPr lang="en-US" sz="1400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311A		CID Special Agent				31D, 31B with ASI V5</a:t>
              </a:r>
              <a:endParaRPr lang="en-US" sz="1400" dirty="0">
                <a:solidFill>
                  <a:srgbClr val="FF0000"/>
                </a:solidFill>
                <a:latin typeface="+mn-lt"/>
              </a:endParaRPr>
            </a:p>
            <a:p>
              <a:pPr eaLnBrk="0" hangingPunct="0"/>
              <a:r>
                <a:rPr lang="en-US" sz="1400" dirty="0" smtClean="0">
                  <a:latin typeface="+mn-lt"/>
                  <a:cs typeface="Times New Roman" pitchFamily="18" charset="0"/>
                </a:rPr>
                <a:t>350F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All Source 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Intelligence 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Technician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	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35F</a:t>
              </a:r>
              <a:endParaRPr lang="en-US" sz="1400" dirty="0">
                <a:latin typeface="+mn-lt"/>
              </a:endParaRPr>
            </a:p>
            <a:p>
              <a:pPr eaLnBrk="0" hangingPunct="0"/>
              <a:r>
                <a:rPr lang="en-US" sz="1400" dirty="0">
                  <a:latin typeface="+mn-lt"/>
                  <a:cs typeface="Times New Roman" pitchFamily="18" charset="0"/>
                </a:rPr>
                <a:t>350G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GEOINT Imagery Technician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	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35G</a:t>
              </a:r>
              <a:endParaRPr lang="en-US" sz="1400" dirty="0">
                <a:latin typeface="+mn-lt"/>
              </a:endParaRPr>
            </a:p>
            <a:p>
              <a:pPr eaLnBrk="0" hangingPunct="0"/>
              <a:r>
                <a:rPr lang="en-US" sz="1400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351L     	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	Counterintelligence Technician</a:t>
              </a:r>
              <a:r>
                <a:rPr lang="en-US" sz="1400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		</a:t>
              </a:r>
              <a:r>
                <a:rPr lang="en-US" sz="1400" dirty="0" smtClean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	35L</a:t>
              </a:r>
              <a:endParaRPr lang="en-US" sz="1400" dirty="0">
                <a:solidFill>
                  <a:srgbClr val="FF0000"/>
                </a:solidFill>
                <a:latin typeface="+mn-lt"/>
                <a:cs typeface="Times New Roman" pitchFamily="18" charset="0"/>
              </a:endParaRPr>
            </a:p>
            <a:p>
              <a:pPr eaLnBrk="0" hangingPunct="0"/>
              <a:r>
                <a:rPr lang="en-US" sz="1400" dirty="0">
                  <a:latin typeface="+mn-lt"/>
                  <a:cs typeface="Times New Roman" pitchFamily="18" charset="0"/>
                </a:rPr>
                <a:t>351M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Human Intelligence 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Collection 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Technician</a:t>
              </a:r>
              <a:r>
                <a:rPr lang="en-US" sz="1400" dirty="0">
                  <a:latin typeface="+mn-lt"/>
                  <a:cs typeface="Times New Roman" pitchFamily="18" charset="0"/>
                </a:rPr>
                <a:t>	</a:t>
              </a:r>
              <a:r>
                <a:rPr lang="en-US" sz="1400" dirty="0" smtClean="0">
                  <a:latin typeface="+mn-lt"/>
                  <a:cs typeface="Times New Roman" pitchFamily="18" charset="0"/>
                </a:rPr>
                <a:t>	35M </a:t>
              </a:r>
            </a:p>
            <a:p>
              <a:pPr eaLnBrk="0" hangingPunct="0"/>
              <a:r>
                <a:rPr lang="en-US" sz="140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351Z</a:t>
              </a:r>
              <a:r>
                <a:rPr lang="en-US" sz="1400" dirty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	</a:t>
              </a:r>
              <a:r>
                <a:rPr lang="en-US" sz="1400" dirty="0" smtClean="0">
                  <a:solidFill>
                    <a:srgbClr val="00B050"/>
                  </a:solidFill>
                  <a:latin typeface="+mn-lt"/>
                  <a:cs typeface="Times New Roman" pitchFamily="18" charset="0"/>
                </a:rPr>
                <a:t>	Attaché Intelligence Operations Technician		All MOS w/ SQI 7 </a:t>
              </a:r>
              <a:endParaRPr lang="en-US" sz="1400" dirty="0">
                <a:solidFill>
                  <a:srgbClr val="00B050"/>
                </a:solidFill>
                <a:latin typeface="+mn-lt"/>
                <a:cs typeface="Times New Roman" pitchFamily="18" charset="0"/>
              </a:endParaRPr>
            </a:p>
            <a:p>
              <a:pPr eaLnBrk="0" hangingPunct="0"/>
              <a:r>
                <a:rPr lang="en-US" sz="1400" dirty="0">
                  <a:latin typeface="+mn-lt"/>
                </a:rPr>
                <a:t>352N	</a:t>
              </a:r>
              <a:r>
                <a:rPr lang="en-US" sz="1400" dirty="0" smtClean="0">
                  <a:latin typeface="+mn-lt"/>
                </a:rPr>
                <a:t>	SIGINT Analysis Technician</a:t>
              </a:r>
              <a:r>
                <a:rPr lang="en-US" sz="1400" dirty="0">
                  <a:latin typeface="+mn-lt"/>
                </a:rPr>
                <a:t>		</a:t>
              </a:r>
              <a:r>
                <a:rPr lang="en-US" sz="1400" dirty="0" smtClean="0">
                  <a:latin typeface="+mn-lt"/>
                </a:rPr>
                <a:t>	35N, P</a:t>
              </a: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112540" y="1750854"/>
              <a:ext cx="8377940" cy="369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 dirty="0">
                  <a:latin typeface="+mn-lt"/>
                  <a:cs typeface="Times New Roman" pitchFamily="18" charset="0"/>
                </a:rPr>
                <a:t>WO </a:t>
              </a:r>
              <a:r>
                <a:rPr lang="en-US" b="1" dirty="0" smtClean="0">
                  <a:latin typeface="+mn-lt"/>
                  <a:cs typeface="Times New Roman" pitchFamily="18" charset="0"/>
                </a:rPr>
                <a:t>MOS</a:t>
              </a:r>
              <a:r>
                <a:rPr lang="en-US" b="1" dirty="0">
                  <a:latin typeface="+mn-lt"/>
                  <a:cs typeface="Times New Roman" pitchFamily="18" charset="0"/>
                </a:rPr>
                <a:t>	</a:t>
              </a:r>
              <a:r>
                <a:rPr lang="en-US" b="1" dirty="0" smtClean="0">
                  <a:latin typeface="+mn-lt"/>
                  <a:cs typeface="Times New Roman" pitchFamily="18" charset="0"/>
                </a:rPr>
                <a:t>MOS </a:t>
              </a:r>
              <a:r>
                <a:rPr lang="en-US" b="1" dirty="0">
                  <a:latin typeface="+mn-lt"/>
                  <a:cs typeface="Times New Roman" pitchFamily="18" charset="0"/>
                </a:rPr>
                <a:t>Description    		     </a:t>
              </a:r>
              <a:r>
                <a:rPr lang="en-US" b="1" dirty="0" smtClean="0">
                  <a:latin typeface="+mn-lt"/>
                  <a:cs typeface="Times New Roman" pitchFamily="18" charset="0"/>
                </a:rPr>
                <a:t>	Enlisted Feeder MOSs</a:t>
              </a:r>
              <a:endParaRPr lang="en-US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54716" y="6196511"/>
            <a:ext cx="44707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+mn-lt"/>
              </a:rPr>
              <a:t>Open to ALL MOSs provided prerequisites are met</a:t>
            </a:r>
            <a:endParaRPr lang="en-US" sz="14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455" y="6196511"/>
            <a:ext cx="252184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Historically Critical Mission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13565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+mn-lt"/>
              </a:rPr>
              <a:t>Warrant Officer MOSs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9921" y="1711673"/>
            <a:ext cx="9024079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en-US" sz="1200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en-US" sz="1400" dirty="0">
                <a:latin typeface="+mn-lt"/>
              </a:rPr>
              <a:t>352S	</a:t>
            </a:r>
            <a:r>
              <a:rPr lang="en-US" sz="1400" dirty="0" smtClean="0">
                <a:latin typeface="+mn-lt"/>
              </a:rPr>
              <a:t>	Signals </a:t>
            </a:r>
            <a:r>
              <a:rPr lang="en-US" sz="1400" dirty="0">
                <a:latin typeface="+mn-lt"/>
              </a:rPr>
              <a:t>Collection Technician		</a:t>
            </a:r>
            <a:r>
              <a:rPr lang="en-US" sz="1400" dirty="0" smtClean="0">
                <a:latin typeface="+mn-lt"/>
              </a:rPr>
              <a:t>	35S</a:t>
            </a:r>
            <a:endParaRPr lang="en-US" sz="1400" dirty="0">
              <a:latin typeface="+mn-lt"/>
            </a:endParaRPr>
          </a:p>
          <a:p>
            <a:pPr eaLnBrk="0" hangingPunct="0"/>
            <a:r>
              <a:rPr lang="en-US" sz="1400" dirty="0" smtClean="0">
                <a:latin typeface="+mn-lt"/>
              </a:rPr>
              <a:t>353T</a:t>
            </a: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	MI Systems Maintenance/Integration Technician	35T</a:t>
            </a:r>
            <a:endParaRPr lang="en-US" sz="1400" dirty="0">
              <a:latin typeface="+mn-lt"/>
            </a:endParaRPr>
          </a:p>
          <a:p>
            <a:pPr eaLnBrk="0" hangingPunct="0"/>
            <a:r>
              <a:rPr lang="en-US" sz="1400" dirty="0">
                <a:latin typeface="+mn-lt"/>
              </a:rPr>
              <a:t>420A	</a:t>
            </a:r>
            <a:r>
              <a:rPr lang="en-US" sz="1400" dirty="0" smtClean="0">
                <a:latin typeface="+mn-lt"/>
              </a:rPr>
              <a:t>	Human </a:t>
            </a:r>
            <a:r>
              <a:rPr lang="en-US" sz="1400" dirty="0">
                <a:latin typeface="+mn-lt"/>
              </a:rPr>
              <a:t>Resources </a:t>
            </a:r>
            <a:r>
              <a:rPr lang="en-US" sz="1400" dirty="0" smtClean="0">
                <a:latin typeface="+mn-lt"/>
              </a:rPr>
              <a:t>Technician</a:t>
            </a:r>
            <a:r>
              <a:rPr lang="en-US" sz="1400" dirty="0">
                <a:latin typeface="+mn-lt"/>
              </a:rPr>
              <a:t>		</a:t>
            </a:r>
            <a:r>
              <a:rPr lang="en-US" sz="1400" dirty="0" smtClean="0">
                <a:latin typeface="+mn-lt"/>
              </a:rPr>
              <a:t>	42A</a:t>
            </a:r>
            <a:endParaRPr lang="en-US" sz="1400" dirty="0">
              <a:latin typeface="+mn-lt"/>
            </a:endParaRPr>
          </a:p>
          <a:p>
            <a:pPr eaLnBrk="0" hangingPunct="0"/>
            <a:r>
              <a:rPr lang="en-US" sz="1400" dirty="0">
                <a:latin typeface="+mn-lt"/>
              </a:rPr>
              <a:t>740A		</a:t>
            </a:r>
            <a:r>
              <a:rPr lang="en-US" sz="1400" dirty="0" smtClean="0">
                <a:latin typeface="+mn-lt"/>
              </a:rPr>
              <a:t>Chemical, Biological, Radiological and Nuclear Tech	74D</a:t>
            </a:r>
            <a:endParaRPr lang="en-US" sz="1400" dirty="0">
              <a:latin typeface="+mn-lt"/>
            </a:endParaRPr>
          </a:p>
          <a:p>
            <a:pPr eaLnBrk="0" hangingPunct="0"/>
            <a:r>
              <a:rPr lang="en-US" sz="1400" dirty="0">
                <a:solidFill>
                  <a:srgbClr val="00B050"/>
                </a:solidFill>
                <a:latin typeface="+mn-lt"/>
              </a:rPr>
              <a:t>880A	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	Marine </a:t>
            </a:r>
            <a:r>
              <a:rPr lang="en-US" sz="1400" dirty="0">
                <a:solidFill>
                  <a:srgbClr val="00B050"/>
                </a:solidFill>
                <a:latin typeface="+mn-lt"/>
              </a:rPr>
              <a:t>Deck Officer			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	</a:t>
            </a:r>
            <a:r>
              <a:rPr lang="en-US" sz="1400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All </a:t>
            </a:r>
            <a:r>
              <a:rPr lang="en-US" sz="1400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MOSs</a:t>
            </a:r>
          </a:p>
          <a:p>
            <a:pPr eaLnBrk="0" hangingPunct="0"/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881A</a:t>
            </a:r>
            <a:r>
              <a:rPr lang="en-US" sz="1400" dirty="0">
                <a:solidFill>
                  <a:srgbClr val="00B050"/>
                </a:solidFill>
                <a:latin typeface="+mn-lt"/>
              </a:rPr>
              <a:t>	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	Marine Engineering Officer</a:t>
            </a:r>
            <a:r>
              <a:rPr lang="en-US" sz="1400" dirty="0">
                <a:solidFill>
                  <a:srgbClr val="00B050"/>
                </a:solidFill>
                <a:latin typeface="+mn-lt"/>
              </a:rPr>
              <a:t>		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	</a:t>
            </a:r>
            <a:r>
              <a:rPr lang="en-US" sz="1400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All MOSs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	</a:t>
            </a:r>
            <a:endParaRPr lang="en-US" sz="1400" dirty="0">
              <a:solidFill>
                <a:srgbClr val="00B050"/>
              </a:solidFill>
              <a:latin typeface="+mn-lt"/>
            </a:endParaRPr>
          </a:p>
          <a:p>
            <a:pPr eaLnBrk="0" hangingPunct="0"/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882A</a:t>
            </a:r>
            <a:r>
              <a:rPr lang="en-US" sz="1400" dirty="0">
                <a:solidFill>
                  <a:srgbClr val="00B050"/>
                </a:solidFill>
                <a:latin typeface="+mn-lt"/>
              </a:rPr>
              <a:t>	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	Mobility </a:t>
            </a:r>
            <a:r>
              <a:rPr lang="en-US" sz="1400" dirty="0">
                <a:solidFill>
                  <a:srgbClr val="00B050"/>
                </a:solidFill>
                <a:latin typeface="+mn-lt"/>
              </a:rPr>
              <a:t>Officer			</a:t>
            </a:r>
            <a:r>
              <a:rPr lang="en-US" sz="1400" dirty="0" smtClean="0">
                <a:solidFill>
                  <a:srgbClr val="00B050"/>
                </a:solidFill>
                <a:latin typeface="+mn-lt"/>
              </a:rPr>
              <a:t>	</a:t>
            </a:r>
            <a:r>
              <a:rPr lang="en-US" sz="1400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All </a:t>
            </a:r>
            <a:r>
              <a:rPr lang="en-US" sz="1400" dirty="0">
                <a:solidFill>
                  <a:srgbClr val="00B050"/>
                </a:solidFill>
                <a:latin typeface="+mn-lt"/>
                <a:cs typeface="Times New Roman" pitchFamily="18" charset="0"/>
              </a:rPr>
              <a:t>MOSs</a:t>
            </a:r>
          </a:p>
          <a:p>
            <a:pPr eaLnBrk="0" hangingPunct="0"/>
            <a:r>
              <a:rPr lang="en-US" sz="1400" dirty="0" smtClean="0">
                <a:latin typeface="+mn-lt"/>
              </a:rPr>
              <a:t>890A</a:t>
            </a: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	Ammunition Warrant Officer</a:t>
            </a:r>
            <a:r>
              <a:rPr lang="en-US" sz="1400" dirty="0">
                <a:latin typeface="+mn-lt"/>
              </a:rPr>
              <a:t>		</a:t>
            </a:r>
            <a:r>
              <a:rPr lang="en-US" sz="1400" dirty="0" smtClean="0">
                <a:latin typeface="+mn-lt"/>
              </a:rPr>
              <a:t>	89A, B, D</a:t>
            </a:r>
            <a:endParaRPr lang="en-US" sz="1400" dirty="0">
              <a:latin typeface="+mn-lt"/>
            </a:endParaRPr>
          </a:p>
          <a:p>
            <a:pPr eaLnBrk="0" hangingPunct="0"/>
            <a:r>
              <a:rPr lang="en-US" sz="1400" dirty="0">
                <a:latin typeface="+mn-lt"/>
              </a:rPr>
              <a:t>913A	</a:t>
            </a:r>
            <a:r>
              <a:rPr lang="en-US" sz="1400" dirty="0" smtClean="0">
                <a:latin typeface="+mn-lt"/>
              </a:rPr>
              <a:t>	Armament </a:t>
            </a:r>
            <a:r>
              <a:rPr lang="en-US" sz="1400" dirty="0">
                <a:latin typeface="+mn-lt"/>
              </a:rPr>
              <a:t>Systems </a:t>
            </a:r>
            <a:r>
              <a:rPr lang="en-US" sz="1400" dirty="0" smtClean="0">
                <a:latin typeface="+mn-lt"/>
              </a:rPr>
              <a:t>Maintenance 		</a:t>
            </a: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91A/F/G/M</a:t>
            </a:r>
            <a:r>
              <a:rPr lang="en-US" sz="1400" dirty="0">
                <a:latin typeface="+mn-lt"/>
              </a:rPr>
              <a:t>,</a:t>
            </a:r>
            <a:r>
              <a:rPr lang="en-US" sz="1400" dirty="0" smtClean="0">
                <a:latin typeface="+mn-lt"/>
              </a:rPr>
              <a:t> ASI A8, K8, J3</a:t>
            </a:r>
            <a:endParaRPr lang="en-US" sz="1400" dirty="0">
              <a:latin typeface="+mn-lt"/>
            </a:endParaRPr>
          </a:p>
          <a:p>
            <a:pPr eaLnBrk="0" hangingPunct="0"/>
            <a:r>
              <a:rPr lang="en-US" sz="1400" dirty="0">
                <a:solidFill>
                  <a:srgbClr val="FF0000"/>
                </a:solidFill>
                <a:latin typeface="+mn-lt"/>
              </a:rPr>
              <a:t>914A	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	Allied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Trades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Warrant Officer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		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	91E, X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eaLnBrk="0" hangingPunct="0"/>
            <a:r>
              <a:rPr lang="en-US" sz="1400" dirty="0">
                <a:solidFill>
                  <a:srgbClr val="FF0000"/>
                </a:solidFill>
                <a:latin typeface="+mn-lt"/>
              </a:rPr>
              <a:t>915A	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	Automotive Maintenance Warrant Officer 		91A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, B,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, P, S, X</a:t>
            </a:r>
          </a:p>
          <a:p>
            <a:pPr eaLnBrk="0" hangingPunct="0"/>
            <a:r>
              <a:rPr lang="en-US" sz="1400" dirty="0">
                <a:latin typeface="+mn-lt"/>
              </a:rPr>
              <a:t>919A	</a:t>
            </a:r>
            <a:r>
              <a:rPr lang="en-US" sz="1400" dirty="0" smtClean="0">
                <a:latin typeface="+mn-lt"/>
              </a:rPr>
              <a:t>	Engineer </a:t>
            </a:r>
            <a:r>
              <a:rPr lang="en-US" sz="1400" dirty="0">
                <a:latin typeface="+mn-lt"/>
              </a:rPr>
              <a:t>Equipment </a:t>
            </a:r>
            <a:r>
              <a:rPr lang="en-US" sz="1400" dirty="0" smtClean="0">
                <a:latin typeface="+mn-lt"/>
              </a:rPr>
              <a:t>Maintenance Warrant Officer</a:t>
            </a:r>
            <a:r>
              <a:rPr lang="en-US" sz="1400" dirty="0">
                <a:latin typeface="+mn-lt"/>
              </a:rPr>
              <a:t>	91B, C, D, H, J, L, X</a:t>
            </a:r>
          </a:p>
          <a:p>
            <a:pPr eaLnBrk="0" hangingPunct="0"/>
            <a:r>
              <a:rPr lang="en-US" sz="1400" dirty="0">
                <a:latin typeface="+mn-lt"/>
              </a:rPr>
              <a:t>920A	</a:t>
            </a:r>
            <a:r>
              <a:rPr lang="en-US" sz="1400" dirty="0" smtClean="0">
                <a:latin typeface="+mn-lt"/>
              </a:rPr>
              <a:t>	Property </a:t>
            </a:r>
            <a:r>
              <a:rPr lang="en-US" sz="1400" dirty="0">
                <a:latin typeface="+mn-lt"/>
              </a:rPr>
              <a:t>Accounting </a:t>
            </a:r>
            <a:r>
              <a:rPr lang="en-US" sz="1400" dirty="0" smtClean="0">
                <a:latin typeface="+mn-lt"/>
              </a:rPr>
              <a:t>Technician</a:t>
            </a:r>
            <a:r>
              <a:rPr lang="en-US" sz="1400" dirty="0">
                <a:latin typeface="+mn-lt"/>
              </a:rPr>
              <a:t>		</a:t>
            </a:r>
            <a:r>
              <a:rPr lang="en-US" sz="1400" dirty="0" smtClean="0">
                <a:latin typeface="+mn-lt"/>
              </a:rPr>
              <a:t>	92Y</a:t>
            </a:r>
            <a:endParaRPr lang="en-US" sz="1400" dirty="0">
              <a:latin typeface="+mn-lt"/>
            </a:endParaRPr>
          </a:p>
          <a:p>
            <a:pPr eaLnBrk="0" hangingPunct="0"/>
            <a:r>
              <a:rPr lang="en-US" sz="1400" dirty="0">
                <a:latin typeface="+mn-lt"/>
              </a:rPr>
              <a:t>920B	</a:t>
            </a:r>
            <a:r>
              <a:rPr lang="en-US" sz="1400" dirty="0" smtClean="0">
                <a:latin typeface="+mn-lt"/>
              </a:rPr>
              <a:t>	Supply </a:t>
            </a:r>
            <a:r>
              <a:rPr lang="en-US" sz="1400" dirty="0">
                <a:latin typeface="+mn-lt"/>
              </a:rPr>
              <a:t>Systems </a:t>
            </a:r>
            <a:r>
              <a:rPr lang="en-US" sz="1400" dirty="0" smtClean="0">
                <a:latin typeface="+mn-lt"/>
              </a:rPr>
              <a:t>Technician</a:t>
            </a:r>
            <a:r>
              <a:rPr lang="en-US" sz="1400" dirty="0">
                <a:latin typeface="+mn-lt"/>
              </a:rPr>
              <a:t>		</a:t>
            </a:r>
            <a:r>
              <a:rPr lang="en-US" sz="1400" dirty="0" smtClean="0">
                <a:latin typeface="+mn-lt"/>
              </a:rPr>
              <a:t>	92A, 68J</a:t>
            </a:r>
            <a:endParaRPr lang="en-US" sz="1400" dirty="0">
              <a:latin typeface="+mn-lt"/>
            </a:endParaRPr>
          </a:p>
          <a:p>
            <a:pPr eaLnBrk="0" hangingPunct="0"/>
            <a:r>
              <a:rPr lang="en-US" sz="1400" dirty="0">
                <a:latin typeface="+mn-lt"/>
              </a:rPr>
              <a:t>921A	</a:t>
            </a:r>
            <a:r>
              <a:rPr lang="en-US" sz="1400" dirty="0" smtClean="0">
                <a:latin typeface="+mn-lt"/>
              </a:rPr>
              <a:t>	Airdrop </a:t>
            </a:r>
            <a:r>
              <a:rPr lang="en-US" sz="1400" dirty="0">
                <a:latin typeface="+mn-lt"/>
              </a:rPr>
              <a:t>Systems </a:t>
            </a:r>
            <a:r>
              <a:rPr lang="en-US" sz="1400" dirty="0" smtClean="0">
                <a:latin typeface="+mn-lt"/>
              </a:rPr>
              <a:t>Technician</a:t>
            </a:r>
            <a:r>
              <a:rPr lang="en-US" sz="1400" dirty="0">
                <a:latin typeface="+mn-lt"/>
              </a:rPr>
              <a:t>		</a:t>
            </a:r>
            <a:r>
              <a:rPr lang="en-US" sz="1400" dirty="0" smtClean="0">
                <a:latin typeface="+mn-lt"/>
              </a:rPr>
              <a:t>	92R</a:t>
            </a:r>
            <a:endParaRPr lang="en-US" sz="1400" dirty="0">
              <a:latin typeface="+mn-lt"/>
            </a:endParaRPr>
          </a:p>
          <a:p>
            <a:pPr eaLnBrk="0" hangingPunct="0"/>
            <a:r>
              <a:rPr lang="en-US" sz="1400" dirty="0">
                <a:latin typeface="+mn-lt"/>
              </a:rPr>
              <a:t>922A	</a:t>
            </a:r>
            <a:r>
              <a:rPr lang="en-US" sz="1400" dirty="0" smtClean="0">
                <a:latin typeface="+mn-lt"/>
              </a:rPr>
              <a:t>	Food </a:t>
            </a:r>
            <a:r>
              <a:rPr lang="en-US" sz="1400" dirty="0">
                <a:latin typeface="+mn-lt"/>
              </a:rPr>
              <a:t>Service </a:t>
            </a:r>
            <a:r>
              <a:rPr lang="en-US" sz="1400" dirty="0" smtClean="0">
                <a:latin typeface="+mn-lt"/>
              </a:rPr>
              <a:t>Technician</a:t>
            </a:r>
            <a:r>
              <a:rPr lang="en-US" sz="1400" dirty="0">
                <a:latin typeface="+mn-lt"/>
              </a:rPr>
              <a:t>			92G, 68M</a:t>
            </a:r>
          </a:p>
          <a:p>
            <a:pPr eaLnBrk="0" hangingPunct="0"/>
            <a:r>
              <a:rPr lang="en-US" sz="1400" dirty="0">
                <a:latin typeface="+mn-lt"/>
              </a:rPr>
              <a:t>923A	</a:t>
            </a:r>
            <a:r>
              <a:rPr lang="en-US" sz="1400" dirty="0" smtClean="0">
                <a:latin typeface="+mn-lt"/>
              </a:rPr>
              <a:t>	Petroleum </a:t>
            </a:r>
            <a:r>
              <a:rPr lang="en-US" sz="1400" dirty="0">
                <a:latin typeface="+mn-lt"/>
              </a:rPr>
              <a:t>Systems </a:t>
            </a:r>
            <a:r>
              <a:rPr lang="en-US" sz="1400" dirty="0" smtClean="0">
                <a:latin typeface="+mn-lt"/>
              </a:rPr>
              <a:t>Technician</a:t>
            </a:r>
            <a:r>
              <a:rPr lang="en-US" sz="1400" dirty="0">
                <a:latin typeface="+mn-lt"/>
              </a:rPr>
              <a:t>		</a:t>
            </a:r>
            <a:r>
              <a:rPr lang="en-US" sz="1400" dirty="0" smtClean="0">
                <a:latin typeface="+mn-lt"/>
              </a:rPr>
              <a:t>	92F</a:t>
            </a:r>
            <a:r>
              <a:rPr lang="en-US" sz="1400" dirty="0">
                <a:latin typeface="+mn-lt"/>
              </a:rPr>
              <a:t>, L, W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pPr eaLnBrk="0" hangingPunct="0"/>
            <a:r>
              <a:rPr lang="en-US" sz="1400" dirty="0">
                <a:latin typeface="+mn-lt"/>
              </a:rPr>
              <a:t>948B	</a:t>
            </a:r>
            <a:r>
              <a:rPr lang="en-US" sz="1400" dirty="0" smtClean="0">
                <a:latin typeface="+mn-lt"/>
              </a:rPr>
              <a:t>	Electronic </a:t>
            </a:r>
            <a:r>
              <a:rPr lang="en-US" sz="1400" dirty="0">
                <a:latin typeface="+mn-lt"/>
              </a:rPr>
              <a:t>Systems </a:t>
            </a:r>
            <a:r>
              <a:rPr lang="en-US" sz="1400" dirty="0" smtClean="0">
                <a:latin typeface="+mn-lt"/>
              </a:rPr>
              <a:t>Maintenance		</a:t>
            </a: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94D, E, F, H, M, R, W, Y, Z</a:t>
            </a:r>
            <a:endParaRPr lang="en-US" sz="1400" dirty="0">
              <a:latin typeface="+mn-lt"/>
            </a:endParaRPr>
          </a:p>
          <a:p>
            <a:pPr eaLnBrk="0" hangingPunct="0"/>
            <a:r>
              <a:rPr lang="en-US" sz="1400" dirty="0">
                <a:solidFill>
                  <a:srgbClr val="FF0000"/>
                </a:solidFill>
                <a:latin typeface="+mn-lt"/>
              </a:rPr>
              <a:t>948D</a:t>
            </a:r>
            <a:r>
              <a:rPr lang="en-US" sz="1400" dirty="0">
                <a:latin typeface="+mn-lt"/>
              </a:rPr>
              <a:t>	</a:t>
            </a:r>
            <a:r>
              <a:rPr lang="en-US" sz="1400" dirty="0" smtClean="0">
                <a:latin typeface="+mn-lt"/>
              </a:rPr>
              <a:t>	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Electronic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Missile Systems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Maintenance</a:t>
            </a:r>
            <a:r>
              <a:rPr lang="en-US" sz="1400" dirty="0" smtClean="0">
                <a:latin typeface="+mn-lt"/>
              </a:rPr>
              <a:t>		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94A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, M, P, S, T, </a:t>
            </a:r>
            <a:r>
              <a:rPr lang="en-US" sz="1400" dirty="0" smtClean="0">
                <a:solidFill>
                  <a:srgbClr val="FF0000"/>
                </a:solidFill>
                <a:latin typeface="+mn-lt"/>
              </a:rPr>
              <a:t>X, Z</a:t>
            </a:r>
            <a:endParaRPr lang="en-US" sz="1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9920" y="1170961"/>
            <a:ext cx="9084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1" dirty="0">
                <a:latin typeface="+mn-lt"/>
                <a:cs typeface="Times New Roman" pitchFamily="18" charset="0"/>
              </a:rPr>
              <a:t>WO </a:t>
            </a:r>
            <a:r>
              <a:rPr lang="en-US" b="1" dirty="0" smtClean="0">
                <a:latin typeface="+mn-lt"/>
                <a:cs typeface="Times New Roman" pitchFamily="18" charset="0"/>
              </a:rPr>
              <a:t>MOS</a:t>
            </a:r>
            <a:r>
              <a:rPr lang="en-US" b="1" dirty="0">
                <a:latin typeface="+mn-lt"/>
                <a:cs typeface="Times New Roman" pitchFamily="18" charset="0"/>
              </a:rPr>
              <a:t>	</a:t>
            </a:r>
            <a:r>
              <a:rPr lang="en-US" b="1" dirty="0" smtClean="0">
                <a:latin typeface="+mn-lt"/>
                <a:cs typeface="Times New Roman" pitchFamily="18" charset="0"/>
              </a:rPr>
              <a:t>MOS </a:t>
            </a:r>
            <a:r>
              <a:rPr lang="en-US" b="1" dirty="0">
                <a:latin typeface="+mn-lt"/>
                <a:cs typeface="Times New Roman" pitchFamily="18" charset="0"/>
              </a:rPr>
              <a:t>Description    		     </a:t>
            </a:r>
            <a:r>
              <a:rPr lang="en-US" b="1" dirty="0" smtClean="0">
                <a:latin typeface="+mn-lt"/>
                <a:cs typeface="Times New Roman" pitchFamily="18" charset="0"/>
              </a:rPr>
              <a:t>	Enlisted Feeder MOSs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94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-837" y="304800"/>
            <a:ext cx="9144000" cy="742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defTabSz="9128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21081" algn="ctr" defTabSz="913805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842162" algn="ctr" defTabSz="913805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263244" algn="ctr" defTabSz="913805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684325" algn="ctr" defTabSz="913805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kern="0" dirty="0" smtClean="0"/>
              <a:t>Please reach out to us with any questions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0993" y="1371600"/>
            <a:ext cx="8001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CW4 </a:t>
            </a:r>
            <a:r>
              <a:rPr lang="en-US" sz="1400" b="1" dirty="0"/>
              <a:t>Jason Buzzard</a:t>
            </a:r>
          </a:p>
          <a:p>
            <a:pPr algn="ctr"/>
            <a:r>
              <a:rPr lang="en-US" sz="1400" b="1" dirty="0"/>
              <a:t>U.S. Army Warrant Officer Recruiter</a:t>
            </a:r>
          </a:p>
          <a:p>
            <a:pPr algn="ctr"/>
            <a:r>
              <a:rPr lang="en-US" sz="1400" b="1" dirty="0"/>
              <a:t>EUCOM/AFRICOM/CENTCOM Region</a:t>
            </a:r>
          </a:p>
          <a:p>
            <a:pPr algn="ctr"/>
            <a:r>
              <a:rPr lang="en-US" sz="1400" b="1" dirty="0"/>
              <a:t>Building 621 Room 228</a:t>
            </a:r>
          </a:p>
          <a:p>
            <a:pPr algn="ctr"/>
            <a:r>
              <a:rPr lang="en-US" sz="1400" b="1" dirty="0"/>
              <a:t>Tower Barracks, </a:t>
            </a:r>
            <a:r>
              <a:rPr lang="en-US" sz="1400" b="1" dirty="0" err="1"/>
              <a:t>Grafenwoehr</a:t>
            </a:r>
            <a:endParaRPr lang="en-US" sz="1400" b="1" dirty="0"/>
          </a:p>
          <a:p>
            <a:pPr algn="ctr"/>
            <a:r>
              <a:rPr lang="en-US" sz="1400" b="1" dirty="0"/>
              <a:t>DSN: </a:t>
            </a:r>
            <a:r>
              <a:rPr lang="en-US" sz="1400" b="1" dirty="0" smtClean="0"/>
              <a:t>314-569-2884</a:t>
            </a:r>
          </a:p>
          <a:p>
            <a:pPr algn="ctr"/>
            <a:r>
              <a:rPr lang="en-US" sz="1400" b="1" dirty="0" smtClean="0"/>
              <a:t>COMM: 09641-70-5692884</a:t>
            </a:r>
            <a:endParaRPr lang="en-US" sz="1400" b="1" dirty="0"/>
          </a:p>
          <a:p>
            <a:pPr algn="ctr"/>
            <a:r>
              <a:rPr lang="en-US" sz="1400" b="1" dirty="0" smtClean="0">
                <a:hlinkClick r:id="rId3"/>
              </a:rPr>
              <a:t>Jason.t.buzzard.mil@mail.mil</a:t>
            </a:r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SFC Arsalan Khan </a:t>
            </a:r>
          </a:p>
          <a:p>
            <a:pPr algn="ctr"/>
            <a:r>
              <a:rPr lang="en-US" sz="1400" b="1" dirty="0"/>
              <a:t>Station Commander </a:t>
            </a:r>
          </a:p>
          <a:p>
            <a:pPr algn="ctr"/>
            <a:r>
              <a:rPr lang="en-US" sz="1400" b="1" dirty="0"/>
              <a:t>Warrant Officer Recruiting 9S8H </a:t>
            </a:r>
          </a:p>
          <a:p>
            <a:pPr algn="ctr"/>
            <a:r>
              <a:rPr lang="en-US" sz="1400" b="1" dirty="0"/>
              <a:t>Tower Barracks, Building 621, Room 227</a:t>
            </a:r>
          </a:p>
          <a:p>
            <a:pPr algn="ctr"/>
            <a:r>
              <a:rPr lang="en-US" sz="1400" b="1" dirty="0" err="1"/>
              <a:t>Grafenwohr</a:t>
            </a:r>
            <a:r>
              <a:rPr lang="en-US" sz="1400" b="1" dirty="0"/>
              <a:t>, Germany  </a:t>
            </a:r>
          </a:p>
          <a:p>
            <a:pPr algn="ctr"/>
            <a:r>
              <a:rPr lang="en-US" sz="1400" b="1" dirty="0"/>
              <a:t>GOV Cell +49 1622 630 398</a:t>
            </a:r>
          </a:p>
          <a:p>
            <a:pPr algn="ctr"/>
            <a:r>
              <a:rPr lang="en-US" sz="1400" dirty="0" smtClean="0">
                <a:hlinkClick r:id="rId4"/>
              </a:rPr>
              <a:t>arsalan.a.khan2.mil@mail.mil</a:t>
            </a:r>
            <a:endParaRPr lang="en-US" sz="1400" dirty="0" smtClean="0"/>
          </a:p>
          <a:p>
            <a:pPr algn="ctr"/>
            <a:endParaRPr lang="en-US" sz="2800" dirty="0"/>
          </a:p>
          <a:p>
            <a:pPr algn="ctr"/>
            <a:r>
              <a:rPr lang="en-US" sz="2000" dirty="0"/>
              <a:t>g</a:t>
            </a:r>
            <a:r>
              <a:rPr lang="en-US" sz="2000" dirty="0" smtClean="0"/>
              <a:t>owarrantnow.com</a:t>
            </a:r>
          </a:p>
          <a:p>
            <a:pPr algn="ctr"/>
            <a:r>
              <a:rPr lang="en-US" sz="2000" dirty="0" smtClean="0"/>
              <a:t>https://www.facebook.com/GoWarrant/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90777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Signature xmlns="9334b053-ceb6-4921-bf92-8f2ad0584864">false</ForSignature>
    <_dlc_DocId xmlns="ee8c200f-5b40-4309-82ff-5af4db5b0849">GEARS-1320939897-753338</_dlc_DocId>
    <_dlc_DocIdUrl xmlns="ee8c200f-5b40-4309-82ff-5af4db5b0849">
      <Url>https://army.deps.mil/netcom/sites/GEARS/Live/_layouts/15/DocIdRedir.aspx?ID=GEARS-1320939897-753338</Url>
      <Description>GEARS-1320939897-753338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FAB8EE2CCDB49B5A8733DDF0D898B" ma:contentTypeVersion="4" ma:contentTypeDescription="Create a new document." ma:contentTypeScope="" ma:versionID="a2d83c28a14627356a1f9e39af686cdf">
  <xsd:schema xmlns:xsd="http://www.w3.org/2001/XMLSchema" xmlns:xs="http://www.w3.org/2001/XMLSchema" xmlns:p="http://schemas.microsoft.com/office/2006/metadata/properties" xmlns:ns2="ee8c200f-5b40-4309-82ff-5af4db5b0849" xmlns:ns3="9334b053-ceb6-4921-bf92-8f2ad0584864" targetNamespace="http://schemas.microsoft.com/office/2006/metadata/properties" ma:root="true" ma:fieldsID="9cf3873bfe85f6332cb3566f7d6febba" ns2:_="" ns3:_="">
    <xsd:import namespace="ee8c200f-5b40-4309-82ff-5af4db5b0849"/>
    <xsd:import namespace="9334b053-ceb6-4921-bf92-8f2ad058486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ForSignatu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c200f-5b40-4309-82ff-5af4db5b084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4b053-ceb6-4921-bf92-8f2ad0584864" elementFormDefault="qualified">
    <xsd:import namespace="http://schemas.microsoft.com/office/2006/documentManagement/types"/>
    <xsd:import namespace="http://schemas.microsoft.com/office/infopath/2007/PartnerControls"/>
    <xsd:element name="ForSignature" ma:index="11" nillable="true" ma:displayName="For Signature?" ma:default="0" ma:description="Indicates if the document requires a signature." ma:internalName="ForSignatur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89516B-8E4E-4DC1-B8AE-C5F5534F9FC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78D22A1-CDCB-4EFF-84EB-B4D9D3DCAE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40C6B-7111-43CA-B3D4-E9538721DDE0}">
  <ds:schemaRefs>
    <ds:schemaRef ds:uri="ee8c200f-5b40-4309-82ff-5af4db5b0849"/>
    <ds:schemaRef ds:uri="http://purl.org/dc/terms/"/>
    <ds:schemaRef ds:uri="9334b053-ceb6-4921-bf92-8f2ad0584864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97CFD13-8028-4895-A8AB-61C34E7F7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8c200f-5b40-4309-82ff-5af4db5b0849"/>
    <ds:schemaRef ds:uri="9334b053-ceb6-4921-bf92-8f2ad05848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19368</TotalTime>
  <Words>955</Words>
  <Application>Microsoft Office PowerPoint</Application>
  <PresentationFormat>On-screen Show (4:3)</PresentationFormat>
  <Paragraphs>114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Bell MT</vt:lpstr>
      <vt:lpstr>Calibri</vt:lpstr>
      <vt:lpstr>Times New Roman</vt:lpstr>
      <vt:lpstr>Wingdings</vt:lpstr>
      <vt:lpstr>4_Default Design</vt:lpstr>
      <vt:lpstr>Warrant Officer Recruiting Team Europe</vt:lpstr>
      <vt:lpstr>Warrant Officer Recruiting Mission</vt:lpstr>
      <vt:lpstr>Applicant Characteristics We take all services!!</vt:lpstr>
      <vt:lpstr>Warrant Officer Jobs</vt:lpstr>
      <vt:lpstr>Administrative Requirements</vt:lpstr>
      <vt:lpstr>Warrant Officer MOSs</vt:lpstr>
      <vt:lpstr>Warrant Officer MOSs</vt:lpstr>
      <vt:lpstr>PowerPoint Presentation</vt:lpstr>
    </vt:vector>
  </TitlesOfParts>
  <Company>United States Army Accessions Command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HUGHESRL</dc:creator>
  <cp:lastModifiedBy>Buzzard, Jason T CW4 MIL USA TRADOC USAREC</cp:lastModifiedBy>
  <cp:revision>883</cp:revision>
  <dcterms:created xsi:type="dcterms:W3CDTF">2010-04-13T03:50:13Z</dcterms:created>
  <dcterms:modified xsi:type="dcterms:W3CDTF">2020-05-28T11:12:53Z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0x010100A85FAB8EE2CCDB49B5A8733DDF0D898B</vt:lpwstr>
  </property>
  <property fmtid="{D5CDD505-2E9C-101B-9397-08002B2CF9AE}" pid="3" name="ItemRetentionFormula">
    <vt:lpwstr/>
  </property>
  <property fmtid="{D5CDD505-2E9C-101B-9397-08002B2CF9AE}" pid="4" name="_dlc_policyId">
    <vt:lpwstr/>
  </property>
  <property fmtid="{D5CDD505-2E9C-101B-9397-08002B2CF9AE}" pid="5" name="_dlc_DocIdItemGuid">
    <vt:lpwstr>4b938637-38ad-4e05-b8b0-faaccc8f1459</vt:lpwstr>
  </property>
</Properties>
</file>