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5057" r:id="rId1"/>
  </p:sldMasterIdLst>
  <p:notesMasterIdLst>
    <p:notesMasterId r:id="rId29"/>
  </p:notesMasterIdLst>
  <p:handoutMasterIdLst>
    <p:handoutMasterId r:id="rId30"/>
  </p:handoutMasterIdLst>
  <p:sldIdLst>
    <p:sldId id="1696" r:id="rId2"/>
    <p:sldId id="1784" r:id="rId3"/>
    <p:sldId id="1781" r:id="rId4"/>
    <p:sldId id="1783" r:id="rId5"/>
    <p:sldId id="1740" r:id="rId6"/>
    <p:sldId id="1751" r:id="rId7"/>
    <p:sldId id="1705" r:id="rId8"/>
    <p:sldId id="1709" r:id="rId9"/>
    <p:sldId id="1710" r:id="rId10"/>
    <p:sldId id="1706" r:id="rId11"/>
    <p:sldId id="1707" r:id="rId12"/>
    <p:sldId id="1708" r:id="rId13"/>
    <p:sldId id="1772" r:id="rId14"/>
    <p:sldId id="1773" r:id="rId15"/>
    <p:sldId id="1782" r:id="rId16"/>
    <p:sldId id="1719" r:id="rId17"/>
    <p:sldId id="1721" r:id="rId18"/>
    <p:sldId id="1720" r:id="rId19"/>
    <p:sldId id="1749" r:id="rId20"/>
    <p:sldId id="1725" r:id="rId21"/>
    <p:sldId id="1727" r:id="rId22"/>
    <p:sldId id="1728" r:id="rId23"/>
    <p:sldId id="1779" r:id="rId24"/>
    <p:sldId id="1769" r:id="rId25"/>
    <p:sldId id="1742" r:id="rId26"/>
    <p:sldId id="1785" r:id="rId27"/>
    <p:sldId id="1787" r:id="rId28"/>
  </p:sldIdLst>
  <p:sldSz cx="12192000" cy="6858000"/>
  <p:notesSz cx="9283700" cy="6985000"/>
  <p:custDataLst>
    <p:tags r:id="rId31"/>
  </p:custDataLst>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96" userDrawn="1">
          <p15:clr>
            <a:srgbClr val="A4A3A4"/>
          </p15:clr>
        </p15:guide>
        <p15:guide id="2" pos="6336" userDrawn="1">
          <p15:clr>
            <a:srgbClr val="A4A3A4"/>
          </p15:clr>
        </p15:guide>
      </p15:sldGuideLst>
    </p:ext>
    <p:ext uri="{2D200454-40CA-4A62-9FC3-DE9A4176ACB9}">
      <p15:notesGuideLst xmlns:p15="http://schemas.microsoft.com/office/powerpoint/2012/main">
        <p15:guide id="1" orient="horz" pos="2199" userDrawn="1">
          <p15:clr>
            <a:srgbClr val="A4A3A4"/>
          </p15:clr>
        </p15:guide>
        <p15:guide id="2" pos="29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E2E7E1"/>
    <a:srgbClr val="9AAD99"/>
    <a:srgbClr val="D9DCDD"/>
    <a:srgbClr val="F9F9BD"/>
    <a:srgbClr val="8EEAFC"/>
    <a:srgbClr val="FF5050"/>
    <a:srgbClr val="57C9CF"/>
    <a:srgbClr val="FF9933"/>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6" autoAdjust="0"/>
    <p:restoredTop sz="91646" autoAdjust="0"/>
  </p:normalViewPr>
  <p:slideViewPr>
    <p:cSldViewPr snapToGrid="0">
      <p:cViewPr varScale="1">
        <p:scale>
          <a:sx n="66" d="100"/>
          <a:sy n="66" d="100"/>
        </p:scale>
        <p:origin x="78" y="1380"/>
      </p:cViewPr>
      <p:guideLst>
        <p:guide orient="horz" pos="696"/>
        <p:guide pos="6336"/>
      </p:guideLst>
    </p:cSldViewPr>
  </p:slideViewPr>
  <p:outlineViewPr>
    <p:cViewPr>
      <p:scale>
        <a:sx n="33" d="100"/>
        <a:sy n="33" d="100"/>
      </p:scale>
      <p:origin x="0" y="-1194"/>
    </p:cViewPr>
  </p:outlineViewPr>
  <p:notesTextViewPr>
    <p:cViewPr>
      <p:scale>
        <a:sx n="3" d="2"/>
        <a:sy n="3" d="2"/>
      </p:scale>
      <p:origin x="0" y="0"/>
    </p:cViewPr>
  </p:notesTextViewPr>
  <p:sorterViewPr>
    <p:cViewPr>
      <p:scale>
        <a:sx n="120" d="100"/>
        <a:sy n="120" d="100"/>
      </p:scale>
      <p:origin x="0" y="0"/>
    </p:cViewPr>
  </p:sorterViewPr>
  <p:notesViewPr>
    <p:cSldViewPr snapToGrid="0">
      <p:cViewPr>
        <p:scale>
          <a:sx n="120" d="100"/>
          <a:sy n="120" d="100"/>
        </p:scale>
        <p:origin x="3114" y="84"/>
      </p:cViewPr>
      <p:guideLst>
        <p:guide orient="horz" pos="2199"/>
        <p:guide pos="292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5257821" y="6634318"/>
            <a:ext cx="4023778" cy="349489"/>
          </a:xfrm>
          <a:prstGeom prst="rect">
            <a:avLst/>
          </a:prstGeom>
        </p:spPr>
        <p:txBody>
          <a:bodyPr vert="horz" wrap="square" lIns="91427" tIns="45713" rIns="91427" bIns="45713" numCol="1" anchor="b" anchorCtr="0" compatLnSpc="1">
            <a:prstTxWarp prst="textNoShape">
              <a:avLst/>
            </a:prstTxWarp>
          </a:bodyPr>
          <a:lstStyle>
            <a:lvl1pPr algn="r" eaLnBrk="1" hangingPunct="1">
              <a:defRPr/>
            </a:lvl1pPr>
          </a:lstStyle>
          <a:p>
            <a:pPr>
              <a:defRPr/>
            </a:pPr>
            <a:fld id="{93179F00-AF33-4C0A-913F-21F9FE1258F2}" type="slidenum">
              <a:rPr lang="en-US" altLang="en-US"/>
              <a:pPr>
                <a:defRPr/>
              </a:pPr>
              <a:t>‹#›</a:t>
            </a:fld>
            <a:endParaRPr lang="en-US" altLang="en-US" dirty="0"/>
          </a:p>
        </p:txBody>
      </p:sp>
    </p:spTree>
    <p:extLst>
      <p:ext uri="{BB962C8B-B14F-4D97-AF65-F5344CB8AC3E}">
        <p14:creationId xmlns:p14="http://schemas.microsoft.com/office/powerpoint/2010/main" val="2377076579"/>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body" sz="quarter" idx="3"/>
          </p:nvPr>
        </p:nvSpPr>
        <p:spPr bwMode="auto">
          <a:xfrm>
            <a:off x="1444272" y="2218598"/>
            <a:ext cx="7221355" cy="4243960"/>
          </a:xfrm>
          <a:prstGeom prst="rect">
            <a:avLst/>
          </a:prstGeom>
          <a:noFill/>
          <a:ln w="9525">
            <a:solidFill>
              <a:schemeClr val="tx1"/>
            </a:solidFill>
            <a:miter lim="800000"/>
            <a:headEnd/>
            <a:tailEnd/>
          </a:ln>
        </p:spPr>
        <p:txBody>
          <a:bodyPr vert="horz" wrap="square" lIns="93386" tIns="46693" rIns="93386" bIns="46693" numCol="1" anchor="t" anchorCtr="0" compatLnSpc="1">
            <a:prstTxWarp prst="textNoShape">
              <a:avLst/>
            </a:prstTxWarp>
          </a:bodyPr>
          <a:lstStyle/>
          <a:p>
            <a:pPr lvl="0"/>
            <a:r>
              <a:rPr lang="en-GB" noProof="0" smtClean="0"/>
              <a:t>Notes:</a:t>
            </a:r>
          </a:p>
          <a:p>
            <a:pPr lvl="1"/>
            <a:r>
              <a:rPr lang="en-GB" noProof="0" smtClean="0"/>
              <a:t>Second level</a:t>
            </a:r>
          </a:p>
          <a:p>
            <a:pPr lvl="2"/>
            <a:r>
              <a:rPr lang="en-GB" noProof="0" smtClean="0"/>
              <a:t>Third level</a:t>
            </a:r>
          </a:p>
          <a:p>
            <a:pPr lvl="3"/>
            <a:r>
              <a:rPr lang="en-GB" noProof="0" smtClean="0"/>
              <a:t>Fourth level</a:t>
            </a:r>
          </a:p>
        </p:txBody>
      </p:sp>
      <p:sp>
        <p:nvSpPr>
          <p:cNvPr id="3075" name="Line 36"/>
          <p:cNvSpPr>
            <a:spLocks noChangeShapeType="1"/>
          </p:cNvSpPr>
          <p:nvPr/>
        </p:nvSpPr>
        <p:spPr bwMode="auto">
          <a:xfrm>
            <a:off x="1137338" y="2046834"/>
            <a:ext cx="6805104"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lIns="98485" tIns="49244" rIns="98485" bIns="49244" anchor="ctr"/>
          <a:lstStyle/>
          <a:p>
            <a:endParaRPr lang="en-US" dirty="0"/>
          </a:p>
        </p:txBody>
      </p:sp>
      <p:cxnSp>
        <p:nvCxnSpPr>
          <p:cNvPr id="21" name="Straight Connector 20"/>
          <p:cNvCxnSpPr/>
          <p:nvPr/>
        </p:nvCxnSpPr>
        <p:spPr>
          <a:xfrm>
            <a:off x="521367" y="341139"/>
            <a:ext cx="82430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518" name="Rectangle 45"/>
          <p:cNvSpPr txBox="1">
            <a:spLocks noChangeArrowheads="1"/>
          </p:cNvSpPr>
          <p:nvPr/>
        </p:nvSpPr>
        <p:spPr bwMode="auto">
          <a:xfrm>
            <a:off x="7942442" y="6704695"/>
            <a:ext cx="826199" cy="165798"/>
          </a:xfrm>
          <a:prstGeom prst="rect">
            <a:avLst/>
          </a:prstGeom>
          <a:noFill/>
          <a:ln>
            <a:noFill/>
          </a:ln>
          <a:extLst/>
        </p:spPr>
        <p:txBody>
          <a:bodyPr lIns="19331" tIns="0" rIns="19331" bIns="0" anchor="b"/>
          <a:lstStyle>
            <a:lvl1pPr defTabSz="893763" eaLnBrk="0" hangingPunct="0">
              <a:defRPr sz="1200">
                <a:solidFill>
                  <a:schemeClr val="tx1"/>
                </a:solidFill>
                <a:latin typeface="Arial" panose="020B0604020202020204" pitchFamily="34" charset="0"/>
                <a:ea typeface="ＭＳ Ｐゴシック" panose="020B0600070205080204" pitchFamily="34" charset="-128"/>
              </a:defRPr>
            </a:lvl1pPr>
            <a:lvl2pPr marL="742950" indent="-285750" defTabSz="893763" eaLnBrk="0" hangingPunct="0">
              <a:defRPr sz="1200">
                <a:solidFill>
                  <a:schemeClr val="tx1"/>
                </a:solidFill>
                <a:latin typeface="Arial" panose="020B0604020202020204" pitchFamily="34" charset="0"/>
                <a:ea typeface="ＭＳ Ｐゴシック" panose="020B0600070205080204" pitchFamily="34" charset="-128"/>
              </a:defRPr>
            </a:lvl2pPr>
            <a:lvl3pPr marL="1143000" indent="-228600" defTabSz="893763" eaLnBrk="0" hangingPunct="0">
              <a:defRPr sz="1200">
                <a:solidFill>
                  <a:schemeClr val="tx1"/>
                </a:solidFill>
                <a:latin typeface="Arial" panose="020B0604020202020204" pitchFamily="34" charset="0"/>
                <a:ea typeface="ＭＳ Ｐゴシック" panose="020B0600070205080204" pitchFamily="34" charset="-128"/>
              </a:defRPr>
            </a:lvl3pPr>
            <a:lvl4pPr marL="1600200" indent="-228600" defTabSz="893763" eaLnBrk="0" hangingPunct="0">
              <a:defRPr sz="1200">
                <a:solidFill>
                  <a:schemeClr val="tx1"/>
                </a:solidFill>
                <a:latin typeface="Arial" panose="020B0604020202020204" pitchFamily="34" charset="0"/>
                <a:ea typeface="ＭＳ Ｐゴシック" panose="020B0600070205080204" pitchFamily="34" charset="-128"/>
              </a:defRPr>
            </a:lvl4pPr>
            <a:lvl5pPr marL="2057400" indent="-228600" defTabSz="893763" eaLnBrk="0" hangingPunct="0">
              <a:defRPr sz="1200">
                <a:solidFill>
                  <a:schemeClr val="tx1"/>
                </a:solidFill>
                <a:latin typeface="Arial" panose="020B0604020202020204" pitchFamily="34" charset="0"/>
                <a:ea typeface="ＭＳ Ｐゴシック" panose="020B0600070205080204" pitchFamily="34" charset="-128"/>
              </a:defRPr>
            </a:lvl5pPr>
            <a:lvl6pPr marL="2514600" indent="-228600" defTabSz="89376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89376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89376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893763"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ctr">
              <a:defRPr/>
            </a:pPr>
            <a:fld id="{17B2B5DA-A376-49E4-BD8E-11581B34E544}" type="slidenum">
              <a:rPr lang="en-US" altLang="en-US" sz="900" smtClean="0"/>
              <a:pPr algn="ctr">
                <a:defRPr/>
              </a:pPr>
              <a:t>‹#›</a:t>
            </a:fld>
            <a:endParaRPr lang="en-US" altLang="en-US" sz="900" dirty="0" smtClean="0"/>
          </a:p>
        </p:txBody>
      </p:sp>
      <p:sp>
        <p:nvSpPr>
          <p:cNvPr id="64519" name="Rectangle 5"/>
          <p:cNvSpPr txBox="1">
            <a:spLocks noChangeArrowheads="1"/>
          </p:cNvSpPr>
          <p:nvPr/>
        </p:nvSpPr>
        <p:spPr bwMode="auto">
          <a:xfrm>
            <a:off x="721085" y="2218598"/>
            <a:ext cx="723187" cy="4243960"/>
          </a:xfrm>
          <a:prstGeom prst="rect">
            <a:avLst/>
          </a:prstGeom>
          <a:noFill/>
          <a:ln w="9525">
            <a:solidFill>
              <a:schemeClr val="tx1"/>
            </a:solidFill>
            <a:miter lim="800000"/>
            <a:headEnd/>
            <a:tailEnd/>
          </a:ln>
          <a:extLst/>
        </p:spPr>
        <p:txBody>
          <a:bodyPr lIns="93386" tIns="46693" rIns="93386" bIns="46693"/>
          <a:lstStyle>
            <a:lvl1pPr marL="114300" indent="-114300" defTabSz="927100" eaLnBrk="0" hangingPunct="0">
              <a:defRPr sz="1200">
                <a:solidFill>
                  <a:schemeClr val="tx1"/>
                </a:solidFill>
                <a:latin typeface="Arial" pitchFamily="34" charset="0"/>
                <a:cs typeface="Arial" pitchFamily="34" charset="0"/>
              </a:defRPr>
            </a:lvl1pPr>
            <a:lvl2pPr marL="742950" indent="-285750" defTabSz="927100" eaLnBrk="0" hangingPunct="0">
              <a:defRPr sz="1200">
                <a:solidFill>
                  <a:schemeClr val="tx1"/>
                </a:solidFill>
                <a:latin typeface="Arial" pitchFamily="34" charset="0"/>
                <a:cs typeface="Arial" pitchFamily="34" charset="0"/>
              </a:defRPr>
            </a:lvl2pPr>
            <a:lvl3pPr marL="1143000" indent="-228600" defTabSz="927100" eaLnBrk="0" hangingPunct="0">
              <a:defRPr sz="1200">
                <a:solidFill>
                  <a:schemeClr val="tx1"/>
                </a:solidFill>
                <a:latin typeface="Arial" pitchFamily="34" charset="0"/>
                <a:cs typeface="Arial" pitchFamily="34" charset="0"/>
              </a:defRPr>
            </a:lvl3pPr>
            <a:lvl4pPr marL="1600200" indent="-228600" defTabSz="927100" eaLnBrk="0" hangingPunct="0">
              <a:defRPr sz="1200">
                <a:solidFill>
                  <a:schemeClr val="tx1"/>
                </a:solidFill>
                <a:latin typeface="Arial" pitchFamily="34" charset="0"/>
                <a:cs typeface="Arial" pitchFamily="34" charset="0"/>
              </a:defRPr>
            </a:lvl4pPr>
            <a:lvl5pPr marL="2057400" indent="-228600" defTabSz="927100" eaLnBrk="0" hangingPunct="0">
              <a:defRPr sz="1200">
                <a:solidFill>
                  <a:schemeClr val="tx1"/>
                </a:solidFill>
                <a:latin typeface="Arial" pitchFamily="34" charset="0"/>
                <a:cs typeface="Arial" pitchFamily="34" charset="0"/>
              </a:defRPr>
            </a:lvl5pPr>
            <a:lvl6pPr marL="2514600" indent="-228600" defTabSz="9271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defTabSz="9271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defTabSz="9271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defTabSz="927100" eaLnBrk="0" fontAlgn="base" hangingPunct="0">
              <a:spcBef>
                <a:spcPct val="0"/>
              </a:spcBef>
              <a:spcAft>
                <a:spcPct val="0"/>
              </a:spcAft>
              <a:defRPr sz="1200">
                <a:solidFill>
                  <a:schemeClr val="tx1"/>
                </a:solidFill>
                <a:latin typeface="Arial" pitchFamily="34" charset="0"/>
                <a:cs typeface="Arial" pitchFamily="34" charset="0"/>
              </a:defRPr>
            </a:lvl9pPr>
          </a:lstStyle>
          <a:p>
            <a:pPr>
              <a:spcBef>
                <a:spcPct val="30000"/>
              </a:spcBef>
              <a:buSzPct val="75000"/>
              <a:buFont typeface="Monotype Sorts"/>
              <a:buChar char="q"/>
              <a:defRPr/>
            </a:pPr>
            <a:endParaRPr lang="en-GB" sz="1000" dirty="0" smtClean="0">
              <a:ea typeface="+mn-ea"/>
            </a:endParaRPr>
          </a:p>
        </p:txBody>
      </p:sp>
      <p:sp>
        <p:nvSpPr>
          <p:cNvPr id="14" name="Slide Image Placeholder 13"/>
          <p:cNvSpPr>
            <a:spLocks noGrp="1" noRot="1" noChangeAspect="1"/>
          </p:cNvSpPr>
          <p:nvPr>
            <p:ph type="sldImg" idx="2"/>
          </p:nvPr>
        </p:nvSpPr>
        <p:spPr>
          <a:xfrm>
            <a:off x="3265488" y="425450"/>
            <a:ext cx="2754312" cy="1550988"/>
          </a:xfrm>
          <a:prstGeom prst="rect">
            <a:avLst/>
          </a:prstGeom>
          <a:noFill/>
          <a:ln w="12700">
            <a:solidFill>
              <a:prstClr val="black"/>
            </a:solidFill>
          </a:ln>
        </p:spPr>
        <p:txBody>
          <a:bodyPr vert="horz" lIns="98485" tIns="49244" rIns="98485" bIns="49244" rtlCol="0" anchor="ctr"/>
          <a:lstStyle/>
          <a:p>
            <a:pPr lvl="0"/>
            <a:endParaRPr lang="en-US" noProof="0" dirty="0"/>
          </a:p>
        </p:txBody>
      </p:sp>
      <p:sp>
        <p:nvSpPr>
          <p:cNvPr id="11" name="Header Placeholder 17"/>
          <p:cNvSpPr>
            <a:spLocks noGrp="1"/>
          </p:cNvSpPr>
          <p:nvPr>
            <p:ph type="hdr" sz="quarter"/>
          </p:nvPr>
        </p:nvSpPr>
        <p:spPr bwMode="auto">
          <a:xfrm>
            <a:off x="4641851" y="156258"/>
            <a:ext cx="4126791" cy="221859"/>
          </a:xfrm>
          <a:prstGeom prst="rect">
            <a:avLst/>
          </a:prstGeom>
          <a:noFill/>
          <a:ln w="9525">
            <a:noFill/>
            <a:miter lim="800000"/>
            <a:headEnd/>
            <a:tailEnd/>
          </a:ln>
        </p:spPr>
        <p:txBody>
          <a:bodyPr vert="horz" wrap="square" lIns="92782" tIns="46393" rIns="92782" bIns="46393" numCol="1" anchor="t" anchorCtr="0" compatLnSpc="1">
            <a:prstTxWarp prst="textNoShape">
              <a:avLst/>
            </a:prstTxWarp>
          </a:bodyPr>
          <a:lstStyle>
            <a:lvl1pPr algn="r" defTabSz="860431" eaLnBrk="0" hangingPunct="0">
              <a:defRPr sz="1000">
                <a:latin typeface="Arial" pitchFamily="34" charset="0"/>
                <a:ea typeface="+mn-ea"/>
                <a:cs typeface="Arial" pitchFamily="34" charset="0"/>
              </a:defRPr>
            </a:lvl1pPr>
          </a:lstStyle>
          <a:p>
            <a:pPr>
              <a:defRPr/>
            </a:pPr>
            <a:r>
              <a:rPr lang="en-US" dirty="0"/>
              <a:t>Module 1: Get SHARP!</a:t>
            </a:r>
          </a:p>
        </p:txBody>
      </p:sp>
    </p:spTree>
    <p:extLst>
      <p:ext uri="{BB962C8B-B14F-4D97-AF65-F5344CB8AC3E}">
        <p14:creationId xmlns:p14="http://schemas.microsoft.com/office/powerpoint/2010/main" val="3095894273"/>
      </p:ext>
    </p:extLst>
  </p:cSld>
  <p:clrMap bg1="lt1" tx1="dk1" bg2="lt2" tx2="dk2" accent1="accent1" accent2="accent2" accent3="accent3" accent4="accent4" accent5="accent5" accent6="accent6" hlink="hlink" folHlink="folHlink"/>
  <p:hf sldNum="0" dt="0"/>
  <p:notesStyle>
    <a:lvl1pPr marL="228600" indent="-228600" algn="l" rtl="0" eaLnBrk="0" fontAlgn="base" hangingPunct="0">
      <a:spcBef>
        <a:spcPct val="30000"/>
      </a:spcBef>
      <a:spcAft>
        <a:spcPct val="0"/>
      </a:spcAft>
      <a:buSzPct val="75000"/>
      <a:buFont typeface="Wingdings" panose="05000000000000000000" pitchFamily="2" charset="2"/>
      <a:buChar char="q"/>
      <a:tabLst>
        <a:tab pos="228600" algn="l"/>
      </a:tabLst>
      <a:defRPr sz="1200" kern="1200">
        <a:solidFill>
          <a:schemeClr val="tx1"/>
        </a:solidFill>
        <a:latin typeface="Arial" charset="0"/>
        <a:ea typeface="ＭＳ Ｐゴシック" charset="0"/>
        <a:cs typeface="+mn-cs"/>
      </a:defRPr>
    </a:lvl1pPr>
    <a:lvl2pPr marL="742950" indent="-285750" algn="l" rtl="0" eaLnBrk="0" fontAlgn="base" hangingPunct="0">
      <a:spcBef>
        <a:spcPct val="30000"/>
      </a:spcBef>
      <a:spcAft>
        <a:spcPct val="0"/>
      </a:spcAft>
      <a:buSzPct val="75000"/>
      <a:buFont typeface="Wingdings" panose="05000000000000000000" pitchFamily="2" charset="2"/>
      <a:buChar char="Ø"/>
      <a:tabLst>
        <a:tab pos="342900" algn="l"/>
      </a:tabLst>
      <a:defRPr sz="1200" kern="1200">
        <a:solidFill>
          <a:schemeClr val="tx1"/>
        </a:solidFill>
        <a:latin typeface="Arial" charset="0"/>
        <a:ea typeface="ＭＳ Ｐゴシック" charset="0"/>
        <a:cs typeface="+mn-cs"/>
      </a:defRPr>
    </a:lvl2pPr>
    <a:lvl3pPr marL="1143000" indent="-228600" algn="l" rtl="0" eaLnBrk="0" fontAlgn="base" hangingPunct="0">
      <a:spcBef>
        <a:spcPct val="30000"/>
      </a:spcBef>
      <a:spcAft>
        <a:spcPct val="0"/>
      </a:spcAft>
      <a:buSzPct val="75000"/>
      <a:buFont typeface="Symbol" panose="05050102010706020507" pitchFamily="18" charset="2"/>
      <a:buChar char="-"/>
      <a:tabLst>
        <a:tab pos="457200" algn="l"/>
      </a:tabLst>
      <a:defRPr sz="12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buSzPct val="75000"/>
      <a:buFont typeface="Wingdings" panose="05000000000000000000" pitchFamily="2" charset="2"/>
      <a:buChar char=""/>
      <a:tabLst>
        <a:tab pos="571500" algn="l"/>
      </a:tabLs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buSzPct val="75000"/>
      <a:buFont typeface="Wingdings" panose="05000000000000000000" pitchFamily="2" charset="2"/>
      <a:buChar char="Ø"/>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ilsuite.mil/video/2371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milsuite.mil/video/23703"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ilsuite.mil/video/23679"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ilsuite.mil/video/23716"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ilsuite.mil/video/2369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a:xfrm>
            <a:off x="1465515" y="2218598"/>
            <a:ext cx="7221355" cy="4243960"/>
          </a:xfrm>
          <a:noFill/>
          <a:extLst>
            <a:ext uri="{909E8E84-426E-40DD-AFC4-6F175D3DCCD1}">
              <a14:hiddenFill xmlns:a14="http://schemas.microsoft.com/office/drawing/2010/main">
                <a:solidFill>
                  <a:srgbClr val="FFFFFF"/>
                </a:solidFill>
              </a14:hiddenFill>
            </a:ext>
          </a:extLst>
        </p:spPr>
        <p:txBody>
          <a:bodyPr/>
          <a:lstStyle/>
          <a:p>
            <a:pPr marL="0" indent="0">
              <a:buNone/>
            </a:pPr>
            <a:r>
              <a:rPr lang="en-US" altLang="en-US" b="1" dirty="0" smtClean="0">
                <a:latin typeface="Arial" panose="020B0604020202020204" pitchFamily="34" charset="0"/>
                <a:ea typeface="ＭＳ Ｐゴシック" panose="020B0600070205080204" pitchFamily="34" charset="-128"/>
              </a:rPr>
              <a:t>State</a:t>
            </a:r>
            <a:r>
              <a:rPr lang="en-US" altLang="en-US" dirty="0" smtClean="0">
                <a:latin typeface="Arial" panose="020B0604020202020204" pitchFamily="34" charset="0"/>
                <a:ea typeface="ＭＳ Ｐゴシック" panose="020B0600070205080204" pitchFamily="34" charset="-128"/>
              </a:rPr>
              <a:t>: Welcome to the Army’s Annual Sexual Harassment/Assault Response &amp; Prevention (SHARP) Refresher Training.</a:t>
            </a:r>
          </a:p>
        </p:txBody>
      </p:sp>
    </p:spTree>
    <p:extLst>
      <p:ext uri="{BB962C8B-B14F-4D97-AF65-F5344CB8AC3E}">
        <p14:creationId xmlns:p14="http://schemas.microsoft.com/office/powerpoint/2010/main" val="7421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6075" y="0"/>
            <a:ext cx="4338638" cy="2441575"/>
          </a:xfrm>
        </p:spPr>
      </p:sp>
      <p:sp>
        <p:nvSpPr>
          <p:cNvPr id="3" name="Notes Placeholder 2"/>
          <p:cNvSpPr>
            <a:spLocks noGrp="1"/>
          </p:cNvSpPr>
          <p:nvPr>
            <p:ph type="body" idx="1"/>
          </p:nvPr>
        </p:nvSpPr>
        <p:spPr>
          <a:xfrm>
            <a:off x="1444271" y="2442576"/>
            <a:ext cx="7221355" cy="4243960"/>
          </a:xfrm>
        </p:spPr>
        <p:txBody>
          <a:bodyPr/>
          <a:lstStyle/>
          <a:p>
            <a:pPr marL="0" indent="0">
              <a:buNone/>
            </a:pPr>
            <a:r>
              <a:rPr lang="en-US" b="1" dirty="0" smtClean="0"/>
              <a:t>Key Takeaway: </a:t>
            </a:r>
            <a:r>
              <a:rPr lang="en-US" b="0" dirty="0" smtClean="0"/>
              <a:t>The Army policy is that sexual harassment is unacceptable</a:t>
            </a:r>
            <a:r>
              <a:rPr lang="en-US" b="0" baseline="0" dirty="0" smtClean="0"/>
              <a:t> and will not be tolerated. </a:t>
            </a:r>
            <a:endParaRPr lang="en-US" b="0" dirty="0" smtClean="0"/>
          </a:p>
          <a:p>
            <a:pPr marL="0" indent="0">
              <a:buNone/>
            </a:pPr>
            <a:endParaRPr lang="en-US" b="1" dirty="0" smtClean="0"/>
          </a:p>
          <a:p>
            <a:pPr marL="0" indent="0">
              <a:buNone/>
            </a:pPr>
            <a:r>
              <a:rPr lang="en-US" b="1" dirty="0" smtClean="0"/>
              <a:t>State</a:t>
            </a:r>
            <a:r>
              <a:rPr lang="en-US" b="1" dirty="0"/>
              <a:t>: </a:t>
            </a:r>
            <a:r>
              <a:rPr lang="en-US" dirty="0"/>
              <a:t>Let’s discuss the Army’s policy on sexual harassment.  You should become familiar with this policy and be able to explain it.  </a:t>
            </a:r>
          </a:p>
          <a:p>
            <a:pPr marL="0" indent="0">
              <a:buNone/>
            </a:pPr>
            <a:r>
              <a:rPr lang="en-US" dirty="0"/>
              <a:t> </a:t>
            </a:r>
          </a:p>
          <a:p>
            <a:pPr marL="0" indent="0">
              <a:buNone/>
            </a:pPr>
            <a:r>
              <a:rPr lang="en-US" b="1" dirty="0"/>
              <a:t>Ask: </a:t>
            </a:r>
            <a:r>
              <a:rPr lang="en-US" dirty="0"/>
              <a:t>What does this mean for all of us?</a:t>
            </a:r>
          </a:p>
          <a:p>
            <a:pPr marL="0" indent="0">
              <a:buNone/>
            </a:pPr>
            <a:r>
              <a:rPr lang="en-US" dirty="0"/>
              <a:t> </a:t>
            </a:r>
          </a:p>
          <a:p>
            <a:pPr marL="0" indent="0">
              <a:buNone/>
            </a:pPr>
            <a:r>
              <a:rPr lang="en-US" b="1" dirty="0"/>
              <a:t>Note: </a:t>
            </a:r>
            <a:r>
              <a:rPr lang="en-US" dirty="0"/>
              <a:t>Allow one or two responses and then provide a brief restatement with some of the information below.</a:t>
            </a:r>
          </a:p>
          <a:p>
            <a:pPr marL="0" indent="0">
              <a:buNone/>
            </a:pPr>
            <a:r>
              <a:rPr lang="en-US" dirty="0"/>
              <a:t> </a:t>
            </a:r>
          </a:p>
        </p:txBody>
      </p:sp>
      <p:sp>
        <p:nvSpPr>
          <p:cNvPr id="4" name="Slide Number Placeholder 3"/>
          <p:cNvSpPr>
            <a:spLocks noGrp="1"/>
          </p:cNvSpPr>
          <p:nvPr>
            <p:ph type="sldNum" sz="quarter" idx="10"/>
          </p:nvPr>
        </p:nvSpPr>
        <p:spPr>
          <a:xfrm>
            <a:off x="5258616" y="6634539"/>
            <a:ext cx="4022937" cy="350462"/>
          </a:xfrm>
          <a:prstGeom prst="rect">
            <a:avLst/>
          </a:prstGeom>
        </p:spPr>
        <p:txBody>
          <a:bodyPr/>
          <a:lstStyle/>
          <a:p>
            <a:fld id="{6F5130DF-27BA-4410-9FC9-21A80D3F23E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355429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05075" y="0"/>
            <a:ext cx="4460875" cy="2509838"/>
          </a:xfrm>
        </p:spPr>
      </p:sp>
      <p:sp>
        <p:nvSpPr>
          <p:cNvPr id="3" name="Notes Placeholder 2"/>
          <p:cNvSpPr>
            <a:spLocks noGrp="1"/>
          </p:cNvSpPr>
          <p:nvPr>
            <p:ph type="body" idx="1"/>
          </p:nvPr>
        </p:nvSpPr>
        <p:spPr>
          <a:xfrm>
            <a:off x="1444272" y="2565810"/>
            <a:ext cx="7221355" cy="4243960"/>
          </a:xfrm>
        </p:spPr>
        <p:txBody>
          <a:bodyPr/>
          <a:lstStyle/>
          <a:p>
            <a:pPr marL="0" indent="0">
              <a:buNone/>
            </a:pPr>
            <a:r>
              <a:rPr lang="en-US" b="1" dirty="0" smtClean="0"/>
              <a:t>Key</a:t>
            </a:r>
            <a:r>
              <a:rPr lang="en-US" b="1" baseline="0" dirty="0" smtClean="0"/>
              <a:t> Takeaway: </a:t>
            </a:r>
            <a:r>
              <a:rPr lang="en-US" b="0" baseline="0" dirty="0" smtClean="0"/>
              <a:t>Army policy applies 24/7, on- and off-post.</a:t>
            </a:r>
          </a:p>
          <a:p>
            <a:pPr marL="0" indent="0">
              <a:buNone/>
            </a:pPr>
            <a:endParaRPr lang="en-US" b="1" baseline="0" dirty="0" smtClean="0"/>
          </a:p>
          <a:p>
            <a:pPr marL="0" indent="0">
              <a:buNone/>
            </a:pPr>
            <a:r>
              <a:rPr lang="en-US" b="1" dirty="0" smtClean="0"/>
              <a:t>State</a:t>
            </a:r>
            <a:r>
              <a:rPr lang="en-US" b="1" dirty="0"/>
              <a:t>:</a:t>
            </a:r>
            <a:r>
              <a:rPr lang="en-US" dirty="0"/>
              <a:t>  The Army’s policy on sexual harassment is built upon existing civil rights but has some important distinctions; let’s discuss these briefly now.</a:t>
            </a:r>
          </a:p>
          <a:p>
            <a:pPr marL="0" indent="0">
              <a:buNone/>
            </a:pPr>
            <a:endParaRPr lang="en-US" dirty="0"/>
          </a:p>
          <a:p>
            <a:pPr marL="0" indent="0">
              <a:buNone/>
            </a:pPr>
            <a:r>
              <a:rPr lang="en-US" b="1" dirty="0" smtClean="0"/>
              <a:t>Note:</a:t>
            </a:r>
            <a:r>
              <a:rPr lang="en-US" b="0" baseline="0" dirty="0" smtClean="0"/>
              <a:t>  Review each policy bullet.</a:t>
            </a:r>
          </a:p>
          <a:p>
            <a:pPr marL="0" indent="0">
              <a:buNone/>
            </a:pPr>
            <a:endParaRPr lang="en-US" b="0" baseline="0" dirty="0" smtClean="0"/>
          </a:p>
          <a:p>
            <a:pPr marL="0" marR="0" lvl="0" indent="0" algn="l" defTabSz="914400" rtl="0" eaLnBrk="0" fontAlgn="base" latinLnBrk="0" hangingPunct="0">
              <a:lnSpc>
                <a:spcPct val="100000"/>
              </a:lnSpc>
              <a:spcBef>
                <a:spcPct val="30000"/>
              </a:spcBef>
              <a:spcAft>
                <a:spcPct val="0"/>
              </a:spcAft>
              <a:buClrTx/>
              <a:buSzPct val="75000"/>
              <a:buFont typeface="Wingdings" panose="05000000000000000000" pitchFamily="2" charset="2"/>
              <a:buNone/>
              <a:tabLst>
                <a:tab pos="228600" algn="l"/>
              </a:tabLst>
              <a:defRPr/>
            </a:pPr>
            <a:r>
              <a:rPr lang="en-US" b="1" dirty="0" smtClean="0"/>
              <a:t>State:</a:t>
            </a:r>
            <a:r>
              <a:rPr lang="en-US" dirty="0" smtClean="0"/>
              <a:t> It is important to remember,</a:t>
            </a:r>
            <a:r>
              <a:rPr lang="en-US" baseline="0" dirty="0" smtClean="0"/>
              <a:t> h</a:t>
            </a:r>
            <a:r>
              <a:rPr lang="en-US" dirty="0" smtClean="0"/>
              <a:t>arassment based on sexual orientation is an EO issue, but sexual harassment is a SHARP issue regardless of orientation.</a:t>
            </a:r>
          </a:p>
          <a:p>
            <a:pPr marL="0" indent="0">
              <a:buNone/>
            </a:pPr>
            <a:endParaRPr lang="en-US" b="1" baseline="0" dirty="0"/>
          </a:p>
          <a:p>
            <a:pPr marL="0" indent="0">
              <a:buNone/>
            </a:pPr>
            <a:r>
              <a:rPr lang="en-US" b="1" baseline="0" dirty="0" smtClean="0"/>
              <a:t>Note: </a:t>
            </a:r>
            <a:r>
              <a:rPr lang="en-US" dirty="0" smtClean="0"/>
              <a:t>The Feres Doctrine prohibits service members from suing the government for acts by an individual acting in their official capacity.</a:t>
            </a:r>
          </a:p>
          <a:p>
            <a:pPr marL="0" indent="0">
              <a:buNone/>
            </a:pPr>
            <a:endParaRPr lang="en-US" dirty="0"/>
          </a:p>
          <a:p>
            <a:pPr marL="0" indent="0">
              <a:buNone/>
            </a:pPr>
            <a:r>
              <a:rPr lang="en-US" dirty="0" smtClean="0"/>
              <a:t>  </a:t>
            </a:r>
            <a:endParaRPr lang="en-US" dirty="0"/>
          </a:p>
        </p:txBody>
      </p:sp>
      <p:sp>
        <p:nvSpPr>
          <p:cNvPr id="4" name="Slide Number Placeholder 3"/>
          <p:cNvSpPr>
            <a:spLocks noGrp="1"/>
          </p:cNvSpPr>
          <p:nvPr>
            <p:ph type="sldNum" sz="quarter" idx="10"/>
          </p:nvPr>
        </p:nvSpPr>
        <p:spPr>
          <a:xfrm>
            <a:off x="5258616" y="6634539"/>
            <a:ext cx="4022937" cy="350462"/>
          </a:xfrm>
          <a:prstGeom prst="rect">
            <a:avLst/>
          </a:prstGeom>
        </p:spPr>
        <p:txBody>
          <a:bodyPr/>
          <a:lstStyle/>
          <a:p>
            <a:fld id="{6F5130DF-27BA-4410-9FC9-21A80D3F23E0}"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010140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2717800" y="0"/>
            <a:ext cx="4189413" cy="2357438"/>
          </a:xfrm>
          <a:noFill/>
          <a:ln>
            <a:solidFill>
              <a:srgbClr val="000000"/>
            </a:solidFill>
            <a:miter lim="800000"/>
            <a:headEnd/>
            <a:tailEnd/>
          </a:ln>
        </p:spPr>
      </p:sp>
      <p:sp>
        <p:nvSpPr>
          <p:cNvPr id="96259" name="Notes Placeholder 2"/>
          <p:cNvSpPr>
            <a:spLocks noGrp="1"/>
          </p:cNvSpPr>
          <p:nvPr>
            <p:ph type="body" idx="1"/>
          </p:nvPr>
        </p:nvSpPr>
        <p:spPr>
          <a:xfrm>
            <a:off x="1486760" y="2356962"/>
            <a:ext cx="7221355" cy="4243960"/>
          </a:xfrm>
          <a:noFill/>
        </p:spPr>
        <p:txBody>
          <a:bodyPr/>
          <a:lstStyle/>
          <a:p>
            <a:pPr marL="0" indent="0">
              <a:buNone/>
            </a:pPr>
            <a:r>
              <a:rPr lang="en-US" b="1" dirty="0" smtClean="0"/>
              <a:t>Key Takeaway: </a:t>
            </a:r>
            <a:r>
              <a:rPr lang="en-US" b="0" dirty="0" smtClean="0"/>
              <a:t>Army Civilians</a:t>
            </a:r>
            <a:r>
              <a:rPr lang="en-US" b="0" baseline="0" dirty="0" smtClean="0"/>
              <a:t> must comply with Army Regulations </a:t>
            </a:r>
            <a:r>
              <a:rPr lang="en-US" b="0" dirty="0" smtClean="0"/>
              <a:t>regarding sexual</a:t>
            </a:r>
            <a:r>
              <a:rPr lang="en-US" b="0" baseline="0" dirty="0" smtClean="0"/>
              <a:t> harassment complaints.</a:t>
            </a:r>
            <a:endParaRPr lang="en-US" b="1" dirty="0" smtClean="0"/>
          </a:p>
          <a:p>
            <a:pPr marL="0" indent="0">
              <a:buNone/>
            </a:pPr>
            <a:endParaRPr lang="en-US" b="1" dirty="0" smtClean="0"/>
          </a:p>
          <a:p>
            <a:pPr marL="0" indent="0">
              <a:buNone/>
            </a:pPr>
            <a:r>
              <a:rPr lang="en-US" b="1" dirty="0" smtClean="0"/>
              <a:t>State</a:t>
            </a:r>
            <a:r>
              <a:rPr lang="en-US" b="1" dirty="0"/>
              <a:t>: </a:t>
            </a:r>
            <a:r>
              <a:rPr lang="en-US" dirty="0" smtClean="0"/>
              <a:t>The </a:t>
            </a:r>
            <a:r>
              <a:rPr lang="en-US" dirty="0"/>
              <a:t>SHARP Program has not replaced the EO and EEO Programs; Army Civilian sexual harassment response is still the responsibility of the EEO Program.</a:t>
            </a:r>
          </a:p>
          <a:p>
            <a:pPr marL="0" indent="0">
              <a:buNone/>
            </a:pPr>
            <a:r>
              <a:rPr lang="en-US" dirty="0"/>
              <a:t> </a:t>
            </a:r>
          </a:p>
          <a:p>
            <a:pPr marL="0" indent="0">
              <a:buNone/>
            </a:pPr>
            <a:r>
              <a:rPr lang="en-US" b="1" dirty="0" smtClean="0"/>
              <a:t>State: Army </a:t>
            </a:r>
            <a:r>
              <a:rPr lang="en-US" b="1" dirty="0"/>
              <a:t>Civilians</a:t>
            </a:r>
            <a:endParaRPr lang="en-US" dirty="0"/>
          </a:p>
          <a:p>
            <a:pPr marL="0" indent="0">
              <a:buNone/>
            </a:pPr>
            <a:r>
              <a:rPr lang="en-US" dirty="0"/>
              <a:t>• Army Civilian complainants have the right to pursue administrative remedies though the EEO process.  Army Civilians are also encouraged to notify their Commander or Supervisor of sexual harassment concerns.  </a:t>
            </a:r>
          </a:p>
          <a:p>
            <a:pPr marL="0" indent="0">
              <a:buNone/>
            </a:pPr>
            <a:r>
              <a:rPr lang="en-US" dirty="0"/>
              <a:t>• Army Civilians complainants have the right to sue through the administrative process provided in 29 Code of Federal Regulations (CFR) Part 1614.</a:t>
            </a:r>
          </a:p>
          <a:p>
            <a:pPr marL="0" indent="0">
              <a:buNone/>
            </a:pPr>
            <a:r>
              <a:rPr lang="en-US" dirty="0"/>
              <a:t>• Complainants are encouraged to confront the subject/offender also; however, supervisors and managers are responsible for confronting subject/offenders once they know of the harassment.</a:t>
            </a:r>
          </a:p>
          <a:p>
            <a:pPr marL="0" indent="0">
              <a:buNone/>
            </a:pPr>
            <a:r>
              <a:rPr lang="en-US" dirty="0"/>
              <a:t> </a:t>
            </a:r>
          </a:p>
          <a:p>
            <a:pPr marL="0" indent="0">
              <a:buNone/>
            </a:pPr>
            <a:r>
              <a:rPr lang="en-US" b="1" dirty="0" smtClean="0"/>
              <a:t>State</a:t>
            </a:r>
            <a:r>
              <a:rPr lang="en-US" b="1" dirty="0"/>
              <a:t>:</a:t>
            </a:r>
            <a:r>
              <a:rPr lang="en-US" dirty="0"/>
              <a:t> Remind the audience that Civilians can get more information on sexual harassment from someone who works in EEO.  Refer to AR 690-600, EEO Discrimination Complaints, for additional information.  DoD contractors should contact the EEO Office or their Human Resource Departments for assistance with sexual harassment complaints.</a:t>
            </a:r>
          </a:p>
          <a:p>
            <a:pPr marL="0" indent="0">
              <a:buNone/>
            </a:pPr>
            <a:r>
              <a:rPr lang="en-US" dirty="0"/>
              <a:t> </a:t>
            </a:r>
          </a:p>
          <a:p>
            <a:pPr marL="0" indent="0">
              <a:buNone/>
            </a:pPr>
            <a:endParaRPr lang="en-US" dirty="0">
              <a:latin typeface="Arial" charset="0"/>
              <a:ea typeface="ＭＳ Ｐゴシック" charset="0"/>
            </a:endParaRPr>
          </a:p>
        </p:txBody>
      </p:sp>
    </p:spTree>
    <p:extLst>
      <p:ext uri="{BB962C8B-B14F-4D97-AF65-F5344CB8AC3E}">
        <p14:creationId xmlns:p14="http://schemas.microsoft.com/office/powerpoint/2010/main" val="2427764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Key Takeaway: </a:t>
            </a:r>
            <a:r>
              <a:rPr lang="en-US" b="0" dirty="0" smtClean="0"/>
              <a:t>Soldiers</a:t>
            </a:r>
            <a:r>
              <a:rPr lang="en-US" b="0" baseline="0" dirty="0" smtClean="0"/>
              <a:t> have </a:t>
            </a:r>
            <a:r>
              <a:rPr lang="en-US" b="0" dirty="0" smtClean="0"/>
              <a:t>three options</a:t>
            </a:r>
            <a:r>
              <a:rPr lang="en-US" b="0" baseline="0" dirty="0" smtClean="0"/>
              <a:t> to</a:t>
            </a:r>
            <a:r>
              <a:rPr lang="en-US" b="0" dirty="0" smtClean="0"/>
              <a:t> resolve sexual harassment complaints. </a:t>
            </a:r>
            <a:endParaRPr lang="en-US" b="1" dirty="0" smtClean="0"/>
          </a:p>
          <a:p>
            <a:pPr marL="0" indent="0">
              <a:buNone/>
            </a:pPr>
            <a:endParaRPr lang="en-US" b="1" dirty="0" smtClean="0"/>
          </a:p>
          <a:p>
            <a:pPr marL="0" indent="0">
              <a:buNone/>
            </a:pPr>
            <a:r>
              <a:rPr lang="en-US" b="1" dirty="0" smtClean="0"/>
              <a:t>State</a:t>
            </a:r>
            <a:r>
              <a:rPr lang="en-US" b="1" dirty="0"/>
              <a:t>: </a:t>
            </a:r>
            <a:r>
              <a:rPr lang="en-US" dirty="0"/>
              <a:t>Now that we have learned to define and recognize sexual harassment, let’s examine reporting options when you encounter these behaviors.</a:t>
            </a:r>
          </a:p>
          <a:p>
            <a:pPr marL="0" indent="0">
              <a:buNone/>
            </a:pPr>
            <a:r>
              <a:rPr lang="en-US" dirty="0"/>
              <a:t> </a:t>
            </a:r>
          </a:p>
          <a:p>
            <a:pPr marL="0" indent="0">
              <a:buNone/>
            </a:pPr>
            <a:r>
              <a:rPr lang="en-US" b="1" dirty="0"/>
              <a:t>State: </a:t>
            </a:r>
            <a:r>
              <a:rPr lang="en-US" dirty="0"/>
              <a:t>Once sexual harassment behavior is identified, the behavior must stop.  We will discuss some ways to make this happen through:</a:t>
            </a:r>
          </a:p>
          <a:p>
            <a:pPr marL="228600" lvl="0" indent="-228600">
              <a:buFont typeface="Arial" panose="020B0604020202020204" pitchFamily="34" charset="0"/>
              <a:buChar char="•"/>
            </a:pPr>
            <a:r>
              <a:rPr lang="en-US" dirty="0"/>
              <a:t>Anonymous Complaint</a:t>
            </a:r>
          </a:p>
          <a:p>
            <a:pPr marL="228600" lvl="0" indent="-228600">
              <a:buFont typeface="Arial" panose="020B0604020202020204" pitchFamily="34" charset="0"/>
              <a:buChar char="•"/>
            </a:pPr>
            <a:r>
              <a:rPr lang="en-US" dirty="0"/>
              <a:t>Direct Approach</a:t>
            </a:r>
          </a:p>
          <a:p>
            <a:pPr marL="228600" lvl="0" indent="-228600">
              <a:buFont typeface="Arial" panose="020B0604020202020204" pitchFamily="34" charset="0"/>
              <a:buChar char="•"/>
            </a:pPr>
            <a:r>
              <a:rPr lang="en-US" dirty="0"/>
              <a:t>Third-Party</a:t>
            </a:r>
          </a:p>
          <a:p>
            <a:pPr marL="228600" lvl="0" indent="-228600">
              <a:buFont typeface="Arial" panose="020B0604020202020204" pitchFamily="34" charset="0"/>
              <a:buChar char="•"/>
            </a:pPr>
            <a:r>
              <a:rPr lang="en-US" dirty="0"/>
              <a:t>Chain of Command</a:t>
            </a:r>
          </a:p>
          <a:p>
            <a:pPr marL="228600" lvl="0" indent="-228600">
              <a:buFont typeface="Arial" panose="020B0604020202020204" pitchFamily="34" charset="0"/>
              <a:buChar char="•"/>
            </a:pPr>
            <a:r>
              <a:rPr lang="en-US" dirty="0"/>
              <a:t>File a Formal Complaint</a:t>
            </a:r>
          </a:p>
          <a:p>
            <a:pPr marL="0" indent="0">
              <a:buNone/>
            </a:pPr>
            <a:r>
              <a:rPr lang="en-US" dirty="0"/>
              <a:t> </a:t>
            </a:r>
          </a:p>
          <a:p>
            <a:pPr marL="0" indent="0">
              <a:buNone/>
            </a:pPr>
            <a:r>
              <a:rPr lang="en-US" b="1" dirty="0"/>
              <a:t>Anonymous Complaint</a:t>
            </a:r>
            <a:endParaRPr lang="en-US" dirty="0"/>
          </a:p>
          <a:p>
            <a:pPr marL="0" indent="0">
              <a:buNone/>
            </a:pPr>
            <a:r>
              <a:rPr lang="en-US" b="1" dirty="0"/>
              <a:t>State: </a:t>
            </a:r>
            <a:r>
              <a:rPr lang="en-US" dirty="0"/>
              <a:t>This approach encourages reporting of sexual harassment allegations or incidents yet allows the individual reporting the sexual harassment to remain anonymous.  </a:t>
            </a:r>
          </a:p>
          <a:p>
            <a:pPr marL="0" indent="0">
              <a:buNone/>
            </a:pPr>
            <a:r>
              <a:rPr lang="en-US" dirty="0"/>
              <a:t> </a:t>
            </a:r>
          </a:p>
          <a:p>
            <a:pPr marL="0" indent="0">
              <a:buNone/>
            </a:pPr>
            <a:r>
              <a:rPr lang="en-US" b="1" dirty="0"/>
              <a:t>Direct Approach</a:t>
            </a:r>
            <a:endParaRPr lang="en-US" dirty="0"/>
          </a:p>
          <a:p>
            <a:pPr marL="0" indent="0">
              <a:buNone/>
            </a:pPr>
            <a:r>
              <a:rPr lang="en-US" b="1" dirty="0"/>
              <a:t>State: </a:t>
            </a:r>
            <a:r>
              <a:rPr lang="en-US" dirty="0"/>
              <a:t>This approach involves confronting the offender (in person, email, or text) and informing the person that the behavior is not appreciated or is not welcomed and that it must stop.  The following tips may make the direct approach more effective: </a:t>
            </a:r>
          </a:p>
          <a:p>
            <a:pPr marL="228600" lvl="0" indent="-228600">
              <a:buFont typeface="Arial" panose="020B0604020202020204" pitchFamily="34" charset="0"/>
              <a:buChar char="•"/>
            </a:pPr>
            <a:r>
              <a:rPr lang="en-US" dirty="0"/>
              <a:t>Use common courtesy.  </a:t>
            </a:r>
          </a:p>
          <a:p>
            <a:pPr marL="228600" lvl="0" indent="-228600">
              <a:buFont typeface="Arial" panose="020B0604020202020204" pitchFamily="34" charset="0"/>
              <a:buChar char="•"/>
            </a:pPr>
            <a:r>
              <a:rPr lang="en-US" dirty="0"/>
              <a:t>Confront the individual privately, if safe to do so.</a:t>
            </a:r>
          </a:p>
          <a:p>
            <a:pPr marL="228600" lvl="0" indent="-228600">
              <a:buFont typeface="Arial" panose="020B0604020202020204" pitchFamily="34" charset="0"/>
              <a:buChar char="•"/>
            </a:pPr>
            <a:r>
              <a:rPr lang="en-US" dirty="0"/>
              <a:t>Focus on the behavior and its impact.</a:t>
            </a:r>
          </a:p>
          <a:p>
            <a:pPr marL="228600" lvl="0" indent="-228600">
              <a:buFont typeface="Arial" panose="020B0604020202020204" pitchFamily="34" charset="0"/>
              <a:buChar char="•"/>
            </a:pPr>
            <a:r>
              <a:rPr lang="en-US" dirty="0"/>
              <a:t>Write down thoughts and specific examples before approaching the offender.</a:t>
            </a:r>
          </a:p>
          <a:p>
            <a:pPr marL="0" indent="0">
              <a:buNone/>
            </a:pPr>
            <a:r>
              <a:rPr lang="en-US" dirty="0"/>
              <a:t> </a:t>
            </a:r>
          </a:p>
          <a:p>
            <a:pPr marL="0" indent="0">
              <a:buNone/>
            </a:pPr>
            <a:r>
              <a:rPr lang="en-US" b="1" dirty="0"/>
              <a:t>Third-Party</a:t>
            </a:r>
            <a:endParaRPr lang="en-US" dirty="0"/>
          </a:p>
          <a:p>
            <a:pPr marL="0" indent="0">
              <a:buNone/>
            </a:pPr>
            <a:r>
              <a:rPr lang="en-US" b="1" dirty="0"/>
              <a:t>State: </a:t>
            </a:r>
            <a:r>
              <a:rPr lang="en-US" dirty="0"/>
              <a:t>This approach involves requesting assistance from another person.  Ask someone else to talk to the offender, to accompany the complainant, or to intervene on behalf of the complainant to resolve the conflict.</a:t>
            </a:r>
          </a:p>
          <a:p>
            <a:pPr marL="0" indent="0">
              <a:buNone/>
            </a:pPr>
            <a:r>
              <a:rPr lang="en-US" b="1" dirty="0"/>
              <a:t>State: </a:t>
            </a:r>
            <a:r>
              <a:rPr lang="en-US" dirty="0"/>
              <a:t>Considerations for using the third-party approach include: Observers of the behavior should consider having a partner when addressing the offender.  As a team, the two can inform the offender of the behavior and its impact.</a:t>
            </a:r>
          </a:p>
          <a:p>
            <a:pPr marL="0" indent="0">
              <a:buNone/>
            </a:pPr>
            <a:r>
              <a:rPr lang="en-US" dirty="0"/>
              <a:t> </a:t>
            </a:r>
          </a:p>
          <a:p>
            <a:pPr marL="0" indent="0">
              <a:buNone/>
            </a:pPr>
            <a:r>
              <a:rPr lang="en-US" b="1" dirty="0"/>
              <a:t>Chain of Command</a:t>
            </a:r>
            <a:endParaRPr lang="en-US" dirty="0"/>
          </a:p>
          <a:p>
            <a:pPr marL="0" indent="0">
              <a:buNone/>
            </a:pPr>
            <a:r>
              <a:rPr lang="en-US" b="1" dirty="0"/>
              <a:t>State: </a:t>
            </a:r>
            <a:r>
              <a:rPr lang="en-US" dirty="0"/>
              <a:t>Report the behavior to your immediate supervisor, or others in the chain of command, and ask for assistance in resolving the situation.  Your chain of command should discuss the two types of military complaints: formal and informal.  So far, we've discussed informal responses.  Reporting to the chain of command may result in an investigation and inquiry.</a:t>
            </a:r>
          </a:p>
          <a:p>
            <a:pPr marL="0" indent="0">
              <a:buNone/>
            </a:pPr>
            <a:r>
              <a:rPr lang="en-US" dirty="0"/>
              <a:t> </a:t>
            </a:r>
          </a:p>
          <a:p>
            <a:pPr marL="0" indent="0">
              <a:buNone/>
            </a:pPr>
            <a:r>
              <a:rPr lang="en-US" dirty="0"/>
              <a:t>Informal military complaints include: Direct, third party and chain of command (previous mentioned techniques); are not subject to a timeline; are not done in writing on an official document (DA Form 7279). </a:t>
            </a:r>
          </a:p>
          <a:p>
            <a:endParaRPr lang="en-US" dirty="0"/>
          </a:p>
          <a:p>
            <a:pPr marL="0" indent="0">
              <a:buNone/>
            </a:pPr>
            <a:r>
              <a:rPr lang="en-US" b="1" dirty="0"/>
              <a:t>Formal Complaint</a:t>
            </a:r>
            <a:endParaRPr lang="en-US" dirty="0"/>
          </a:p>
          <a:p>
            <a:pPr marL="0" indent="0">
              <a:buNone/>
            </a:pPr>
            <a:r>
              <a:rPr lang="en-US" b="1" dirty="0"/>
              <a:t>State: </a:t>
            </a:r>
            <a:r>
              <a:rPr lang="en-US" dirty="0"/>
              <a:t>Formal complaints are subject to a timeline, filed using a DA Form 7279 (Equal Opportunity Complaint Form); sworn to the accuracy of the information and filed through the brigade level SARC or higher (for a listing of alternative agencies see AR 600-20, Appendices C-1&amp;2), and requires specific actions such as reprisal plans and notifications.</a:t>
            </a:r>
          </a:p>
          <a:p>
            <a:pPr marL="0" indent="0">
              <a:buNone/>
            </a:pPr>
            <a:r>
              <a:rPr lang="en-US" dirty="0"/>
              <a:t> </a:t>
            </a:r>
          </a:p>
          <a:p>
            <a:pPr marL="0" indent="0">
              <a:buNone/>
            </a:pPr>
            <a:r>
              <a:rPr lang="en-US" b="1" dirty="0"/>
              <a:t>State</a:t>
            </a:r>
            <a:r>
              <a:rPr lang="en-US" dirty="0"/>
              <a:t>: Soldiers have 60 calendar days from the date of the latest incident in which to file a formal complaint. A commander can request a Commander’s Inquiry </a:t>
            </a:r>
            <a:r>
              <a:rPr lang="en-US" dirty="0" smtClean="0"/>
              <a:t>(pursuant </a:t>
            </a:r>
            <a:r>
              <a:rPr lang="en-US" dirty="0"/>
              <a:t>to AR 15-6) to be conducted beyond the 60-calendar day window.</a:t>
            </a:r>
          </a:p>
          <a:p>
            <a:pPr marL="0" indent="0">
              <a:buNone/>
            </a:pPr>
            <a:r>
              <a:rPr lang="en-US" dirty="0"/>
              <a:t> </a:t>
            </a:r>
          </a:p>
          <a:p>
            <a:pPr marL="0" indent="0">
              <a:buNone/>
            </a:pPr>
            <a:r>
              <a:rPr lang="en-US" dirty="0"/>
              <a:t> </a:t>
            </a:r>
          </a:p>
          <a:p>
            <a:pPr marL="0" indent="0">
              <a:buNone/>
            </a:pPr>
            <a:r>
              <a:rPr lang="en-US" b="1" dirty="0"/>
              <a:t>NG NOTE: </a:t>
            </a:r>
            <a:r>
              <a:rPr lang="en-US" dirty="0"/>
              <a:t>In the ARNG, for Title 32 status, the form used is National Guard Bureau (NGB) Form 333, Discrimination Complaint in the Army and Air National Guard.  The complainant should file his or her complaint with the commander at the lowest echelon of command at which the complainant may be assured of receiving a thorough, expeditious, and unbiased investigation of the allegations.  Depending on the various aspects of the complaint and individuals involved, that lowest-level commander may not be the immediate company - or even battalion-level commander of the complainant.</a:t>
            </a:r>
          </a:p>
        </p:txBody>
      </p:sp>
    </p:spTree>
    <p:extLst>
      <p:ext uri="{BB962C8B-B14F-4D97-AF65-F5344CB8AC3E}">
        <p14:creationId xmlns:p14="http://schemas.microsoft.com/office/powerpoint/2010/main" val="1312492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Key</a:t>
            </a:r>
            <a:r>
              <a:rPr lang="en-US" b="1" baseline="0" dirty="0" smtClean="0"/>
              <a:t> Takeaway: </a:t>
            </a:r>
            <a:r>
              <a:rPr lang="en-US" b="0" baseline="0" dirty="0" smtClean="0"/>
              <a:t>If an Army Civilian opts to not use informal or anonymous reporting options, they can contact the EEO office and seek further assistance. </a:t>
            </a:r>
          </a:p>
          <a:p>
            <a:pPr marL="0" indent="0">
              <a:buNone/>
            </a:pPr>
            <a:endParaRPr lang="en-US" b="1" baseline="0" dirty="0" smtClean="0"/>
          </a:p>
          <a:p>
            <a:pPr marL="0" indent="0">
              <a:buNone/>
            </a:pPr>
            <a:r>
              <a:rPr lang="en-US" b="1" dirty="0" smtClean="0"/>
              <a:t>State</a:t>
            </a:r>
            <a:r>
              <a:rPr lang="en-US" b="1" dirty="0"/>
              <a:t>:</a:t>
            </a:r>
            <a:r>
              <a:rPr lang="en-US" dirty="0"/>
              <a:t> When an Army Civilian files a complaint of sexual harassment, it is filed against the Secretary of the Army.  The individual must contact the EEO </a:t>
            </a:r>
            <a:r>
              <a:rPr lang="en-US" dirty="0" smtClean="0"/>
              <a:t>office within </a:t>
            </a:r>
            <a:r>
              <a:rPr lang="en-US" dirty="0"/>
              <a:t>45 days of the incident of sexual harassment to initiate the complaint process.  If the sexual harassment is ongoing, the most recent incident must have occurred within 45 days of contact with the EEO office.</a:t>
            </a:r>
          </a:p>
          <a:p>
            <a:pPr marL="0" indent="0">
              <a:buNone/>
            </a:pPr>
            <a:endParaRPr lang="en-US" b="1" dirty="0" smtClean="0"/>
          </a:p>
          <a:p>
            <a:pPr marL="0" indent="0">
              <a:buNone/>
            </a:pPr>
            <a:r>
              <a:rPr lang="en-US" b="1" dirty="0" smtClean="0"/>
              <a:t>Note</a:t>
            </a:r>
            <a:r>
              <a:rPr lang="en-US" b="1" dirty="0"/>
              <a:t>:</a:t>
            </a:r>
            <a:r>
              <a:rPr lang="en-US" dirty="0"/>
              <a:t> Notification of supervisors or commanders is not considered notification to the EEO office for purposes of the 45-calendar day time limit.</a:t>
            </a:r>
          </a:p>
          <a:p>
            <a:pPr marL="0" indent="0">
              <a:buNone/>
            </a:pPr>
            <a:r>
              <a:rPr lang="en-US" dirty="0"/>
              <a:t> </a:t>
            </a:r>
          </a:p>
          <a:p>
            <a:pPr marL="0" indent="0">
              <a:buNone/>
            </a:pPr>
            <a:r>
              <a:rPr lang="en-US" b="1" dirty="0"/>
              <a:t>State:</a:t>
            </a:r>
            <a:r>
              <a:rPr lang="en-US" dirty="0"/>
              <a:t> The first phase of the EEO complaint process is referred to as the “pre-complaint” process, which is set in motion when an individual contacts an EEO official and clearly exhibits an intent to proceed with an EEO complaint.</a:t>
            </a:r>
          </a:p>
          <a:p>
            <a:pPr marL="0" indent="0">
              <a:buNone/>
            </a:pPr>
            <a:r>
              <a:rPr lang="en-US" dirty="0"/>
              <a:t> </a:t>
            </a:r>
          </a:p>
          <a:p>
            <a:pPr marL="0" indent="0">
              <a:buNone/>
            </a:pPr>
            <a:r>
              <a:rPr lang="en-US" b="1" dirty="0"/>
              <a:t>State:</a:t>
            </a:r>
            <a:r>
              <a:rPr lang="en-US" dirty="0"/>
              <a:t> Any Army Civilian employee under the direct supervision of a commanding officer or officer in charge of a military unit, vessel, facility, or area of the Army may use an alternate procedure for addressing allegations of sexual harassment:</a:t>
            </a:r>
          </a:p>
          <a:p>
            <a:pPr marL="228600" lvl="0" indent="-228600">
              <a:buFont typeface="Arial" panose="020B0604020202020204" pitchFamily="34" charset="0"/>
              <a:buChar char="•"/>
            </a:pPr>
            <a:r>
              <a:rPr lang="en-US" dirty="0"/>
              <a:t>Title 10 United States (U.S.) Code Section 1561 is a Civilian option for addressing sexual harassment concerns involving military commands.</a:t>
            </a:r>
          </a:p>
          <a:p>
            <a:pPr marL="228600" lvl="0" indent="-228600">
              <a:buFont typeface="Arial" panose="020B0604020202020204" pitchFamily="34" charset="0"/>
              <a:buChar char="•"/>
            </a:pPr>
            <a:r>
              <a:rPr lang="en-US" dirty="0"/>
              <a:t>It is separate from the Army’s EEO complaint procedure.</a:t>
            </a:r>
          </a:p>
          <a:p>
            <a:pPr marL="228600" indent="-228600">
              <a:buFont typeface="Arial" panose="020B0604020202020204" pitchFamily="34" charset="0"/>
              <a:buChar char="•"/>
            </a:pPr>
            <a:r>
              <a:rPr lang="en-US" dirty="0"/>
              <a:t>Generally, both (EEO and U.S. Code Section 1561) procedures can be conducted simultaneously.</a:t>
            </a:r>
          </a:p>
        </p:txBody>
      </p:sp>
    </p:spTree>
    <p:extLst>
      <p:ext uri="{BB962C8B-B14F-4D97-AF65-F5344CB8AC3E}">
        <p14:creationId xmlns:p14="http://schemas.microsoft.com/office/powerpoint/2010/main" val="613231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smtClean="0">
                <a:solidFill>
                  <a:schemeClr val="tx1"/>
                </a:solidFill>
                <a:effectLst/>
                <a:latin typeface="Arial" charset="0"/>
                <a:ea typeface="ＭＳ Ｐゴシック" charset="0"/>
                <a:cs typeface="+mn-cs"/>
              </a:rPr>
              <a:t>Key Takeaway:</a:t>
            </a:r>
            <a:r>
              <a:rPr lang="en-US" sz="1200" kern="1200" dirty="0" smtClean="0">
                <a:solidFill>
                  <a:schemeClr val="tx1"/>
                </a:solidFill>
                <a:effectLst/>
                <a:latin typeface="Arial" charset="0"/>
                <a:ea typeface="ＭＳ Ｐゴシック" charset="0"/>
                <a:cs typeface="+mn-cs"/>
              </a:rPr>
              <a:t> There are consequences for your actions. </a:t>
            </a:r>
          </a:p>
          <a:p>
            <a:pPr marL="0" indent="0">
              <a:buNone/>
            </a:pPr>
            <a:r>
              <a:rPr lang="en-US" sz="1200" kern="1200" dirty="0" smtClean="0">
                <a:solidFill>
                  <a:schemeClr val="tx1"/>
                </a:solidFill>
                <a:effectLst/>
                <a:latin typeface="Arial" charset="0"/>
                <a:ea typeface="ＭＳ Ｐゴシック" charset="0"/>
                <a:cs typeface="+mn-cs"/>
              </a:rPr>
              <a:t> </a:t>
            </a:r>
          </a:p>
          <a:p>
            <a:pPr marL="0" indent="0">
              <a:buNone/>
            </a:pPr>
            <a:r>
              <a:rPr lang="en-US" sz="1200" b="1" kern="1200" dirty="0" smtClean="0">
                <a:solidFill>
                  <a:schemeClr val="tx1"/>
                </a:solidFill>
                <a:effectLst/>
                <a:latin typeface="Arial" charset="0"/>
                <a:ea typeface="ＭＳ Ｐゴシック" charset="0"/>
                <a:cs typeface="+mn-cs"/>
              </a:rPr>
              <a:t>State: </a:t>
            </a:r>
            <a:r>
              <a:rPr lang="en-US" sz="1200" kern="1200" dirty="0" smtClean="0">
                <a:solidFill>
                  <a:schemeClr val="tx1"/>
                </a:solidFill>
                <a:effectLst/>
                <a:latin typeface="Arial" charset="0"/>
                <a:ea typeface="ＭＳ Ｐゴシック" charset="0"/>
                <a:cs typeface="+mn-cs"/>
              </a:rPr>
              <a:t>The</a:t>
            </a:r>
            <a:r>
              <a:rPr lang="en-US" sz="1200" b="1" kern="1200" dirty="0" smtClean="0">
                <a:solidFill>
                  <a:schemeClr val="tx1"/>
                </a:solidFill>
                <a:effectLst/>
                <a:latin typeface="Arial" charset="0"/>
                <a:ea typeface="ＭＳ Ｐゴシック" charset="0"/>
                <a:cs typeface="+mn-cs"/>
              </a:rPr>
              <a:t> </a:t>
            </a:r>
            <a:r>
              <a:rPr lang="en-US" sz="1200" kern="1200" dirty="0" smtClean="0">
                <a:solidFill>
                  <a:schemeClr val="tx1"/>
                </a:solidFill>
                <a:effectLst/>
                <a:latin typeface="Arial" charset="0"/>
                <a:ea typeface="ＭＳ Ｐゴシック" charset="0"/>
                <a:cs typeface="+mn-cs"/>
              </a:rPr>
              <a:t>Army policy on sexual harassment is built upon existing civil rights and EEO laws but has some important distinctions; let’s discuss these briefly now.</a:t>
            </a:r>
          </a:p>
          <a:p>
            <a:pPr marL="228600" lvl="0" indent="-228600">
              <a:buFont typeface="Arial" panose="020B0604020202020204" pitchFamily="34" charset="0"/>
              <a:buChar char="•"/>
            </a:pPr>
            <a:r>
              <a:rPr lang="en-US" sz="1200" kern="1200" dirty="0" smtClean="0">
                <a:solidFill>
                  <a:schemeClr val="tx1"/>
                </a:solidFill>
                <a:effectLst/>
                <a:latin typeface="Arial" charset="0"/>
                <a:ea typeface="ＭＳ Ｐゴシック" charset="0"/>
                <a:cs typeface="+mn-cs"/>
              </a:rPr>
              <a:t>Policy applies on and off the installation, 24 hours a day</a:t>
            </a:r>
          </a:p>
          <a:p>
            <a:pPr marL="228600" lvl="0" indent="-228600">
              <a:buFont typeface="Arial" panose="020B0604020202020204" pitchFamily="34" charset="0"/>
              <a:buChar char="•"/>
            </a:pPr>
            <a:r>
              <a:rPr lang="en-US" sz="1200" kern="1200" dirty="0" smtClean="0">
                <a:solidFill>
                  <a:schemeClr val="tx1"/>
                </a:solidFill>
                <a:effectLst/>
                <a:latin typeface="Arial" charset="0"/>
                <a:ea typeface="ＭＳ Ｐゴシック" charset="0"/>
                <a:cs typeface="+mn-cs"/>
              </a:rPr>
              <a:t>Military complainants do not have the right to sue the subject/offender</a:t>
            </a:r>
          </a:p>
          <a:p>
            <a:pPr marL="228600" lvl="0" indent="-228600">
              <a:buFont typeface="Arial" panose="020B0604020202020204" pitchFamily="34" charset="0"/>
              <a:buChar char="•"/>
            </a:pPr>
            <a:r>
              <a:rPr lang="en-US" sz="1200" kern="1200" dirty="0" smtClean="0">
                <a:solidFill>
                  <a:schemeClr val="tx1"/>
                </a:solidFill>
                <a:effectLst/>
                <a:latin typeface="Arial" charset="0"/>
                <a:ea typeface="ＭＳ Ｐゴシック" charset="0"/>
                <a:cs typeface="+mn-cs"/>
              </a:rPr>
              <a:t>Complainants are encouraged to confront subject/offenders; however, supervisors/managers are responsible for promoting an environment free of sexual harassment.  </a:t>
            </a:r>
          </a:p>
          <a:p>
            <a:pPr marL="228600" lvl="0" indent="-228600">
              <a:buFont typeface="Arial" panose="020B0604020202020204" pitchFamily="34" charset="0"/>
              <a:buChar char="•"/>
            </a:pPr>
            <a:r>
              <a:rPr lang="en-US" sz="1200" kern="1200" dirty="0" smtClean="0">
                <a:solidFill>
                  <a:schemeClr val="tx1"/>
                </a:solidFill>
                <a:effectLst/>
                <a:latin typeface="Arial" charset="0"/>
                <a:ea typeface="ＭＳ Ｐゴシック" charset="0"/>
                <a:cs typeface="+mn-cs"/>
              </a:rPr>
              <a:t>When necessary, leadership should confront subject/offenders once they know of a sexual harassment incident.</a:t>
            </a:r>
          </a:p>
          <a:p>
            <a:pPr marL="228600" lvl="0" indent="-228600">
              <a:buFont typeface="Arial" panose="020B0604020202020204" pitchFamily="34" charset="0"/>
              <a:buChar char="•"/>
            </a:pPr>
            <a:r>
              <a:rPr lang="en-US" sz="1200" kern="1200" dirty="0" smtClean="0">
                <a:solidFill>
                  <a:schemeClr val="tx1"/>
                </a:solidFill>
                <a:effectLst/>
                <a:latin typeface="Arial" charset="0"/>
                <a:ea typeface="ＭＳ Ｐゴシック" charset="0"/>
                <a:cs typeface="+mn-cs"/>
              </a:rPr>
              <a:t>Although a best practice is to advise the subject/offender that the comments or conduct is unwelcome, Army policy does not require complainants of sexual harassment to confront the subject/offender.</a:t>
            </a:r>
          </a:p>
          <a:p>
            <a:pPr marL="228600" lvl="0" indent="-228600">
              <a:buFont typeface="Arial" panose="020B0604020202020204" pitchFamily="34" charset="0"/>
              <a:buChar char="•"/>
            </a:pPr>
            <a:r>
              <a:rPr lang="en-US" sz="1200" kern="1200" dirty="0" smtClean="0">
                <a:solidFill>
                  <a:schemeClr val="tx1"/>
                </a:solidFill>
                <a:effectLst/>
                <a:latin typeface="Arial" charset="0"/>
                <a:ea typeface="ＭＳ Ｐゴシック" charset="0"/>
                <a:cs typeface="+mn-cs"/>
              </a:rPr>
              <a:t>Formal Sexual Harassment complaints are filed with the brigade level SARC or higher</a:t>
            </a:r>
          </a:p>
          <a:p>
            <a:pPr marL="228600" lvl="0" indent="-228600">
              <a:buFont typeface="Arial" panose="020B0604020202020204" pitchFamily="34" charset="0"/>
              <a:buChar char="•"/>
            </a:pPr>
            <a:r>
              <a:rPr lang="en-US" sz="1200" kern="1200" dirty="0" smtClean="0">
                <a:solidFill>
                  <a:schemeClr val="tx1"/>
                </a:solidFill>
                <a:effectLst/>
                <a:latin typeface="Arial" charset="0"/>
                <a:ea typeface="ＭＳ Ｐゴシック" charset="0"/>
                <a:cs typeface="+mn-cs"/>
              </a:rPr>
              <a:t>Soldiers have 60 calendar days from the date of the alleged incident in which to file a formal complaint.  </a:t>
            </a:r>
          </a:p>
          <a:p>
            <a:pPr marL="228600" indent="-228600">
              <a:buFont typeface="Arial" panose="020B0604020202020204" pitchFamily="34" charset="0"/>
              <a:buChar char="•"/>
            </a:pPr>
            <a:r>
              <a:rPr lang="en-US" sz="1200" kern="1200" dirty="0" smtClean="0">
                <a:solidFill>
                  <a:schemeClr val="tx1"/>
                </a:solidFill>
                <a:effectLst/>
                <a:latin typeface="Arial" charset="0"/>
                <a:ea typeface="ＭＳ Ｐゴシック" charset="0"/>
                <a:cs typeface="+mn-cs"/>
              </a:rPr>
              <a:t> </a:t>
            </a:r>
          </a:p>
          <a:p>
            <a:pPr marL="0" indent="0">
              <a:buNone/>
            </a:pPr>
            <a:r>
              <a:rPr lang="en-US" sz="1200" kern="1200" dirty="0" smtClean="0">
                <a:solidFill>
                  <a:schemeClr val="tx1"/>
                </a:solidFill>
                <a:effectLst/>
                <a:latin typeface="Arial" charset="0"/>
                <a:ea typeface="ＭＳ Ｐゴシック" charset="0"/>
                <a:cs typeface="+mn-cs"/>
              </a:rPr>
              <a:t>Commanders have the full range of administrative actions available to them to deal with offenders of the Army’s sexual harassment policy—these ramifications hold true for Soldiers sexually harassing other Soldiers, Army Civilians or Family Members.  Let’s take a moment to review these actions as well as applicable UCMJ articles and punishments.</a:t>
            </a:r>
          </a:p>
          <a:p>
            <a:pPr marL="0" indent="0">
              <a:buNone/>
            </a:pPr>
            <a:endParaRPr lang="en-US" sz="1200" kern="1200" dirty="0" smtClean="0">
              <a:solidFill>
                <a:schemeClr val="tx1"/>
              </a:solidFill>
              <a:effectLst/>
              <a:latin typeface="Arial" charset="0"/>
              <a:ea typeface="ＭＳ Ｐゴシック" charset="0"/>
              <a:cs typeface="+mn-cs"/>
            </a:endParaRPr>
          </a:p>
          <a:p>
            <a:pPr marL="0" indent="0">
              <a:buNone/>
            </a:pPr>
            <a:r>
              <a:rPr lang="en-US" sz="1200" kern="1200" dirty="0" smtClean="0">
                <a:solidFill>
                  <a:schemeClr val="tx1"/>
                </a:solidFill>
                <a:effectLst/>
                <a:latin typeface="Arial" charset="0"/>
                <a:ea typeface="ＭＳ Ｐゴシック" charset="0"/>
                <a:cs typeface="+mn-cs"/>
              </a:rPr>
              <a:t>Administrative punishments available to commanders to deal with sexual harassment offenders include:</a:t>
            </a:r>
          </a:p>
          <a:p>
            <a:pPr marL="0" indent="0">
              <a:buNone/>
            </a:pPr>
            <a:r>
              <a:rPr lang="en-US" sz="1200" kern="1200" dirty="0" smtClean="0">
                <a:solidFill>
                  <a:schemeClr val="tx1"/>
                </a:solidFill>
                <a:effectLst/>
                <a:latin typeface="Arial" charset="0"/>
                <a:ea typeface="ＭＳ Ｐゴシック" charset="0"/>
                <a:cs typeface="+mn-cs"/>
              </a:rPr>
              <a:t>•	Mandatory counseling by a member of the chain of command, presumably their company commander</a:t>
            </a:r>
          </a:p>
          <a:p>
            <a:pPr marL="0" indent="0">
              <a:buNone/>
            </a:pPr>
            <a:r>
              <a:rPr lang="en-US" sz="1200" kern="1200" dirty="0" smtClean="0">
                <a:solidFill>
                  <a:schemeClr val="tx1"/>
                </a:solidFill>
                <a:effectLst/>
                <a:latin typeface="Arial" charset="0"/>
                <a:ea typeface="ＭＳ Ｐゴシック" charset="0"/>
                <a:cs typeface="+mn-cs"/>
              </a:rPr>
              <a:t>•	Administrative Separation (chapter)</a:t>
            </a:r>
          </a:p>
          <a:p>
            <a:pPr marL="0" indent="0">
              <a:buNone/>
            </a:pPr>
            <a:r>
              <a:rPr lang="en-US" sz="1200" kern="1200" dirty="0" smtClean="0">
                <a:solidFill>
                  <a:schemeClr val="tx1"/>
                </a:solidFill>
                <a:effectLst/>
                <a:latin typeface="Arial" charset="0"/>
                <a:ea typeface="ＭＳ Ｐゴシック" charset="0"/>
                <a:cs typeface="+mn-cs"/>
              </a:rPr>
              <a:t>•	Bar to re-enlistment</a:t>
            </a:r>
          </a:p>
          <a:p>
            <a:pPr marL="0" indent="0">
              <a:buNone/>
            </a:pPr>
            <a:r>
              <a:rPr lang="en-US" sz="1200" kern="1200" dirty="0" smtClean="0">
                <a:solidFill>
                  <a:schemeClr val="tx1"/>
                </a:solidFill>
                <a:effectLst/>
                <a:latin typeface="Arial" charset="0"/>
                <a:ea typeface="ＭＳ Ｐゴシック" charset="0"/>
                <a:cs typeface="+mn-cs"/>
              </a:rPr>
              <a:t>•	Adverse performance evaluations and/or specific comments concerning nonsupport of Equal Opportunity (EO)/EEO Programs on evaluation reports</a:t>
            </a:r>
          </a:p>
          <a:p>
            <a:pPr marL="0" indent="0">
              <a:buNone/>
            </a:pPr>
            <a:r>
              <a:rPr lang="en-US" sz="1200" kern="1200" dirty="0" smtClean="0">
                <a:solidFill>
                  <a:schemeClr val="tx1"/>
                </a:solidFill>
                <a:effectLst/>
                <a:latin typeface="Arial" charset="0"/>
                <a:ea typeface="ＭＳ Ｐゴシック" charset="0"/>
                <a:cs typeface="+mn-cs"/>
              </a:rPr>
              <a:t>•	Relief for cause</a:t>
            </a:r>
          </a:p>
          <a:p>
            <a:pPr marL="0" indent="0">
              <a:buNone/>
            </a:pPr>
            <a:r>
              <a:rPr lang="en-US" sz="1200" kern="1200" dirty="0" smtClean="0">
                <a:solidFill>
                  <a:schemeClr val="tx1"/>
                </a:solidFill>
                <a:effectLst/>
                <a:latin typeface="Arial" charset="0"/>
                <a:ea typeface="ＭＳ Ｐゴシック" charset="0"/>
                <a:cs typeface="+mn-cs"/>
              </a:rPr>
              <a:t>•	Administrative reduction</a:t>
            </a:r>
          </a:p>
          <a:p>
            <a:pPr marL="0" indent="0">
              <a:buNone/>
            </a:pPr>
            <a:r>
              <a:rPr lang="en-US" sz="1200" kern="1200" dirty="0" smtClean="0">
                <a:solidFill>
                  <a:schemeClr val="tx1"/>
                </a:solidFill>
                <a:effectLst/>
                <a:latin typeface="Arial" charset="0"/>
                <a:ea typeface="ＭＳ Ｐゴシック" charset="0"/>
                <a:cs typeface="+mn-cs"/>
              </a:rPr>
              <a:t>•	Admonition</a:t>
            </a:r>
          </a:p>
          <a:p>
            <a:pPr marL="0" indent="0">
              <a:buNone/>
            </a:pPr>
            <a:r>
              <a:rPr lang="en-US" sz="1200" kern="1200" dirty="0" smtClean="0">
                <a:solidFill>
                  <a:schemeClr val="tx1"/>
                </a:solidFill>
                <a:effectLst/>
                <a:latin typeface="Arial" charset="0"/>
                <a:ea typeface="ＭＳ Ｐゴシック" charset="0"/>
                <a:cs typeface="+mn-cs"/>
              </a:rPr>
              <a:t>•	Reprimand</a:t>
            </a:r>
          </a:p>
          <a:p>
            <a:pPr marL="0" indent="0">
              <a:buNone/>
            </a:pPr>
            <a:r>
              <a:rPr lang="en-US" sz="1200" kern="1200" dirty="0" smtClean="0">
                <a:solidFill>
                  <a:schemeClr val="tx1"/>
                </a:solidFill>
                <a:effectLst/>
                <a:latin typeface="Arial" charset="0"/>
                <a:ea typeface="ＭＳ Ｐゴシック" charset="0"/>
                <a:cs typeface="+mn-cs"/>
              </a:rPr>
              <a:t>•	Administrative withholding of privileges</a:t>
            </a:r>
          </a:p>
          <a:p>
            <a:pPr marL="0" indent="0">
              <a:buNone/>
            </a:pPr>
            <a:r>
              <a:rPr lang="en-US" sz="1200" kern="1200" dirty="0" smtClean="0">
                <a:solidFill>
                  <a:schemeClr val="tx1"/>
                </a:solidFill>
                <a:effectLst/>
                <a:latin typeface="Arial" charset="0"/>
                <a:ea typeface="ＭＳ Ｐゴシック" charset="0"/>
                <a:cs typeface="+mn-cs"/>
              </a:rPr>
              <a:t>•	Rehabilitative transfer to another unit</a:t>
            </a:r>
          </a:p>
          <a:p>
            <a:pPr marL="0" indent="0">
              <a:buNone/>
            </a:pPr>
            <a:endParaRPr lang="en-US" sz="1200" kern="1200" dirty="0" smtClean="0">
              <a:solidFill>
                <a:schemeClr val="tx1"/>
              </a:solidFill>
              <a:effectLst/>
              <a:latin typeface="Arial" charset="0"/>
              <a:ea typeface="ＭＳ Ｐゴシック" charset="0"/>
              <a:cs typeface="+mn-cs"/>
            </a:endParaRPr>
          </a:p>
          <a:p>
            <a:pPr marL="0" indent="0">
              <a:buNone/>
            </a:pPr>
            <a:r>
              <a:rPr lang="en-US" sz="1200" b="1" kern="1200" dirty="0" smtClean="0">
                <a:solidFill>
                  <a:schemeClr val="tx1"/>
                </a:solidFill>
                <a:effectLst/>
                <a:latin typeface="Arial" charset="0"/>
                <a:ea typeface="ＭＳ Ｐゴシック" charset="0"/>
                <a:cs typeface="+mn-cs"/>
              </a:rPr>
              <a:t>Note:  </a:t>
            </a:r>
            <a:r>
              <a:rPr lang="en-US" sz="1200" kern="1200" dirty="0" smtClean="0">
                <a:solidFill>
                  <a:schemeClr val="tx1"/>
                </a:solidFill>
                <a:effectLst/>
                <a:latin typeface="Arial" charset="0"/>
                <a:ea typeface="ＭＳ Ｐゴシック" charset="0"/>
                <a:cs typeface="+mn-cs"/>
              </a:rPr>
              <a:t>Please refer to these resources for additional information on these topics:</a:t>
            </a:r>
          </a:p>
          <a:p>
            <a:pPr marL="0" indent="0">
              <a:buNone/>
            </a:pPr>
            <a:r>
              <a:rPr lang="en-US" sz="1200" kern="1200" dirty="0" smtClean="0">
                <a:solidFill>
                  <a:schemeClr val="tx1"/>
                </a:solidFill>
                <a:effectLst/>
                <a:latin typeface="Arial" charset="0"/>
                <a:ea typeface="ＭＳ Ｐゴシック" charset="0"/>
                <a:cs typeface="+mn-cs"/>
              </a:rPr>
              <a:t>http://www.gpo.gov/fdsys/pkg/USCODE-2011-title5/html/USCODE-2011-title5-partIII-subpartF-chap75.htm</a:t>
            </a:r>
          </a:p>
          <a:p>
            <a:pPr marL="0" indent="0">
              <a:buNone/>
            </a:pPr>
            <a:r>
              <a:rPr lang="en-US" sz="1200" kern="1200" dirty="0" smtClean="0">
                <a:solidFill>
                  <a:schemeClr val="tx1"/>
                </a:solidFill>
                <a:effectLst/>
                <a:latin typeface="Arial" charset="0"/>
                <a:ea typeface="ＭＳ Ｐゴシック" charset="0"/>
                <a:cs typeface="+mn-cs"/>
              </a:rPr>
              <a:t>http://www.apd.army.mil/cpol/ar690-700/ar690-700-751/penalty.html</a:t>
            </a:r>
          </a:p>
          <a:p>
            <a:pPr marL="0" indent="0">
              <a:buNone/>
            </a:pPr>
            <a:endParaRPr lang="en-US" sz="1200" kern="1200" dirty="0" smtClean="0">
              <a:solidFill>
                <a:schemeClr val="tx1"/>
              </a:solidFill>
              <a:effectLst/>
              <a:latin typeface="Arial" charset="0"/>
              <a:ea typeface="ＭＳ Ｐゴシック" charset="0"/>
              <a:cs typeface="+mn-cs"/>
            </a:endParaRPr>
          </a:p>
          <a:p>
            <a:pPr marL="0" indent="0">
              <a:buNone/>
            </a:pPr>
            <a:r>
              <a:rPr lang="en-US" sz="1200" b="1" kern="1200" dirty="0" smtClean="0">
                <a:solidFill>
                  <a:schemeClr val="tx1"/>
                </a:solidFill>
                <a:effectLst/>
                <a:latin typeface="Arial" charset="0"/>
                <a:ea typeface="ＭＳ Ｐゴシック" charset="0"/>
                <a:cs typeface="+mn-cs"/>
              </a:rPr>
              <a:t>State: </a:t>
            </a:r>
            <a:r>
              <a:rPr lang="en-US" sz="1200" kern="1200" dirty="0" smtClean="0">
                <a:solidFill>
                  <a:schemeClr val="tx1"/>
                </a:solidFill>
                <a:effectLst/>
                <a:latin typeface="Arial" charset="0"/>
                <a:ea typeface="ＭＳ Ｐゴシック" charset="0"/>
                <a:cs typeface="+mn-cs"/>
              </a:rPr>
              <a:t>If administrative actions fail to correct the behavior, or the behavior is serious and constitutes a violation of the UCMJ, the commander may consider further action under the appropriate article(s) of the UCMJ.</a:t>
            </a:r>
          </a:p>
          <a:p>
            <a:pPr marL="0" indent="0">
              <a:buNone/>
            </a:pPr>
            <a:endParaRPr lang="en-US" sz="1200" kern="1200" dirty="0" smtClean="0">
              <a:solidFill>
                <a:schemeClr val="tx1"/>
              </a:solidFill>
              <a:effectLst/>
              <a:latin typeface="Arial" charset="0"/>
              <a:ea typeface="ＭＳ Ｐゴシック" charset="0"/>
              <a:cs typeface="+mn-cs"/>
            </a:endParaRPr>
          </a:p>
          <a:p>
            <a:pPr marL="0" indent="0">
              <a:buNone/>
            </a:pPr>
            <a:endParaRPr lang="en-US" sz="1200" kern="1200" dirty="0" smtClean="0">
              <a:solidFill>
                <a:schemeClr val="tx1"/>
              </a:solidFill>
              <a:effectLst/>
              <a:latin typeface="Arial" charset="0"/>
              <a:ea typeface="ＭＳ Ｐゴシック" charset="0"/>
              <a:cs typeface="+mn-cs"/>
            </a:endParaRPr>
          </a:p>
          <a:p>
            <a:pPr marL="0" indent="0">
              <a:buNone/>
            </a:pPr>
            <a:endParaRPr lang="en-US" dirty="0"/>
          </a:p>
        </p:txBody>
      </p:sp>
    </p:spTree>
    <p:extLst>
      <p:ext uri="{BB962C8B-B14F-4D97-AF65-F5344CB8AC3E}">
        <p14:creationId xmlns:p14="http://schemas.microsoft.com/office/powerpoint/2010/main" val="1030751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2609850" y="149225"/>
            <a:ext cx="4191000" cy="2357438"/>
          </a:xfrm>
          <a:noFill/>
          <a:ln>
            <a:solidFill>
              <a:srgbClr val="000000"/>
            </a:solidFill>
            <a:miter lim="800000"/>
            <a:headEnd/>
            <a:tailEnd/>
          </a:ln>
        </p:spPr>
      </p:sp>
      <p:sp>
        <p:nvSpPr>
          <p:cNvPr id="53251" name="Notes Placeholder 2"/>
          <p:cNvSpPr>
            <a:spLocks noGrp="1"/>
          </p:cNvSpPr>
          <p:nvPr>
            <p:ph type="body" idx="1"/>
          </p:nvPr>
        </p:nvSpPr>
        <p:spPr>
          <a:xfrm>
            <a:off x="1380540" y="2506878"/>
            <a:ext cx="7221355" cy="4243960"/>
          </a:xfrm>
          <a:noFill/>
        </p:spPr>
        <p:txBody>
          <a:bodyPr/>
          <a:lstStyle/>
          <a:p>
            <a:pPr marL="0" indent="0">
              <a:buFontTx/>
              <a:buNone/>
            </a:pPr>
            <a:r>
              <a:rPr lang="en-US" b="1" dirty="0" smtClean="0"/>
              <a:t>Key Takeaway: </a:t>
            </a:r>
            <a:r>
              <a:rPr lang="en-US" sz="1200" kern="1200" dirty="0" smtClean="0">
                <a:solidFill>
                  <a:schemeClr val="tx1"/>
                </a:solidFill>
                <a:effectLst/>
                <a:latin typeface="Arial" charset="0"/>
                <a:ea typeface="ＭＳ Ｐゴシック" charset="0"/>
                <a:cs typeface="+mn-cs"/>
              </a:rPr>
              <a:t>Sexual assault is a crime and degrades the unit’s mission readiness and destroys the element of mutual trust throughout the organization.</a:t>
            </a:r>
          </a:p>
          <a:p>
            <a:pPr marL="0" indent="0">
              <a:buFontTx/>
              <a:buNone/>
            </a:pPr>
            <a:endParaRPr lang="en-US" dirty="0" smtClean="0"/>
          </a:p>
          <a:p>
            <a:pPr marL="0" indent="0">
              <a:buFontTx/>
              <a:buNone/>
            </a:pPr>
            <a:r>
              <a:rPr lang="en-US" b="1" dirty="0" smtClean="0"/>
              <a:t>Note: </a:t>
            </a:r>
            <a:r>
              <a:rPr lang="en-US" dirty="0" smtClean="0"/>
              <a:t>The </a:t>
            </a:r>
            <a:r>
              <a:rPr lang="en-US" dirty="0"/>
              <a:t>definition of sexual assault is defined in DoDI </a:t>
            </a:r>
            <a:r>
              <a:rPr lang="en-US" dirty="0" smtClean="0"/>
              <a:t>6495.02</a:t>
            </a:r>
            <a:r>
              <a:rPr lang="en-US" baseline="0" dirty="0" smtClean="0"/>
              <a:t>. </a:t>
            </a:r>
            <a:endParaRPr lang="en-US" dirty="0"/>
          </a:p>
          <a:p>
            <a:pPr marL="0" indent="0">
              <a:buFontTx/>
              <a:buNone/>
            </a:pPr>
            <a:endParaRPr lang="en-US" dirty="0"/>
          </a:p>
          <a:p>
            <a:pPr marL="0" indent="0">
              <a:buFontTx/>
              <a:buNone/>
            </a:pPr>
            <a:r>
              <a:rPr lang="en-US" dirty="0"/>
              <a:t>Additional </a:t>
            </a:r>
            <a:r>
              <a:rPr lang="en-US" b="1" dirty="0"/>
              <a:t>T</a:t>
            </a:r>
            <a:r>
              <a:rPr lang="en-US" dirty="0"/>
              <a:t>raining Resources: </a:t>
            </a:r>
            <a:r>
              <a:rPr lang="en-US" b="1" i="1" dirty="0"/>
              <a:t>                             </a:t>
            </a:r>
            <a:endParaRPr lang="en-US" b="1" i="1" dirty="0" smtClean="0"/>
          </a:p>
          <a:p>
            <a:pPr marL="0" indent="0">
              <a:buFontTx/>
              <a:buNone/>
            </a:pPr>
            <a:r>
              <a:rPr lang="en-US" b="1" i="1" dirty="0" smtClean="0"/>
              <a:t>What </a:t>
            </a:r>
            <a:r>
              <a:rPr lang="en-US" b="1" i="1" dirty="0"/>
              <a:t>Would You Do? (Soldier)</a:t>
            </a:r>
            <a:r>
              <a:rPr lang="en-US" dirty="0"/>
              <a:t>, 4:54, </a:t>
            </a:r>
            <a:r>
              <a:rPr lang="en-US" u="sng" dirty="0">
                <a:hlinkClick r:id="rId3"/>
              </a:rPr>
              <a:t>https://www.milsuite.mil/video/23712</a:t>
            </a:r>
            <a:r>
              <a:rPr lang="en-US" dirty="0"/>
              <a:t>  </a:t>
            </a:r>
            <a:endParaRPr lang="en-US" dirty="0" smtClean="0"/>
          </a:p>
          <a:p>
            <a:pPr marL="0" indent="0">
              <a:buFontTx/>
              <a:buNone/>
            </a:pPr>
            <a:r>
              <a:rPr lang="en-US" b="1" i="1" dirty="0" smtClean="0"/>
              <a:t>What </a:t>
            </a:r>
            <a:r>
              <a:rPr lang="en-US" b="1" i="1" dirty="0"/>
              <a:t>Would You Do? (Civilian)</a:t>
            </a:r>
            <a:r>
              <a:rPr lang="en-US" dirty="0"/>
              <a:t>, 3:29, </a:t>
            </a:r>
            <a:r>
              <a:rPr lang="en-US" u="sng" dirty="0">
                <a:hlinkClick r:id="rId4"/>
              </a:rPr>
              <a:t>https://www.milsuite.mil/video/23703</a:t>
            </a:r>
            <a:r>
              <a:rPr lang="en-US" dirty="0"/>
              <a:t> </a:t>
            </a:r>
            <a:endParaRPr lang="en-US" sz="1200" kern="1200" dirty="0">
              <a:solidFill>
                <a:schemeClr val="tx1"/>
              </a:solidFill>
              <a:effectLst/>
              <a:latin typeface="+mn-lt"/>
              <a:ea typeface="+mn-ea"/>
              <a:cs typeface="+mn-cs"/>
            </a:endParaRPr>
          </a:p>
        </p:txBody>
      </p:sp>
      <p:sp>
        <p:nvSpPr>
          <p:cNvPr id="53252" name="Slide Number Placeholder 3"/>
          <p:cNvSpPr>
            <a:spLocks noGrp="1"/>
          </p:cNvSpPr>
          <p:nvPr>
            <p:ph type="sldNum" sz="quarter" idx="4294967295"/>
          </p:nvPr>
        </p:nvSpPr>
        <p:spPr bwMode="auto">
          <a:xfrm>
            <a:off x="5328415" y="6701123"/>
            <a:ext cx="4077802" cy="353008"/>
          </a:xfrm>
          <a:prstGeom prst="rect">
            <a:avLst/>
          </a:prstGeom>
          <a:noFill/>
          <a:ln>
            <a:miter lim="800000"/>
            <a:headEnd/>
            <a:tailEnd/>
          </a:ln>
        </p:spPr>
        <p:txBody>
          <a:bodyPr lIns="93021" tIns="46510" rIns="93021" bIns="46510"/>
          <a:lstStyle/>
          <a:p>
            <a:fld id="{55D5E455-77DA-4440-AF98-73C463721283}" type="slidenum">
              <a:rPr lang="en-US">
                <a:latin typeface="Times" pitchFamily="18" charset="0"/>
              </a:rPr>
              <a:pPr/>
              <a:t>16</a:t>
            </a:fld>
            <a:endParaRPr lang="en-US" dirty="0">
              <a:latin typeface="Times" pitchFamily="18" charset="0"/>
            </a:endParaRPr>
          </a:p>
        </p:txBody>
      </p:sp>
    </p:spTree>
    <p:extLst>
      <p:ext uri="{BB962C8B-B14F-4D97-AF65-F5344CB8AC3E}">
        <p14:creationId xmlns:p14="http://schemas.microsoft.com/office/powerpoint/2010/main" val="3098052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5713" y="0"/>
            <a:ext cx="4189412" cy="2357438"/>
          </a:xfrm>
        </p:spPr>
      </p:sp>
      <p:sp>
        <p:nvSpPr>
          <p:cNvPr id="3" name="Notes Placeholder 2"/>
          <p:cNvSpPr>
            <a:spLocks noGrp="1"/>
          </p:cNvSpPr>
          <p:nvPr>
            <p:ph type="body" idx="1"/>
          </p:nvPr>
        </p:nvSpPr>
        <p:spPr>
          <a:xfrm>
            <a:off x="1444272" y="2356962"/>
            <a:ext cx="7221355" cy="4243960"/>
          </a:xfrm>
        </p:spPr>
        <p:txBody>
          <a:bodyPr/>
          <a:lstStyle/>
          <a:p>
            <a:pPr marL="0" indent="0">
              <a:buFontTx/>
              <a:buNone/>
            </a:pPr>
            <a:r>
              <a:rPr lang="en-US" b="1" dirty="0" smtClean="0"/>
              <a:t>Key Takeaway: </a:t>
            </a:r>
            <a:r>
              <a:rPr lang="en-US" b="0" dirty="0" smtClean="0"/>
              <a:t>Consent </a:t>
            </a:r>
            <a:r>
              <a:rPr lang="en-US" b="0" baseline="0" dirty="0" smtClean="0"/>
              <a:t>enables a safe, positive interpersonal relationship.</a:t>
            </a:r>
            <a:endParaRPr lang="en-US" b="1" dirty="0" smtClean="0"/>
          </a:p>
          <a:p>
            <a:pPr marL="0" indent="0">
              <a:buFontTx/>
              <a:buNone/>
            </a:pPr>
            <a:endParaRPr lang="en-US" b="1" dirty="0" smtClean="0"/>
          </a:p>
          <a:p>
            <a:pPr marL="0" indent="0">
              <a:buFontTx/>
              <a:buNone/>
            </a:pPr>
            <a:r>
              <a:rPr lang="en-US" b="1" dirty="0" smtClean="0"/>
              <a:t>Ask</a:t>
            </a:r>
            <a:r>
              <a:rPr lang="en-US" b="1" dirty="0"/>
              <a:t>: </a:t>
            </a:r>
            <a:r>
              <a:rPr lang="en-US" dirty="0"/>
              <a:t>What is consent?</a:t>
            </a:r>
          </a:p>
          <a:p>
            <a:pPr marL="0" indent="0">
              <a:buFontTx/>
              <a:buNone/>
            </a:pPr>
            <a:endParaRPr lang="en-US" dirty="0"/>
          </a:p>
          <a:p>
            <a:pPr marL="0" indent="0">
              <a:buFontTx/>
              <a:buNone/>
            </a:pPr>
            <a:r>
              <a:rPr lang="en-US" b="1" dirty="0"/>
              <a:t>Note: </a:t>
            </a:r>
            <a:r>
              <a:rPr lang="en-US" dirty="0"/>
              <a:t>Generate discussion.  You may show the "Cheeseburger Consent Video" to get students thinking about consent.  The cheeseburger is an analogy for a sex act.  Once you've discussed the previous question and video, proceed to the UCMJ definition of consent.  </a:t>
            </a:r>
          </a:p>
          <a:p>
            <a:pPr marL="0" indent="0">
              <a:buFontTx/>
              <a:buNone/>
            </a:pPr>
            <a:r>
              <a:rPr lang="en-US" b="1" dirty="0"/>
              <a:t> </a:t>
            </a:r>
            <a:endParaRPr lang="en-US" dirty="0"/>
          </a:p>
          <a:p>
            <a:pPr marL="0" indent="0">
              <a:buFontTx/>
              <a:buNone/>
            </a:pPr>
            <a:r>
              <a:rPr lang="en-US" b="1" dirty="0"/>
              <a:t>State: </a:t>
            </a:r>
            <a:r>
              <a:rPr lang="en-US" dirty="0"/>
              <a:t>This slide displays the definition of consent from the 2019 version of the Manual for Courts-Martial.   </a:t>
            </a:r>
          </a:p>
          <a:p>
            <a:pPr marL="0" indent="0">
              <a:buFontTx/>
              <a:buNone/>
            </a:pPr>
            <a:endParaRPr lang="en-US" dirty="0"/>
          </a:p>
          <a:p>
            <a:pPr marL="0" indent="0">
              <a:buFontTx/>
              <a:buNone/>
            </a:pPr>
            <a:r>
              <a:rPr lang="en-US" dirty="0"/>
              <a:t> </a:t>
            </a:r>
          </a:p>
          <a:p>
            <a:pPr marL="0" indent="0">
              <a:buFontTx/>
              <a:buNone/>
            </a:pPr>
            <a:r>
              <a:rPr lang="en-US" b="1" dirty="0"/>
              <a:t>Background:</a:t>
            </a:r>
            <a:endParaRPr lang="en-US" dirty="0"/>
          </a:p>
          <a:p>
            <a:pPr marL="0" indent="0">
              <a:buFontTx/>
              <a:buNone/>
            </a:pPr>
            <a:r>
              <a:rPr lang="en-US" dirty="0"/>
              <a:t>Lack of consent may be inferred based on the circumstances of the offense. All the surrounding circumstances are to be considered in determining whether a person gave consent, or whether a person did not resist or ceased to resist only because of another person’s actions</a:t>
            </a:r>
            <a:r>
              <a:rPr lang="en-US" dirty="0" smtClean="0"/>
              <a:t>.</a:t>
            </a:r>
          </a:p>
          <a:p>
            <a:pPr marL="0" indent="0">
              <a:buFontTx/>
              <a:buNone/>
            </a:pPr>
            <a:endParaRPr lang="en-US" dirty="0" smtClean="0"/>
          </a:p>
          <a:p>
            <a:pPr marL="0" indent="0">
              <a:buFontTx/>
              <a:buNone/>
            </a:pPr>
            <a:r>
              <a:rPr lang="en-US" sz="1200" b="1" u="sng" kern="1200" dirty="0" smtClean="0">
                <a:solidFill>
                  <a:schemeClr val="tx1"/>
                </a:solidFill>
                <a:effectLst/>
                <a:latin typeface="Arial" charset="0"/>
                <a:ea typeface="ＭＳ Ｐゴシック" charset="0"/>
                <a:cs typeface="+mn-cs"/>
              </a:rPr>
              <a:t>Alcohol and Consent Talking Points</a:t>
            </a:r>
            <a:endParaRPr lang="en-US" sz="1200" kern="1200" dirty="0" smtClean="0">
              <a:solidFill>
                <a:schemeClr val="tx1"/>
              </a:solidFill>
              <a:effectLst/>
              <a:latin typeface="Arial" charset="0"/>
              <a:ea typeface="ＭＳ Ｐゴシック" charset="0"/>
              <a:cs typeface="+mn-cs"/>
            </a:endParaRPr>
          </a:p>
          <a:p>
            <a:pPr marL="0" lvl="0" indent="0">
              <a:buFontTx/>
              <a:buNone/>
            </a:pPr>
            <a:r>
              <a:rPr lang="en-US" sz="1200" kern="1200" dirty="0" smtClean="0">
                <a:solidFill>
                  <a:schemeClr val="tx1"/>
                </a:solidFill>
                <a:effectLst/>
                <a:latin typeface="Arial" charset="0"/>
                <a:ea typeface="ＭＳ Ｐゴシック" charset="0"/>
                <a:cs typeface="+mn-cs"/>
              </a:rPr>
              <a:t>-Sexual acts/contact with a person when you know, or reasonably should have known, that the person is </a:t>
            </a:r>
            <a:r>
              <a:rPr lang="en-US" sz="1200" b="1" i="1" kern="1200" dirty="0" smtClean="0">
                <a:solidFill>
                  <a:schemeClr val="tx1"/>
                </a:solidFill>
                <a:effectLst/>
                <a:latin typeface="Arial" charset="0"/>
                <a:ea typeface="ＭＳ Ｐゴシック" charset="0"/>
                <a:cs typeface="+mn-cs"/>
              </a:rPr>
              <a:t>incapable of consenting due to impairment by a drug or intoxicant (alcohol) </a:t>
            </a:r>
            <a:r>
              <a:rPr lang="en-US" sz="1200" kern="1200" dirty="0" smtClean="0">
                <a:solidFill>
                  <a:schemeClr val="tx1"/>
                </a:solidFill>
                <a:effectLst/>
                <a:latin typeface="Arial" charset="0"/>
                <a:ea typeface="ＭＳ Ｐゴシック" charset="0"/>
                <a:cs typeface="+mn-cs"/>
              </a:rPr>
              <a:t>is a crime. </a:t>
            </a:r>
          </a:p>
          <a:p>
            <a:pPr marL="0" indent="0">
              <a:buFontTx/>
              <a:buNone/>
            </a:pPr>
            <a:r>
              <a:rPr lang="en-US" sz="1200" kern="1200" dirty="0" smtClean="0">
                <a:solidFill>
                  <a:schemeClr val="tx1"/>
                </a:solidFill>
                <a:effectLst/>
                <a:latin typeface="Arial" charset="0"/>
                <a:ea typeface="ＭＳ Ｐゴシック" charset="0"/>
                <a:cs typeface="+mn-cs"/>
              </a:rPr>
              <a:t> </a:t>
            </a:r>
          </a:p>
          <a:p>
            <a:pPr marL="0" lvl="0" indent="0">
              <a:buFontTx/>
              <a:buNone/>
            </a:pPr>
            <a:r>
              <a:rPr lang="en-US" sz="1200" kern="1200" dirty="0" smtClean="0">
                <a:solidFill>
                  <a:schemeClr val="tx1"/>
                </a:solidFill>
                <a:effectLst/>
                <a:latin typeface="Arial" charset="0"/>
                <a:ea typeface="ＭＳ Ｐゴシック" charset="0"/>
                <a:cs typeface="+mn-cs"/>
              </a:rPr>
              <a:t>-The UCMJ provides that a person is </a:t>
            </a:r>
            <a:r>
              <a:rPr lang="en-US" sz="1200" b="1" i="1" kern="1200" dirty="0" smtClean="0">
                <a:solidFill>
                  <a:schemeClr val="tx1"/>
                </a:solidFill>
                <a:effectLst/>
                <a:latin typeface="Arial" charset="0"/>
                <a:ea typeface="ＭＳ Ｐゴシック" charset="0"/>
                <a:cs typeface="+mn-cs"/>
              </a:rPr>
              <a:t>incapable of consenting</a:t>
            </a:r>
            <a:r>
              <a:rPr lang="en-US" sz="1200" kern="1200" dirty="0" smtClean="0">
                <a:solidFill>
                  <a:schemeClr val="tx1"/>
                </a:solidFill>
                <a:effectLst/>
                <a:latin typeface="Arial" charset="0"/>
                <a:ea typeface="ＭＳ Ｐゴシック" charset="0"/>
                <a:cs typeface="+mn-cs"/>
              </a:rPr>
              <a:t> when they are incapable of apprising the nature of the conduct or physically incapable of declining participation or communicating unwillingness to engage in the sexual conduct. </a:t>
            </a:r>
          </a:p>
          <a:p>
            <a:pPr marL="0" indent="0">
              <a:buFontTx/>
              <a:buNone/>
            </a:pPr>
            <a:r>
              <a:rPr lang="en-US" sz="1200" kern="1200" dirty="0" smtClean="0">
                <a:solidFill>
                  <a:schemeClr val="tx1"/>
                </a:solidFill>
                <a:effectLst/>
                <a:latin typeface="Arial" charset="0"/>
                <a:ea typeface="ＭＳ Ｐゴシック" charset="0"/>
                <a:cs typeface="+mn-cs"/>
              </a:rPr>
              <a:t> </a:t>
            </a:r>
          </a:p>
          <a:p>
            <a:pPr marL="0" lvl="0" indent="0">
              <a:buFontTx/>
              <a:buNone/>
            </a:pPr>
            <a:r>
              <a:rPr lang="en-US" sz="1200" kern="1200" dirty="0" smtClean="0">
                <a:solidFill>
                  <a:schemeClr val="tx1"/>
                </a:solidFill>
                <a:effectLst/>
                <a:latin typeface="Arial" charset="0"/>
                <a:ea typeface="ＭＳ Ｐゴシック" charset="0"/>
                <a:cs typeface="+mn-cs"/>
              </a:rPr>
              <a:t>-There is NO specified amount of alcohol that renders a person </a:t>
            </a:r>
            <a:r>
              <a:rPr lang="en-US" sz="1200" b="1" i="1" kern="1200" dirty="0" smtClean="0">
                <a:solidFill>
                  <a:schemeClr val="tx1"/>
                </a:solidFill>
                <a:effectLst/>
                <a:latin typeface="Arial" charset="0"/>
                <a:ea typeface="ＭＳ Ｐゴシック" charset="0"/>
                <a:cs typeface="+mn-cs"/>
              </a:rPr>
              <a:t>incapable of consenting</a:t>
            </a:r>
            <a:r>
              <a:rPr lang="en-US" sz="1200" kern="1200" dirty="0" smtClean="0">
                <a:solidFill>
                  <a:schemeClr val="tx1"/>
                </a:solidFill>
                <a:effectLst/>
                <a:latin typeface="Arial" charset="0"/>
                <a:ea typeface="ＭＳ Ｐゴシック" charset="0"/>
                <a:cs typeface="+mn-cs"/>
              </a:rPr>
              <a:t> under the law. </a:t>
            </a:r>
          </a:p>
          <a:p>
            <a:pPr marL="0" indent="0">
              <a:buFontTx/>
              <a:buNone/>
            </a:pPr>
            <a:r>
              <a:rPr lang="en-US" sz="1200" kern="1200" dirty="0" smtClean="0">
                <a:solidFill>
                  <a:schemeClr val="tx1"/>
                </a:solidFill>
                <a:effectLst/>
                <a:latin typeface="Arial" charset="0"/>
                <a:ea typeface="ＭＳ Ｐゴシック" charset="0"/>
                <a:cs typeface="+mn-cs"/>
              </a:rPr>
              <a:t> </a:t>
            </a:r>
          </a:p>
          <a:p>
            <a:pPr marL="0" lvl="0" indent="0">
              <a:buFontTx/>
              <a:buNone/>
            </a:pPr>
            <a:r>
              <a:rPr lang="en-US" sz="1200" kern="1200" dirty="0" smtClean="0">
                <a:solidFill>
                  <a:schemeClr val="tx1"/>
                </a:solidFill>
                <a:effectLst/>
                <a:latin typeface="Arial" charset="0"/>
                <a:ea typeface="ＭＳ Ｐゴシック" charset="0"/>
                <a:cs typeface="+mn-cs"/>
              </a:rPr>
              <a:t>-It is incorrect to say that a person who has consumed any alcohol is </a:t>
            </a:r>
            <a:r>
              <a:rPr lang="en-US" sz="1200" b="1" i="1" kern="1200" dirty="0" smtClean="0">
                <a:solidFill>
                  <a:schemeClr val="tx1"/>
                </a:solidFill>
                <a:effectLst/>
                <a:latin typeface="Arial" charset="0"/>
                <a:ea typeface="ＭＳ Ｐゴシック" charset="0"/>
                <a:cs typeface="+mn-cs"/>
              </a:rPr>
              <a:t>incapable of consenting</a:t>
            </a:r>
            <a:r>
              <a:rPr lang="en-US" sz="1200" kern="1200" dirty="0" smtClean="0">
                <a:solidFill>
                  <a:schemeClr val="tx1"/>
                </a:solidFill>
                <a:effectLst/>
                <a:latin typeface="Arial" charset="0"/>
                <a:ea typeface="ＭＳ Ｐゴシック" charset="0"/>
                <a:cs typeface="+mn-cs"/>
              </a:rPr>
              <a:t>. </a:t>
            </a:r>
          </a:p>
          <a:p>
            <a:pPr marL="0" indent="0">
              <a:buFontTx/>
              <a:buNone/>
            </a:pPr>
            <a:r>
              <a:rPr lang="en-US" sz="1200" kern="1200" dirty="0" smtClean="0">
                <a:solidFill>
                  <a:schemeClr val="tx1"/>
                </a:solidFill>
                <a:effectLst/>
                <a:latin typeface="Arial" charset="0"/>
                <a:ea typeface="ＭＳ Ｐゴシック" charset="0"/>
                <a:cs typeface="+mn-cs"/>
              </a:rPr>
              <a:t> </a:t>
            </a:r>
          </a:p>
          <a:p>
            <a:pPr marL="0" lvl="0" indent="0">
              <a:buFontTx/>
              <a:buNone/>
            </a:pPr>
            <a:r>
              <a:rPr lang="en-US" sz="1200" kern="1200" dirty="0" smtClean="0">
                <a:solidFill>
                  <a:schemeClr val="tx1"/>
                </a:solidFill>
                <a:effectLst/>
                <a:latin typeface="Arial" charset="0"/>
                <a:ea typeface="ＭＳ Ｐゴシック" charset="0"/>
                <a:cs typeface="+mn-cs"/>
              </a:rPr>
              <a:t>-It is incorrect to say that a person with a certain BAC level is </a:t>
            </a:r>
            <a:r>
              <a:rPr lang="en-US" sz="1200" b="1" i="1" kern="1200" dirty="0" smtClean="0">
                <a:solidFill>
                  <a:schemeClr val="tx1"/>
                </a:solidFill>
                <a:effectLst/>
                <a:latin typeface="Arial" charset="0"/>
                <a:ea typeface="ＭＳ Ｐゴシック" charset="0"/>
                <a:cs typeface="+mn-cs"/>
              </a:rPr>
              <a:t>incapable of consenting</a:t>
            </a:r>
            <a:r>
              <a:rPr lang="en-US" sz="1200" kern="1200" dirty="0" smtClean="0">
                <a:solidFill>
                  <a:schemeClr val="tx1"/>
                </a:solidFill>
                <a:effectLst/>
                <a:latin typeface="Arial" charset="0"/>
                <a:ea typeface="ＭＳ Ｐゴシック" charset="0"/>
                <a:cs typeface="+mn-cs"/>
              </a:rPr>
              <a:t>. </a:t>
            </a:r>
          </a:p>
          <a:p>
            <a:pPr marL="0" indent="0">
              <a:buFontTx/>
              <a:buNone/>
            </a:pPr>
            <a:r>
              <a:rPr lang="en-US" sz="1200" kern="1200" dirty="0" smtClean="0">
                <a:solidFill>
                  <a:schemeClr val="tx1"/>
                </a:solidFill>
                <a:effectLst/>
                <a:latin typeface="Arial" charset="0"/>
                <a:ea typeface="ＭＳ Ｐゴシック" charset="0"/>
                <a:cs typeface="+mn-cs"/>
              </a:rPr>
              <a:t> </a:t>
            </a:r>
          </a:p>
          <a:p>
            <a:pPr marL="0" lvl="0" indent="0">
              <a:buFontTx/>
              <a:buNone/>
            </a:pPr>
            <a:r>
              <a:rPr lang="en-US" sz="1200" kern="1200" dirty="0" smtClean="0">
                <a:solidFill>
                  <a:schemeClr val="tx1"/>
                </a:solidFill>
                <a:effectLst/>
                <a:latin typeface="Arial" charset="0"/>
                <a:ea typeface="ＭＳ Ｐゴシック" charset="0"/>
                <a:cs typeface="+mn-cs"/>
              </a:rPr>
              <a:t>-Every report of a sexual assault that involves alcohol and the ability to consent will depend on the unique facts and circumstances of that case. There is NO bright line rule.  (A </a:t>
            </a:r>
            <a:r>
              <a:rPr lang="en-US" sz="1200" b="1" i="1" kern="1200" dirty="0" smtClean="0">
                <a:solidFill>
                  <a:schemeClr val="tx1"/>
                </a:solidFill>
                <a:effectLst/>
                <a:latin typeface="Arial" charset="0"/>
                <a:ea typeface="ＭＳ Ｐゴシック" charset="0"/>
                <a:cs typeface="+mn-cs"/>
              </a:rPr>
              <a:t>bright-line rule</a:t>
            </a:r>
            <a:r>
              <a:rPr lang="en-US" sz="1200" kern="1200" dirty="0" smtClean="0">
                <a:solidFill>
                  <a:schemeClr val="tx1"/>
                </a:solidFill>
                <a:effectLst/>
                <a:latin typeface="Arial" charset="0"/>
                <a:ea typeface="ＭＳ Ｐゴシック" charset="0"/>
                <a:cs typeface="+mn-cs"/>
              </a:rPr>
              <a:t>, or </a:t>
            </a:r>
            <a:r>
              <a:rPr lang="en-US" sz="1200" b="1" i="1" kern="1200" dirty="0" smtClean="0">
                <a:solidFill>
                  <a:schemeClr val="tx1"/>
                </a:solidFill>
                <a:effectLst/>
                <a:latin typeface="Arial" charset="0"/>
                <a:ea typeface="ＭＳ Ｐゴシック" charset="0"/>
                <a:cs typeface="+mn-cs"/>
              </a:rPr>
              <a:t>bright-line test</a:t>
            </a:r>
            <a:r>
              <a:rPr lang="en-US" sz="1200" kern="1200" dirty="0" smtClean="0">
                <a:solidFill>
                  <a:schemeClr val="tx1"/>
                </a:solidFill>
                <a:effectLst/>
                <a:latin typeface="Arial" charset="0"/>
                <a:ea typeface="ＭＳ Ｐゴシック" charset="0"/>
                <a:cs typeface="+mn-cs"/>
              </a:rPr>
              <a:t>, is a clearly defined rule or standard, composed of objective factors, which leaves little or no room for varying interpretation. The purpose of a </a:t>
            </a:r>
            <a:r>
              <a:rPr lang="en-US" sz="1200" b="1" i="1" kern="1200" dirty="0" smtClean="0">
                <a:solidFill>
                  <a:schemeClr val="tx1"/>
                </a:solidFill>
                <a:effectLst/>
                <a:latin typeface="Arial" charset="0"/>
                <a:ea typeface="ＭＳ Ｐゴシック" charset="0"/>
                <a:cs typeface="+mn-cs"/>
              </a:rPr>
              <a:t>bright-line rule</a:t>
            </a:r>
            <a:r>
              <a:rPr lang="en-US" sz="1200" kern="1200" dirty="0" smtClean="0">
                <a:solidFill>
                  <a:schemeClr val="tx1"/>
                </a:solidFill>
                <a:effectLst/>
                <a:latin typeface="Arial" charset="0"/>
                <a:ea typeface="ＭＳ Ｐゴシック" charset="0"/>
                <a:cs typeface="+mn-cs"/>
              </a:rPr>
              <a:t> is to produce predictable and consistent results in its application).</a:t>
            </a:r>
          </a:p>
          <a:p>
            <a:pPr marL="0" indent="0">
              <a:buFontTx/>
              <a:buNone/>
            </a:pPr>
            <a:r>
              <a:rPr lang="en-US" sz="1200" kern="1200" dirty="0" smtClean="0">
                <a:solidFill>
                  <a:schemeClr val="tx1"/>
                </a:solidFill>
                <a:effectLst/>
                <a:latin typeface="Arial" charset="0"/>
                <a:ea typeface="ＭＳ Ｐゴシック" charset="0"/>
                <a:cs typeface="+mn-cs"/>
              </a:rPr>
              <a:t> </a:t>
            </a:r>
          </a:p>
          <a:p>
            <a:pPr marL="0" lvl="0" indent="0">
              <a:buFontTx/>
              <a:buNone/>
            </a:pPr>
            <a:r>
              <a:rPr lang="en-US" sz="1200" kern="1200" dirty="0" smtClean="0">
                <a:solidFill>
                  <a:schemeClr val="tx1"/>
                </a:solidFill>
                <a:effectLst/>
                <a:latin typeface="Arial" charset="0"/>
                <a:ea typeface="ＭＳ Ｐゴシック" charset="0"/>
                <a:cs typeface="+mn-cs"/>
              </a:rPr>
              <a:t>-Providing inaccurate information on alcohol and consent at training has real consequences, including the overturning of sexual assault convictions, the disqualifications of panel (jury) members who have attended training where inaccurate information was provided, and promoting false beliefs in Soldiers who attend training that they have committed, witnessed or been the victim of a sexual assault. </a:t>
            </a:r>
          </a:p>
          <a:p>
            <a:pPr marL="0" indent="0">
              <a:buFontTx/>
              <a:buNone/>
            </a:pPr>
            <a:r>
              <a:rPr lang="en-US" sz="1200" kern="1200" dirty="0" smtClean="0">
                <a:solidFill>
                  <a:schemeClr val="tx1"/>
                </a:solidFill>
                <a:effectLst/>
                <a:latin typeface="Arial" charset="0"/>
                <a:ea typeface="ＭＳ Ｐゴシック" charset="0"/>
                <a:cs typeface="+mn-cs"/>
              </a:rPr>
              <a:t> </a:t>
            </a:r>
          </a:p>
          <a:p>
            <a:pPr marL="0" lvl="0" indent="0">
              <a:buFontTx/>
              <a:buNone/>
            </a:pPr>
            <a:r>
              <a:rPr lang="en-US" sz="1200" kern="1200" dirty="0" smtClean="0">
                <a:solidFill>
                  <a:schemeClr val="tx1"/>
                </a:solidFill>
                <a:effectLst/>
                <a:latin typeface="Arial" charset="0"/>
                <a:ea typeface="ＭＳ Ｐゴシック" charset="0"/>
                <a:cs typeface="+mn-cs"/>
              </a:rPr>
              <a:t>-Training should provide the legal standard (incapable of consenting) and should focus on both the </a:t>
            </a:r>
            <a:r>
              <a:rPr lang="en-US" sz="1200" b="1" i="1" kern="1200" dirty="0" smtClean="0">
                <a:solidFill>
                  <a:schemeClr val="tx1"/>
                </a:solidFill>
                <a:effectLst/>
                <a:latin typeface="Arial" charset="0"/>
                <a:ea typeface="ＭＳ Ｐゴシック" charset="0"/>
                <a:cs typeface="+mn-cs"/>
              </a:rPr>
              <a:t>risks</a:t>
            </a:r>
            <a:r>
              <a:rPr lang="en-US" sz="1200" kern="1200" dirty="0" smtClean="0">
                <a:solidFill>
                  <a:schemeClr val="tx1"/>
                </a:solidFill>
                <a:effectLst/>
                <a:latin typeface="Arial" charset="0"/>
                <a:ea typeface="ＭＳ Ｐゴシック" charset="0"/>
                <a:cs typeface="+mn-cs"/>
              </a:rPr>
              <a:t> of sexual conduct with an intoxicated person and the </a:t>
            </a:r>
            <a:r>
              <a:rPr lang="en-US" sz="1200" b="1" i="1" kern="1200" dirty="0" smtClean="0">
                <a:solidFill>
                  <a:schemeClr val="tx1"/>
                </a:solidFill>
                <a:effectLst/>
                <a:latin typeface="Arial" charset="0"/>
                <a:ea typeface="ＭＳ Ｐゴシック" charset="0"/>
                <a:cs typeface="+mn-cs"/>
              </a:rPr>
              <a:t>benefits</a:t>
            </a:r>
            <a:r>
              <a:rPr lang="en-US" sz="1200" kern="1200" dirty="0" smtClean="0">
                <a:solidFill>
                  <a:schemeClr val="tx1"/>
                </a:solidFill>
                <a:effectLst/>
                <a:latin typeface="Arial" charset="0"/>
                <a:ea typeface="ＭＳ Ｐゴシック" charset="0"/>
                <a:cs typeface="+mn-cs"/>
              </a:rPr>
              <a:t> of healthy and consensual sexual interactions based on mutual consent.  </a:t>
            </a:r>
          </a:p>
          <a:p>
            <a:pPr marL="0" indent="0">
              <a:buFontTx/>
              <a:buNone/>
            </a:pPr>
            <a:endParaRPr lang="en-US" dirty="0"/>
          </a:p>
          <a:p>
            <a:pPr marL="0" indent="0">
              <a:buFontTx/>
              <a:buNone/>
            </a:pPr>
            <a:r>
              <a:rPr lang="en-US" b="1" dirty="0"/>
              <a:t>Note:  </a:t>
            </a:r>
            <a:r>
              <a:rPr lang="en-US" dirty="0"/>
              <a:t>If time permits, present Vignette 3 and/or Vignette 4 from the optional vignette packet.  Promote discussion with the training audience and recall the information presented in the last few slides regarding consent</a:t>
            </a:r>
            <a:r>
              <a:rPr lang="en-US" dirty="0" smtClean="0"/>
              <a:t>.</a:t>
            </a:r>
            <a:endParaRPr lang="en-US" dirty="0"/>
          </a:p>
          <a:p>
            <a:pPr marL="0" indent="0">
              <a:buFontTx/>
              <a:buNone/>
            </a:pPr>
            <a:r>
              <a:rPr lang="en-US" dirty="0"/>
              <a:t>  Additional </a:t>
            </a:r>
            <a:r>
              <a:rPr lang="en-US" b="0" dirty="0"/>
              <a:t>T</a:t>
            </a:r>
            <a:r>
              <a:rPr lang="en-US" dirty="0"/>
              <a:t>raining Resources: </a:t>
            </a:r>
          </a:p>
          <a:p>
            <a:pPr marL="0" lvl="0" indent="0">
              <a:buFontTx/>
              <a:buNone/>
            </a:pPr>
            <a:r>
              <a:rPr lang="en-US" b="1" i="1" dirty="0"/>
              <a:t>Consent</a:t>
            </a:r>
            <a:r>
              <a:rPr lang="en-US" i="1" dirty="0"/>
              <a:t>,</a:t>
            </a:r>
            <a:r>
              <a:rPr lang="en-US" dirty="0"/>
              <a:t> 1:50, </a:t>
            </a:r>
            <a:r>
              <a:rPr lang="en-US" u="sng" dirty="0">
                <a:hlinkClick r:id="rId3"/>
              </a:rPr>
              <a:t>https://www.milsuite.mil/video/23679</a:t>
            </a:r>
            <a:endParaRPr lang="en-US" dirty="0"/>
          </a:p>
          <a:p>
            <a:pPr marL="0" indent="0">
              <a:buFontTx/>
              <a:buNone/>
            </a:pPr>
            <a:r>
              <a:rPr lang="en-US" b="1" i="1" dirty="0"/>
              <a:t>Cheeseburger Consent</a:t>
            </a:r>
            <a:r>
              <a:rPr lang="en-US" dirty="0"/>
              <a:t>, 0:58, </a:t>
            </a:r>
            <a:r>
              <a:rPr lang="en-US" u="sng" dirty="0">
                <a:hlinkClick r:id="rId4"/>
              </a:rPr>
              <a:t>https://www.milsuite.mil/video/23716</a:t>
            </a:r>
            <a:r>
              <a:rPr lang="en-US" dirty="0"/>
              <a: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515664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134938"/>
            <a:ext cx="4187825" cy="2355851"/>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Pct val="75000"/>
              <a:buFontTx/>
              <a:buNone/>
              <a:tabLst>
                <a:tab pos="228600" algn="l"/>
              </a:tabLst>
              <a:defRPr/>
            </a:pPr>
            <a:r>
              <a:rPr lang="en-US" b="1" dirty="0" smtClean="0"/>
              <a:t>Key Takeaway: </a:t>
            </a:r>
            <a:r>
              <a:rPr lang="en-US" b="0" dirty="0" smtClean="0"/>
              <a:t>The Army policy states that sexual</a:t>
            </a:r>
            <a:r>
              <a:rPr lang="en-US" b="0" baseline="0" dirty="0" smtClean="0"/>
              <a:t> assault</a:t>
            </a:r>
            <a:r>
              <a:rPr lang="en-US" b="0" dirty="0" smtClean="0"/>
              <a:t> is a criminal offense, unacceptable, </a:t>
            </a:r>
            <a:r>
              <a:rPr lang="en-US" b="0" baseline="0" dirty="0" smtClean="0"/>
              <a:t>and will not be tolerated. </a:t>
            </a:r>
            <a:endParaRPr lang="en-US" b="1" dirty="0" smtClean="0"/>
          </a:p>
          <a:p>
            <a:pPr marL="0" marR="0" lvl="0" indent="0" algn="l" defTabSz="914400" rtl="0" eaLnBrk="0" fontAlgn="base" latinLnBrk="0" hangingPunct="0">
              <a:lnSpc>
                <a:spcPct val="100000"/>
              </a:lnSpc>
              <a:spcBef>
                <a:spcPct val="30000"/>
              </a:spcBef>
              <a:spcAft>
                <a:spcPct val="0"/>
              </a:spcAft>
              <a:buClrTx/>
              <a:buSzPct val="75000"/>
              <a:buFontTx/>
              <a:buNone/>
              <a:tabLst>
                <a:tab pos="228600" algn="l"/>
              </a:tabLst>
              <a:defRPr/>
            </a:pPr>
            <a:endParaRPr lang="en-US" b="1" dirty="0" smtClean="0"/>
          </a:p>
          <a:p>
            <a:pPr marL="0" marR="0" lvl="0" indent="0" algn="l" defTabSz="914400" rtl="0" eaLnBrk="0" fontAlgn="base" latinLnBrk="0" hangingPunct="0">
              <a:lnSpc>
                <a:spcPct val="100000"/>
              </a:lnSpc>
              <a:spcBef>
                <a:spcPct val="30000"/>
              </a:spcBef>
              <a:spcAft>
                <a:spcPct val="0"/>
              </a:spcAft>
              <a:buClrTx/>
              <a:buSzPct val="75000"/>
              <a:buFontTx/>
              <a:buNone/>
              <a:tabLst>
                <a:tab pos="228600" algn="l"/>
              </a:tabLst>
              <a:defRPr/>
            </a:pPr>
            <a:r>
              <a:rPr lang="en-US" b="1" dirty="0" smtClean="0"/>
              <a:t>State</a:t>
            </a:r>
            <a:r>
              <a:rPr lang="en-US" b="1" dirty="0"/>
              <a:t>:</a:t>
            </a:r>
            <a:r>
              <a:rPr lang="en-US" dirty="0"/>
              <a:t> Now that we defined sexual assault, let’s take a look at the Army’s policy on sexual assault. </a:t>
            </a:r>
            <a:r>
              <a:rPr lang="en-US" dirty="0" smtClean="0"/>
              <a:t>The Army’s sexual assault policy applies without regard to a person’s rank, age, or gender.  Sexual</a:t>
            </a:r>
            <a:r>
              <a:rPr lang="en-US" baseline="0" dirty="0" smtClean="0"/>
              <a:t> assaults are criminal offense and will not be tolerated in our Army.  </a:t>
            </a:r>
            <a:endParaRPr lang="en-US" dirty="0" smtClean="0"/>
          </a:p>
          <a:p>
            <a:pPr marL="0" indent="0">
              <a:buFontTx/>
              <a:buNone/>
            </a:pPr>
            <a:r>
              <a:rPr lang="en-US" dirty="0"/>
              <a:t> </a:t>
            </a:r>
          </a:p>
          <a:p>
            <a:pPr marL="0" indent="0">
              <a:buFontTx/>
              <a:buNone/>
            </a:pPr>
            <a:r>
              <a:rPr lang="en-US" b="1" dirty="0"/>
              <a:t>Note: </a:t>
            </a:r>
            <a:r>
              <a:rPr lang="en-US" dirty="0" smtClean="0"/>
              <a:t>Reemphasis</a:t>
            </a:r>
            <a:r>
              <a:rPr lang="en-US" baseline="0" dirty="0" smtClean="0"/>
              <a:t> the bullets </a:t>
            </a:r>
            <a:r>
              <a:rPr lang="en-US" dirty="0" smtClean="0"/>
              <a:t>on </a:t>
            </a:r>
            <a:r>
              <a:rPr lang="en-US" dirty="0"/>
              <a:t>the slide and then have the Soldiers and Army Civilians summarize/state what the policy means to them.</a:t>
            </a:r>
          </a:p>
          <a:p>
            <a:pPr marL="0" indent="0">
              <a:buFontTx/>
              <a:buNone/>
            </a:pPr>
            <a:r>
              <a:rPr lang="en-US" dirty="0"/>
              <a:t> </a:t>
            </a:r>
          </a:p>
          <a:p>
            <a:pPr marL="0" indent="0">
              <a:buFontTx/>
              <a:buNone/>
            </a:pPr>
            <a:r>
              <a:rPr lang="en-US" b="1" dirty="0"/>
              <a:t>State: </a:t>
            </a:r>
            <a:r>
              <a:rPr lang="en-US" dirty="0"/>
              <a:t>While AR 600-20 states that every Soldier should immediately report of sexual assault, only members of the chain of command have mandatory reporting responsibilities under DoDI 6495.02 and AR 600-20.  </a:t>
            </a:r>
          </a:p>
          <a:p>
            <a:pPr marL="0" indent="0">
              <a:buFontTx/>
              <a:buNone/>
            </a:pPr>
            <a:r>
              <a:rPr lang="en-US" dirty="0"/>
              <a:t> </a:t>
            </a:r>
          </a:p>
          <a:p>
            <a:pPr marL="0" indent="0">
              <a:buFontTx/>
              <a:buNone/>
            </a:pPr>
            <a:r>
              <a:rPr lang="en-US" b="1" dirty="0"/>
              <a:t>Note: </a:t>
            </a:r>
            <a:r>
              <a:rPr lang="en-US" dirty="0"/>
              <a:t>In situations that a victim confides in a battle buddy or family member, those individuals are not required to report </a:t>
            </a:r>
            <a:r>
              <a:rPr lang="en-US" b="1" dirty="0"/>
              <a:t>if the victim intends to file a restricted report</a:t>
            </a:r>
            <a:r>
              <a:rPr lang="en-US" dirty="0"/>
              <a:t>.  However, a victim’s leadership (chain of command or NCO support channel) </a:t>
            </a:r>
            <a:r>
              <a:rPr lang="en-US" b="1" dirty="0"/>
              <a:t>are always required to report regardless of the victim’s wishes</a:t>
            </a:r>
            <a:r>
              <a:rPr lang="en-US" dirty="0"/>
              <a:t>.  The resulting report will be unrestricted.</a:t>
            </a:r>
          </a:p>
          <a:p>
            <a:pPr marL="0" indent="0">
              <a:buFontTx/>
              <a:buNone/>
            </a:pPr>
            <a:r>
              <a:rPr lang="en-US" dirty="0"/>
              <a:t> </a:t>
            </a:r>
            <a:endParaRPr lang="en-US" dirty="0" smtClean="0"/>
          </a:p>
          <a:p>
            <a:pPr marL="0" indent="0">
              <a:buFontTx/>
              <a:buNone/>
            </a:pPr>
            <a:r>
              <a:rPr lang="en-US" dirty="0" smtClean="0"/>
              <a:t>The </a:t>
            </a:r>
            <a:r>
              <a:rPr lang="en-US" dirty="0"/>
              <a:t>Army will treat every reported sexual assault seriously by following proper guidelines.  The information and circumstances of the allegations will be disclosed on a need-to-know basis only.</a:t>
            </a:r>
          </a:p>
          <a:p>
            <a:pPr marL="0" indent="0">
              <a:buFontTx/>
              <a:buNone/>
            </a:pPr>
            <a:r>
              <a:rPr lang="en-US" dirty="0"/>
              <a:t> </a:t>
            </a:r>
          </a:p>
          <a:p>
            <a:pPr marL="0" indent="0">
              <a:buFontTx/>
              <a:buNone/>
            </a:pPr>
            <a:r>
              <a:rPr lang="en-US" b="1" dirty="0" smtClean="0"/>
              <a:t>State:</a:t>
            </a:r>
            <a:r>
              <a:rPr lang="en-US" b="1" baseline="0" dirty="0" smtClean="0"/>
              <a:t> </a:t>
            </a:r>
            <a:r>
              <a:rPr lang="en-US" dirty="0" smtClean="0"/>
              <a:t>This </a:t>
            </a:r>
            <a:r>
              <a:rPr lang="en-US" dirty="0"/>
              <a:t>policy applies—</a:t>
            </a:r>
          </a:p>
          <a:p>
            <a:pPr marL="0" indent="0">
              <a:buFontTx/>
              <a:buNone/>
            </a:pPr>
            <a:r>
              <a:rPr lang="en-US" dirty="0"/>
              <a:t>(1) Both on and off post and during duty and non-duty hours.</a:t>
            </a:r>
          </a:p>
          <a:p>
            <a:pPr marL="0" indent="0">
              <a:buFontTx/>
              <a:buNone/>
            </a:pPr>
            <a:r>
              <a:rPr lang="en-US" dirty="0"/>
              <a:t>(2) </a:t>
            </a:r>
            <a:r>
              <a:rPr lang="en-US" dirty="0" smtClean="0"/>
              <a:t>At working</a:t>
            </a:r>
            <a:r>
              <a:rPr lang="en-US" dirty="0"/>
              <a:t>, living, and recreational environments (including both on- and off-post housing).</a:t>
            </a:r>
          </a:p>
        </p:txBody>
      </p:sp>
    </p:spTree>
    <p:extLst>
      <p:ext uri="{BB962C8B-B14F-4D97-AF65-F5344CB8AC3E}">
        <p14:creationId xmlns:p14="http://schemas.microsoft.com/office/powerpoint/2010/main" val="87622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8138" y="155575"/>
            <a:ext cx="4191000" cy="2357438"/>
          </a:xfrm>
        </p:spPr>
      </p:sp>
      <p:sp>
        <p:nvSpPr>
          <p:cNvPr id="3" name="Notes Placeholder 2"/>
          <p:cNvSpPr>
            <a:spLocks noGrp="1"/>
          </p:cNvSpPr>
          <p:nvPr>
            <p:ph type="body" idx="1"/>
          </p:nvPr>
        </p:nvSpPr>
        <p:spPr>
          <a:xfrm>
            <a:off x="1495778" y="2513218"/>
            <a:ext cx="7221355" cy="4243960"/>
          </a:xfrm>
        </p:spPr>
        <p:txBody>
          <a:bodyPr/>
          <a:lstStyle/>
          <a:p>
            <a:pPr marL="0" marR="0" indent="0">
              <a:lnSpc>
                <a:spcPct val="107000"/>
              </a:lnSpc>
              <a:spcBef>
                <a:spcPts val="300"/>
              </a:spcBef>
              <a:spcAft>
                <a:spcPts val="300"/>
              </a:spcAft>
              <a:buFontTx/>
              <a:buNone/>
            </a:pPr>
            <a:r>
              <a:rPr lang="en-US" b="1" dirty="0" smtClean="0">
                <a:latin typeface="Times New Roman" panose="02020603050405020304" pitchFamily="18" charset="0"/>
                <a:ea typeface="MS PGothic" panose="020B0600070205080204" pitchFamily="34" charset="-128"/>
                <a:cs typeface="Times New Roman" panose="02020603050405020304" pitchFamily="18" charset="0"/>
              </a:rPr>
              <a:t>Key Takeaway: </a:t>
            </a:r>
            <a:r>
              <a:rPr lang="en-US" b="0" dirty="0" smtClean="0">
                <a:latin typeface="Times New Roman" panose="02020603050405020304" pitchFamily="18" charset="0"/>
                <a:ea typeface="MS PGothic" panose="020B0600070205080204" pitchFamily="34" charset="-128"/>
                <a:cs typeface="Times New Roman" panose="02020603050405020304" pitchFamily="18" charset="0"/>
              </a:rPr>
              <a:t>It is important to understand the benefits and limitations of the Restricted and Unrestricted Reporting options.</a:t>
            </a:r>
            <a:endParaRPr lang="en-US" b="1" dirty="0" smtClean="0">
              <a:latin typeface="Times New Roman" panose="02020603050405020304" pitchFamily="18" charset="0"/>
              <a:ea typeface="MS PGothic" panose="020B0600070205080204" pitchFamily="34" charset="-128"/>
              <a:cs typeface="Times New Roman" panose="02020603050405020304" pitchFamily="18" charset="0"/>
            </a:endParaRPr>
          </a:p>
          <a:p>
            <a:pPr marL="0" marR="0" indent="0">
              <a:lnSpc>
                <a:spcPct val="107000"/>
              </a:lnSpc>
              <a:spcBef>
                <a:spcPts val="300"/>
              </a:spcBef>
              <a:spcAft>
                <a:spcPts val="300"/>
              </a:spcAft>
              <a:buFontTx/>
              <a:buNone/>
            </a:pPr>
            <a:endParaRPr lang="en-US" b="1" dirty="0" smtClean="0">
              <a:latin typeface="Times New Roman" panose="02020603050405020304" pitchFamily="18" charset="0"/>
              <a:ea typeface="MS PGothic" panose="020B0600070205080204" pitchFamily="34" charset="-128"/>
              <a:cs typeface="Times New Roman" panose="02020603050405020304" pitchFamily="18" charset="0"/>
            </a:endParaRPr>
          </a:p>
          <a:p>
            <a:pPr marL="0" marR="0" indent="0">
              <a:lnSpc>
                <a:spcPct val="107000"/>
              </a:lnSpc>
              <a:spcBef>
                <a:spcPts val="300"/>
              </a:spcBef>
              <a:spcAft>
                <a:spcPts val="300"/>
              </a:spcAft>
              <a:buFontTx/>
              <a:buNone/>
            </a:pPr>
            <a:r>
              <a:rPr lang="en-US" b="1" dirty="0" smtClean="0">
                <a:latin typeface="Times New Roman" panose="02020603050405020304" pitchFamily="18" charset="0"/>
                <a:ea typeface="MS PGothic" panose="020B0600070205080204" pitchFamily="34" charset="-128"/>
                <a:cs typeface="Times New Roman" panose="02020603050405020304" pitchFamily="18" charset="0"/>
              </a:rPr>
              <a:t>State</a:t>
            </a:r>
            <a:r>
              <a:rPr lang="en-US" b="1" dirty="0">
                <a:latin typeface="Times New Roman" panose="02020603050405020304" pitchFamily="18" charset="0"/>
                <a:ea typeface="MS PGothic" panose="020B0600070205080204" pitchFamily="34" charset="-128"/>
                <a:cs typeface="Times New Roman" panose="02020603050405020304" pitchFamily="18" charset="0"/>
              </a:rPr>
              <a:t>: </a:t>
            </a:r>
            <a:r>
              <a:rPr lang="en-US" dirty="0">
                <a:latin typeface="Times New Roman" panose="02020603050405020304" pitchFamily="18" charset="0"/>
                <a:ea typeface="MS PGothic" panose="020B0600070205080204" pitchFamily="34" charset="-128"/>
                <a:cs typeface="Times New Roman" panose="02020603050405020304" pitchFamily="18" charset="0"/>
              </a:rPr>
              <a:t>Next, let's review ways to report sexual assault crimes.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300"/>
              </a:spcBef>
              <a:spcAft>
                <a:spcPts val="300"/>
              </a:spcAft>
              <a:buFontTx/>
              <a:buNone/>
            </a:pPr>
            <a:r>
              <a:rPr lang="en-US" b="1" dirty="0">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b="1" dirty="0">
                <a:latin typeface="Times New Roman" panose="02020603050405020304" pitchFamily="18" charset="0"/>
                <a:ea typeface="MS PGothic" panose="020B0600070205080204" pitchFamily="34" charset="-128"/>
                <a:cs typeface="Times New Roman" panose="02020603050405020304" pitchFamily="18" charset="0"/>
              </a:rPr>
              <a:t>State: </a:t>
            </a:r>
            <a:r>
              <a:rPr lang="en-US" dirty="0">
                <a:latin typeface="Times New Roman" panose="02020603050405020304" pitchFamily="18" charset="0"/>
                <a:ea typeface="MS PGothic" panose="020B0600070205080204" pitchFamily="34" charset="-128"/>
                <a:cs typeface="Times New Roman" panose="02020603050405020304" pitchFamily="18" charset="0"/>
              </a:rPr>
              <a:t>As most of you know, there are two reporting options for victims of sexual assault.  However, there are differences to these options based on law, policy, and guidance.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dirty="0">
                <a:latin typeface="Times New Roman" panose="02020603050405020304" pitchFamily="18" charset="0"/>
                <a:ea typeface="MS PGothic" panose="020B0600070205080204" pitchFamily="34" charset="-128"/>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b="1" dirty="0">
                <a:latin typeface="Times New Roman" panose="02020603050405020304" pitchFamily="18" charset="0"/>
                <a:ea typeface="MS PGothic" panose="020B0600070205080204" pitchFamily="34" charset="-128"/>
                <a:cs typeface="Times New Roman" panose="02020603050405020304" pitchFamily="18" charset="0"/>
              </a:rPr>
              <a:t>Restricted Reporting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b="1" dirty="0">
                <a:latin typeface="Times New Roman" panose="02020603050405020304" pitchFamily="18" charset="0"/>
                <a:ea typeface="MS PGothic" panose="020B0600070205080204" pitchFamily="34" charset="-128"/>
                <a:cs typeface="Times New Roman" panose="02020603050405020304" pitchFamily="18" charset="0"/>
              </a:rPr>
              <a:t>State: </a:t>
            </a:r>
            <a:r>
              <a:rPr lang="en-US" dirty="0">
                <a:latin typeface="Times New Roman" panose="02020603050405020304" pitchFamily="18" charset="0"/>
                <a:ea typeface="MS PGothic" panose="020B0600070205080204" pitchFamily="34" charset="-128"/>
                <a:cs typeface="Times New Roman" panose="02020603050405020304" pitchFamily="18" charset="0"/>
              </a:rPr>
              <a:t>Restricted Reporting allows Soldier, or his/her family member (dependents) 18 years of age or older and who are eligible for treatment in the military healthcare system (DoDI 6492.02, paragraph 2a (3) has the additional limit), who is a sexual assault victim to confidentially disclose details of his/her sexual assault to specifically identified personnel without triggering an investigative process.  Restricted Reporting also allows a victim medical treatment, counseling, and the right to consult with a Special Victim Counsel, and advocacy services.  In addition, sexual assault can be reported to the Sexual Assault Response Coordinator (SARC), a Victim Advocate (VA), or to healthcare personnel.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b="1" dirty="0">
                <a:latin typeface="Times New Roman" panose="02020603050405020304" pitchFamily="18" charset="0"/>
                <a:ea typeface="MS PGothic" panose="020B0600070205080204" pitchFamily="34" charset="-128"/>
                <a:cs typeface="Times New Roman" panose="02020603050405020304" pitchFamily="18" charset="0"/>
              </a:rPr>
              <a:t>Note:</a:t>
            </a:r>
            <a:r>
              <a:rPr lang="en-US" dirty="0">
                <a:latin typeface="Times New Roman" panose="02020603050405020304" pitchFamily="18" charset="0"/>
                <a:ea typeface="MS PGothic" panose="020B0600070205080204" pitchFamily="34" charset="-128"/>
                <a:cs typeface="Times New Roman" panose="02020603050405020304" pitchFamily="18" charset="0"/>
              </a:rPr>
              <a:t> Victims of a sexual assault which was perpetrated by a Domestic Partner or someone with whom the victim shares a child, falls within the Family Advocacy Program (FAP) - not SHARP.</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b="1" dirty="0">
                <a:latin typeface="Times New Roman" panose="02020603050405020304" pitchFamily="18" charset="0"/>
                <a:ea typeface="MS PGothic" panose="020B0600070205080204" pitchFamily="34" charset="-128"/>
                <a:cs typeface="Times New Roman" panose="02020603050405020304" pitchFamily="18" charset="0"/>
              </a:rPr>
              <a:t>Note:</a:t>
            </a:r>
            <a:r>
              <a:rPr lang="en-US" dirty="0">
                <a:latin typeface="Times New Roman" panose="02020603050405020304" pitchFamily="18" charset="0"/>
                <a:ea typeface="MS PGothic" panose="020B0600070205080204" pitchFamily="34" charset="-128"/>
                <a:cs typeface="Times New Roman" panose="02020603050405020304" pitchFamily="18" charset="0"/>
              </a:rPr>
              <a:t> Victims that receive counseling associated with sexual assault are not required to report those counseling sessions on the SF 86, Questionnaire for National Security Positions. (DoDI 6495.02, Ch3, Enclosure 2, para 6</a:t>
            </a:r>
            <a:r>
              <a:rPr lang="en-US" dirty="0" smtClean="0">
                <a:latin typeface="Times New Roman" panose="02020603050405020304" pitchFamily="18" charset="0"/>
                <a:ea typeface="MS PGothic" panose="020B0600070205080204" pitchFamily="34" charset="-128"/>
                <a:cs typeface="Times New Roman" panose="02020603050405020304" pitchFamily="18" charset="0"/>
              </a:rPr>
              <a:t>)</a:t>
            </a:r>
          </a:p>
          <a:p>
            <a:pPr marL="0" marR="0" indent="0">
              <a:lnSpc>
                <a:spcPct val="107000"/>
              </a:lnSpc>
              <a:spcBef>
                <a:spcPts val="300"/>
              </a:spcBef>
              <a:spcAft>
                <a:spcPts val="300"/>
              </a:spcAft>
              <a:buFontTx/>
              <a:buNone/>
            </a:pPr>
            <a:endParaRPr lang="en-US" sz="1100" b="1" dirty="0" smtClean="0">
              <a:latin typeface="Times New Roman" panose="02020603050405020304" pitchFamily="18" charset="0"/>
              <a:ea typeface="MS PGothic" panose="020B0600070205080204" pitchFamily="34" charset="-128"/>
              <a:cs typeface="Times New Roman" panose="02020603050405020304" pitchFamily="18" charset="0"/>
            </a:endParaRPr>
          </a:p>
          <a:p>
            <a:pPr marL="0" marR="0" indent="0">
              <a:lnSpc>
                <a:spcPct val="107000"/>
              </a:lnSpc>
              <a:spcBef>
                <a:spcPts val="300"/>
              </a:spcBef>
              <a:spcAft>
                <a:spcPts val="300"/>
              </a:spcAft>
              <a:buFontTx/>
              <a:buNone/>
            </a:pPr>
            <a:r>
              <a:rPr lang="en-US" sz="1100" b="1" dirty="0" smtClean="0">
                <a:latin typeface="Times New Roman" panose="02020603050405020304" pitchFamily="18" charset="0"/>
                <a:ea typeface="MS PGothic" panose="020B0600070205080204" pitchFamily="34" charset="-128"/>
                <a:cs typeface="Times New Roman" panose="02020603050405020304" pitchFamily="18" charset="0"/>
              </a:rPr>
              <a:t>Background: </a:t>
            </a:r>
            <a:r>
              <a:rPr lang="en-US" sz="1100" dirty="0" smtClean="0">
                <a:latin typeface="Times New Roman" panose="02020603050405020304" pitchFamily="18" charset="0"/>
                <a:ea typeface="MS PGothic" panose="020B0600070205080204" pitchFamily="34" charset="-128"/>
                <a:cs typeface="Times New Roman" panose="02020603050405020304" pitchFamily="18" charset="0"/>
              </a:rPr>
              <a:t>With regard to Restricted Reports, the Sexual Assault Forensic Examination (SAFE) kit will be retained for ten years in a location designated by the Army. </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dirty="0">
                <a:latin typeface="Times New Roman" panose="02020603050405020304" pitchFamily="18" charset="0"/>
                <a:ea typeface="MS PGothic" panose="020B0600070205080204" pitchFamily="34" charset="-128"/>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b="1" dirty="0">
                <a:latin typeface="Times New Roman" panose="02020603050405020304" pitchFamily="18" charset="0"/>
                <a:ea typeface="MS PGothic" panose="020B0600070205080204" pitchFamily="34" charset="-128"/>
                <a:cs typeface="Times New Roman" panose="02020603050405020304" pitchFamily="18" charset="0"/>
              </a:rPr>
              <a:t>Unrestricted Reporting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b="1" dirty="0">
                <a:latin typeface="Times New Roman" panose="02020603050405020304" pitchFamily="18" charset="0"/>
                <a:ea typeface="MS PGothic" panose="020B0600070205080204" pitchFamily="34" charset="-128"/>
                <a:cs typeface="Times New Roman" panose="02020603050405020304" pitchFamily="18" charset="0"/>
              </a:rPr>
              <a:t>State: </a:t>
            </a:r>
            <a:r>
              <a:rPr lang="en-US" dirty="0">
                <a:latin typeface="Times New Roman" panose="02020603050405020304" pitchFamily="18" charset="0"/>
                <a:ea typeface="MS PGothic" panose="020B0600070205080204" pitchFamily="34" charset="-128"/>
                <a:cs typeface="Times New Roman" panose="02020603050405020304" pitchFamily="18" charset="0"/>
              </a:rPr>
              <a:t>Unrestricted Reporting allows a victim who desires medical treatment, counseling and advocacy services, and an official investigation of the sexual assault, to use current reporting channels (for example, the chain of command or law enforcement) or to report the incident to a Sexual Assault Response Coordinator (SARC), Victim Advocate (VA), or to healthcare personnel.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b="1" dirty="0">
                <a:latin typeface="Times New Roman" panose="02020603050405020304" pitchFamily="18" charset="0"/>
                <a:ea typeface="MS PGothic" panose="020B0600070205080204" pitchFamily="34" charset="-128"/>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b="1" dirty="0">
                <a:latin typeface="Times New Roman" panose="02020603050405020304" pitchFamily="18" charset="0"/>
                <a:ea typeface="MS PGothic" panose="020B0600070205080204" pitchFamily="34" charset="-128"/>
                <a:cs typeface="Times New Roman" panose="02020603050405020304" pitchFamily="18" charset="0"/>
              </a:rPr>
              <a:t>State: </a:t>
            </a:r>
            <a:r>
              <a:rPr lang="en-US" dirty="0">
                <a:latin typeface="Times New Roman" panose="02020603050405020304" pitchFamily="18" charset="0"/>
                <a:ea typeface="MS PGothic" panose="020B0600070205080204" pitchFamily="34" charset="-128"/>
                <a:cs typeface="Times New Roman" panose="02020603050405020304" pitchFamily="18" charset="0"/>
              </a:rPr>
              <a:t>Filing an Unrestricted Report will initiate an official investigation.  Details of the sexual assault are limited to personnel with a legitimate need to know.</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dirty="0">
                <a:latin typeface="Times New Roman" panose="02020603050405020304" pitchFamily="18" charset="0"/>
                <a:ea typeface="MS PGothic" panose="020B0600070205080204" pitchFamily="34" charset="-128"/>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b="1" dirty="0">
                <a:latin typeface="Times New Roman" panose="02020603050405020304" pitchFamily="18" charset="0"/>
                <a:ea typeface="MS PGothic" panose="020B0600070205080204" pitchFamily="34" charset="-128"/>
                <a:cs typeface="Times New Roman" panose="02020603050405020304" pitchFamily="18" charset="0"/>
              </a:rPr>
              <a:t>Note: </a:t>
            </a:r>
            <a:r>
              <a:rPr lang="en-US" dirty="0">
                <a:latin typeface="Times New Roman" panose="02020603050405020304" pitchFamily="18" charset="0"/>
                <a:ea typeface="MS PGothic" panose="020B0600070205080204" pitchFamily="34" charset="-128"/>
                <a:cs typeface="Times New Roman" panose="02020603050405020304" pitchFamily="18" charset="0"/>
              </a:rPr>
              <a:t>DoD Civilians and their adult Family members (dependents) when stationed outside the continental U.S. (OCONUS) and U.S. Citizen contractor personnel when authorized to accompany Armed Forces in a contingency operation OCONUS are eligible for treatment in the military healthcare systems and will be authorized limited SHARP or SAPR services.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dirty="0">
                <a:latin typeface="Times New Roman" panose="02020603050405020304" pitchFamily="18" charset="0"/>
                <a:ea typeface="MS PGothic" panose="020B0600070205080204" pitchFamily="34" charset="-128"/>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b="1" dirty="0">
                <a:latin typeface="Times New Roman" panose="02020603050405020304" pitchFamily="18" charset="0"/>
                <a:ea typeface="MS PGothic" panose="020B0600070205080204" pitchFamily="34" charset="-128"/>
                <a:cs typeface="Times New Roman" panose="02020603050405020304" pitchFamily="18" charset="0"/>
              </a:rPr>
              <a:t>Both Restricted and Unrestricted Reports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b="1" dirty="0" smtClean="0">
                <a:latin typeface="Times New Roman" panose="02020603050405020304" pitchFamily="18" charset="0"/>
                <a:ea typeface="MS PGothic" panose="020B0600070205080204" pitchFamily="34" charset="-128"/>
                <a:cs typeface="Times New Roman" panose="02020603050405020304" pitchFamily="18" charset="0"/>
              </a:rPr>
              <a:t>State: </a:t>
            </a:r>
            <a:r>
              <a:rPr lang="en-US" dirty="0">
                <a:latin typeface="Times New Roman" panose="02020603050405020304" pitchFamily="18" charset="0"/>
                <a:ea typeface="MS PGothic" panose="020B0600070205080204" pitchFamily="34" charset="-128"/>
                <a:cs typeface="Times New Roman" panose="02020603050405020304" pitchFamily="18" charset="0"/>
              </a:rPr>
              <a:t>The SARC will retain the Victim Reporting Preference Statement (DD Form 2910) for 50 years from the date the victim signs the DD Form 2910.  DD Form 2911, DOD SAFE Report shall be retained for 50 years IAW DoDI 5505.18.  Restricted reports are filed locally and unrestricted reports are entered into the Defense Sexual Assault Incident Database (DSAID) where it will be retained for the 50 year period.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300"/>
              </a:spcBef>
              <a:spcAft>
                <a:spcPts val="300"/>
              </a:spcAft>
              <a:buFontTx/>
              <a:buNone/>
            </a:pPr>
            <a:r>
              <a:rPr lang="en-US" dirty="0">
                <a:latin typeface="Times New Roman" panose="02020603050405020304" pitchFamily="18" charset="0"/>
                <a:ea typeface="MS PGothic" panose="020B0600070205080204" pitchFamily="34" charset="-128"/>
                <a:cs typeface="Times New Roman" panose="02020603050405020304" pitchFamily="18" charset="0"/>
              </a:rPr>
              <a:t> </a:t>
            </a:r>
            <a:endParaRPr lang="en-US" dirty="0" smtClean="0">
              <a:latin typeface="Times New Roman" panose="02020603050405020304" pitchFamily="18" charset="0"/>
              <a:ea typeface="MS PGothic" panose="020B0600070205080204" pitchFamily="34" charset="-128"/>
              <a:cs typeface="Times New Roman" panose="02020603050405020304" pitchFamily="18" charset="0"/>
            </a:endParaRPr>
          </a:p>
          <a:p>
            <a:pPr marL="0" marR="0" indent="0">
              <a:lnSpc>
                <a:spcPct val="107000"/>
              </a:lnSpc>
              <a:spcBef>
                <a:spcPts val="300"/>
              </a:spcBef>
              <a:spcAft>
                <a:spcPts val="300"/>
              </a:spcAft>
              <a:buFontTx/>
              <a:buNone/>
            </a:pPr>
            <a:r>
              <a:rPr lang="en-US" dirty="0" smtClean="0"/>
              <a:t>Additional </a:t>
            </a:r>
            <a:r>
              <a:rPr lang="en-US" sz="1400" b="0" dirty="0"/>
              <a:t>T</a:t>
            </a:r>
            <a:r>
              <a:rPr lang="en-US" dirty="0"/>
              <a:t>raining Resources:</a:t>
            </a:r>
            <a:r>
              <a:rPr lang="en-US" b="1" i="1" dirty="0"/>
              <a:t> </a:t>
            </a:r>
            <a:r>
              <a:rPr lang="en-US" sz="1100" b="1" i="1" dirty="0">
                <a:latin typeface="Calibri" panose="020F0502020204030204" pitchFamily="34" charset="0"/>
                <a:ea typeface="Calibri" panose="020F0502020204030204" pitchFamily="34" charset="0"/>
                <a:cs typeface="Times New Roman" panose="02020603050405020304" pitchFamily="18" charset="0"/>
              </a:rPr>
              <a:t>Sexual Assault Reporting 101</a:t>
            </a:r>
            <a:r>
              <a:rPr lang="en-US" sz="1100" dirty="0">
                <a:latin typeface="Calibri" panose="020F0502020204030204" pitchFamily="34" charset="0"/>
                <a:ea typeface="Calibri" panose="020F0502020204030204" pitchFamily="34" charset="0"/>
                <a:cs typeface="Times New Roman" panose="02020603050405020304" pitchFamily="18" charset="0"/>
              </a:rPr>
              <a:t>, 4:37, </a:t>
            </a:r>
            <a:r>
              <a:rPr lang="en-US" u="sng" dirty="0">
                <a:solidFill>
                  <a:srgbClr val="000000"/>
                </a:solidFill>
                <a:latin typeface="Times New Roman" panose="02020603050405020304" pitchFamily="18" charset="0"/>
                <a:ea typeface="Calibri" panose="020F0502020204030204" pitchFamily="34" charset="0"/>
                <a:hlinkClick r:id="rId3"/>
              </a:rPr>
              <a:t>https://www.milsuite.mil/video/23690</a:t>
            </a:r>
            <a:endParaRPr lang="en-US" dirty="0"/>
          </a:p>
        </p:txBody>
      </p:sp>
    </p:spTree>
    <p:extLst>
      <p:ext uri="{BB962C8B-B14F-4D97-AF65-F5344CB8AC3E}">
        <p14:creationId xmlns:p14="http://schemas.microsoft.com/office/powerpoint/2010/main" val="3998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2633663" y="873125"/>
            <a:ext cx="4191000" cy="2357438"/>
          </a:xfrm>
          <a:noFill/>
          <a:ln>
            <a:solidFill>
              <a:srgbClr val="000000"/>
            </a:solidFill>
            <a:miter lim="800000"/>
            <a:headEnd/>
            <a:tailEnd/>
          </a:ln>
        </p:spPr>
      </p:sp>
      <p:sp>
        <p:nvSpPr>
          <p:cNvPr id="54275" name="Notes Placeholder 2"/>
          <p:cNvSpPr>
            <a:spLocks noGrp="1"/>
          </p:cNvSpPr>
          <p:nvPr>
            <p:ph type="body" idx="1"/>
          </p:nvPr>
        </p:nvSpPr>
        <p:spPr>
          <a:noFill/>
        </p:spPr>
        <p:txBody>
          <a:bodyPr/>
          <a:lstStyle/>
          <a:p>
            <a:endParaRPr lang="en-US" dirty="0" smtClean="0">
              <a:latin typeface="Arial" pitchFamily="34" charset="0"/>
            </a:endParaRPr>
          </a:p>
        </p:txBody>
      </p:sp>
      <p:sp>
        <p:nvSpPr>
          <p:cNvPr id="54276" name="Header Placeholder 3"/>
          <p:cNvSpPr>
            <a:spLocks noGrp="1"/>
          </p:cNvSpPr>
          <p:nvPr>
            <p:ph type="hdr" sz="quarter"/>
          </p:nvPr>
        </p:nvSpPr>
        <p:spPr>
          <a:noFill/>
        </p:spPr>
        <p:txBody>
          <a:bodyPr/>
          <a:lstStyle/>
          <a:p>
            <a:pPr defTabSz="876773"/>
            <a:r>
              <a:rPr lang="en-US" dirty="0" smtClean="0"/>
              <a:t>Module 1: Get SHARP!</a:t>
            </a:r>
          </a:p>
        </p:txBody>
      </p:sp>
    </p:spTree>
    <p:extLst>
      <p:ext uri="{BB962C8B-B14F-4D97-AF65-F5344CB8AC3E}">
        <p14:creationId xmlns:p14="http://schemas.microsoft.com/office/powerpoint/2010/main" val="364050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0688" y="0"/>
            <a:ext cx="4191000" cy="2357438"/>
          </a:xfrm>
        </p:spPr>
      </p:sp>
      <p:sp>
        <p:nvSpPr>
          <p:cNvPr id="3" name="Notes Placeholder 2"/>
          <p:cNvSpPr>
            <a:spLocks noGrp="1"/>
          </p:cNvSpPr>
          <p:nvPr>
            <p:ph type="body" idx="1"/>
          </p:nvPr>
        </p:nvSpPr>
        <p:spPr>
          <a:xfrm>
            <a:off x="1363334" y="2483775"/>
            <a:ext cx="7221355" cy="4243960"/>
          </a:xfrm>
        </p:spPr>
        <p:txBody>
          <a:bodyPr/>
          <a:lstStyle/>
          <a:p>
            <a:pPr marL="0" indent="0">
              <a:buFontTx/>
              <a:buNone/>
            </a:pPr>
            <a:r>
              <a:rPr lang="en-US" b="1" dirty="0" smtClean="0"/>
              <a:t>Key Takeaway: </a:t>
            </a:r>
            <a:r>
              <a:rPr lang="en-US" b="0" dirty="0" smtClean="0"/>
              <a:t>(Same as previous slide)There are differences in who can accept reports</a:t>
            </a:r>
            <a:r>
              <a:rPr lang="en-US" b="0" baseline="0" dirty="0" smtClean="0"/>
              <a:t> of sexual assault as it relates to Restricted or Unrestricted Reports.  </a:t>
            </a:r>
            <a:endParaRPr lang="en-US" b="0" dirty="0" smtClean="0"/>
          </a:p>
          <a:p>
            <a:pPr marL="0" indent="0">
              <a:buFontTx/>
              <a:buNone/>
            </a:pPr>
            <a:endParaRPr lang="en-US" b="1" dirty="0" smtClean="0"/>
          </a:p>
          <a:p>
            <a:pPr marL="0" indent="0">
              <a:buFontTx/>
              <a:buNone/>
            </a:pPr>
            <a:r>
              <a:rPr lang="en-US" b="1" dirty="0" smtClean="0"/>
              <a:t>State: </a:t>
            </a:r>
            <a:r>
              <a:rPr lang="en-US" b="0" dirty="0" smtClean="0"/>
              <a:t>I</a:t>
            </a:r>
            <a:r>
              <a:rPr lang="en-US" dirty="0" smtClean="0"/>
              <a:t>f </a:t>
            </a:r>
            <a:r>
              <a:rPr lang="en-US" dirty="0"/>
              <a:t>someone in the NCO support chain or officer chain of command knows of a sexual assault, prior to the victim making a report, the option for a restricted report </a:t>
            </a:r>
            <a:r>
              <a:rPr lang="en-US" dirty="0" smtClean="0"/>
              <a:t>is </a:t>
            </a:r>
            <a:r>
              <a:rPr lang="en-US" dirty="0"/>
              <a:t>no longer available.</a:t>
            </a:r>
          </a:p>
          <a:p>
            <a:pPr marL="0" indent="0">
              <a:buFontTx/>
              <a:buNone/>
            </a:pPr>
            <a:r>
              <a:rPr lang="en-US" dirty="0"/>
              <a:t> </a:t>
            </a:r>
          </a:p>
          <a:p>
            <a:pPr marL="0" indent="0">
              <a:buFontTx/>
              <a:buNone/>
            </a:pPr>
            <a:r>
              <a:rPr lang="en-US" b="1" dirty="0"/>
              <a:t>State: </a:t>
            </a:r>
            <a:r>
              <a:rPr lang="en-US" dirty="0"/>
              <a:t>To make a Restricted Report, the victim MUST notify one of the following personnel and ONLY these personnel:</a:t>
            </a:r>
          </a:p>
          <a:p>
            <a:pPr marL="228600" lvl="0" indent="-228600">
              <a:buFont typeface="Arial" panose="020B0604020202020204" pitchFamily="34" charset="0"/>
              <a:buChar char="•"/>
            </a:pPr>
            <a:r>
              <a:rPr lang="en-US" dirty="0"/>
              <a:t>Sexual Assault Response Coordinator (SARC)</a:t>
            </a:r>
          </a:p>
          <a:p>
            <a:pPr marL="228600" lvl="0" indent="-228600">
              <a:buFont typeface="Arial" panose="020B0604020202020204" pitchFamily="34" charset="0"/>
              <a:buChar char="•"/>
            </a:pPr>
            <a:r>
              <a:rPr lang="en-US" dirty="0"/>
              <a:t>Victim Advocate (VA)</a:t>
            </a:r>
          </a:p>
          <a:p>
            <a:pPr marL="228600" lvl="0" indent="-228600">
              <a:buFont typeface="Arial" panose="020B0604020202020204" pitchFamily="34" charset="0"/>
              <a:buChar char="•"/>
            </a:pPr>
            <a:r>
              <a:rPr lang="en-US" dirty="0"/>
              <a:t>Healthcare Personnel (Healthcare Personnel will contact their SARC who will fill in the DD Form 2910).</a:t>
            </a:r>
          </a:p>
          <a:p>
            <a:pPr marL="0" indent="0">
              <a:buFontTx/>
              <a:buNone/>
            </a:pPr>
            <a:r>
              <a:rPr lang="en-US" dirty="0"/>
              <a:t> </a:t>
            </a:r>
          </a:p>
          <a:p>
            <a:pPr marL="0" indent="0">
              <a:buFontTx/>
              <a:buNone/>
            </a:pPr>
            <a:r>
              <a:rPr lang="en-US" b="1" dirty="0"/>
              <a:t>State: </a:t>
            </a:r>
            <a:r>
              <a:rPr lang="en-US" dirty="0"/>
              <a:t>A Special Victim Counsel</a:t>
            </a:r>
            <a:r>
              <a:rPr lang="en-US" b="1" dirty="0"/>
              <a:t> </a:t>
            </a:r>
            <a:r>
              <a:rPr lang="en-US" dirty="0"/>
              <a:t>will also be provided to Soldiers and their family members (dependents).  DoD Civilians stationed OCONUS are also generally eligible for Special Victim Counsel services.</a:t>
            </a:r>
          </a:p>
          <a:p>
            <a:pPr marL="0" indent="0">
              <a:buFontTx/>
              <a:buNone/>
            </a:pPr>
            <a:r>
              <a:rPr lang="en-US" b="1" dirty="0"/>
              <a:t> </a:t>
            </a:r>
            <a:endParaRPr lang="en-US" dirty="0"/>
          </a:p>
          <a:p>
            <a:pPr marL="0" indent="0">
              <a:buFontTx/>
              <a:buNone/>
            </a:pPr>
            <a:r>
              <a:rPr lang="en-US" b="1" dirty="0"/>
              <a:t>State: </a:t>
            </a:r>
            <a:r>
              <a:rPr lang="en-US" dirty="0"/>
              <a:t>The following individuals are eligible to file Restricted Reports:</a:t>
            </a:r>
          </a:p>
          <a:p>
            <a:pPr marL="228600" lvl="0" indent="-228600">
              <a:buFont typeface="Arial" panose="020B0604020202020204" pitchFamily="34" charset="0"/>
              <a:buChar char="•"/>
            </a:pPr>
            <a:r>
              <a:rPr lang="en-US" dirty="0"/>
              <a:t>Active duty military personnel of the Armed Forces.</a:t>
            </a:r>
          </a:p>
          <a:p>
            <a:pPr marL="228600" lvl="0" indent="-228600">
              <a:buFont typeface="Arial" panose="020B0604020202020204" pitchFamily="34" charset="0"/>
              <a:buChar char="•"/>
            </a:pPr>
            <a:r>
              <a:rPr lang="en-US" dirty="0"/>
              <a:t>Reserve and National Guard performing federal duty (active duty training or inactive duty training and members of the National Guard in Federal (Title 10) status).</a:t>
            </a:r>
          </a:p>
          <a:p>
            <a:pPr marL="228600" lvl="0" indent="-228600">
              <a:buFont typeface="Arial" panose="020B0604020202020204" pitchFamily="34" charset="0"/>
              <a:buChar char="•"/>
            </a:pPr>
            <a:r>
              <a:rPr lang="en-US" dirty="0"/>
              <a:t>Soldiers and family members (dependents) 18 years of age or older who are eligible for treatment in the military healthcare system and are victims of sexual assault (Department of Defense Directive (DoDD) </a:t>
            </a:r>
            <a:r>
              <a:rPr lang="en-US" dirty="0" smtClean="0"/>
              <a:t>6495.01</a:t>
            </a:r>
            <a:endParaRPr lang="en-US" dirty="0"/>
          </a:p>
          <a:p>
            <a:pPr marL="0" indent="0">
              <a:buFontTx/>
              <a:buNone/>
            </a:pPr>
            <a:r>
              <a:rPr lang="en-US" dirty="0"/>
              <a:t> </a:t>
            </a:r>
          </a:p>
          <a:p>
            <a:pPr marL="0" indent="0">
              <a:buFontTx/>
              <a:buNone/>
            </a:pPr>
            <a:r>
              <a:rPr lang="en-US" b="1" dirty="0"/>
              <a:t>State:</a:t>
            </a:r>
            <a:r>
              <a:rPr lang="en-US" dirty="0"/>
              <a:t> A victim may convert a Restricted Report to an Unrestricted Report at any time.</a:t>
            </a:r>
          </a:p>
          <a:p>
            <a:pPr marL="0" indent="0">
              <a:buFontTx/>
              <a:buNone/>
            </a:pPr>
            <a:r>
              <a:rPr lang="en-US" dirty="0"/>
              <a:t> </a:t>
            </a:r>
          </a:p>
          <a:p>
            <a:pPr marL="0" indent="0">
              <a:buFontTx/>
              <a:buNone/>
            </a:pPr>
            <a:r>
              <a:rPr lang="en-US" b="1" dirty="0"/>
              <a:t>Note: </a:t>
            </a:r>
            <a:r>
              <a:rPr lang="en-US" dirty="0"/>
              <a:t>Once a Soldier signs a DD Form 2910 with the SARC or VA, and elects a Restricted Report, only that Victim may change it to an Unrestricted Report.  For example: A Soldier reports a Sexual Assault to the VA on Monday morning, elects a Restricted Report and signs a DD Form 2910.  The Commander is “informed” of a sexual assault from someone other than the SARC, and he/she notifies CID.  If CID contacts the SARC or VA, the report is still restricted and the SARC cannot divulge any information that would violate the Victim/Victim Advocate Privilege established by Military Rule of Evidence (MRE) 514.  CID will, however, continue to investigate the report.</a:t>
            </a:r>
          </a:p>
          <a:p>
            <a:pPr marL="0" indent="0">
              <a:buFontTx/>
              <a:buNone/>
            </a:pPr>
            <a:r>
              <a:rPr lang="en-US" b="1" dirty="0"/>
              <a:t>Note: </a:t>
            </a:r>
            <a:r>
              <a:rPr lang="en-US" dirty="0"/>
              <a:t>While the Service Members are exempted from mandatory reporting IAW NDAA 2016, Army Civilians are not exempt from mandatory reporting.  If the victim first reports to a civilian facility or civilian authority, it is possible that the jurisdiction may require mandatory reporting of the sexual assault to local law enforcement.</a:t>
            </a:r>
          </a:p>
          <a:p>
            <a:pPr marL="0" indent="0">
              <a:buFontTx/>
              <a:buNone/>
            </a:pPr>
            <a:r>
              <a:rPr lang="en-US" dirty="0"/>
              <a:t> </a:t>
            </a:r>
          </a:p>
        </p:txBody>
      </p:sp>
    </p:spTree>
    <p:extLst>
      <p:ext uri="{BB962C8B-B14F-4D97-AF65-F5344CB8AC3E}">
        <p14:creationId xmlns:p14="http://schemas.microsoft.com/office/powerpoint/2010/main" val="348816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2630488" y="0"/>
            <a:ext cx="4191000" cy="2357438"/>
          </a:xfrm>
          <a:noFill/>
          <a:ln>
            <a:solidFill>
              <a:srgbClr val="000000"/>
            </a:solidFill>
            <a:miter lim="800000"/>
            <a:headEnd/>
            <a:tailEnd/>
          </a:ln>
        </p:spPr>
      </p:sp>
      <p:sp>
        <p:nvSpPr>
          <p:cNvPr id="96259" name="Notes Placeholder 2"/>
          <p:cNvSpPr>
            <a:spLocks noGrp="1"/>
          </p:cNvSpPr>
          <p:nvPr>
            <p:ph type="body" idx="1"/>
          </p:nvPr>
        </p:nvSpPr>
        <p:spPr>
          <a:xfrm>
            <a:off x="1359297" y="2356962"/>
            <a:ext cx="7221355" cy="4243960"/>
          </a:xfrm>
          <a:noFill/>
        </p:spPr>
        <p:txBody>
          <a:bodyPr/>
          <a:lstStyle/>
          <a:p>
            <a:pPr marL="0" indent="0">
              <a:buFontTx/>
              <a:buNone/>
            </a:pPr>
            <a:r>
              <a:rPr lang="en-US" b="1" dirty="0" smtClean="0"/>
              <a:t>Key Takeaway: </a:t>
            </a:r>
            <a:r>
              <a:rPr lang="en-US" b="0" dirty="0" smtClean="0"/>
              <a:t>There</a:t>
            </a:r>
            <a:r>
              <a:rPr lang="en-US" b="0" baseline="0" dirty="0" smtClean="0"/>
              <a:t> are different resources available to Army Civilians, depending on if you are CONUS/OCONUS.  It is important to note that Civilians only have the option to file Unrestricted. </a:t>
            </a:r>
            <a:endParaRPr lang="en-US" b="1" dirty="0" smtClean="0"/>
          </a:p>
          <a:p>
            <a:pPr marL="0" indent="0">
              <a:buFontTx/>
              <a:buNone/>
            </a:pPr>
            <a:endParaRPr lang="en-US" b="1" dirty="0" smtClean="0"/>
          </a:p>
          <a:p>
            <a:pPr marL="0" indent="0">
              <a:buFontTx/>
              <a:buNone/>
            </a:pPr>
            <a:r>
              <a:rPr lang="en-US" b="1" dirty="0" smtClean="0"/>
              <a:t>State</a:t>
            </a:r>
            <a:r>
              <a:rPr lang="en-US" b="1" dirty="0"/>
              <a:t>:</a:t>
            </a:r>
            <a:r>
              <a:rPr lang="en-US" dirty="0"/>
              <a:t> Veterans are provided free, confidential (private) counseling and treatment for both mental and physical health problems linked to Military Sexual Trauma (MST).  IAW DODI 6495.01 Sexual Assault Prevention and Response (SAPR) Program, emergency care means:</a:t>
            </a:r>
          </a:p>
          <a:p>
            <a:pPr marL="0" indent="0">
              <a:buFontTx/>
              <a:buNone/>
            </a:pPr>
            <a:r>
              <a:rPr lang="en-US" b="1" dirty="0"/>
              <a:t> </a:t>
            </a:r>
            <a:endParaRPr lang="en-US" dirty="0"/>
          </a:p>
          <a:p>
            <a:pPr marL="0" indent="0">
              <a:buFontTx/>
              <a:buNone/>
            </a:pPr>
            <a:r>
              <a:rPr lang="en-US" b="1" dirty="0"/>
              <a:t>Background:</a:t>
            </a:r>
            <a:endParaRPr lang="en-US" dirty="0"/>
          </a:p>
          <a:p>
            <a:pPr marL="0" indent="0">
              <a:buFontTx/>
              <a:buNone/>
            </a:pPr>
            <a:r>
              <a:rPr lang="en-US" b="1" dirty="0"/>
              <a:t>Emergency</a:t>
            </a:r>
            <a:r>
              <a:rPr lang="en-US" dirty="0"/>
              <a:t>: A situation that requires immediate intervention to prevent the loss of life, limb, sight, or body tissue to prevent undue suffering. Regardless of appearance, a sexual assault victim needs immediate medical intervention to prevent loss of life or undue suffering resulting from physical injuries, internal or external, sexually transmitted infections, pregnancy, or psychological distress. Sexual assault victims shall be given priority as emergency cases regardless of evidence of physical injury.</a:t>
            </a:r>
          </a:p>
          <a:p>
            <a:pPr marL="0" indent="0">
              <a:buFontTx/>
              <a:buNone/>
            </a:pPr>
            <a:r>
              <a:rPr lang="en-US" b="1" dirty="0"/>
              <a:t> </a:t>
            </a:r>
            <a:endParaRPr lang="en-US" dirty="0"/>
          </a:p>
          <a:p>
            <a:pPr marL="0" indent="0">
              <a:buFontTx/>
              <a:buNone/>
            </a:pPr>
            <a:r>
              <a:rPr lang="en-US" b="1" dirty="0"/>
              <a:t>Emergency Care</a:t>
            </a:r>
            <a:r>
              <a:rPr lang="en-US" dirty="0"/>
              <a:t>: Emergency medical care includes physical and emergency psychological medical services and a SAFE consistent with the U.S. Department of Justice, Office on Violence Against Women, “A National Protocol for Sexual Assault Medical Forensic Examinations, Adults/Adolescents”</a:t>
            </a:r>
          </a:p>
          <a:p>
            <a:pPr marL="0" indent="0">
              <a:buFontTx/>
              <a:buNone/>
            </a:pPr>
            <a:r>
              <a:rPr lang="en-US" dirty="0"/>
              <a:t> </a:t>
            </a:r>
          </a:p>
          <a:p>
            <a:pPr marL="0" indent="0">
              <a:buFontTx/>
              <a:buNone/>
            </a:pPr>
            <a:r>
              <a:rPr lang="en-US" b="1" dirty="0"/>
              <a:t>Note: </a:t>
            </a:r>
            <a:r>
              <a:rPr lang="en-US" dirty="0"/>
              <a:t>An Army Civilian’s Dependent 18 years old and older can receive emergency medical care at an MTF if the sexual assault incident occurred on the installation.  If the incident occurs off the installation, they should use the closest civilian hospital for emergency care.  If emergency medical care is performed at the MTF, they may be charged for these services.</a:t>
            </a:r>
            <a:endParaRPr lang="en-US" b="1" dirty="0">
              <a:latin typeface="Arial" charset="0"/>
              <a:ea typeface="ＭＳ Ｐゴシック" charset="0"/>
            </a:endParaRPr>
          </a:p>
        </p:txBody>
      </p:sp>
    </p:spTree>
    <p:extLst>
      <p:ext uri="{BB962C8B-B14F-4D97-AF65-F5344CB8AC3E}">
        <p14:creationId xmlns:p14="http://schemas.microsoft.com/office/powerpoint/2010/main" val="1764319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41600" y="-195263"/>
            <a:ext cx="4189413" cy="2357438"/>
          </a:xfrm>
        </p:spPr>
      </p:sp>
      <p:sp>
        <p:nvSpPr>
          <p:cNvPr id="3" name="Notes Placeholder 2"/>
          <p:cNvSpPr>
            <a:spLocks noGrp="1"/>
          </p:cNvSpPr>
          <p:nvPr>
            <p:ph type="body" idx="1"/>
          </p:nvPr>
        </p:nvSpPr>
        <p:spPr>
          <a:xfrm>
            <a:off x="1126770" y="2270955"/>
            <a:ext cx="7221355" cy="4243960"/>
          </a:xfrm>
        </p:spPr>
        <p:txBody>
          <a:bodyPr/>
          <a:lstStyle/>
          <a:p>
            <a:pPr marL="0" indent="0">
              <a:buFontTx/>
              <a:buNone/>
            </a:pPr>
            <a:r>
              <a:rPr lang="en-US" b="1" dirty="0" smtClean="0"/>
              <a:t>Key Takeaway: </a:t>
            </a:r>
            <a:r>
              <a:rPr lang="en-US" b="0" dirty="0" smtClean="0"/>
              <a:t>Here are the applicable </a:t>
            </a:r>
            <a:r>
              <a:rPr lang="en-US" dirty="0"/>
              <a:t>UCMJ articles and </a:t>
            </a:r>
            <a:r>
              <a:rPr lang="en-US" dirty="0" smtClean="0"/>
              <a:t>potential punishments </a:t>
            </a:r>
            <a:r>
              <a:rPr lang="en-US" dirty="0"/>
              <a:t>for sexual </a:t>
            </a:r>
            <a:r>
              <a:rPr lang="en-US" dirty="0" smtClean="0"/>
              <a:t>assault.</a:t>
            </a:r>
            <a:endParaRPr lang="en-US" dirty="0"/>
          </a:p>
          <a:p>
            <a:pPr marL="0" indent="0">
              <a:buFontTx/>
              <a:buNone/>
            </a:pPr>
            <a:r>
              <a:rPr lang="en-US" b="1" dirty="0"/>
              <a:t> </a:t>
            </a:r>
            <a:endParaRPr lang="en-US" dirty="0"/>
          </a:p>
          <a:p>
            <a:pPr marL="0" indent="0">
              <a:buFontTx/>
              <a:buNone/>
            </a:pPr>
            <a:r>
              <a:rPr lang="en-US" b="1" dirty="0" smtClean="0"/>
              <a:t>State</a:t>
            </a:r>
            <a:r>
              <a:rPr lang="en-US" b="1" dirty="0"/>
              <a:t>: </a:t>
            </a:r>
            <a:r>
              <a:rPr lang="en-US" dirty="0"/>
              <a:t>Sexual assault includes a broad category of sexual offenses consisting of the following specific UCMJ offenses:  rape, sexual assault, aggravated sexual contact, abusive sexual contact, or attempts to commit these offenses.</a:t>
            </a:r>
          </a:p>
          <a:p>
            <a:pPr marL="0" indent="0">
              <a:buFontTx/>
              <a:buNone/>
            </a:pPr>
            <a:r>
              <a:rPr lang="en-US" dirty="0"/>
              <a:t> </a:t>
            </a:r>
          </a:p>
          <a:p>
            <a:pPr marL="0" indent="0">
              <a:buFontTx/>
              <a:buNone/>
            </a:pPr>
            <a:r>
              <a:rPr lang="en-US" b="1" dirty="0" smtClean="0"/>
              <a:t>Note</a:t>
            </a:r>
            <a:r>
              <a:rPr lang="en-US" b="1" dirty="0"/>
              <a:t>: </a:t>
            </a:r>
            <a:r>
              <a:rPr lang="en-US" dirty="0"/>
              <a:t>When OCONUS, Soldiers can be prosecuted under Host Nation laws if requested by the host nation.</a:t>
            </a:r>
          </a:p>
        </p:txBody>
      </p:sp>
    </p:spTree>
    <p:extLst>
      <p:ext uri="{BB962C8B-B14F-4D97-AF65-F5344CB8AC3E}">
        <p14:creationId xmlns:p14="http://schemas.microsoft.com/office/powerpoint/2010/main" val="897742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8138" y="0"/>
            <a:ext cx="4191000" cy="2357438"/>
          </a:xfrm>
        </p:spPr>
      </p:sp>
      <p:sp>
        <p:nvSpPr>
          <p:cNvPr id="3" name="Notes Placeholder 2"/>
          <p:cNvSpPr>
            <a:spLocks noGrp="1"/>
          </p:cNvSpPr>
          <p:nvPr>
            <p:ph type="body" idx="1"/>
          </p:nvPr>
        </p:nvSpPr>
        <p:spPr>
          <a:xfrm>
            <a:off x="1282396" y="2356962"/>
            <a:ext cx="7221355" cy="4243960"/>
          </a:xfrm>
        </p:spPr>
        <p:txBody>
          <a:bodyPr/>
          <a:lstStyle/>
          <a:p>
            <a:pPr marL="0" indent="0">
              <a:buFontTx/>
              <a:buNone/>
            </a:pPr>
            <a:r>
              <a:rPr lang="en-US" b="1" dirty="0" smtClean="0"/>
              <a:t>Key Takeaway: </a:t>
            </a:r>
            <a:r>
              <a:rPr lang="en-US" b="0" dirty="0" smtClean="0"/>
              <a:t>If you feel that you are being retaliated against, immediately contact your SARC/VA.</a:t>
            </a:r>
            <a:r>
              <a:rPr lang="en-US" b="0" baseline="0" dirty="0" smtClean="0"/>
              <a:t> </a:t>
            </a:r>
            <a:endParaRPr lang="en-US" b="1" dirty="0" smtClean="0"/>
          </a:p>
          <a:p>
            <a:pPr marL="0" indent="0">
              <a:buFontTx/>
              <a:buNone/>
            </a:pPr>
            <a:endParaRPr lang="en-US" b="1" dirty="0" smtClean="0"/>
          </a:p>
          <a:p>
            <a:pPr marL="0" indent="0">
              <a:buFontTx/>
              <a:buNone/>
            </a:pPr>
            <a:r>
              <a:rPr lang="en-US" b="1" dirty="0" smtClean="0"/>
              <a:t>State</a:t>
            </a:r>
            <a:r>
              <a:rPr lang="en-US" b="1" dirty="0"/>
              <a:t>: </a:t>
            </a:r>
            <a:r>
              <a:rPr lang="en-US" dirty="0"/>
              <a:t>No soldier may retaliate against a victim, an alleged victim or another member of the Armed Forces based on that individual’s report of a criminal offense.</a:t>
            </a:r>
          </a:p>
          <a:p>
            <a:pPr marL="0" indent="0">
              <a:buFontTx/>
              <a:buNone/>
            </a:pPr>
            <a:r>
              <a:rPr lang="en-US" b="1" dirty="0"/>
              <a:t> </a:t>
            </a:r>
            <a:endParaRPr lang="en-US" dirty="0"/>
          </a:p>
          <a:p>
            <a:pPr marL="0" indent="0">
              <a:buFontTx/>
              <a:buNone/>
            </a:pPr>
            <a:r>
              <a:rPr lang="en-US" b="1" dirty="0"/>
              <a:t>State:</a:t>
            </a:r>
            <a:r>
              <a:rPr lang="en-US" dirty="0"/>
              <a:t> Allegations of retaliation should be referred to a battalion or higher commander and investigated by CID and the Installation Law Enforcement as well as the Unit Commander.</a:t>
            </a:r>
          </a:p>
          <a:p>
            <a:pPr marL="0" indent="0">
              <a:buFontTx/>
              <a:buNone/>
            </a:pPr>
            <a:r>
              <a:rPr lang="en-US" dirty="0"/>
              <a:t> </a:t>
            </a:r>
          </a:p>
          <a:p>
            <a:pPr marL="0" indent="0">
              <a:buFontTx/>
              <a:buNone/>
            </a:pPr>
            <a:r>
              <a:rPr lang="en-US" b="1" dirty="0"/>
              <a:t>State:</a:t>
            </a:r>
            <a:r>
              <a:rPr lang="en-US" dirty="0"/>
              <a:t> IAW Army Directive 2015-16, allegations of retaliation against a victim, witness, intervener, SARCs, VAs, or first responders should be referred to a battalion or higher commander to develop a plan to immediately address the issue and forward the plan to the SARB chair.</a:t>
            </a:r>
          </a:p>
          <a:p>
            <a:pPr marL="0" indent="0">
              <a:buFontTx/>
              <a:buNone/>
            </a:pPr>
            <a:r>
              <a:rPr lang="en-US" dirty="0"/>
              <a:t> </a:t>
            </a:r>
          </a:p>
          <a:p>
            <a:pPr marL="0" indent="0">
              <a:buFontTx/>
              <a:buNone/>
            </a:pPr>
            <a:r>
              <a:rPr lang="en-US" b="1" dirty="0"/>
              <a:t>State: </a:t>
            </a:r>
            <a:r>
              <a:rPr lang="en-US" dirty="0"/>
              <a:t>IAW DODI 6495.02, Service members may request a review from a general or flag officer (G/FO) if they experience retaliation, reprisal, restriction, ostracism, or maltreatment involving an administrative separation within one year of the final disposition of their sexual assault case. </a:t>
            </a:r>
          </a:p>
          <a:p>
            <a:pPr marL="0" indent="0">
              <a:buFontTx/>
              <a:buNone/>
            </a:pPr>
            <a:r>
              <a:rPr lang="en-US" dirty="0"/>
              <a:t> </a:t>
            </a:r>
          </a:p>
          <a:p>
            <a:pPr marL="0" indent="0">
              <a:buFontTx/>
              <a:buNone/>
            </a:pPr>
            <a:r>
              <a:rPr lang="en-US" b="1" dirty="0"/>
              <a:t>State:</a:t>
            </a:r>
            <a:r>
              <a:rPr lang="en-US" dirty="0"/>
              <a:t> IAW 6495.02, Sexual assault victims have the right to communicate with a G/FO if they believe there were impacts to their military career because they reported a sexual assault.</a:t>
            </a:r>
          </a:p>
        </p:txBody>
      </p:sp>
    </p:spTree>
    <p:extLst>
      <p:ext uri="{BB962C8B-B14F-4D97-AF65-F5344CB8AC3E}">
        <p14:creationId xmlns:p14="http://schemas.microsoft.com/office/powerpoint/2010/main" val="2069159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9850" y="0"/>
            <a:ext cx="4191000" cy="2357438"/>
          </a:xfrm>
        </p:spPr>
      </p:sp>
      <p:sp>
        <p:nvSpPr>
          <p:cNvPr id="3" name="Notes Placeholder 2"/>
          <p:cNvSpPr>
            <a:spLocks noGrp="1"/>
          </p:cNvSpPr>
          <p:nvPr>
            <p:ph type="body" idx="1"/>
          </p:nvPr>
        </p:nvSpPr>
        <p:spPr>
          <a:xfrm>
            <a:off x="1401784" y="2471722"/>
            <a:ext cx="7221355" cy="4243960"/>
          </a:xfrm>
        </p:spPr>
        <p:txBody>
          <a:bodyPr/>
          <a:lstStyle/>
          <a:p>
            <a:pPr marL="0" indent="0">
              <a:buFontTx/>
              <a:buNone/>
            </a:pPr>
            <a:r>
              <a:rPr lang="en-US" b="1" dirty="0" smtClean="0"/>
              <a:t>Key Takeaway:  </a:t>
            </a:r>
            <a:r>
              <a:rPr lang="en-US" b="0" dirty="0" smtClean="0"/>
              <a:t>Do your part to keep each other and our Army safe!</a:t>
            </a:r>
          </a:p>
          <a:p>
            <a:pPr marL="0" indent="0">
              <a:buFontTx/>
              <a:buNone/>
            </a:pPr>
            <a:endParaRPr lang="en-US" b="1" dirty="0" smtClean="0"/>
          </a:p>
          <a:p>
            <a:pPr marL="0" indent="0">
              <a:buFontTx/>
              <a:buNone/>
            </a:pPr>
            <a:r>
              <a:rPr lang="en-US" b="1" dirty="0" smtClean="0"/>
              <a:t>State</a:t>
            </a:r>
            <a:r>
              <a:rPr lang="en-US" b="1" dirty="0"/>
              <a:t>: </a:t>
            </a:r>
            <a:r>
              <a:rPr lang="en-US" dirty="0"/>
              <a:t>In this lesson we:  </a:t>
            </a:r>
          </a:p>
          <a:p>
            <a:pPr marL="228600" lvl="0" indent="-228600">
              <a:buFont typeface="Arial" panose="020B0604020202020204" pitchFamily="34" charset="0"/>
              <a:buChar char="•"/>
            </a:pPr>
            <a:r>
              <a:rPr lang="en-US" dirty="0"/>
              <a:t>Described the impact of sexual harassment and sexual assault on the Army</a:t>
            </a:r>
          </a:p>
          <a:p>
            <a:pPr marL="228600" lvl="0" indent="-228600">
              <a:buFont typeface="Arial" panose="020B0604020202020204" pitchFamily="34" charset="0"/>
              <a:buChar char="•"/>
            </a:pPr>
            <a:r>
              <a:rPr lang="en-US" dirty="0"/>
              <a:t>Discussed prevention practices and the bystander intervention process</a:t>
            </a:r>
          </a:p>
          <a:p>
            <a:pPr marL="228600" lvl="0" indent="-228600">
              <a:buFont typeface="Arial" panose="020B0604020202020204" pitchFamily="34" charset="0"/>
              <a:buChar char="•"/>
            </a:pPr>
            <a:r>
              <a:rPr lang="en-US" dirty="0"/>
              <a:t>Discussed sexual harassment</a:t>
            </a:r>
          </a:p>
          <a:p>
            <a:pPr marL="228600" lvl="0" indent="-228600">
              <a:buFont typeface="Arial" panose="020B0604020202020204" pitchFamily="34" charset="0"/>
              <a:buChar char="•"/>
            </a:pPr>
            <a:r>
              <a:rPr lang="en-US" dirty="0"/>
              <a:t>Discussed sexual assault</a:t>
            </a:r>
          </a:p>
          <a:p>
            <a:pPr marL="228600" lvl="0" indent="-228600">
              <a:buFont typeface="Arial" panose="020B0604020202020204" pitchFamily="34" charset="0"/>
              <a:buChar char="•"/>
            </a:pPr>
            <a:r>
              <a:rPr lang="en-US" dirty="0"/>
              <a:t>Discussed sexual assault victims’ rights (confidentiality, expedited transfer, protective orders, Special Victims Counsel)</a:t>
            </a:r>
          </a:p>
          <a:p>
            <a:pPr marL="228600" lvl="0" indent="-228600">
              <a:buFont typeface="Arial" panose="020B0604020202020204" pitchFamily="34" charset="0"/>
              <a:buChar char="•"/>
            </a:pPr>
            <a:r>
              <a:rPr lang="en-US" dirty="0"/>
              <a:t>Defined the Army’s policy on retaliation</a:t>
            </a:r>
          </a:p>
          <a:p>
            <a:pPr marL="0" indent="0">
              <a:buFontTx/>
              <a:buNone/>
            </a:pPr>
            <a:r>
              <a:rPr lang="en-US" dirty="0"/>
              <a:t> </a:t>
            </a:r>
          </a:p>
          <a:p>
            <a:pPr marL="0" indent="0">
              <a:buFontTx/>
              <a:buNone/>
            </a:pPr>
            <a:r>
              <a:rPr lang="en-US" dirty="0"/>
              <a:t>Think back to the beginning of the lesson.  Now that we covered all the material, do you understand how important maintaining a professional environment, free of sexual harassment and sexual assault, is to conducting training and operations?  Our units cannot be completely ready to train and achieve mission success, if we are adversely impacted by incidents of sexual harassment or sexual assault.</a:t>
            </a:r>
          </a:p>
        </p:txBody>
      </p:sp>
    </p:spTree>
    <p:extLst>
      <p:ext uri="{BB962C8B-B14F-4D97-AF65-F5344CB8AC3E}">
        <p14:creationId xmlns:p14="http://schemas.microsoft.com/office/powerpoint/2010/main" val="2947058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4938" y="0"/>
            <a:ext cx="4191000" cy="2357438"/>
          </a:xfrm>
        </p:spPr>
      </p:sp>
      <p:sp>
        <p:nvSpPr>
          <p:cNvPr id="3" name="Notes Placeholder 2"/>
          <p:cNvSpPr>
            <a:spLocks noGrp="1"/>
          </p:cNvSpPr>
          <p:nvPr>
            <p:ph type="body" idx="1"/>
          </p:nvPr>
        </p:nvSpPr>
        <p:spPr>
          <a:xfrm>
            <a:off x="1486760" y="2356962"/>
            <a:ext cx="7221355" cy="4243960"/>
          </a:xfrm>
        </p:spPr>
        <p:txBody>
          <a:bodyPr/>
          <a:lstStyle/>
          <a:p>
            <a:pPr marL="0" indent="0">
              <a:buFontTx/>
              <a:buNone/>
            </a:pPr>
            <a:r>
              <a:rPr lang="en-US" b="1" dirty="0"/>
              <a:t>State:  </a:t>
            </a:r>
            <a:r>
              <a:rPr lang="en-US" dirty="0"/>
              <a:t>This is a list of some resources available to victims of sexual assault and sexual harassment. Although this is not an extensive list, it provides an excellent starting point.  It is also helpful for general information purposes.</a:t>
            </a:r>
          </a:p>
          <a:p>
            <a:pPr marL="0" indent="0">
              <a:buFontTx/>
              <a:buNone/>
            </a:pPr>
            <a:r>
              <a:rPr lang="en-US" dirty="0"/>
              <a:t> </a:t>
            </a:r>
          </a:p>
          <a:p>
            <a:pPr marL="0" indent="0">
              <a:buFontTx/>
              <a:buNone/>
            </a:pPr>
            <a:r>
              <a:rPr lang="en-US" dirty="0"/>
              <a:t>Add provision for local organization in instructor notes if the instructor knows the status of the MOU.</a:t>
            </a:r>
          </a:p>
          <a:p>
            <a:pPr marL="0" indent="0">
              <a:buFontTx/>
              <a:buNone/>
            </a:pPr>
            <a:r>
              <a:rPr lang="en-US" dirty="0"/>
              <a:t> </a:t>
            </a:r>
          </a:p>
          <a:p>
            <a:pPr marL="0" indent="0">
              <a:buFontTx/>
              <a:buNone/>
            </a:pPr>
            <a:r>
              <a:rPr lang="en-US" b="1" dirty="0"/>
              <a:t>Note: </a:t>
            </a:r>
            <a:r>
              <a:rPr lang="en-US" dirty="0"/>
              <a:t>Instructors giving this in a deployed environment or during pre-deployment training should add any additional resources specific to the deployment area</a:t>
            </a:r>
            <a:r>
              <a:rPr lang="en-US" dirty="0" smtClean="0"/>
              <a:t>.</a:t>
            </a:r>
          </a:p>
          <a:p>
            <a:pPr marL="0" indent="0">
              <a:buFontTx/>
              <a:buNone/>
            </a:pPr>
            <a:endParaRPr lang="en-US" dirty="0"/>
          </a:p>
          <a:p>
            <a:pPr marL="0" indent="0">
              <a:buFontTx/>
              <a:buNone/>
            </a:pPr>
            <a:r>
              <a:rPr lang="en-US" b="1" dirty="0" smtClean="0">
                <a:effectLst>
                  <a:outerShdw blurRad="50800" dist="38100" algn="l">
                    <a:srgbClr val="000000">
                      <a:alpha val="40000"/>
                    </a:srgbClr>
                  </a:outerShdw>
                </a:effectLst>
              </a:rPr>
              <a:t>  </a:t>
            </a:r>
            <a:endParaRPr lang="en-US" b="1" dirty="0"/>
          </a:p>
          <a:p>
            <a:pPr marL="0" indent="0">
              <a:buFontTx/>
              <a:buNone/>
            </a:pPr>
            <a:r>
              <a:rPr lang="en-US" dirty="0" smtClean="0"/>
              <a:t>Additional </a:t>
            </a:r>
            <a:r>
              <a:rPr lang="en-US" b="0" dirty="0"/>
              <a:t>T</a:t>
            </a:r>
            <a:r>
              <a:rPr lang="en-US" dirty="0"/>
              <a:t>raining Resources: </a:t>
            </a:r>
          </a:p>
          <a:p>
            <a:pPr marL="0" indent="0">
              <a:buFontTx/>
              <a:buNone/>
            </a:pPr>
            <a:r>
              <a:rPr lang="en-US" b="1" i="1" dirty="0"/>
              <a:t>Victim Resources</a:t>
            </a:r>
            <a:r>
              <a:rPr lang="en-US" dirty="0"/>
              <a:t>, 4:18, https://www.milsuite.mil/video/23688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37465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2633663" y="873125"/>
            <a:ext cx="4191000" cy="2357438"/>
          </a:xfrm>
          <a:noFill/>
          <a:ln>
            <a:solidFill>
              <a:srgbClr val="000000"/>
            </a:solidFill>
            <a:miter lim="800000"/>
            <a:headEnd/>
            <a:tailEnd/>
          </a:ln>
        </p:spPr>
      </p:sp>
      <p:sp>
        <p:nvSpPr>
          <p:cNvPr id="54275" name="Notes Placeholder 2"/>
          <p:cNvSpPr>
            <a:spLocks noGrp="1"/>
          </p:cNvSpPr>
          <p:nvPr>
            <p:ph type="body" idx="1"/>
          </p:nvPr>
        </p:nvSpPr>
        <p:spPr>
          <a:noFill/>
        </p:spPr>
        <p:txBody>
          <a:bodyPr/>
          <a:lstStyle/>
          <a:p>
            <a:endParaRPr lang="en-US" dirty="0" smtClean="0">
              <a:latin typeface="Arial" pitchFamily="34" charset="0"/>
            </a:endParaRPr>
          </a:p>
        </p:txBody>
      </p:sp>
      <p:sp>
        <p:nvSpPr>
          <p:cNvPr id="54276" name="Header Placeholder 3"/>
          <p:cNvSpPr>
            <a:spLocks noGrp="1"/>
          </p:cNvSpPr>
          <p:nvPr>
            <p:ph type="hdr" sz="quarter"/>
          </p:nvPr>
        </p:nvSpPr>
        <p:spPr>
          <a:noFill/>
        </p:spPr>
        <p:txBody>
          <a:bodyPr/>
          <a:lstStyle/>
          <a:p>
            <a:pPr defTabSz="876773"/>
            <a:r>
              <a:rPr lang="en-US" dirty="0" smtClean="0"/>
              <a:t>Module 1: Get SHARP!</a:t>
            </a:r>
          </a:p>
        </p:txBody>
      </p:sp>
    </p:spTree>
    <p:extLst>
      <p:ext uri="{BB962C8B-B14F-4D97-AF65-F5344CB8AC3E}">
        <p14:creationId xmlns:p14="http://schemas.microsoft.com/office/powerpoint/2010/main" val="3112697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2633663" y="873125"/>
            <a:ext cx="4191000" cy="2357438"/>
          </a:xfrm>
          <a:noFill/>
          <a:ln>
            <a:solidFill>
              <a:srgbClr val="000000"/>
            </a:solidFill>
            <a:miter lim="800000"/>
            <a:headEnd/>
            <a:tailEnd/>
          </a:ln>
        </p:spPr>
      </p:sp>
      <p:sp>
        <p:nvSpPr>
          <p:cNvPr id="54275" name="Notes Placeholder 2"/>
          <p:cNvSpPr>
            <a:spLocks noGrp="1"/>
          </p:cNvSpPr>
          <p:nvPr>
            <p:ph type="body" idx="1"/>
          </p:nvPr>
        </p:nvSpPr>
        <p:spPr>
          <a:noFill/>
        </p:spPr>
        <p:txBody>
          <a:bodyPr/>
          <a:lstStyle/>
          <a:p>
            <a:endParaRPr lang="en-US" dirty="0" smtClean="0">
              <a:latin typeface="Arial" pitchFamily="34" charset="0"/>
            </a:endParaRPr>
          </a:p>
        </p:txBody>
      </p:sp>
      <p:sp>
        <p:nvSpPr>
          <p:cNvPr id="54276" name="Header Placeholder 3"/>
          <p:cNvSpPr>
            <a:spLocks noGrp="1"/>
          </p:cNvSpPr>
          <p:nvPr>
            <p:ph type="hdr" sz="quarter"/>
          </p:nvPr>
        </p:nvSpPr>
        <p:spPr>
          <a:noFill/>
        </p:spPr>
        <p:txBody>
          <a:bodyPr/>
          <a:lstStyle/>
          <a:p>
            <a:pPr defTabSz="876773"/>
            <a:r>
              <a:rPr lang="en-US" dirty="0" smtClean="0"/>
              <a:t>Module 1: Get SHARP!</a:t>
            </a:r>
          </a:p>
        </p:txBody>
      </p:sp>
    </p:spTree>
    <p:extLst>
      <p:ext uri="{BB962C8B-B14F-4D97-AF65-F5344CB8AC3E}">
        <p14:creationId xmlns:p14="http://schemas.microsoft.com/office/powerpoint/2010/main" val="391546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1" kern="1200" dirty="0" smtClean="0">
                <a:solidFill>
                  <a:schemeClr val="tx1"/>
                </a:solidFill>
                <a:effectLst/>
                <a:latin typeface="Arial" charset="0"/>
                <a:ea typeface="ＭＳ Ｐゴシック" charset="0"/>
                <a:cs typeface="+mn-cs"/>
              </a:rPr>
              <a:t>Key Takeaway:</a:t>
            </a:r>
            <a:r>
              <a:rPr lang="en-US" sz="1200" kern="1200" dirty="0" smtClean="0">
                <a:solidFill>
                  <a:schemeClr val="tx1"/>
                </a:solidFill>
                <a:effectLst/>
                <a:latin typeface="Arial" charset="0"/>
                <a:ea typeface="ＭＳ Ｐゴシック" charset="0"/>
                <a:cs typeface="+mn-cs"/>
              </a:rPr>
              <a:t>  Prevention requires a comprehensive approach.  It takes everyone and it starts with YOU, as an individual doing your part.</a:t>
            </a:r>
          </a:p>
          <a:p>
            <a:pPr marL="0" indent="0">
              <a:buFontTx/>
              <a:buNone/>
            </a:pPr>
            <a:endParaRPr lang="en-US" sz="1200" kern="1200" dirty="0" smtClean="0">
              <a:solidFill>
                <a:schemeClr val="tx1"/>
              </a:solidFill>
              <a:effectLst/>
              <a:latin typeface="Arial" charset="0"/>
              <a:ea typeface="ＭＳ Ｐゴシック" charset="0"/>
              <a:cs typeface="+mn-cs"/>
            </a:endParaRPr>
          </a:p>
          <a:p>
            <a:pPr marL="0" indent="0">
              <a:buFontTx/>
              <a:buNone/>
            </a:pPr>
            <a:r>
              <a:rPr lang="en-US" sz="1200" b="1" kern="1200" dirty="0" smtClean="0">
                <a:solidFill>
                  <a:schemeClr val="tx1"/>
                </a:solidFill>
                <a:effectLst/>
                <a:latin typeface="Arial" charset="0"/>
                <a:ea typeface="ＭＳ Ｐゴシック" charset="0"/>
                <a:cs typeface="+mn-cs"/>
              </a:rPr>
              <a:t>State: </a:t>
            </a:r>
            <a:r>
              <a:rPr lang="en-US" sz="1200" b="1" i="1" kern="1200" dirty="0" smtClean="0">
                <a:solidFill>
                  <a:schemeClr val="tx1"/>
                </a:solidFill>
                <a:effectLst/>
                <a:latin typeface="Arial" charset="0"/>
                <a:ea typeface="ＭＳ Ｐゴシック" charset="0"/>
                <a:cs typeface="+mn-cs"/>
              </a:rPr>
              <a:t>You</a:t>
            </a:r>
            <a:r>
              <a:rPr lang="en-US" sz="1200" kern="1200" dirty="0" smtClean="0">
                <a:solidFill>
                  <a:schemeClr val="tx1"/>
                </a:solidFill>
                <a:effectLst/>
                <a:latin typeface="Arial" charset="0"/>
                <a:ea typeface="ＭＳ Ｐゴシック" charset="0"/>
                <a:cs typeface="+mn-cs"/>
              </a:rPr>
              <a:t> are vital to the success of the prevention approach by living the Army Values, intervening early and often, and embodying the military and Civilian Creeds.   </a:t>
            </a:r>
          </a:p>
          <a:p>
            <a:pPr marL="0" indent="0">
              <a:buFontTx/>
              <a:buNone/>
            </a:pPr>
            <a:endParaRPr lang="en-US" sz="1200" kern="1200" dirty="0" smtClean="0">
              <a:solidFill>
                <a:schemeClr val="tx1"/>
              </a:solidFill>
              <a:effectLst/>
              <a:latin typeface="Arial" charset="0"/>
              <a:ea typeface="ＭＳ Ｐゴシック" charset="0"/>
              <a:cs typeface="+mn-cs"/>
            </a:endParaRPr>
          </a:p>
          <a:p>
            <a:pPr marL="0" indent="0">
              <a:buFontTx/>
              <a:buNone/>
            </a:pPr>
            <a:r>
              <a:rPr lang="en-US" sz="1200" b="1" kern="1200" dirty="0" smtClean="0">
                <a:solidFill>
                  <a:schemeClr val="tx1"/>
                </a:solidFill>
                <a:effectLst/>
                <a:latin typeface="Arial" charset="0"/>
                <a:ea typeface="ＭＳ Ｐゴシック" charset="0"/>
                <a:cs typeface="+mn-cs"/>
              </a:rPr>
              <a:t>State:</a:t>
            </a:r>
            <a:r>
              <a:rPr lang="en-US" sz="1200" kern="1200" dirty="0" smtClean="0">
                <a:solidFill>
                  <a:schemeClr val="tx1"/>
                </a:solidFill>
                <a:effectLst/>
                <a:latin typeface="Arial" charset="0"/>
                <a:ea typeface="ＭＳ Ｐゴシック" charset="0"/>
                <a:cs typeface="+mn-cs"/>
              </a:rPr>
              <a:t>  Groups of peers, friends, and family take care of each other.  This may be correcting behaviors from individuals in the group that are contrary to our standards, or providing support and protection for each other.</a:t>
            </a:r>
          </a:p>
          <a:p>
            <a:pPr marL="0" indent="0">
              <a:buFontTx/>
              <a:buNone/>
            </a:pPr>
            <a:endParaRPr lang="en-US" sz="1200" kern="1200" dirty="0" smtClean="0">
              <a:solidFill>
                <a:schemeClr val="tx1"/>
              </a:solidFill>
              <a:effectLst/>
              <a:latin typeface="Arial" charset="0"/>
              <a:ea typeface="ＭＳ Ｐゴシック" charset="0"/>
              <a:cs typeface="+mn-cs"/>
            </a:endParaRPr>
          </a:p>
          <a:p>
            <a:pPr marL="0" indent="0">
              <a:buFontTx/>
              <a:buNone/>
            </a:pPr>
            <a:r>
              <a:rPr lang="en-US" sz="1200" b="1" kern="1200" dirty="0" smtClean="0">
                <a:solidFill>
                  <a:schemeClr val="tx1"/>
                </a:solidFill>
                <a:effectLst/>
                <a:latin typeface="Arial" charset="0"/>
                <a:ea typeface="ＭＳ Ｐゴシック" charset="0"/>
                <a:cs typeface="+mn-cs"/>
              </a:rPr>
              <a:t>State:  </a:t>
            </a:r>
            <a:r>
              <a:rPr lang="en-US" sz="1200" kern="1200" dirty="0" smtClean="0">
                <a:solidFill>
                  <a:schemeClr val="tx1"/>
                </a:solidFill>
                <a:effectLst/>
                <a:latin typeface="Arial" charset="0"/>
                <a:ea typeface="ＭＳ Ｐゴシック" charset="0"/>
                <a:cs typeface="+mn-cs"/>
              </a:rPr>
              <a:t>Cohesive units and organization ensure the well-being of all members, and are vital to mission success.  As stated in ADP 6-0, Mission Command, “In a positive command climate, the expectation is that everyone lives by and upholds the moral principles of the Army Ethic.  The Army Ethic must be espoused, supported, practiced, and respected.”  Leaders must set and uphold standards, and implement practices that build teamwork and address behaviors that lead to sexual harassment and sexual assault.</a:t>
            </a:r>
          </a:p>
          <a:p>
            <a:endParaRPr lang="en-US" dirty="0"/>
          </a:p>
        </p:txBody>
      </p:sp>
    </p:spTree>
    <p:extLst>
      <p:ext uri="{BB962C8B-B14F-4D97-AF65-F5344CB8AC3E}">
        <p14:creationId xmlns:p14="http://schemas.microsoft.com/office/powerpoint/2010/main" val="371748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379413"/>
            <a:ext cx="4187825" cy="2355850"/>
          </a:xfrm>
        </p:spPr>
      </p:sp>
      <p:sp>
        <p:nvSpPr>
          <p:cNvPr id="3" name="Notes Placeholder 2"/>
          <p:cNvSpPr>
            <a:spLocks noGrp="1"/>
          </p:cNvSpPr>
          <p:nvPr>
            <p:ph type="body" idx="1"/>
          </p:nvPr>
        </p:nvSpPr>
        <p:spPr>
          <a:xfrm>
            <a:off x="1444272" y="2880785"/>
            <a:ext cx="7221355" cy="3581771"/>
          </a:xfrm>
        </p:spPr>
        <p:txBody>
          <a:bodyPr/>
          <a:lstStyle/>
          <a:p>
            <a:pPr marL="0" indent="0">
              <a:buNone/>
            </a:pPr>
            <a:r>
              <a:rPr lang="en-US" b="1" dirty="0" smtClean="0"/>
              <a:t>Key Takeaway:</a:t>
            </a:r>
            <a:r>
              <a:rPr lang="en-US" b="0" dirty="0" smtClean="0"/>
              <a:t> Including proactive actions in your daily life, such as those listed</a:t>
            </a:r>
            <a:r>
              <a:rPr lang="en-US" b="0" baseline="0" dirty="0" smtClean="0"/>
              <a:t> on this slide</a:t>
            </a:r>
            <a:r>
              <a:rPr lang="en-US" b="0" dirty="0" smtClean="0"/>
              <a:t>, can help prevent sexual harassment</a:t>
            </a:r>
            <a:r>
              <a:rPr lang="en-US" b="0" baseline="0" dirty="0" smtClean="0"/>
              <a:t> and sexual assault.</a:t>
            </a:r>
          </a:p>
          <a:p>
            <a:pPr marL="0" indent="0">
              <a:buNone/>
            </a:pPr>
            <a:endParaRPr lang="en-US" b="0" baseline="0" dirty="0" smtClean="0"/>
          </a:p>
          <a:p>
            <a:pPr marL="0" indent="0">
              <a:buNone/>
            </a:pPr>
            <a:r>
              <a:rPr lang="en-US" b="1" dirty="0" smtClean="0"/>
              <a:t>State</a:t>
            </a:r>
            <a:r>
              <a:rPr lang="en-US" b="1" dirty="0"/>
              <a:t>:</a:t>
            </a:r>
            <a:r>
              <a:rPr lang="en-US" dirty="0"/>
              <a:t> </a:t>
            </a:r>
            <a:r>
              <a:rPr lang="en-US" dirty="0" smtClean="0"/>
              <a:t>Here are some of the actions </a:t>
            </a:r>
            <a:r>
              <a:rPr lang="en-US" dirty="0"/>
              <a:t>that you can take to prevent sexual harassment and sexual assault.    </a:t>
            </a:r>
            <a:r>
              <a:rPr lang="en-US" dirty="0" smtClean="0"/>
              <a:t> </a:t>
            </a:r>
          </a:p>
          <a:p>
            <a:pPr marL="0" indent="0">
              <a:buNone/>
            </a:pPr>
            <a:endParaRPr lang="en-US" dirty="0"/>
          </a:p>
          <a:p>
            <a:pPr marL="0" indent="0">
              <a:buNone/>
            </a:pPr>
            <a:r>
              <a:rPr lang="en-US" b="1" dirty="0"/>
              <a:t>Ask: </a:t>
            </a:r>
            <a:r>
              <a:rPr lang="en-US" dirty="0"/>
              <a:t>What are other actions that you might take to prevent sexual harassment and sexual assault</a:t>
            </a:r>
            <a:r>
              <a:rPr lang="en-US" dirty="0" smtClean="0"/>
              <a:t>?</a:t>
            </a:r>
          </a:p>
          <a:p>
            <a:pPr marL="0" indent="0">
              <a:buNone/>
            </a:pPr>
            <a:endParaRPr lang="en-US" dirty="0"/>
          </a:p>
          <a:p>
            <a:pPr marL="0" indent="0">
              <a:buNone/>
            </a:pPr>
            <a:r>
              <a:rPr lang="en-US" b="1" dirty="0"/>
              <a:t>Background: </a:t>
            </a:r>
            <a:r>
              <a:rPr lang="en-US" dirty="0"/>
              <a:t>The audience may come up with some great ideas, allow for discussion before proceeding. The instructor can also mention some of the following actions if time permits and if necessary</a:t>
            </a:r>
            <a:r>
              <a:rPr lang="en-US" dirty="0" smtClean="0"/>
              <a:t>:</a:t>
            </a:r>
            <a:endParaRPr lang="en-US" dirty="0"/>
          </a:p>
          <a:p>
            <a:pPr marL="228600" indent="-228600">
              <a:buFont typeface="Arial" panose="020B0604020202020204" pitchFamily="34" charset="0"/>
              <a:buChar char="•"/>
            </a:pPr>
            <a:r>
              <a:rPr lang="en-US" dirty="0"/>
              <a:t>You have the right to say “No” even if you:</a:t>
            </a:r>
          </a:p>
          <a:p>
            <a:pPr marL="742950" lvl="1" indent="-228600">
              <a:buFont typeface="Wingdings" panose="05000000000000000000" pitchFamily="2" charset="2"/>
              <a:buChar char="§"/>
            </a:pPr>
            <a:r>
              <a:rPr lang="en-US" dirty="0"/>
              <a:t>First say “Yes,” and then change your mind</a:t>
            </a:r>
          </a:p>
          <a:p>
            <a:pPr marL="742950" lvl="1" indent="-228600">
              <a:buFont typeface="Wingdings" panose="05000000000000000000" pitchFamily="2" charset="2"/>
              <a:buChar char="§"/>
            </a:pPr>
            <a:r>
              <a:rPr lang="en-US" dirty="0"/>
              <a:t>Previously was intimate with the person</a:t>
            </a:r>
          </a:p>
          <a:p>
            <a:pPr marL="742950" lvl="1" indent="-228600">
              <a:buFont typeface="Wingdings" panose="05000000000000000000" pitchFamily="2" charset="2"/>
              <a:buChar char="§"/>
            </a:pPr>
            <a:r>
              <a:rPr lang="en-US" dirty="0"/>
              <a:t>Were kissing or “making out</a:t>
            </a:r>
            <a:r>
              <a:rPr lang="en-US" dirty="0" smtClean="0"/>
              <a:t>”</a:t>
            </a:r>
            <a:endParaRPr lang="en-US" dirty="0"/>
          </a:p>
          <a:p>
            <a:pPr marL="228600" indent="-228600">
              <a:buFont typeface="Arial" panose="020B0604020202020204" pitchFamily="34" charset="0"/>
              <a:buChar char="•"/>
            </a:pPr>
            <a:r>
              <a:rPr lang="en-US" dirty="0"/>
              <a:t>Other safety tips</a:t>
            </a:r>
            <a:r>
              <a:rPr lang="en-US" dirty="0" smtClean="0"/>
              <a:t>:</a:t>
            </a:r>
          </a:p>
          <a:p>
            <a:pPr marL="742950" lvl="1" indent="-228600">
              <a:buFont typeface="Wingdings" panose="05000000000000000000" pitchFamily="2" charset="2"/>
              <a:buChar char="§"/>
            </a:pPr>
            <a:r>
              <a:rPr lang="en-US" dirty="0" smtClean="0"/>
              <a:t>Always </a:t>
            </a:r>
            <a:r>
              <a:rPr lang="en-US" dirty="0"/>
              <a:t>have extra money to get home; have a plan for someone you can call if you need help</a:t>
            </a:r>
          </a:p>
          <a:p>
            <a:pPr marL="742950" lvl="1" indent="-228600">
              <a:buFont typeface="Wingdings" panose="05000000000000000000" pitchFamily="2" charset="2"/>
              <a:buChar char="§"/>
            </a:pPr>
            <a:r>
              <a:rPr lang="en-US" dirty="0"/>
              <a:t>We have all heard that you should have a designated driver.  Another prudent measure might be to have a “designated thinker.”</a:t>
            </a:r>
          </a:p>
          <a:p>
            <a:pPr marL="742950" lvl="1" indent="-228600">
              <a:buFont typeface="Wingdings" panose="05000000000000000000" pitchFamily="2" charset="2"/>
              <a:buChar char="§"/>
            </a:pPr>
            <a:r>
              <a:rPr lang="en-US" dirty="0"/>
              <a:t>If you feel uncomfortable, scared, or pressured, act quickly to end the situation; say, “Stop it,” and leave or call for help</a:t>
            </a:r>
          </a:p>
          <a:p>
            <a:pPr marL="742950" lvl="1" indent="-228600">
              <a:buFont typeface="Wingdings" panose="05000000000000000000" pitchFamily="2" charset="2"/>
              <a:buChar char="§"/>
            </a:pPr>
            <a:r>
              <a:rPr lang="en-US" dirty="0"/>
              <a:t>Be aware of your surroundings at all times</a:t>
            </a:r>
          </a:p>
          <a:p>
            <a:pPr marL="742950" lvl="1" indent="-228600">
              <a:buFont typeface="Wingdings" panose="05000000000000000000" pitchFamily="2" charset="2"/>
              <a:buChar char="§"/>
            </a:pPr>
            <a:r>
              <a:rPr lang="en-US" dirty="0"/>
              <a:t>Do not allow yourself to be isolated with a person you do not know or trust</a:t>
            </a:r>
          </a:p>
          <a:p>
            <a:pPr marL="742950" lvl="1" indent="-228600">
              <a:buFont typeface="Wingdings" panose="05000000000000000000" pitchFamily="2" charset="2"/>
              <a:buChar char="§"/>
            </a:pPr>
            <a:r>
              <a:rPr lang="en-US" dirty="0"/>
              <a:t>Walk only in lighted areas after dark</a:t>
            </a:r>
          </a:p>
          <a:p>
            <a:pPr marL="742950" lvl="1" indent="-228600">
              <a:buFont typeface="Wingdings" panose="05000000000000000000" pitchFamily="2" charset="2"/>
              <a:buChar char="§"/>
            </a:pPr>
            <a:r>
              <a:rPr lang="en-US" dirty="0"/>
              <a:t>Keep the doors to homes, barracks, and cars locked</a:t>
            </a:r>
          </a:p>
          <a:p>
            <a:pPr marL="742950" lvl="1" indent="-228600">
              <a:buFont typeface="Wingdings" panose="05000000000000000000" pitchFamily="2" charset="2"/>
              <a:buChar char="§"/>
            </a:pPr>
            <a:r>
              <a:rPr lang="en-US" dirty="0"/>
              <a:t>Know where accessible and serviceable phones are located or if you carry a cell phone, make sure it is always </a:t>
            </a:r>
            <a:r>
              <a:rPr lang="en-US" dirty="0" smtClean="0"/>
              <a:t>charged</a:t>
            </a:r>
            <a:endParaRPr lang="en-US" dirty="0"/>
          </a:p>
          <a:p>
            <a:pPr marL="742950" lvl="1" indent="-228600">
              <a:buFont typeface="Wingdings" panose="05000000000000000000" pitchFamily="2" charset="2"/>
              <a:buChar char="§"/>
            </a:pPr>
            <a:r>
              <a:rPr lang="en-US" dirty="0"/>
              <a:t>Make note not to go down a road of victim blaming.  Everyone has a right to go out and enjoy themselves.  </a:t>
            </a:r>
          </a:p>
        </p:txBody>
      </p:sp>
    </p:spTree>
    <p:extLst>
      <p:ext uri="{BB962C8B-B14F-4D97-AF65-F5344CB8AC3E}">
        <p14:creationId xmlns:p14="http://schemas.microsoft.com/office/powerpoint/2010/main" val="2819170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8575" y="138113"/>
            <a:ext cx="4189413" cy="2357437"/>
          </a:xfrm>
        </p:spPr>
      </p:sp>
      <p:sp>
        <p:nvSpPr>
          <p:cNvPr id="3" name="Notes Placeholder 2"/>
          <p:cNvSpPr>
            <a:spLocks noGrp="1"/>
          </p:cNvSpPr>
          <p:nvPr>
            <p:ph type="body" idx="1"/>
          </p:nvPr>
        </p:nvSpPr>
        <p:spPr>
          <a:xfrm>
            <a:off x="1401784" y="2494824"/>
            <a:ext cx="7221355" cy="4243960"/>
          </a:xfrm>
        </p:spPr>
        <p:txBody>
          <a:bodyPr/>
          <a:lstStyle/>
          <a:p>
            <a:pPr marL="0" indent="0">
              <a:buNone/>
            </a:pPr>
            <a:r>
              <a:rPr lang="en-US" b="1" dirty="0" smtClean="0"/>
              <a:t>Key Takeaway: </a:t>
            </a:r>
            <a:r>
              <a:rPr lang="en-US" b="0" dirty="0" smtClean="0"/>
              <a:t>See</a:t>
            </a:r>
            <a:r>
              <a:rPr lang="en-US" b="0" baseline="0" dirty="0" smtClean="0"/>
              <a:t> something, do something – take action!</a:t>
            </a:r>
            <a:endParaRPr lang="en-US" b="0" dirty="0" smtClean="0"/>
          </a:p>
          <a:p>
            <a:pPr marL="0" indent="0">
              <a:buNone/>
            </a:pPr>
            <a:endParaRPr lang="en-US" b="1" dirty="0" smtClean="0"/>
          </a:p>
          <a:p>
            <a:pPr marL="0" indent="0">
              <a:buNone/>
            </a:pPr>
            <a:r>
              <a:rPr lang="en-US" b="1" dirty="0" smtClean="0"/>
              <a:t>Ask</a:t>
            </a:r>
            <a:r>
              <a:rPr lang="en-US" b="1" dirty="0"/>
              <a:t>:  </a:t>
            </a:r>
            <a:r>
              <a:rPr lang="en-US" dirty="0"/>
              <a:t>Why is it important that we have a good working knowledge of the Bystander Intervention Process?</a:t>
            </a:r>
          </a:p>
          <a:p>
            <a:pPr marL="0" indent="0">
              <a:buNone/>
            </a:pPr>
            <a:r>
              <a:rPr lang="en-US" dirty="0"/>
              <a:t> </a:t>
            </a:r>
          </a:p>
          <a:p>
            <a:pPr marL="0" indent="0">
              <a:buNone/>
            </a:pPr>
            <a:r>
              <a:rPr lang="en-US" b="1" dirty="0"/>
              <a:t>State:</a:t>
            </a:r>
            <a:r>
              <a:rPr lang="en-US" dirty="0"/>
              <a:t> The Bystander Intervention Process </a:t>
            </a:r>
            <a:r>
              <a:rPr lang="en-US" dirty="0" smtClean="0"/>
              <a:t>is a valuable </a:t>
            </a:r>
            <a:r>
              <a:rPr lang="en-US" dirty="0"/>
              <a:t>tool if </a:t>
            </a:r>
            <a:r>
              <a:rPr lang="en-US" dirty="0" smtClean="0"/>
              <a:t>you have </a:t>
            </a:r>
            <a:r>
              <a:rPr lang="en-US" dirty="0"/>
              <a:t>a good understanding of how and when to properly implement it.</a:t>
            </a:r>
          </a:p>
          <a:p>
            <a:pPr marL="0" indent="0">
              <a:buNone/>
            </a:pPr>
            <a:r>
              <a:rPr lang="en-US" dirty="0"/>
              <a:t> </a:t>
            </a:r>
          </a:p>
          <a:p>
            <a:pPr marL="0" indent="0">
              <a:buNone/>
            </a:pPr>
            <a:r>
              <a:rPr lang="en-US" b="1" dirty="0"/>
              <a:t>State: The five intervention steps are as follows:</a:t>
            </a:r>
            <a:endParaRPr lang="en-US" dirty="0"/>
          </a:p>
          <a:p>
            <a:pPr marL="0" indent="0">
              <a:buNone/>
            </a:pPr>
            <a:endParaRPr lang="en-US" dirty="0"/>
          </a:p>
          <a:p>
            <a:pPr marL="0" indent="0">
              <a:buNone/>
            </a:pPr>
            <a:r>
              <a:rPr lang="en-US" b="1" dirty="0"/>
              <a:t>Step 1: </a:t>
            </a:r>
            <a:r>
              <a:rPr lang="en-US" dirty="0"/>
              <a:t>Notice the event</a:t>
            </a:r>
          </a:p>
          <a:p>
            <a:pPr marL="0" indent="0">
              <a:buNone/>
            </a:pPr>
            <a:r>
              <a:rPr lang="en-US" dirty="0"/>
              <a:t>• Is the behavior appropriate?</a:t>
            </a:r>
          </a:p>
          <a:p>
            <a:pPr marL="0" indent="0">
              <a:buNone/>
            </a:pPr>
            <a:r>
              <a:rPr lang="en-US" dirty="0"/>
              <a:t>• Is the behavior sexual harassment?</a:t>
            </a:r>
          </a:p>
          <a:p>
            <a:pPr marL="0" indent="0">
              <a:buNone/>
            </a:pPr>
            <a:r>
              <a:rPr lang="en-US" dirty="0"/>
              <a:t>• Is it possible for an individual to harass someone and not realize it?</a:t>
            </a:r>
          </a:p>
          <a:p>
            <a:pPr marL="0" indent="0">
              <a:buNone/>
            </a:pPr>
            <a:endParaRPr lang="en-US" dirty="0"/>
          </a:p>
          <a:p>
            <a:pPr marL="0" indent="0">
              <a:buNone/>
            </a:pPr>
            <a:r>
              <a:rPr lang="en-US" b="1" dirty="0"/>
              <a:t>Step 2: </a:t>
            </a:r>
            <a:r>
              <a:rPr lang="en-US" dirty="0"/>
              <a:t>Interpret the event as a problem</a:t>
            </a:r>
          </a:p>
          <a:p>
            <a:pPr marL="0" indent="0">
              <a:buNone/>
            </a:pPr>
            <a:r>
              <a:rPr lang="en-US" dirty="0"/>
              <a:t>• Is the observed event consistent with Army Values?</a:t>
            </a:r>
          </a:p>
          <a:p>
            <a:pPr marL="0" indent="0">
              <a:buNone/>
            </a:pPr>
            <a:r>
              <a:rPr lang="en-US" dirty="0"/>
              <a:t>• Does the event warrant intervention?</a:t>
            </a:r>
          </a:p>
          <a:p>
            <a:pPr marL="0" indent="0">
              <a:buNone/>
            </a:pPr>
            <a:endParaRPr lang="en-US" dirty="0"/>
          </a:p>
          <a:p>
            <a:pPr marL="0" indent="0">
              <a:buNone/>
            </a:pPr>
            <a:r>
              <a:rPr lang="en-US" b="1" dirty="0"/>
              <a:t>Step 3: </a:t>
            </a:r>
            <a:r>
              <a:rPr lang="en-US" dirty="0" smtClean="0"/>
              <a:t>Accept </a:t>
            </a:r>
            <a:r>
              <a:rPr lang="en-US" dirty="0"/>
              <a:t>personal responsibility for doing something</a:t>
            </a:r>
          </a:p>
          <a:p>
            <a:pPr marL="0" indent="0">
              <a:buNone/>
            </a:pPr>
            <a:r>
              <a:rPr lang="en-US" dirty="0"/>
              <a:t>• How could my inaction impact my fellow Soldiers? Work climate?</a:t>
            </a:r>
          </a:p>
          <a:p>
            <a:pPr marL="0" indent="0">
              <a:buNone/>
            </a:pPr>
            <a:r>
              <a:rPr lang="en-US" dirty="0"/>
              <a:t>• How does it impact mission accomplishment?</a:t>
            </a:r>
          </a:p>
          <a:p>
            <a:pPr marL="0" indent="0">
              <a:buNone/>
            </a:pPr>
            <a:endParaRPr lang="en-US" dirty="0"/>
          </a:p>
          <a:p>
            <a:pPr marL="0" indent="0">
              <a:buNone/>
            </a:pPr>
            <a:r>
              <a:rPr lang="en-US" b="1" dirty="0"/>
              <a:t>Step 4: </a:t>
            </a:r>
            <a:r>
              <a:rPr lang="en-US" dirty="0"/>
              <a:t>Decide how to intervene</a:t>
            </a:r>
          </a:p>
          <a:p>
            <a:pPr marL="0" indent="0">
              <a:buNone/>
            </a:pPr>
            <a:r>
              <a:rPr lang="en-US" dirty="0"/>
              <a:t>• Evaluate the situation and determine the best course of action and the ideal person to intervene. (i.e., is the situation safe to intervene; would another Soldier intervening be more effective?)</a:t>
            </a:r>
          </a:p>
          <a:p>
            <a:pPr marL="0" indent="0">
              <a:buNone/>
            </a:pPr>
            <a:r>
              <a:rPr lang="en-US" dirty="0"/>
              <a:t>• Utilize the 3Ds effectively. We will discuss the 3Ds in more detail on the next slide.</a:t>
            </a:r>
          </a:p>
          <a:p>
            <a:pPr marL="0" indent="0">
              <a:buNone/>
            </a:pPr>
            <a:r>
              <a:rPr lang="en-US" b="1" dirty="0"/>
              <a:t> </a:t>
            </a:r>
            <a:endParaRPr lang="en-US" dirty="0"/>
          </a:p>
          <a:p>
            <a:pPr marL="0" indent="0">
              <a:buNone/>
            </a:pPr>
            <a:r>
              <a:rPr lang="en-US" b="1" dirty="0"/>
              <a:t>Step 5: </a:t>
            </a:r>
            <a:r>
              <a:rPr lang="en-US" dirty="0" smtClean="0"/>
              <a:t>Take</a:t>
            </a:r>
            <a:r>
              <a:rPr lang="en-US" baseline="0" dirty="0" smtClean="0"/>
              <a:t> Action - </a:t>
            </a:r>
            <a:r>
              <a:rPr lang="en-US" dirty="0" smtClean="0"/>
              <a:t> Bottom-line: Do something to stop</a:t>
            </a:r>
            <a:r>
              <a:rPr lang="en-US" baseline="0" dirty="0" smtClean="0"/>
              <a:t> the negative behavior or action!</a:t>
            </a:r>
            <a:endParaRPr lang="en-US" dirty="0"/>
          </a:p>
        </p:txBody>
      </p:sp>
    </p:spTree>
    <p:extLst>
      <p:ext uri="{BB962C8B-B14F-4D97-AF65-F5344CB8AC3E}">
        <p14:creationId xmlns:p14="http://schemas.microsoft.com/office/powerpoint/2010/main" val="357884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25" y="0"/>
            <a:ext cx="4735513" cy="2663825"/>
          </a:xfrm>
        </p:spPr>
      </p:sp>
      <p:sp>
        <p:nvSpPr>
          <p:cNvPr id="3" name="Notes Placeholder 2"/>
          <p:cNvSpPr>
            <a:spLocks noGrp="1"/>
          </p:cNvSpPr>
          <p:nvPr>
            <p:ph type="body" idx="1"/>
          </p:nvPr>
        </p:nvSpPr>
        <p:spPr>
          <a:xfrm>
            <a:off x="1647938" y="2741042"/>
            <a:ext cx="7221355" cy="4243960"/>
          </a:xfrm>
        </p:spPr>
        <p:txBody>
          <a:bodyPr/>
          <a:lstStyle/>
          <a:p>
            <a:pPr marL="0" indent="0">
              <a:buNone/>
            </a:pPr>
            <a:r>
              <a:rPr lang="en-US" b="1" dirty="0" smtClean="0"/>
              <a:t>Key Takeaway:</a:t>
            </a:r>
            <a:r>
              <a:rPr lang="en-US" b="1" baseline="0" dirty="0" smtClean="0"/>
              <a:t> </a:t>
            </a:r>
            <a:r>
              <a:rPr lang="en-US" b="0" baseline="0" dirty="0" smtClean="0"/>
              <a:t>You are the change agent that can prevent an incident by intervening using the 3Ds.</a:t>
            </a:r>
            <a:endParaRPr lang="en-US" b="1" baseline="0" dirty="0" smtClean="0"/>
          </a:p>
          <a:p>
            <a:pPr marL="0" indent="0">
              <a:buNone/>
            </a:pPr>
            <a:endParaRPr lang="en-US" dirty="0" smtClean="0"/>
          </a:p>
          <a:p>
            <a:pPr marL="0" indent="0">
              <a:buNone/>
            </a:pPr>
            <a:r>
              <a:rPr lang="en-US" b="1" dirty="0" smtClean="0"/>
              <a:t>Note:</a:t>
            </a:r>
            <a:r>
              <a:rPr lang="en-US" b="0" baseline="0" dirty="0" smtClean="0"/>
              <a:t>  Review and discuss the 3Ds, provide examples to clarify the desired action.</a:t>
            </a:r>
          </a:p>
          <a:p>
            <a:pPr marL="0" indent="0">
              <a:buNone/>
            </a:pPr>
            <a:endParaRPr lang="en-US" b="0" baseline="0" dirty="0" smtClean="0"/>
          </a:p>
          <a:p>
            <a:pPr marL="0" indent="0">
              <a:buNone/>
            </a:pPr>
            <a:r>
              <a:rPr lang="en-US" sz="1200" b="1" kern="1200" dirty="0" smtClean="0">
                <a:solidFill>
                  <a:schemeClr val="tx1"/>
                </a:solidFill>
                <a:effectLst/>
                <a:latin typeface="Arial" charset="0"/>
                <a:ea typeface="ＭＳ Ｐゴシック" charset="0"/>
                <a:cs typeface="+mn-cs"/>
              </a:rPr>
              <a:t>Note: </a:t>
            </a:r>
            <a:r>
              <a:rPr lang="en-US" sz="1200" kern="1200" dirty="0" smtClean="0">
                <a:solidFill>
                  <a:schemeClr val="tx1"/>
                </a:solidFill>
                <a:effectLst/>
                <a:latin typeface="Arial" charset="0"/>
                <a:ea typeface="ＭＳ Ｐゴシック" charset="0"/>
                <a:cs typeface="+mn-cs"/>
              </a:rPr>
              <a:t>Present Vignette 1 from the optional vignette packet.  Promote discussion with the training audience and recall the information presented in the last few slides regarding consent and reporting.</a:t>
            </a:r>
            <a:endParaRPr lang="en-US" b="1" dirty="0" smtClean="0"/>
          </a:p>
          <a:p>
            <a:pPr marL="0" indent="0">
              <a:buNone/>
            </a:pPr>
            <a:r>
              <a:rPr lang="en-US" dirty="0"/>
              <a:t> </a:t>
            </a:r>
          </a:p>
        </p:txBody>
      </p:sp>
      <p:sp>
        <p:nvSpPr>
          <p:cNvPr id="4" name="Slide Number Placeholder 3"/>
          <p:cNvSpPr>
            <a:spLocks noGrp="1"/>
          </p:cNvSpPr>
          <p:nvPr>
            <p:ph type="sldNum" sz="quarter" idx="10"/>
          </p:nvPr>
        </p:nvSpPr>
        <p:spPr>
          <a:xfrm>
            <a:off x="5258616" y="6634539"/>
            <a:ext cx="4022937" cy="350462"/>
          </a:xfrm>
          <a:prstGeom prst="rect">
            <a:avLst/>
          </a:prstGeom>
        </p:spPr>
        <p:txBody>
          <a:bodyPr/>
          <a:lstStyle/>
          <a:p>
            <a:fld id="{6F5130DF-27BA-4410-9FC9-21A80D3F23E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0180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7800" y="0"/>
            <a:ext cx="4189413" cy="2357438"/>
          </a:xfrm>
        </p:spPr>
      </p:sp>
      <p:sp>
        <p:nvSpPr>
          <p:cNvPr id="3" name="Notes Placeholder 2"/>
          <p:cNvSpPr>
            <a:spLocks noGrp="1"/>
          </p:cNvSpPr>
          <p:nvPr>
            <p:ph type="body" idx="1"/>
          </p:nvPr>
        </p:nvSpPr>
        <p:spPr>
          <a:xfrm>
            <a:off x="1465515" y="2390579"/>
            <a:ext cx="7221355" cy="4243960"/>
          </a:xfrm>
        </p:spPr>
        <p:txBody>
          <a:bodyPr/>
          <a:lstStyle/>
          <a:p>
            <a:pPr marL="0" indent="0">
              <a:buNone/>
            </a:pPr>
            <a:r>
              <a:rPr lang="en-US" b="1" dirty="0" smtClean="0"/>
              <a:t>Key Takeaway: </a:t>
            </a:r>
            <a:r>
              <a:rPr lang="en-US" b="0" dirty="0" smtClean="0"/>
              <a:t>You must comprehend how</a:t>
            </a:r>
            <a:r>
              <a:rPr lang="en-US" b="0" baseline="0" dirty="0" smtClean="0"/>
              <a:t> </a:t>
            </a:r>
            <a:r>
              <a:rPr lang="en-US" b="0" dirty="0" smtClean="0"/>
              <a:t>the Army defines Sexual Harassment.</a:t>
            </a:r>
            <a:endParaRPr lang="en-US" b="1" dirty="0" smtClean="0"/>
          </a:p>
          <a:p>
            <a:pPr marL="0" indent="0">
              <a:buNone/>
            </a:pPr>
            <a:endParaRPr lang="en-US" b="1" dirty="0" smtClean="0"/>
          </a:p>
          <a:p>
            <a:pPr marL="0" indent="0">
              <a:buNone/>
            </a:pPr>
            <a:r>
              <a:rPr lang="en-US" b="1" dirty="0" smtClean="0"/>
              <a:t>State</a:t>
            </a:r>
            <a:r>
              <a:rPr lang="en-US" b="1" dirty="0"/>
              <a:t>: </a:t>
            </a:r>
            <a:r>
              <a:rPr lang="en-US" dirty="0"/>
              <a:t>We've talked about the impacts of sexual harassment and sexual assault on individuals and units.  Now let's look at the </a:t>
            </a:r>
            <a:r>
              <a:rPr lang="en-US" dirty="0" smtClean="0"/>
              <a:t>Army’s definition </a:t>
            </a:r>
            <a:r>
              <a:rPr lang="en-US" dirty="0"/>
              <a:t>of sexual </a:t>
            </a:r>
            <a:r>
              <a:rPr lang="en-US" dirty="0" smtClean="0"/>
              <a:t>harassment.  </a:t>
            </a:r>
            <a:endParaRPr lang="en-US" dirty="0"/>
          </a:p>
          <a:p>
            <a:pPr marL="0" indent="0">
              <a:buNone/>
            </a:pPr>
            <a:r>
              <a:rPr lang="en-US" b="1" dirty="0"/>
              <a:t> </a:t>
            </a:r>
            <a:endParaRPr lang="en-US" dirty="0"/>
          </a:p>
          <a:p>
            <a:pPr marL="0" indent="0">
              <a:buNone/>
            </a:pPr>
            <a:r>
              <a:rPr lang="en-US" b="1" dirty="0" smtClean="0"/>
              <a:t>Note: </a:t>
            </a:r>
            <a:r>
              <a:rPr lang="en-US" b="0" dirty="0" smtClean="0"/>
              <a:t>Review the</a:t>
            </a:r>
            <a:r>
              <a:rPr lang="en-US" b="0" baseline="0" dirty="0" smtClean="0"/>
              <a:t> complete definition and be prepared to provide clarifying examples.</a:t>
            </a:r>
          </a:p>
          <a:p>
            <a:pPr marL="0" indent="0">
              <a:buNone/>
            </a:pPr>
            <a:r>
              <a:rPr lang="en-US" b="1" dirty="0"/>
              <a:t> </a:t>
            </a:r>
            <a:endParaRPr lang="en-US" dirty="0"/>
          </a:p>
        </p:txBody>
      </p:sp>
      <p:sp>
        <p:nvSpPr>
          <p:cNvPr id="4" name="Slide Number Placeholder 3"/>
          <p:cNvSpPr>
            <a:spLocks noGrp="1"/>
          </p:cNvSpPr>
          <p:nvPr>
            <p:ph type="sldNum" sz="quarter" idx="10"/>
          </p:nvPr>
        </p:nvSpPr>
        <p:spPr>
          <a:xfrm>
            <a:off x="5258616" y="6634539"/>
            <a:ext cx="4022937" cy="350462"/>
          </a:xfrm>
          <a:prstGeom prst="rect">
            <a:avLst/>
          </a:prstGeom>
        </p:spPr>
        <p:txBody>
          <a:bodyPr/>
          <a:lstStyle/>
          <a:p>
            <a:fld id="{EA5A1AB0-C46B-4D1B-8997-17FE393A295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8875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8138" y="0"/>
            <a:ext cx="4191000" cy="2357438"/>
          </a:xfrm>
        </p:spPr>
      </p:sp>
      <p:sp>
        <p:nvSpPr>
          <p:cNvPr id="3" name="Notes Placeholder 2"/>
          <p:cNvSpPr>
            <a:spLocks noGrp="1"/>
          </p:cNvSpPr>
          <p:nvPr>
            <p:ph type="body" idx="1"/>
          </p:nvPr>
        </p:nvSpPr>
        <p:spPr>
          <a:xfrm>
            <a:off x="1444272" y="2495828"/>
            <a:ext cx="7221355" cy="4243960"/>
          </a:xfrm>
        </p:spPr>
        <p:txBody>
          <a:bodyPr/>
          <a:lstStyle/>
          <a:p>
            <a:pPr marL="0" indent="0">
              <a:buNone/>
            </a:pPr>
            <a:r>
              <a:rPr lang="en-US" sz="800" b="1" dirty="0" smtClean="0"/>
              <a:t>Key Takeaway: </a:t>
            </a:r>
            <a:r>
              <a:rPr lang="en-US" sz="800" b="0" dirty="0" smtClean="0"/>
              <a:t>You need to fully understand the three</a:t>
            </a:r>
            <a:r>
              <a:rPr lang="en-US" sz="800" b="0" baseline="0" dirty="0" smtClean="0"/>
              <a:t> </a:t>
            </a:r>
            <a:r>
              <a:rPr lang="en-US" sz="800" b="0" dirty="0" smtClean="0"/>
              <a:t>categories</a:t>
            </a:r>
            <a:r>
              <a:rPr lang="en-US" sz="800" b="0" baseline="0" dirty="0" smtClean="0"/>
              <a:t> of sexual harassment in order to intervene when necessary. </a:t>
            </a:r>
            <a:endParaRPr lang="en-US" sz="800" b="0" dirty="0" smtClean="0"/>
          </a:p>
          <a:p>
            <a:pPr marL="0" indent="0">
              <a:buNone/>
            </a:pPr>
            <a:endParaRPr lang="en-US" sz="800" b="1" dirty="0" smtClean="0"/>
          </a:p>
          <a:p>
            <a:pPr marL="0" indent="0">
              <a:buNone/>
            </a:pPr>
            <a:r>
              <a:rPr lang="en-US" sz="800" b="1" dirty="0" smtClean="0"/>
              <a:t>State</a:t>
            </a:r>
            <a:r>
              <a:rPr lang="en-US" sz="800" b="1" dirty="0"/>
              <a:t>: </a:t>
            </a:r>
            <a:r>
              <a:rPr lang="en-US" sz="800" dirty="0"/>
              <a:t>The Categories of Sexual Harassment helps us to identify potential sexual harassment behaviors.  These behaviors are separated into three categories in AR 600-20—verbal, nonverbal, and physical contact.  Let’s take a moment to define each of these categories.</a:t>
            </a:r>
          </a:p>
          <a:p>
            <a:pPr marL="0" indent="0">
              <a:buNone/>
            </a:pPr>
            <a:r>
              <a:rPr lang="en-US" sz="800" b="1" dirty="0"/>
              <a:t> </a:t>
            </a:r>
            <a:endParaRPr lang="en-US" sz="800" dirty="0"/>
          </a:p>
          <a:p>
            <a:pPr marL="0" indent="0">
              <a:buNone/>
            </a:pPr>
            <a:r>
              <a:rPr lang="en-US" sz="800" b="1" dirty="0"/>
              <a:t>State: </a:t>
            </a:r>
            <a:r>
              <a:rPr lang="en-US" sz="800" dirty="0"/>
              <a:t>Sexually explicit comments or sounds made aloud by individuals and overheard by others or explicit behavior, can create a hostile environment.</a:t>
            </a:r>
          </a:p>
          <a:p>
            <a:pPr marL="0" indent="0">
              <a:buNone/>
            </a:pPr>
            <a:endParaRPr lang="en-US" sz="800" b="1" dirty="0" smtClean="0"/>
          </a:p>
          <a:p>
            <a:pPr marL="0" indent="0">
              <a:buNone/>
            </a:pPr>
            <a:r>
              <a:rPr lang="en-US" sz="800" b="1" dirty="0" smtClean="0"/>
              <a:t>Ask</a:t>
            </a:r>
            <a:r>
              <a:rPr lang="en-US" sz="800" b="1" dirty="0"/>
              <a:t>: </a:t>
            </a:r>
            <a:r>
              <a:rPr lang="en-US" sz="800" dirty="0"/>
              <a:t>What are some examples of </a:t>
            </a:r>
            <a:r>
              <a:rPr lang="en-US" sz="800" b="1" dirty="0"/>
              <a:t>verbal </a:t>
            </a:r>
            <a:r>
              <a:rPr lang="en-US" sz="800" dirty="0"/>
              <a:t>sexual harassment?</a:t>
            </a:r>
          </a:p>
          <a:p>
            <a:pPr marL="0" indent="0">
              <a:buNone/>
            </a:pPr>
            <a:r>
              <a:rPr lang="en-US" sz="800" b="1" dirty="0" smtClean="0"/>
              <a:t>Note</a:t>
            </a:r>
            <a:r>
              <a:rPr lang="en-US" sz="800" b="1" dirty="0"/>
              <a:t>: </a:t>
            </a:r>
            <a:r>
              <a:rPr lang="en-US" sz="800" dirty="0"/>
              <a:t>Allow a few Soldiers and Army Civilians to answer.</a:t>
            </a:r>
          </a:p>
          <a:p>
            <a:pPr marL="0" indent="0">
              <a:buNone/>
            </a:pPr>
            <a:r>
              <a:rPr lang="en-US" sz="800" dirty="0"/>
              <a:t> </a:t>
            </a:r>
          </a:p>
          <a:p>
            <a:pPr marL="0" indent="0">
              <a:buNone/>
            </a:pPr>
            <a:r>
              <a:rPr lang="en-US" sz="800" b="1" dirty="0" smtClean="0"/>
              <a:t>State</a:t>
            </a:r>
            <a:r>
              <a:rPr lang="en-US" sz="800" b="1" dirty="0"/>
              <a:t>: </a:t>
            </a:r>
            <a:r>
              <a:rPr lang="en-US" sz="800" dirty="0"/>
              <a:t>Sexually suggestive actions or body movements made by individuals can create a hostile environment when observed by others.</a:t>
            </a:r>
          </a:p>
          <a:p>
            <a:pPr marL="0" indent="0">
              <a:buNone/>
            </a:pPr>
            <a:r>
              <a:rPr lang="en-US" sz="800" b="1" dirty="0"/>
              <a:t> </a:t>
            </a:r>
            <a:endParaRPr lang="en-US" sz="800" dirty="0"/>
          </a:p>
          <a:p>
            <a:pPr marL="0" indent="0">
              <a:buNone/>
            </a:pPr>
            <a:r>
              <a:rPr lang="en-US" sz="800" b="1" dirty="0"/>
              <a:t>Ask: </a:t>
            </a:r>
            <a:r>
              <a:rPr lang="en-US" sz="800" dirty="0"/>
              <a:t>What are some examples of </a:t>
            </a:r>
            <a:r>
              <a:rPr lang="en-US" sz="800" b="1" dirty="0"/>
              <a:t>nonverbal </a:t>
            </a:r>
            <a:r>
              <a:rPr lang="en-US" sz="800" dirty="0"/>
              <a:t>sexual harassment?</a:t>
            </a:r>
          </a:p>
          <a:p>
            <a:pPr marL="0" indent="0">
              <a:buNone/>
            </a:pPr>
            <a:r>
              <a:rPr lang="en-US" sz="800" b="1" dirty="0"/>
              <a:t>Note: </a:t>
            </a:r>
            <a:r>
              <a:rPr lang="en-US" sz="800" dirty="0"/>
              <a:t>Allow a few Soldiers and Army Civilians to answer.</a:t>
            </a:r>
          </a:p>
          <a:p>
            <a:pPr marL="0" indent="0">
              <a:buNone/>
            </a:pPr>
            <a:r>
              <a:rPr lang="en-US" sz="800" dirty="0"/>
              <a:t> </a:t>
            </a:r>
          </a:p>
          <a:p>
            <a:pPr marL="0" indent="0">
              <a:buNone/>
            </a:pPr>
            <a:r>
              <a:rPr lang="en-US" sz="800" b="1" dirty="0"/>
              <a:t> </a:t>
            </a:r>
            <a:endParaRPr lang="en-US" sz="800" dirty="0"/>
          </a:p>
          <a:p>
            <a:pPr marL="0" indent="0">
              <a:buNone/>
            </a:pPr>
            <a:r>
              <a:rPr lang="en-US" sz="800" b="1" dirty="0"/>
              <a:t>Ask: </a:t>
            </a:r>
            <a:r>
              <a:rPr lang="en-US" sz="800" dirty="0"/>
              <a:t>What are some examples of sexual harassment through </a:t>
            </a:r>
            <a:r>
              <a:rPr lang="en-US" sz="800" b="1" dirty="0"/>
              <a:t>physical contact</a:t>
            </a:r>
            <a:r>
              <a:rPr lang="en-US" sz="800" dirty="0"/>
              <a:t>?</a:t>
            </a:r>
          </a:p>
          <a:p>
            <a:pPr marL="0" indent="0">
              <a:buNone/>
            </a:pPr>
            <a:r>
              <a:rPr lang="en-US" sz="800" b="1" dirty="0"/>
              <a:t>Note: </a:t>
            </a:r>
            <a:r>
              <a:rPr lang="en-US" sz="800" dirty="0"/>
              <a:t>Allow Soldiers and Army Civilians to answer.</a:t>
            </a:r>
          </a:p>
          <a:p>
            <a:pPr marL="0" indent="0">
              <a:buNone/>
            </a:pPr>
            <a:r>
              <a:rPr lang="en-US" sz="800" dirty="0"/>
              <a:t> </a:t>
            </a:r>
          </a:p>
          <a:p>
            <a:pPr marL="0" indent="0">
              <a:buNone/>
            </a:pPr>
            <a:r>
              <a:rPr lang="en-US" sz="800" b="1" dirty="0"/>
              <a:t>State:  </a:t>
            </a:r>
            <a:r>
              <a:rPr lang="en-US" sz="800" dirty="0"/>
              <a:t>Remember, intentionally touching another person’s vulva, penis, scrotum, anus, groin, breast, inner thigh, or buttocks without consent, if the intent is to abuse or humiliate another person or gratify the sexual desire of any person is “sexual contact” and is classified as sexual assault.  Accidental touching of some of these body parts would not be sexual assault.  Touching someone to gratify or cause another person sexual gratification is considered sexual assault, not sexual harassment. </a:t>
            </a:r>
            <a:endParaRPr lang="en-US" sz="800" dirty="0" smtClean="0"/>
          </a:p>
          <a:p>
            <a:pPr marL="0" indent="0">
              <a:buNone/>
            </a:pPr>
            <a:endParaRPr lang="en-US" sz="800" b="1" dirty="0" smtClean="0"/>
          </a:p>
          <a:p>
            <a:pPr marL="0" indent="0">
              <a:buNone/>
            </a:pPr>
            <a:r>
              <a:rPr lang="en-US" sz="800" b="1" dirty="0" smtClean="0"/>
              <a:t>Note</a:t>
            </a:r>
            <a:r>
              <a:rPr lang="en-US" sz="800" b="1" dirty="0"/>
              <a:t>: </a:t>
            </a:r>
            <a:r>
              <a:rPr lang="en-US" sz="800" dirty="0"/>
              <a:t>Improper touching that is not sexual contact may be an assault consummated by a battery in violation of Article 128, UCMJ.</a:t>
            </a:r>
          </a:p>
          <a:p>
            <a:pPr marL="0" indent="0">
              <a:buNone/>
            </a:pPr>
            <a:r>
              <a:rPr lang="en-US" sz="800" b="1" dirty="0"/>
              <a:t>Note:</a:t>
            </a:r>
            <a:r>
              <a:rPr lang="en-US" sz="800" dirty="0"/>
              <a:t> Consent is a defense to a charge of sexual assault, not an element of the offense.</a:t>
            </a:r>
          </a:p>
        </p:txBody>
      </p:sp>
    </p:spTree>
    <p:extLst>
      <p:ext uri="{BB962C8B-B14F-4D97-AF65-F5344CB8AC3E}">
        <p14:creationId xmlns:p14="http://schemas.microsoft.com/office/powerpoint/2010/main" val="309827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8138" y="0"/>
            <a:ext cx="4191000" cy="2357438"/>
          </a:xfrm>
        </p:spPr>
      </p:sp>
      <p:sp>
        <p:nvSpPr>
          <p:cNvPr id="3" name="Notes Placeholder 2"/>
          <p:cNvSpPr>
            <a:spLocks noGrp="1"/>
          </p:cNvSpPr>
          <p:nvPr>
            <p:ph type="body" idx="1"/>
          </p:nvPr>
        </p:nvSpPr>
        <p:spPr>
          <a:xfrm>
            <a:off x="1444272" y="2556096"/>
            <a:ext cx="7221355" cy="4243960"/>
          </a:xfrm>
        </p:spPr>
        <p:txBody>
          <a:bodyPr/>
          <a:lstStyle/>
          <a:p>
            <a:pPr marL="0" indent="0">
              <a:buNone/>
            </a:pPr>
            <a:r>
              <a:rPr lang="en-US" sz="1200" b="1" kern="1200" dirty="0" smtClean="0">
                <a:solidFill>
                  <a:schemeClr val="tx1"/>
                </a:solidFill>
                <a:effectLst/>
                <a:latin typeface="Arial" charset="0"/>
                <a:ea typeface="ＭＳ Ｐゴシック" charset="0"/>
                <a:cs typeface="+mn-cs"/>
              </a:rPr>
              <a:t>Key Takeaway: </a:t>
            </a:r>
            <a:r>
              <a:rPr lang="en-US" sz="1200" kern="1200" dirty="0" smtClean="0">
                <a:solidFill>
                  <a:schemeClr val="tx1"/>
                </a:solidFill>
                <a:effectLst/>
                <a:latin typeface="Arial" charset="0"/>
                <a:ea typeface="ＭＳ Ｐゴシック" charset="0"/>
                <a:cs typeface="+mn-cs"/>
              </a:rPr>
              <a:t>There are two types of sexual harassment</a:t>
            </a:r>
            <a:endParaRPr lang="en-US" b="1" dirty="0" smtClean="0"/>
          </a:p>
          <a:p>
            <a:pPr marL="0" indent="0">
              <a:buNone/>
            </a:pPr>
            <a:endParaRPr lang="en-US" b="1" dirty="0" smtClean="0"/>
          </a:p>
          <a:p>
            <a:pPr marL="0" indent="0">
              <a:buNone/>
            </a:pPr>
            <a:r>
              <a:rPr lang="en-US" b="1" dirty="0" smtClean="0"/>
              <a:t>State</a:t>
            </a:r>
            <a:r>
              <a:rPr lang="en-US" b="1" dirty="0"/>
              <a:t>: </a:t>
            </a:r>
            <a:r>
              <a:rPr lang="en-US" dirty="0" smtClean="0"/>
              <a:t>AR </a:t>
            </a:r>
            <a:r>
              <a:rPr lang="en-US" dirty="0"/>
              <a:t>600-20 outlines two types of sexual harassment—</a:t>
            </a:r>
            <a:r>
              <a:rPr lang="en-US" b="1" dirty="0"/>
              <a:t>quid pro quo</a:t>
            </a:r>
            <a:r>
              <a:rPr lang="en-US" dirty="0"/>
              <a:t> and </a:t>
            </a:r>
            <a:r>
              <a:rPr lang="en-US" b="1" dirty="0"/>
              <a:t>hostile environment</a:t>
            </a:r>
            <a:r>
              <a:rPr lang="en-US" dirty="0"/>
              <a:t>.  Let’s take a moment to define these terms.</a:t>
            </a:r>
          </a:p>
          <a:p>
            <a:pPr marL="0" indent="0">
              <a:buNone/>
            </a:pPr>
            <a:endParaRPr lang="en-US" b="1" dirty="0" smtClean="0"/>
          </a:p>
          <a:p>
            <a:pPr marL="0" indent="0">
              <a:buNone/>
            </a:pPr>
            <a:r>
              <a:rPr lang="en-US" b="1" dirty="0" smtClean="0"/>
              <a:t>State</a:t>
            </a:r>
            <a:r>
              <a:rPr lang="en-US" dirty="0"/>
              <a:t>: We will discuss </a:t>
            </a:r>
            <a:r>
              <a:rPr lang="en-US" dirty="0" smtClean="0"/>
              <a:t>the</a:t>
            </a:r>
            <a:r>
              <a:rPr lang="en-US" baseline="0" dirty="0" smtClean="0"/>
              <a:t> details of quid-pro-quo and hostile work environment </a:t>
            </a:r>
            <a:r>
              <a:rPr lang="en-US" dirty="0" smtClean="0"/>
              <a:t>on </a:t>
            </a:r>
            <a:r>
              <a:rPr lang="en-US" dirty="0"/>
              <a:t>the next </a:t>
            </a:r>
            <a:r>
              <a:rPr lang="en-US" dirty="0" smtClean="0"/>
              <a:t>couple slides.</a:t>
            </a:r>
          </a:p>
          <a:p>
            <a:pPr marL="0" indent="0">
              <a:buNone/>
            </a:pPr>
            <a:endParaRPr lang="en-US" dirty="0"/>
          </a:p>
        </p:txBody>
      </p:sp>
    </p:spTree>
    <p:extLst>
      <p:ext uri="{BB962C8B-B14F-4D97-AF65-F5344CB8AC3E}">
        <p14:creationId xmlns:p14="http://schemas.microsoft.com/office/powerpoint/2010/main" val="264470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97250" y="230188"/>
            <a:ext cx="53975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311900"/>
            <a:ext cx="12192000" cy="546100"/>
          </a:xfrm>
          <a:prstGeom prst="rect">
            <a:avLst/>
          </a:prstGeom>
          <a:gradFill>
            <a:gsLst>
              <a:gs pos="70000">
                <a:schemeClr val="bg1"/>
              </a:gs>
              <a:gs pos="100000">
                <a:srgbClr val="FFD53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i="1" dirty="0">
              <a:solidFill>
                <a:srgbClr val="FFD627"/>
              </a:solidFill>
              <a:latin typeface="Franklin Gothic Book" panose="020B0503020102020204" pitchFamily="34" charset="0"/>
            </a:endParaRPr>
          </a:p>
        </p:txBody>
      </p:sp>
      <p:sp>
        <p:nvSpPr>
          <p:cNvPr id="6" name="TextBox 11"/>
          <p:cNvSpPr txBox="1">
            <a:spLocks noChangeArrowheads="1"/>
          </p:cNvSpPr>
          <p:nvPr userDrawn="1"/>
        </p:nvSpPr>
        <p:spPr bwMode="auto">
          <a:xfrm>
            <a:off x="106363" y="6365875"/>
            <a:ext cx="4389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defRPr/>
            </a:pPr>
            <a:r>
              <a:rPr lang="en-US" sz="1400" i="1" dirty="0" smtClean="0">
                <a:solidFill>
                  <a:srgbClr val="FFD627"/>
                </a:solidFill>
                <a:latin typeface="Franklin Gothic Book" panose="020B0503020102020204" pitchFamily="34" charset="0"/>
              </a:rPr>
              <a:t>Sexual Assault. Sexual Harassment. </a:t>
            </a:r>
            <a:r>
              <a:rPr lang="en-US" altLang="en-US" sz="1400" b="1" i="1" dirty="0" smtClean="0">
                <a:solidFill>
                  <a:srgbClr val="FFD627"/>
                </a:solidFill>
                <a:latin typeface="Franklin Gothic Book" panose="020B0503020102020204" pitchFamily="34" charset="0"/>
              </a:rPr>
              <a:t>NOT IN OUR ARMY.</a:t>
            </a:r>
          </a:p>
        </p:txBody>
      </p:sp>
      <p:sp>
        <p:nvSpPr>
          <p:cNvPr id="7" name="Rectangle 12"/>
          <p:cNvSpPr>
            <a:spLocks noChangeArrowheads="1"/>
          </p:cNvSpPr>
          <p:nvPr userDrawn="1"/>
        </p:nvSpPr>
        <p:spPr bwMode="auto">
          <a:xfrm>
            <a:off x="9139238" y="6365875"/>
            <a:ext cx="3052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1400" b="1" i="1" dirty="0" smtClean="0">
                <a:solidFill>
                  <a:srgbClr val="FFD627"/>
                </a:solidFill>
                <a:latin typeface="Franklin Gothic Book" panose="020B0503020102020204" pitchFamily="34" charset="0"/>
              </a:rPr>
              <a:t>Enabling Readiness-Fostering Change</a:t>
            </a:r>
          </a:p>
        </p:txBody>
      </p:sp>
      <p:sp>
        <p:nvSpPr>
          <p:cNvPr id="9" name="Subtitle 8"/>
          <p:cNvSpPr>
            <a:spLocks noGrp="1"/>
          </p:cNvSpPr>
          <p:nvPr>
            <p:ph type="subTitle" idx="1"/>
          </p:nvPr>
        </p:nvSpPr>
        <p:spPr>
          <a:xfrm>
            <a:off x="632883" y="3711429"/>
            <a:ext cx="11074400" cy="1143000"/>
          </a:xfrm>
          <a:prstGeom prst="rect">
            <a:avLst/>
          </a:prstGeom>
        </p:spPr>
        <p:txBody>
          <a:bodyPr>
            <a:noAutofit/>
          </a:bodyPr>
          <a:lstStyle>
            <a:lvl1pPr marL="0" indent="0" algn="ctr">
              <a:buNone/>
              <a:defRPr kumimoji="0" lang="en-US" sz="4000" b="1" i="0" kern="1200" spc="-100" baseline="0" dirty="0">
                <a:ln w="3200">
                  <a:noFill/>
                  <a:prstDash val="solid"/>
                  <a:round/>
                </a:ln>
                <a:solidFill>
                  <a:srgbClr val="5A5A59"/>
                </a:solidFill>
                <a:effectLst/>
                <a:latin typeface="Arial"/>
                <a:ea typeface="+mj-ea"/>
                <a:cs typeface="Aria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8" name="Title 27"/>
          <p:cNvSpPr>
            <a:spLocks noGrp="1"/>
          </p:cNvSpPr>
          <p:nvPr>
            <p:ph type="ctrTitle"/>
          </p:nvPr>
        </p:nvSpPr>
        <p:spPr>
          <a:xfrm>
            <a:off x="632883" y="1018036"/>
            <a:ext cx="11074400" cy="1905000"/>
          </a:xfrm>
          <a:prstGeom prst="rect">
            <a:avLst/>
          </a:prstGeom>
          <a:ln w="6350" cap="rnd">
            <a:noFill/>
          </a:ln>
        </p:spPr>
        <p:txBody>
          <a:bodyPr anchor="b"/>
          <a:lstStyle>
            <a:lvl1pPr algn="ctr">
              <a:defRPr lang="en-US" sz="4400" b="1" i="0" dirty="0">
                <a:ln w="3200">
                  <a:noFill/>
                  <a:prstDash val="solid"/>
                  <a:round/>
                </a:ln>
                <a:solidFill>
                  <a:srgbClr val="9F883D"/>
                </a:solidFill>
                <a:effectLst/>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145228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467119" y="1371262"/>
            <a:ext cx="5413248" cy="4419938"/>
          </a:xfrm>
          <a:prstGeom prst="rect">
            <a:avLst/>
          </a:prstGeom>
        </p:spPr>
        <p:txBody>
          <a:bodyPr/>
          <a:lstStyle>
            <a:lvl1pPr marL="228600" indent="-228600">
              <a:lnSpc>
                <a:spcPct val="114000"/>
              </a:lnSpc>
              <a:spcBef>
                <a:spcPts val="0"/>
              </a:spcBef>
              <a:spcAft>
                <a:spcPts val="600"/>
              </a:spcAft>
              <a:buFont typeface="Wingdings" panose="05000000000000000000" pitchFamily="2" charset="2"/>
              <a:buChar char="Ø"/>
              <a:defRPr sz="2400" b="1" i="0">
                <a:latin typeface="Arial"/>
                <a:cs typeface="Arial"/>
              </a:defRPr>
            </a:lvl1pPr>
            <a:lvl2pPr marL="454025" indent="-223838">
              <a:lnSpc>
                <a:spcPct val="114000"/>
              </a:lnSpc>
              <a:spcBef>
                <a:spcPts val="0"/>
              </a:spcBef>
              <a:spcAft>
                <a:spcPts val="600"/>
              </a:spcAft>
              <a:buFont typeface="Arial" panose="020B0604020202020204" pitchFamily="34" charset="0"/>
              <a:buChar char="•"/>
              <a:defRPr b="1" i="0">
                <a:latin typeface="Arial"/>
                <a:cs typeface="Arial"/>
              </a:defRPr>
            </a:lvl2pPr>
            <a:lvl3pPr marL="684213" indent="-231775">
              <a:lnSpc>
                <a:spcPct val="114000"/>
              </a:lnSpc>
              <a:spcBef>
                <a:spcPts val="0"/>
              </a:spcBef>
              <a:spcAft>
                <a:spcPts val="600"/>
              </a:spcAft>
              <a:buFont typeface="Wingdings" panose="05000000000000000000" pitchFamily="2" charset="2"/>
              <a:buChar char="ü"/>
              <a:defRPr sz="1600" b="1" i="0">
                <a:latin typeface="Arial"/>
                <a:cs typeface="Arial"/>
              </a:defRPr>
            </a:lvl3pPr>
            <a:lvl4pPr>
              <a:lnSpc>
                <a:spcPct val="114000"/>
              </a:lnSpc>
              <a:spcBef>
                <a:spcPts val="0"/>
              </a:spcBef>
              <a:spcAft>
                <a:spcPts val="600"/>
              </a:spcAft>
              <a:defRPr b="0" i="0">
                <a:latin typeface="Arial"/>
                <a:cs typeface="Arial"/>
              </a:defRPr>
            </a:lvl4pPr>
            <a:lvl5pPr>
              <a:lnSpc>
                <a:spcPct val="114000"/>
              </a:lnSpc>
              <a:spcBef>
                <a:spcPts val="0"/>
              </a:spcBef>
              <a:spcAft>
                <a:spcPts val="600"/>
              </a:spcAft>
              <a:defRPr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Content Placeholder 12"/>
          <p:cNvSpPr>
            <a:spLocks noGrp="1"/>
          </p:cNvSpPr>
          <p:nvPr>
            <p:ph sz="half" idx="2"/>
          </p:nvPr>
        </p:nvSpPr>
        <p:spPr>
          <a:xfrm>
            <a:off x="6340876" y="1371262"/>
            <a:ext cx="5477819" cy="4419938"/>
          </a:xfrm>
          <a:prstGeom prst="rect">
            <a:avLst/>
          </a:prstGeom>
        </p:spPr>
        <p:txBody>
          <a:bodyPr/>
          <a:lstStyle>
            <a:lvl1pPr marL="228600" indent="-228600">
              <a:lnSpc>
                <a:spcPct val="114000"/>
              </a:lnSpc>
              <a:spcBef>
                <a:spcPts val="0"/>
              </a:spcBef>
              <a:spcAft>
                <a:spcPts val="600"/>
              </a:spcAft>
              <a:buFont typeface="Wingdings" panose="05000000000000000000" pitchFamily="2" charset="2"/>
              <a:buChar char="Ø"/>
              <a:defRPr sz="2400" b="1" i="0">
                <a:latin typeface="Arial"/>
                <a:cs typeface="Arial"/>
              </a:defRPr>
            </a:lvl1pPr>
            <a:lvl2pPr marL="457200" indent="-233363">
              <a:lnSpc>
                <a:spcPct val="114000"/>
              </a:lnSpc>
              <a:spcBef>
                <a:spcPts val="0"/>
              </a:spcBef>
              <a:spcAft>
                <a:spcPts val="600"/>
              </a:spcAft>
              <a:buFont typeface="Arial" panose="020B0604020202020204" pitchFamily="34" charset="0"/>
              <a:buChar char="•"/>
              <a:tabLst/>
              <a:defRPr b="1" i="0">
                <a:latin typeface="Arial"/>
                <a:cs typeface="Arial"/>
              </a:defRPr>
            </a:lvl2pPr>
            <a:lvl3pPr marL="682625" indent="-228600">
              <a:lnSpc>
                <a:spcPct val="114000"/>
              </a:lnSpc>
              <a:spcBef>
                <a:spcPts val="0"/>
              </a:spcBef>
              <a:spcAft>
                <a:spcPts val="600"/>
              </a:spcAft>
              <a:buFont typeface="Wingdings" panose="05000000000000000000" pitchFamily="2" charset="2"/>
              <a:buChar char="ü"/>
              <a:defRPr sz="1600" b="1" i="0">
                <a:latin typeface="Arial"/>
                <a:cs typeface="Arial"/>
              </a:defRPr>
            </a:lvl3pPr>
            <a:lvl4pPr>
              <a:lnSpc>
                <a:spcPct val="114000"/>
              </a:lnSpc>
              <a:spcBef>
                <a:spcPts val="0"/>
              </a:spcBef>
              <a:spcAft>
                <a:spcPts val="600"/>
              </a:spcAft>
              <a:defRPr b="0" i="0">
                <a:latin typeface="Arial"/>
                <a:cs typeface="Arial"/>
              </a:defRPr>
            </a:lvl4pPr>
            <a:lvl5pPr>
              <a:lnSpc>
                <a:spcPct val="114000"/>
              </a:lnSpc>
              <a:spcBef>
                <a:spcPts val="0"/>
              </a:spcBef>
              <a:spcAft>
                <a:spcPts val="600"/>
              </a:spcAft>
              <a:defRPr b="0" i="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1"/>
          <p:cNvSpPr>
            <a:spLocks noGrp="1"/>
          </p:cNvSpPr>
          <p:nvPr>
            <p:ph type="title"/>
          </p:nvPr>
        </p:nvSpPr>
        <p:spPr>
          <a:xfrm>
            <a:off x="6336880" y="0"/>
            <a:ext cx="5855121" cy="895960"/>
          </a:xfrm>
          <a:prstGeom prst="rect">
            <a:avLst/>
          </a:prstGeom>
        </p:spPr>
        <p:txBody>
          <a:bodyPr/>
          <a:lstStyle>
            <a:lvl1pPr>
              <a:defRPr sz="3200" b="1" i="0" spc="0">
                <a:ln w="3200">
                  <a:noFill/>
                  <a:prstDash val="solid"/>
                  <a:round/>
                </a:ln>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5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73981" y="1364508"/>
            <a:ext cx="11447935" cy="4494301"/>
          </a:xfrm>
          <a:prstGeom prst="rect">
            <a:avLst/>
          </a:prstGeom>
        </p:spPr>
        <p:txBody>
          <a:bodyPr/>
          <a:lstStyle>
            <a:lvl1pPr marL="227013" indent="-227013">
              <a:buFont typeface="Wingdings" panose="05000000000000000000" pitchFamily="2" charset="2"/>
              <a:buChar char="Ø"/>
              <a:tabLst>
                <a:tab pos="230188" algn="l"/>
              </a:tabLst>
              <a:defRPr sz="2400" b="1" i="0"/>
            </a:lvl1pPr>
            <a:lvl2pPr marL="457200" indent="-227013">
              <a:buFont typeface="Arial" panose="020B0604020202020204" pitchFamily="34" charset="0"/>
              <a:buChar char="•"/>
              <a:defRPr b="1"/>
            </a:lvl2pPr>
            <a:lvl3pPr marL="685800" indent="-231775">
              <a:buFont typeface="Wingdings" panose="05000000000000000000" pitchFamily="2" charset="2"/>
              <a:buChar char="ü"/>
              <a:defRPr b="1"/>
            </a:lvl3pPr>
          </a:lstStyle>
          <a:p>
            <a:pPr lvl="0"/>
            <a:r>
              <a:rPr lang="en-US" smtClean="0"/>
              <a:t>Click to edit Master text styles</a:t>
            </a:r>
          </a:p>
          <a:p>
            <a:pPr lvl="1"/>
            <a:r>
              <a:rPr lang="en-US" smtClean="0"/>
              <a:t>Second level</a:t>
            </a:r>
          </a:p>
          <a:p>
            <a:pPr lvl="2"/>
            <a:r>
              <a:rPr lang="en-US" smtClean="0"/>
              <a:t>Third level</a:t>
            </a:r>
          </a:p>
        </p:txBody>
      </p:sp>
      <p:sp>
        <p:nvSpPr>
          <p:cNvPr id="8" name="Title 1"/>
          <p:cNvSpPr>
            <a:spLocks noGrp="1"/>
          </p:cNvSpPr>
          <p:nvPr>
            <p:ph type="title"/>
          </p:nvPr>
        </p:nvSpPr>
        <p:spPr>
          <a:xfrm>
            <a:off x="6336880" y="0"/>
            <a:ext cx="5855121" cy="895960"/>
          </a:xfrm>
          <a:prstGeom prst="rect">
            <a:avLst/>
          </a:prstGeom>
        </p:spPr>
        <p:txBody>
          <a:bodyPr/>
          <a:lstStyle>
            <a:lvl1pPr>
              <a:defRPr sz="3200" b="1" i="0" spc="0">
                <a:ln w="3200">
                  <a:noFill/>
                  <a:prstDash val="solid"/>
                  <a:round/>
                </a:ln>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1374378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and Titl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73981" y="1357752"/>
            <a:ext cx="11447935" cy="4501056"/>
          </a:xfrm>
          <a:prstGeom prst="rect">
            <a:avLst/>
          </a:prstGeom>
        </p:spPr>
        <p:txBody>
          <a:bodyPr/>
          <a:lstStyle>
            <a:lvl1pPr marL="0" indent="0" algn="ctr">
              <a:buFontTx/>
              <a:buNone/>
              <a:tabLst/>
              <a:defRPr sz="2200" b="1" i="1"/>
            </a:lvl1pPr>
            <a:lvl2pPr marL="344488" indent="0">
              <a:buFontTx/>
              <a:buNone/>
              <a:defRPr b="1"/>
            </a:lvl2pPr>
            <a:lvl3pPr marL="688975" indent="0">
              <a:buFontTx/>
              <a:buNone/>
              <a:defRPr b="1"/>
            </a:lvl3pPr>
          </a:lstStyle>
          <a:p>
            <a:pPr lvl="0"/>
            <a:r>
              <a:rPr lang="en-US" dirty="0" smtClean="0"/>
              <a:t>Click to edit Master text style</a:t>
            </a:r>
          </a:p>
        </p:txBody>
      </p:sp>
      <p:sp>
        <p:nvSpPr>
          <p:cNvPr id="8" name="Title 1"/>
          <p:cNvSpPr>
            <a:spLocks noGrp="1"/>
          </p:cNvSpPr>
          <p:nvPr>
            <p:ph type="title"/>
          </p:nvPr>
        </p:nvSpPr>
        <p:spPr>
          <a:xfrm>
            <a:off x="6336880" y="0"/>
            <a:ext cx="5855121" cy="895960"/>
          </a:xfrm>
          <a:prstGeom prst="rect">
            <a:avLst/>
          </a:prstGeom>
        </p:spPr>
        <p:txBody>
          <a:bodyPr/>
          <a:lstStyle>
            <a:lvl1pPr>
              <a:defRPr sz="3200" b="1" i="0" spc="0">
                <a:ln w="3200">
                  <a:noFill/>
                  <a:prstDash val="solid"/>
                  <a:round/>
                </a:ln>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828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126" y="1357753"/>
            <a:ext cx="11427159" cy="4586757"/>
          </a:xfrm>
          <a:prstGeom prst="rect">
            <a:avLst/>
          </a:prstGeom>
        </p:spPr>
        <p:txBody>
          <a:bodyPr/>
          <a:lstStyle>
            <a:lvl1pPr marL="227013" indent="-227013">
              <a:buFont typeface="Wingdings" panose="05000000000000000000" pitchFamily="2" charset="2"/>
              <a:buChar char="Ø"/>
              <a:tabLst>
                <a:tab pos="230188" algn="l"/>
              </a:tabLst>
              <a:defRPr sz="2400" i="0"/>
            </a:lvl1pPr>
            <a:lvl2pPr marL="457200" indent="-227013">
              <a:buFont typeface="Arial" panose="020B0604020202020204" pitchFamily="34" charset="0"/>
              <a:buChar char="•"/>
              <a:defRPr/>
            </a:lvl2pPr>
            <a:lvl3pPr marL="685800" indent="-231775">
              <a:buFont typeface="Wingdings" panose="05000000000000000000" pitchFamily="2" charset="2"/>
              <a:buChar char="ü"/>
              <a:defRPr/>
            </a:lvl3pPr>
            <a:lvl4pPr marL="917575" indent="-228600">
              <a:buFont typeface="Wingdings" panose="05000000000000000000" pitchFamily="2" charset="2"/>
              <a:buChar cha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6336880" y="0"/>
            <a:ext cx="5855121" cy="895960"/>
          </a:xfrm>
          <a:prstGeom prst="rect">
            <a:avLst/>
          </a:prstGeom>
        </p:spPr>
        <p:txBody>
          <a:bodyPr/>
          <a:lstStyle>
            <a:lvl1pPr>
              <a:defRPr sz="3200" b="1" i="0" spc="0">
                <a:ln w="3200">
                  <a:noFill/>
                  <a:prstDash val="solid"/>
                  <a:round/>
                </a:ln>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30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336880" y="0"/>
            <a:ext cx="5855121" cy="895960"/>
          </a:xfrm>
          <a:prstGeom prst="rect">
            <a:avLst/>
          </a:prstGeom>
        </p:spPr>
        <p:txBody>
          <a:bodyPr/>
          <a:lstStyle>
            <a:lvl1pPr>
              <a:defRPr sz="3200" b="1" i="0" spc="0">
                <a:ln w="3200">
                  <a:noFill/>
                  <a:prstDash val="solid"/>
                  <a:round/>
                </a:ln>
                <a:solidFill>
                  <a:schemeClr val="bg1"/>
                </a:solidFill>
                <a:latin typeface="+mj-lt"/>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2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49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7520300" y="0"/>
            <a:ext cx="4671701" cy="762000"/>
          </a:xfrm>
          <a:prstGeom prst="rect">
            <a:avLst/>
          </a:prstGeom>
        </p:spPr>
        <p:txBody>
          <a:bodyPr anchor="t"/>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0971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3D2FF"/>
            </a:gs>
            <a:gs pos="3000">
              <a:srgbClr val="53D2FF"/>
            </a:gs>
            <a:gs pos="33000">
              <a:srgbClr val="7DDDD4"/>
            </a:gs>
            <a:gs pos="83000">
              <a:srgbClr val="FDE7A2"/>
            </a:gs>
            <a:gs pos="100000">
              <a:srgbClr val="FDEFC1"/>
            </a:gs>
          </a:gsLst>
          <a:lin ang="5400000" scaled="1"/>
        </a:gradFill>
        <a:effectLst/>
      </p:bgPr>
    </p:bg>
    <p:spTree>
      <p:nvGrpSpPr>
        <p:cNvPr id="1" name=""/>
        <p:cNvGrpSpPr/>
        <p:nvPr/>
      </p:nvGrpSpPr>
      <p:grpSpPr>
        <a:xfrm>
          <a:off x="0" y="0"/>
          <a:ext cx="0" cy="0"/>
          <a:chOff x="0" y="0"/>
          <a:chExt cx="0" cy="0"/>
        </a:xfrm>
      </p:grpSpPr>
      <p:sp>
        <p:nvSpPr>
          <p:cNvPr id="5" name="Rectangle 4"/>
          <p:cNvSpPr/>
          <p:nvPr userDrawn="1"/>
        </p:nvSpPr>
        <p:spPr>
          <a:xfrm>
            <a:off x="0" y="6311900"/>
            <a:ext cx="12192000" cy="546100"/>
          </a:xfrm>
          <a:prstGeom prst="rect">
            <a:avLst/>
          </a:prstGeom>
          <a:gradFill>
            <a:gsLst>
              <a:gs pos="70000">
                <a:schemeClr val="bg1"/>
              </a:gs>
              <a:gs pos="100000">
                <a:srgbClr val="FFD53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i="1" dirty="0">
              <a:solidFill>
                <a:srgbClr val="FFD627"/>
              </a:solidFill>
              <a:latin typeface="Franklin Gothic Book" panose="020B0503020102020204" pitchFamily="34" charset="0"/>
            </a:endParaRPr>
          </a:p>
        </p:txBody>
      </p:sp>
      <p:pic>
        <p:nvPicPr>
          <p:cNvPr id="1027" name="Picture 9"/>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0488" y="90488"/>
            <a:ext cx="40163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227763" y="0"/>
            <a:ext cx="5964237" cy="895350"/>
          </a:xfrm>
          <a:prstGeom prst="rect">
            <a:avLst/>
          </a:prstGeom>
          <a:ln>
            <a:noFill/>
          </a:ln>
          <a:effectLst/>
        </p:spPr>
        <p:txBody>
          <a:bodyPr vert="horz" lIns="91440" tIns="0" rIns="91440" bIns="0" rtlCol="0" anchor="t" anchorCtr="0">
            <a:noAutofit/>
          </a:bodyPr>
          <a:lstStyle/>
          <a:p>
            <a:r>
              <a:rPr lang="en-US" dirty="0" smtClean="0"/>
              <a:t>Click to edit Master title style</a:t>
            </a:r>
            <a:endParaRPr lang="en-US" dirty="0"/>
          </a:p>
        </p:txBody>
      </p:sp>
      <p:sp>
        <p:nvSpPr>
          <p:cNvPr id="1031" name="Rectangle 5"/>
          <p:cNvSpPr>
            <a:spLocks noChangeArrowheads="1"/>
          </p:cNvSpPr>
          <p:nvPr userDrawn="1"/>
        </p:nvSpPr>
        <p:spPr bwMode="auto">
          <a:xfrm>
            <a:off x="13113" y="6432550"/>
            <a:ext cx="2644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defRPr/>
            </a:pPr>
            <a:r>
              <a:rPr lang="en-US" altLang="en-US" b="1" i="1" dirty="0" smtClean="0">
                <a:solidFill>
                  <a:srgbClr val="FFD627"/>
                </a:solidFill>
                <a:latin typeface="Franklin Gothic Book" panose="020B0503020102020204" pitchFamily="34" charset="0"/>
              </a:rPr>
              <a:t>Enabling Readiness-Fostering Change</a:t>
            </a:r>
          </a:p>
        </p:txBody>
      </p:sp>
      <p:sp>
        <p:nvSpPr>
          <p:cNvPr id="8" name="TextBox 11"/>
          <p:cNvSpPr txBox="1">
            <a:spLocks noChangeArrowheads="1"/>
          </p:cNvSpPr>
          <p:nvPr userDrawn="1"/>
        </p:nvSpPr>
        <p:spPr bwMode="auto">
          <a:xfrm>
            <a:off x="4153266" y="6432550"/>
            <a:ext cx="3875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defRPr/>
            </a:pPr>
            <a:r>
              <a:rPr lang="en-US" b="1" dirty="0" smtClean="0">
                <a:solidFill>
                  <a:srgbClr val="FFD627"/>
                </a:solidFill>
                <a:latin typeface="Franklin Gothic Book" panose="020B0503020102020204" pitchFamily="34" charset="0"/>
              </a:rPr>
              <a:t>Sexual Assault / Sexual Harassment - </a:t>
            </a:r>
            <a:r>
              <a:rPr lang="en-US" altLang="en-US" b="1" dirty="0" smtClean="0">
                <a:solidFill>
                  <a:srgbClr val="FFD627"/>
                </a:solidFill>
                <a:latin typeface="Franklin Gothic Book" panose="020B0503020102020204" pitchFamily="34" charset="0"/>
              </a:rPr>
              <a:t>NOT IN OUR ARMY</a:t>
            </a:r>
          </a:p>
        </p:txBody>
      </p:sp>
      <p:sp>
        <p:nvSpPr>
          <p:cNvPr id="3" name="TextBox 2"/>
          <p:cNvSpPr txBox="1"/>
          <p:nvPr userDrawn="1"/>
        </p:nvSpPr>
        <p:spPr>
          <a:xfrm>
            <a:off x="11593279" y="6313835"/>
            <a:ext cx="431321" cy="292388"/>
          </a:xfrm>
          <a:prstGeom prst="rect">
            <a:avLst/>
          </a:prstGeom>
          <a:noFill/>
        </p:spPr>
        <p:txBody>
          <a:bodyPr wrap="square" rtlCol="0">
            <a:spAutoFit/>
          </a:bodyPr>
          <a:lstStyle/>
          <a:p>
            <a:fld id="{50DA29F7-8099-40BF-A97D-3960D7FB0CB6}" type="slidenum">
              <a:rPr lang="en-US" sz="1300" b="1" smtClean="0">
                <a:solidFill>
                  <a:srgbClr val="FFD627"/>
                </a:solidFill>
              </a:rPr>
              <a:t>‹#›</a:t>
            </a:fld>
            <a:endParaRPr lang="en-US" sz="1300" b="1" dirty="0" smtClean="0">
              <a:solidFill>
                <a:srgbClr val="FFD627"/>
              </a:solidFill>
            </a:endParaRPr>
          </a:p>
        </p:txBody>
      </p:sp>
      <p:sp>
        <p:nvSpPr>
          <p:cNvPr id="4" name="TextBox 3"/>
          <p:cNvSpPr txBox="1"/>
          <p:nvPr userDrawn="1"/>
        </p:nvSpPr>
        <p:spPr>
          <a:xfrm>
            <a:off x="10943101" y="6570662"/>
            <a:ext cx="1300356" cy="215444"/>
          </a:xfrm>
          <a:prstGeom prst="rect">
            <a:avLst/>
          </a:prstGeom>
          <a:noFill/>
        </p:spPr>
        <p:txBody>
          <a:bodyPr wrap="none" rtlCol="0">
            <a:spAutoFit/>
          </a:bodyPr>
          <a:lstStyle/>
          <a:p>
            <a:r>
              <a:rPr lang="en-US" sz="800" dirty="0" smtClean="0">
                <a:solidFill>
                  <a:srgbClr val="FFC000"/>
                </a:solidFill>
              </a:rPr>
              <a:t>Version 12.0 / 23 Oct</a:t>
            </a:r>
            <a:r>
              <a:rPr lang="en-US" sz="800" baseline="0" dirty="0" smtClean="0">
                <a:solidFill>
                  <a:srgbClr val="FFC000"/>
                </a:solidFill>
              </a:rPr>
              <a:t> 19</a:t>
            </a:r>
            <a:endParaRPr lang="en-US" sz="800" dirty="0">
              <a:solidFill>
                <a:srgbClr val="FFC000"/>
              </a:solidFill>
            </a:endParaRPr>
          </a:p>
        </p:txBody>
      </p:sp>
    </p:spTree>
  </p:cSld>
  <p:clrMap bg1="dk1" tx1="lt1" bg2="dk2" tx2="lt2" accent1="accent1" accent2="accent2" accent3="accent3" accent4="accent4" accent5="accent5" accent6="accent6" hlink="hlink" folHlink="folHlink"/>
  <p:sldLayoutIdLst>
    <p:sldLayoutId id="2147493366" r:id="rId1"/>
    <p:sldLayoutId id="2147493360" r:id="rId2"/>
    <p:sldLayoutId id="2147493361" r:id="rId3"/>
    <p:sldLayoutId id="2147493362" r:id="rId4"/>
    <p:sldLayoutId id="2147493363" r:id="rId5"/>
    <p:sldLayoutId id="2147493364" r:id="rId6"/>
    <p:sldLayoutId id="2147493365" r:id="rId7"/>
    <p:sldLayoutId id="2147493367" r:id="rId8"/>
  </p:sldLayoutIdLst>
  <p:timing>
    <p:tnLst>
      <p:par>
        <p:cTn id="1" dur="indefinite" restart="never" nodeType="tmRoot"/>
      </p:par>
    </p:tnLst>
  </p:timing>
  <p:txStyles>
    <p:titleStyle>
      <a:lvl1pPr algn="r" rtl="0" eaLnBrk="0" fontAlgn="base" hangingPunct="0">
        <a:spcBef>
          <a:spcPct val="0"/>
        </a:spcBef>
        <a:spcAft>
          <a:spcPct val="0"/>
        </a:spcAft>
        <a:defRPr lang="en-US" sz="3200" b="1" kern="1200" spc="-100" dirty="0">
          <a:ln w="3200">
            <a:noFill/>
            <a:prstDash val="solid"/>
            <a:round/>
          </a:ln>
          <a:solidFill>
            <a:schemeClr val="bg1"/>
          </a:solidFill>
          <a:latin typeface="+mj-lt"/>
          <a:ea typeface="ＭＳ Ｐゴシック" pitchFamily="34" charset="-128"/>
          <a:cs typeface="Arial" pitchFamily="34" charset="0"/>
        </a:defRPr>
      </a:lvl1pPr>
      <a:lvl2pPr algn="r" rtl="0" eaLnBrk="0" fontAlgn="base" hangingPunct="0">
        <a:spcBef>
          <a:spcPct val="0"/>
        </a:spcBef>
        <a:spcAft>
          <a:spcPct val="0"/>
        </a:spcAft>
        <a:defRPr sz="3200" b="1">
          <a:solidFill>
            <a:schemeClr val="bg1"/>
          </a:solidFill>
          <a:latin typeface="Arial" panose="020B0604020202020204" pitchFamily="34" charset="0"/>
          <a:ea typeface="ＭＳ Ｐゴシック" pitchFamily="34" charset="-128"/>
          <a:cs typeface="Arial" pitchFamily="34" charset="0"/>
        </a:defRPr>
      </a:lvl2pPr>
      <a:lvl3pPr algn="r" rtl="0" eaLnBrk="0" fontAlgn="base" hangingPunct="0">
        <a:spcBef>
          <a:spcPct val="0"/>
        </a:spcBef>
        <a:spcAft>
          <a:spcPct val="0"/>
        </a:spcAft>
        <a:defRPr sz="3200" b="1">
          <a:solidFill>
            <a:schemeClr val="bg1"/>
          </a:solidFill>
          <a:latin typeface="Arial" panose="020B0604020202020204" pitchFamily="34" charset="0"/>
          <a:ea typeface="ＭＳ Ｐゴシック" pitchFamily="34" charset="-128"/>
          <a:cs typeface="Arial" pitchFamily="34" charset="0"/>
        </a:defRPr>
      </a:lvl3pPr>
      <a:lvl4pPr algn="r" rtl="0" eaLnBrk="0" fontAlgn="base" hangingPunct="0">
        <a:spcBef>
          <a:spcPct val="0"/>
        </a:spcBef>
        <a:spcAft>
          <a:spcPct val="0"/>
        </a:spcAft>
        <a:defRPr sz="3200" b="1">
          <a:solidFill>
            <a:schemeClr val="bg1"/>
          </a:solidFill>
          <a:latin typeface="Arial" panose="020B0604020202020204" pitchFamily="34" charset="0"/>
          <a:ea typeface="ＭＳ Ｐゴシック" pitchFamily="34" charset="-128"/>
          <a:cs typeface="Arial" pitchFamily="34" charset="0"/>
        </a:defRPr>
      </a:lvl4pPr>
      <a:lvl5pPr algn="r" rtl="0" eaLnBrk="0" fontAlgn="base" hangingPunct="0">
        <a:spcBef>
          <a:spcPct val="0"/>
        </a:spcBef>
        <a:spcAft>
          <a:spcPct val="0"/>
        </a:spcAft>
        <a:defRPr sz="3200" b="1">
          <a:solidFill>
            <a:schemeClr val="bg1"/>
          </a:solidFill>
          <a:latin typeface="Arial" panose="020B0604020202020204"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lnSpc>
          <a:spcPct val="114000"/>
        </a:lnSpc>
        <a:spcBef>
          <a:spcPct val="0"/>
        </a:spcBef>
        <a:spcAft>
          <a:spcPts val="600"/>
        </a:spcAft>
        <a:buClr>
          <a:srgbClr val="2D2901"/>
        </a:buClr>
        <a:buSzPct val="85000"/>
        <a:buFont typeface="Arial" pitchFamily="34" charset="0"/>
        <a:tabLst>
          <a:tab pos="341313" algn="l"/>
        </a:tabLst>
        <a:defRPr sz="2200" b="1" i="1" kern="1200">
          <a:solidFill>
            <a:schemeClr val="bg1"/>
          </a:solidFill>
          <a:latin typeface="Arial"/>
          <a:ea typeface="ＭＳ Ｐゴシック" pitchFamily="34" charset="-128"/>
          <a:cs typeface="Arial"/>
        </a:defRPr>
      </a:lvl1pPr>
      <a:lvl2pPr marL="344488" indent="112713" algn="l" rtl="0" eaLnBrk="0" fontAlgn="base" hangingPunct="0">
        <a:lnSpc>
          <a:spcPct val="114000"/>
        </a:lnSpc>
        <a:spcBef>
          <a:spcPct val="0"/>
        </a:spcBef>
        <a:spcAft>
          <a:spcPts val="600"/>
        </a:spcAft>
        <a:buClr>
          <a:srgbClr val="222613"/>
        </a:buClr>
        <a:buSzPct val="100000"/>
        <a:buFont typeface="Lucida Grande" pitchFamily="-84" charset="0"/>
        <a:defRPr sz="2000" b="1" kern="1200">
          <a:solidFill>
            <a:schemeClr val="bg1"/>
          </a:solidFill>
          <a:latin typeface="Arial"/>
          <a:ea typeface="Arial" charset="0"/>
          <a:cs typeface="Arial"/>
        </a:defRPr>
      </a:lvl2pPr>
      <a:lvl3pPr marL="688975" indent="225425" algn="l" rtl="0" eaLnBrk="0" fontAlgn="base" hangingPunct="0">
        <a:lnSpc>
          <a:spcPct val="114000"/>
        </a:lnSpc>
        <a:spcBef>
          <a:spcPct val="0"/>
        </a:spcBef>
        <a:spcAft>
          <a:spcPts val="600"/>
        </a:spcAft>
        <a:buClr>
          <a:srgbClr val="222613"/>
        </a:buClr>
        <a:buSzPct val="85000"/>
        <a:buFont typeface="Arial" pitchFamily="34" charset="0"/>
        <a:defRPr sz="1600" b="1" kern="1200">
          <a:solidFill>
            <a:schemeClr val="bg1"/>
          </a:solidFill>
          <a:latin typeface="Arial"/>
          <a:ea typeface="Arial" charset="0"/>
          <a:cs typeface="Arial"/>
        </a:defRPr>
      </a:lvl3pPr>
      <a:lvl4pPr marL="1279525" indent="-228600" algn="l" rtl="0" eaLnBrk="0" fontAlgn="base" hangingPunct="0">
        <a:lnSpc>
          <a:spcPct val="114000"/>
        </a:lnSpc>
        <a:spcBef>
          <a:spcPct val="0"/>
        </a:spcBef>
        <a:spcAft>
          <a:spcPts val="600"/>
        </a:spcAft>
        <a:buClr>
          <a:srgbClr val="222613"/>
        </a:buClr>
        <a:buSzPct val="75000"/>
        <a:buFont typeface="Courier New" pitchFamily="49" charset="0"/>
        <a:buChar char="o"/>
        <a:defRPr sz="1600" b="1" kern="1200">
          <a:solidFill>
            <a:schemeClr val="bg1"/>
          </a:solidFill>
          <a:latin typeface="Arial"/>
          <a:ea typeface="Arial" charset="0"/>
          <a:cs typeface="Arial"/>
        </a:defRPr>
      </a:lvl4pPr>
      <a:lvl5pPr marL="1554163" indent="-228600" algn="l" rtl="0" eaLnBrk="0" fontAlgn="base" hangingPunct="0">
        <a:lnSpc>
          <a:spcPct val="114000"/>
        </a:lnSpc>
        <a:spcBef>
          <a:spcPct val="0"/>
        </a:spcBef>
        <a:spcAft>
          <a:spcPts val="600"/>
        </a:spcAft>
        <a:buClr>
          <a:srgbClr val="222613"/>
        </a:buClr>
        <a:buSzPct val="85000"/>
        <a:buFont typeface="Arial" pitchFamily="34" charset="0"/>
        <a:buChar char="•"/>
        <a:defRPr sz="1400" b="1" kern="1200">
          <a:solidFill>
            <a:schemeClr val="bg1"/>
          </a:solidFill>
          <a:latin typeface="Arial"/>
          <a:ea typeface="Arial" charset="0"/>
          <a:cs typeface="Arial"/>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katiespeak.com/2014/06/02/hal-sparks-radio-pgm-cultivating-yes-culture-053114/&amp;ei=AjlIVbLgCoKdgwTE_ICgDg&amp;bvm=bv.92291466,d.eXY&amp;psig=AFQjCNHbuJ3FjOG3bdHtrceq2WPOBHmZCQ&amp;ust=1430882886893856"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atn.army.mil/sexual-harassment-assault-response-and-prevention/sharp-training" TargetMode="External"/><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www.militaryonesource.mil/" TargetMode="External"/><Relationship Id="rId5" Type="http://schemas.openxmlformats.org/officeDocument/2006/relationships/hyperlink" Target="safehelpline.org" TargetMode="External"/><Relationship Id="rId4" Type="http://schemas.openxmlformats.org/officeDocument/2006/relationships/hyperlink" Target="http://www.opm.gov/policy-data-oversight/worklife/reference-materials/resource-list.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57609"/>
            <a:ext cx="121920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ctrTitle"/>
          </p:nvPr>
        </p:nvSpPr>
        <p:spPr>
          <a:xfrm>
            <a:off x="556418" y="589953"/>
            <a:ext cx="11079163" cy="2100621"/>
          </a:xfrm>
        </p:spPr>
        <p:txBody>
          <a:bodyPr/>
          <a:lstStyle/>
          <a:p>
            <a:pPr defTabSz="914377">
              <a:defRPr/>
            </a:pPr>
            <a:r>
              <a:rPr lang="en-US" sz="4800" dirty="0" smtClean="0">
                <a:ln w="3200">
                  <a:solidFill>
                    <a:srgbClr val="444D26">
                      <a:shade val="75000"/>
                      <a:alpha val="25000"/>
                    </a:srgbClr>
                  </a:solidFill>
                  <a:prstDash val="solid"/>
                  <a:round/>
                </a:ln>
                <a:solidFill>
                  <a:srgbClr val="FEFAC9">
                    <a:lumMod val="25000"/>
                  </a:srgbClr>
                </a:solidFill>
              </a:rPr>
              <a:t>USAG Bavaria Initial Brief </a:t>
            </a:r>
            <a:br>
              <a:rPr lang="en-US" sz="4800" dirty="0" smtClean="0">
                <a:ln w="3200">
                  <a:solidFill>
                    <a:srgbClr val="444D26">
                      <a:shade val="75000"/>
                      <a:alpha val="25000"/>
                    </a:srgbClr>
                  </a:solidFill>
                  <a:prstDash val="solid"/>
                  <a:round/>
                </a:ln>
                <a:solidFill>
                  <a:srgbClr val="FEFAC9">
                    <a:lumMod val="25000"/>
                  </a:srgbClr>
                </a:solidFill>
              </a:rPr>
            </a:br>
            <a:endParaRPr lang="en-US" sz="3200" dirty="0">
              <a:ln w="3200">
                <a:solidFill>
                  <a:srgbClr val="444D26">
                    <a:shade val="75000"/>
                    <a:alpha val="25000"/>
                  </a:srgbClr>
                </a:solidFill>
                <a:prstDash val="solid"/>
                <a:round/>
              </a:ln>
              <a:solidFill>
                <a:srgbClr val="FEFAC9">
                  <a:lumMod val="25000"/>
                </a:srgb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70173" y="138386"/>
            <a:ext cx="7021827" cy="829835"/>
          </a:xfrm>
        </p:spPr>
        <p:txBody>
          <a:bodyPr/>
          <a:lstStyle/>
          <a:p>
            <a:r>
              <a:rPr lang="en-US" dirty="0"/>
              <a:t>Army Policy on Sexual Harassment</a:t>
            </a:r>
          </a:p>
        </p:txBody>
      </p:sp>
      <p:sp>
        <p:nvSpPr>
          <p:cNvPr id="21" name="Rectangle 3"/>
          <p:cNvSpPr txBox="1">
            <a:spLocks noChangeArrowheads="1"/>
          </p:cNvSpPr>
          <p:nvPr/>
        </p:nvSpPr>
        <p:spPr bwMode="auto">
          <a:xfrm>
            <a:off x="582143" y="1296336"/>
            <a:ext cx="11163718" cy="4977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defTabSz="914377" eaLnBrk="1" hangingPunct="1">
              <a:spcBef>
                <a:spcPts val="1000"/>
              </a:spcBef>
              <a:spcAft>
                <a:spcPts val="1000"/>
              </a:spcAft>
              <a:buSzPct val="100000"/>
              <a:buFont typeface="Wingdings" panose="05000000000000000000" pitchFamily="2" charset="2"/>
              <a:buChar char="Ø"/>
              <a:tabLst>
                <a:tab pos="341305" algn="l"/>
              </a:tabLst>
              <a:defRPr/>
            </a:pPr>
            <a:r>
              <a:rPr lang="en-US" sz="2400" dirty="0">
                <a:solidFill>
                  <a:sysClr val="windowText" lastClr="000000"/>
                </a:solidFill>
              </a:rPr>
              <a:t>Unacceptable and will not be tolerated</a:t>
            </a:r>
          </a:p>
          <a:p>
            <a:pPr defTabSz="914377" eaLnBrk="1" hangingPunct="1">
              <a:spcBef>
                <a:spcPts val="1000"/>
              </a:spcBef>
              <a:spcAft>
                <a:spcPts val="1000"/>
              </a:spcAft>
              <a:buSzPct val="100000"/>
              <a:buFont typeface="Wingdings" panose="05000000000000000000" pitchFamily="2" charset="2"/>
              <a:buChar char="Ø"/>
              <a:tabLst>
                <a:tab pos="341305" algn="l"/>
              </a:tabLst>
              <a:defRPr/>
            </a:pPr>
            <a:r>
              <a:rPr lang="en-US" sz="2400" dirty="0">
                <a:solidFill>
                  <a:sysClr val="windowText" lastClr="000000"/>
                </a:solidFill>
              </a:rPr>
              <a:t>Destroys teamwork and negatively affects combat readiness</a:t>
            </a:r>
          </a:p>
          <a:p>
            <a:pPr defTabSz="914377" eaLnBrk="1" hangingPunct="1">
              <a:spcBef>
                <a:spcPts val="1000"/>
              </a:spcBef>
              <a:spcAft>
                <a:spcPts val="1000"/>
              </a:spcAft>
              <a:buSzPct val="100000"/>
              <a:buFont typeface="Wingdings" panose="05000000000000000000" pitchFamily="2" charset="2"/>
              <a:buChar char="Ø"/>
              <a:tabLst>
                <a:tab pos="341305" algn="l"/>
              </a:tabLst>
              <a:defRPr/>
            </a:pPr>
            <a:r>
              <a:rPr lang="en-US" sz="2400" dirty="0">
                <a:solidFill>
                  <a:sysClr val="windowText" lastClr="000000"/>
                </a:solidFill>
              </a:rPr>
              <a:t>Army leadership:</a:t>
            </a:r>
          </a:p>
          <a:p>
            <a:pPr marL="919151" lvl="1" indent="-457200" defTabSz="914377" eaLnBrk="1" hangingPunct="1">
              <a:spcBef>
                <a:spcPts val="1000"/>
              </a:spcBef>
              <a:spcAft>
                <a:spcPts val="1000"/>
              </a:spcAft>
              <a:defRPr/>
            </a:pPr>
            <a:r>
              <a:rPr lang="en-US" sz="2200" dirty="0">
                <a:solidFill>
                  <a:sysClr val="windowText" lastClr="000000"/>
                </a:solidFill>
              </a:rPr>
              <a:t>Must create an environment conducive for productivity and respect</a:t>
            </a:r>
          </a:p>
          <a:p>
            <a:pPr marL="919151" lvl="1" indent="-457200" defTabSz="914377" eaLnBrk="1" hangingPunct="1">
              <a:spcBef>
                <a:spcPts val="1000"/>
              </a:spcBef>
              <a:spcAft>
                <a:spcPts val="1000"/>
              </a:spcAft>
              <a:defRPr/>
            </a:pPr>
            <a:r>
              <a:rPr lang="en-US" sz="2200" dirty="0">
                <a:solidFill>
                  <a:sysClr val="windowText" lastClr="000000"/>
                </a:solidFill>
              </a:rPr>
              <a:t>Set the standard to Soldiers and </a:t>
            </a:r>
            <a:r>
              <a:rPr lang="en-US" sz="2200" dirty="0" smtClean="0">
                <a:solidFill>
                  <a:sysClr val="windowText" lastClr="000000"/>
                </a:solidFill>
              </a:rPr>
              <a:t>Army </a:t>
            </a:r>
            <a:r>
              <a:rPr lang="en-US" sz="2200" dirty="0">
                <a:solidFill>
                  <a:sysClr val="windowText" lastClr="000000"/>
                </a:solidFill>
              </a:rPr>
              <a:t>Civilians to follow </a:t>
            </a:r>
          </a:p>
          <a:p>
            <a:pPr defTabSz="914377" eaLnBrk="1" hangingPunct="1">
              <a:spcBef>
                <a:spcPts val="1000"/>
              </a:spcBef>
              <a:spcAft>
                <a:spcPts val="1000"/>
              </a:spcAft>
              <a:buSzPct val="100000"/>
              <a:buFont typeface="Wingdings" panose="05000000000000000000" pitchFamily="2" charset="2"/>
              <a:buChar char="Ø"/>
              <a:tabLst>
                <a:tab pos="341305" algn="l"/>
              </a:tabLst>
              <a:defRPr/>
            </a:pPr>
            <a:r>
              <a:rPr lang="en-US" sz="2400" dirty="0">
                <a:solidFill>
                  <a:sysClr val="windowText" lastClr="000000"/>
                </a:solidFill>
              </a:rPr>
              <a:t>A successful mission is achieved in an environment free of sexual harassment</a:t>
            </a:r>
          </a:p>
          <a:p>
            <a:pPr defTabSz="914377" eaLnBrk="1" hangingPunct="1">
              <a:spcBef>
                <a:spcPts val="1000"/>
              </a:spcBef>
              <a:spcAft>
                <a:spcPts val="1000"/>
              </a:spcAft>
              <a:buSzPct val="100000"/>
              <a:buFont typeface="Wingdings" panose="05000000000000000000" pitchFamily="2" charset="2"/>
              <a:buChar char="Ø"/>
              <a:tabLst>
                <a:tab pos="341305" algn="l"/>
              </a:tabLst>
              <a:defRPr/>
            </a:pPr>
            <a:r>
              <a:rPr lang="en-US" sz="2400" dirty="0">
                <a:solidFill>
                  <a:sysClr val="windowText" lastClr="000000"/>
                </a:solidFill>
              </a:rPr>
              <a:t>Prevention is the responsibility of every </a:t>
            </a:r>
            <a:r>
              <a:rPr lang="en-US" sz="2400" dirty="0" smtClean="0">
                <a:solidFill>
                  <a:sysClr val="windowText" lastClr="000000"/>
                </a:solidFill>
              </a:rPr>
              <a:t>Soldier and Army Civilian</a:t>
            </a:r>
            <a:endParaRPr lang="en-US" sz="2400" dirty="0">
              <a:solidFill>
                <a:sysClr val="windowText" lastClr="000000"/>
              </a:solidFill>
            </a:endParaRPr>
          </a:p>
        </p:txBody>
      </p:sp>
      <p:sp>
        <p:nvSpPr>
          <p:cNvPr id="22" name="TextBox 21"/>
          <p:cNvSpPr txBox="1"/>
          <p:nvPr/>
        </p:nvSpPr>
        <p:spPr>
          <a:xfrm>
            <a:off x="9964578" y="5883528"/>
            <a:ext cx="3403077" cy="307777"/>
          </a:xfrm>
          <a:prstGeom prst="rect">
            <a:avLst/>
          </a:prstGeom>
          <a:noFill/>
        </p:spPr>
        <p:txBody>
          <a:bodyPr wrap="square" rtlCol="0">
            <a:spAutoFit/>
          </a:bodyPr>
          <a:lstStyle/>
          <a:p>
            <a:pPr fontAlgn="base">
              <a:spcBef>
                <a:spcPct val="0"/>
              </a:spcBef>
              <a:spcAft>
                <a:spcPct val="0"/>
              </a:spcAft>
            </a:pPr>
            <a:r>
              <a:rPr lang="en-US" sz="1400" dirty="0" smtClean="0">
                <a:solidFill>
                  <a:schemeClr val="bg1"/>
                </a:solidFill>
                <a:latin typeface="Arial" pitchFamily="34" charset="0"/>
                <a:ea typeface="ＭＳ Ｐゴシック" pitchFamily="34" charset="-128"/>
                <a:cs typeface="Arial" pitchFamily="34" charset="0"/>
              </a:rPr>
              <a:t>Reference: AR 600-20</a:t>
            </a:r>
            <a:endParaRPr lang="en-US" sz="1400" dirty="0">
              <a:solidFill>
                <a:schemeClr val="bg1"/>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124748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8133" y="112465"/>
            <a:ext cx="8427072" cy="813359"/>
          </a:xfrm>
          <a:ln w="19050">
            <a:noFill/>
          </a:ln>
        </p:spPr>
        <p:txBody>
          <a:bodyPr>
            <a:noAutofit/>
          </a:bodyPr>
          <a:lstStyle/>
          <a:p>
            <a:r>
              <a:rPr lang="en-US" dirty="0" smtClean="0">
                <a:ln w="3200">
                  <a:noFill/>
                  <a:prstDash val="solid"/>
                  <a:round/>
                </a:ln>
              </a:rPr>
              <a:t>Army Policy on Sexual Harassment,   </a:t>
            </a:r>
            <a:r>
              <a:rPr lang="en-US" sz="2000" dirty="0" smtClean="0"/>
              <a:t>(Continued)</a:t>
            </a:r>
            <a:endParaRPr lang="en-US" sz="2000" dirty="0"/>
          </a:p>
        </p:txBody>
      </p:sp>
      <p:sp>
        <p:nvSpPr>
          <p:cNvPr id="10" name="Content Placeholder 5"/>
          <p:cNvSpPr txBox="1">
            <a:spLocks/>
          </p:cNvSpPr>
          <p:nvPr/>
        </p:nvSpPr>
        <p:spPr bwMode="auto">
          <a:xfrm>
            <a:off x="777817" y="1772522"/>
            <a:ext cx="6004820" cy="4298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defTabSz="914377">
              <a:spcAft>
                <a:spcPts val="600"/>
              </a:spcAft>
              <a:buFont typeface="Wingdings" panose="05000000000000000000" pitchFamily="2" charset="2"/>
              <a:buChar char="Ø"/>
              <a:tabLst>
                <a:tab pos="341305" algn="l"/>
              </a:tabLst>
              <a:defRPr/>
            </a:pPr>
            <a:r>
              <a:rPr lang="en-US" sz="2000" dirty="0">
                <a:solidFill>
                  <a:sysClr val="windowText" lastClr="000000"/>
                </a:solidFill>
                <a:cs typeface="Times New Roman" pitchFamily="18" charset="0"/>
              </a:rPr>
              <a:t>Policy applies on/off the installation - 24/7</a:t>
            </a:r>
          </a:p>
          <a:p>
            <a:pPr defTabSz="914377">
              <a:spcAft>
                <a:spcPts val="600"/>
              </a:spcAft>
              <a:buFont typeface="Wingdings" panose="05000000000000000000" pitchFamily="2" charset="2"/>
              <a:buChar char="Ø"/>
              <a:tabLst>
                <a:tab pos="341305" algn="l"/>
              </a:tabLst>
              <a:defRPr/>
            </a:pPr>
            <a:r>
              <a:rPr lang="en-US" sz="2000" dirty="0" smtClean="0">
                <a:solidFill>
                  <a:sysClr val="windowText" lastClr="000000"/>
                </a:solidFill>
              </a:rPr>
              <a:t>Complainants </a:t>
            </a:r>
            <a:r>
              <a:rPr lang="en-US" sz="2000" dirty="0">
                <a:solidFill>
                  <a:sysClr val="windowText" lastClr="000000"/>
                </a:solidFill>
              </a:rPr>
              <a:t>are e</a:t>
            </a:r>
            <a:r>
              <a:rPr lang="en-US" sz="2000" dirty="0">
                <a:solidFill>
                  <a:sysClr val="windowText" lastClr="000000"/>
                </a:solidFill>
                <a:cs typeface="Times New Roman" pitchFamily="18" charset="0"/>
              </a:rPr>
              <a:t>ncouraged to confront subject/offenders </a:t>
            </a:r>
          </a:p>
          <a:p>
            <a:pPr defTabSz="914377">
              <a:spcAft>
                <a:spcPts val="600"/>
              </a:spcAft>
              <a:buFont typeface="Wingdings" panose="05000000000000000000" pitchFamily="2" charset="2"/>
              <a:buChar char="Ø"/>
              <a:tabLst>
                <a:tab pos="341305" algn="l"/>
              </a:tabLst>
              <a:defRPr/>
            </a:pPr>
            <a:r>
              <a:rPr lang="en-US" sz="2000" dirty="0">
                <a:solidFill>
                  <a:sysClr val="windowText" lastClr="000000"/>
                </a:solidFill>
              </a:rPr>
              <a:t>Army policy does not require complainants of sexual harassment to confront the subject/offender</a:t>
            </a:r>
          </a:p>
          <a:p>
            <a:pPr defTabSz="914377">
              <a:spcAft>
                <a:spcPts val="600"/>
              </a:spcAft>
              <a:buFont typeface="Wingdings" panose="05000000000000000000" pitchFamily="2" charset="2"/>
              <a:buChar char="Ø"/>
              <a:tabLst>
                <a:tab pos="341305" algn="l"/>
              </a:tabLst>
              <a:defRPr/>
            </a:pPr>
            <a:r>
              <a:rPr lang="en-US" sz="2000" dirty="0">
                <a:solidFill>
                  <a:sysClr val="windowText" lastClr="000000"/>
                </a:solidFill>
              </a:rPr>
              <a:t>File formal complaints with the brigade level SARC or </a:t>
            </a:r>
            <a:r>
              <a:rPr lang="en-US" sz="2000" dirty="0" smtClean="0">
                <a:solidFill>
                  <a:sysClr val="windowText" lastClr="000000"/>
                </a:solidFill>
              </a:rPr>
              <a:t>higher</a:t>
            </a:r>
          </a:p>
          <a:p>
            <a:pPr defTabSz="914377">
              <a:spcAft>
                <a:spcPts val="600"/>
              </a:spcAft>
              <a:buFont typeface="Wingdings" panose="05000000000000000000" pitchFamily="2" charset="2"/>
              <a:buChar char="Ø"/>
              <a:tabLst>
                <a:tab pos="341305" algn="l"/>
              </a:tabLst>
              <a:defRPr/>
            </a:pPr>
            <a:r>
              <a:rPr lang="en-US" sz="2000" dirty="0">
                <a:solidFill>
                  <a:sysClr val="windowText" lastClr="000000"/>
                </a:solidFill>
              </a:rPr>
              <a:t>Family members 18 and over, are eligible to file complaints with a SARC. Family members under 18 file with Family Advocacy Program (FAP)</a:t>
            </a:r>
          </a:p>
          <a:p>
            <a:pPr defTabSz="914377">
              <a:spcAft>
                <a:spcPts val="600"/>
              </a:spcAft>
              <a:buFont typeface="Wingdings" panose="05000000000000000000" pitchFamily="2" charset="2"/>
              <a:buChar char="Ø"/>
              <a:tabLst>
                <a:tab pos="341305" algn="l"/>
              </a:tabLst>
              <a:defRPr/>
            </a:pPr>
            <a:endParaRPr lang="en-US" sz="2000" dirty="0">
              <a:solidFill>
                <a:sysClr val="windowText" lastClr="000000"/>
              </a:solidFill>
            </a:endParaRPr>
          </a:p>
        </p:txBody>
      </p:sp>
      <p:sp>
        <p:nvSpPr>
          <p:cNvPr id="12" name="TextBox 7"/>
          <p:cNvSpPr txBox="1">
            <a:spLocks noChangeArrowheads="1"/>
          </p:cNvSpPr>
          <p:nvPr/>
        </p:nvSpPr>
        <p:spPr bwMode="auto">
          <a:xfrm>
            <a:off x="772049" y="1182790"/>
            <a:ext cx="10700657" cy="461665"/>
          </a:xfrm>
          <a:prstGeom prst="rect">
            <a:avLst/>
          </a:prstGeom>
          <a:solidFill>
            <a:srgbClr val="A5B592"/>
          </a:solidFill>
          <a:ln w="9525">
            <a:noFill/>
            <a:miter lim="800000"/>
            <a:headEnd/>
            <a:tailEnd/>
          </a:ln>
        </p:spPr>
        <p:txBody>
          <a:bodyPr wrap="square">
            <a:spAutoFit/>
          </a:bodyPr>
          <a:lstStyle/>
          <a:p>
            <a:pPr algn="ctr" defTabSz="914377" fontAlgn="base">
              <a:spcBef>
                <a:spcPct val="0"/>
              </a:spcBef>
              <a:spcAft>
                <a:spcPct val="0"/>
              </a:spcAft>
              <a:defRPr/>
            </a:pPr>
            <a:r>
              <a:rPr lang="en-US" sz="2400" b="1" kern="0" dirty="0" smtClean="0">
                <a:solidFill>
                  <a:prstClr val="black"/>
                </a:solidFill>
                <a:latin typeface="Arial" pitchFamily="34" charset="0"/>
                <a:ea typeface="ＭＳ Ｐゴシック" pitchFamily="34" charset="-128"/>
                <a:cs typeface="Arial" pitchFamily="34" charset="0"/>
              </a:rPr>
              <a:t>Army Soldiers</a:t>
            </a:r>
            <a:endParaRPr lang="en-US" sz="2400" b="1" kern="0" dirty="0">
              <a:solidFill>
                <a:prstClr val="black"/>
              </a:solidFill>
              <a:latin typeface="Arial" pitchFamily="34" charset="0"/>
              <a:ea typeface="ＭＳ Ｐゴシック" pitchFamily="34" charset="-128"/>
              <a:cs typeface="Arial" pitchFamily="34" charset="0"/>
            </a:endParaRPr>
          </a:p>
        </p:txBody>
      </p:sp>
      <p:pic>
        <p:nvPicPr>
          <p:cNvPr id="8" name="Content Placeholder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721" y="1932488"/>
            <a:ext cx="4558937" cy="3014542"/>
          </a:xfrm>
          <a:prstGeom prst="rect">
            <a:avLst/>
          </a:prstGeom>
        </p:spPr>
      </p:pic>
      <p:sp>
        <p:nvSpPr>
          <p:cNvPr id="7" name="TextBox 6"/>
          <p:cNvSpPr txBox="1"/>
          <p:nvPr/>
        </p:nvSpPr>
        <p:spPr>
          <a:xfrm>
            <a:off x="9906638" y="5862703"/>
            <a:ext cx="3496146" cy="307777"/>
          </a:xfrm>
          <a:prstGeom prst="rect">
            <a:avLst/>
          </a:prstGeom>
          <a:noFill/>
        </p:spPr>
        <p:txBody>
          <a:bodyPr wrap="square" rtlCol="0">
            <a:spAutoFit/>
          </a:bodyPr>
          <a:lstStyle/>
          <a:p>
            <a:pPr fontAlgn="base">
              <a:spcBef>
                <a:spcPct val="0"/>
              </a:spcBef>
              <a:spcAft>
                <a:spcPct val="0"/>
              </a:spcAft>
            </a:pPr>
            <a:r>
              <a:rPr lang="en-US" sz="1400" dirty="0">
                <a:solidFill>
                  <a:schemeClr val="bg1"/>
                </a:solidFill>
                <a:cs typeface="Arial" pitchFamily="34" charset="0"/>
              </a:rPr>
              <a:t> </a:t>
            </a:r>
            <a:r>
              <a:rPr lang="en-US" sz="1400" dirty="0" smtClean="0">
                <a:solidFill>
                  <a:schemeClr val="bg1"/>
                </a:solidFill>
                <a:cs typeface="Arial" pitchFamily="34" charset="0"/>
              </a:rPr>
              <a:t>Reference: AR 600-20</a:t>
            </a:r>
            <a:endParaRPr lang="en-US" sz="1400" dirty="0">
              <a:solidFill>
                <a:schemeClr val="bg1"/>
              </a:solidFill>
              <a:cs typeface="Arial" pitchFamily="34" charset="0"/>
            </a:endParaRPr>
          </a:p>
        </p:txBody>
      </p:sp>
    </p:spTree>
    <p:extLst>
      <p:ext uri="{BB962C8B-B14F-4D97-AF65-F5344CB8AC3E}">
        <p14:creationId xmlns:p14="http://schemas.microsoft.com/office/powerpoint/2010/main" val="128999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nvSpPr>
        <p:spPr bwMode="auto">
          <a:xfrm>
            <a:off x="477610" y="2071745"/>
            <a:ext cx="11258550" cy="4164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defTabSz="914377">
              <a:spcBef>
                <a:spcPts val="800"/>
              </a:spcBef>
              <a:buFont typeface="Wingdings" panose="05000000000000000000" pitchFamily="2" charset="2"/>
              <a:buChar char="Ø"/>
              <a:tabLst>
                <a:tab pos="341305" algn="l"/>
              </a:tabLst>
              <a:defRPr/>
            </a:pPr>
            <a:r>
              <a:rPr lang="en-US" sz="2400" dirty="0">
                <a:solidFill>
                  <a:sysClr val="windowText" lastClr="000000"/>
                </a:solidFill>
              </a:rPr>
              <a:t>Army Civilian complainants have the right to pursue administrative remedies through the Equal Employment Opportunity (EEO) complaint </a:t>
            </a:r>
            <a:r>
              <a:rPr lang="en-US" sz="2400" dirty="0" smtClean="0">
                <a:solidFill>
                  <a:sysClr val="windowText" lastClr="000000"/>
                </a:solidFill>
              </a:rPr>
              <a:t>process</a:t>
            </a:r>
            <a:endParaRPr lang="en-US" sz="2400" dirty="0">
              <a:solidFill>
                <a:sysClr val="windowText" lastClr="000000"/>
              </a:solidFill>
            </a:endParaRPr>
          </a:p>
          <a:p>
            <a:pPr defTabSz="914377">
              <a:spcBef>
                <a:spcPts val="800"/>
              </a:spcBef>
              <a:buFont typeface="Wingdings" panose="05000000000000000000" pitchFamily="2" charset="2"/>
              <a:buChar char="Ø"/>
              <a:tabLst>
                <a:tab pos="341305" algn="l"/>
              </a:tabLst>
              <a:defRPr/>
            </a:pPr>
            <a:r>
              <a:rPr lang="en-US" sz="2400" dirty="0">
                <a:solidFill>
                  <a:sysClr val="windowText" lastClr="000000"/>
                </a:solidFill>
              </a:rPr>
              <a:t>Army Civilian complainants </a:t>
            </a:r>
            <a:r>
              <a:rPr lang="en-US" sz="2400" dirty="0">
                <a:solidFill>
                  <a:sysClr val="windowText" lastClr="000000"/>
                </a:solidFill>
                <a:cs typeface="Times New Roman" pitchFamily="18" charset="0"/>
              </a:rPr>
              <a:t>have the right to sue </a:t>
            </a:r>
          </a:p>
          <a:p>
            <a:pPr defTabSz="914377">
              <a:spcBef>
                <a:spcPts val="800"/>
              </a:spcBef>
              <a:buFont typeface="Wingdings" panose="05000000000000000000" pitchFamily="2" charset="2"/>
              <a:buChar char="Ø"/>
              <a:tabLst>
                <a:tab pos="341305" algn="l"/>
              </a:tabLst>
              <a:defRPr/>
            </a:pPr>
            <a:r>
              <a:rPr lang="en-US" sz="2400" dirty="0">
                <a:solidFill>
                  <a:sysClr val="windowText" lastClr="000000"/>
                </a:solidFill>
              </a:rPr>
              <a:t>Although Army policy does not require </a:t>
            </a:r>
            <a:r>
              <a:rPr lang="en-US" sz="2400" dirty="0" smtClean="0">
                <a:solidFill>
                  <a:sysClr val="windowText" lastClr="000000"/>
                </a:solidFill>
              </a:rPr>
              <a:t>complainants </a:t>
            </a:r>
            <a:r>
              <a:rPr lang="en-US" sz="2400" dirty="0">
                <a:solidFill>
                  <a:sysClr val="windowText" lastClr="000000"/>
                </a:solidFill>
              </a:rPr>
              <a:t>of sexual harassment to confront the subject/offender, complainants are highly encouraged to do </a:t>
            </a:r>
            <a:r>
              <a:rPr lang="en-US" sz="2400" dirty="0" smtClean="0">
                <a:solidFill>
                  <a:sysClr val="windowText" lastClr="000000"/>
                </a:solidFill>
              </a:rPr>
              <a:t>so</a:t>
            </a:r>
          </a:p>
          <a:p>
            <a:pPr defTabSz="914377">
              <a:spcBef>
                <a:spcPts val="800"/>
              </a:spcBef>
              <a:buFont typeface="Wingdings" panose="05000000000000000000" pitchFamily="2" charset="2"/>
              <a:buChar char="Ø"/>
              <a:tabLst>
                <a:tab pos="341305" algn="l"/>
              </a:tabLst>
              <a:defRPr/>
            </a:pPr>
            <a:r>
              <a:rPr lang="en-US" sz="2400" dirty="0" smtClean="0">
                <a:solidFill>
                  <a:sysClr val="windowText" lastClr="000000"/>
                </a:solidFill>
              </a:rPr>
              <a:t>Civilians </a:t>
            </a:r>
            <a:r>
              <a:rPr lang="en-US" sz="2400" dirty="0">
                <a:solidFill>
                  <a:sysClr val="windowText" lastClr="000000"/>
                </a:solidFill>
              </a:rPr>
              <a:t>are protected from retaliation (reprisal) for their EEO activity under federal law</a:t>
            </a:r>
            <a:endParaRPr lang="en-US" sz="2400" dirty="0">
              <a:solidFill>
                <a:sysClr val="windowText" lastClr="000000"/>
              </a:solidFill>
              <a:cs typeface="Times New Roman" pitchFamily="18" charset="0"/>
            </a:endParaRPr>
          </a:p>
        </p:txBody>
      </p:sp>
      <p:sp>
        <p:nvSpPr>
          <p:cNvPr id="8" name="TextBox 7"/>
          <p:cNvSpPr txBox="1">
            <a:spLocks noChangeArrowheads="1"/>
          </p:cNvSpPr>
          <p:nvPr/>
        </p:nvSpPr>
        <p:spPr bwMode="auto">
          <a:xfrm>
            <a:off x="838199" y="1162192"/>
            <a:ext cx="10537371" cy="461665"/>
          </a:xfrm>
          <a:prstGeom prst="rect">
            <a:avLst/>
          </a:prstGeom>
          <a:solidFill>
            <a:srgbClr val="A5B592"/>
          </a:solidFill>
          <a:ln w="9525">
            <a:noFill/>
            <a:miter lim="800000"/>
            <a:headEnd/>
            <a:tailEnd/>
          </a:ln>
        </p:spPr>
        <p:txBody>
          <a:bodyPr wrap="square">
            <a:spAutoFit/>
          </a:bodyPr>
          <a:lstStyle/>
          <a:p>
            <a:pPr algn="ctr" defTabSz="914377" fontAlgn="base">
              <a:spcBef>
                <a:spcPct val="0"/>
              </a:spcBef>
              <a:spcAft>
                <a:spcPct val="0"/>
              </a:spcAft>
              <a:defRPr/>
            </a:pPr>
            <a:r>
              <a:rPr lang="en-US" sz="2400" b="1" kern="0" dirty="0" smtClean="0">
                <a:solidFill>
                  <a:prstClr val="black"/>
                </a:solidFill>
                <a:latin typeface="Arial" pitchFamily="34" charset="0"/>
                <a:ea typeface="ＭＳ Ｐゴシック" pitchFamily="34" charset="-128"/>
                <a:cs typeface="Arial" pitchFamily="34" charset="0"/>
              </a:rPr>
              <a:t>Army Civilians</a:t>
            </a:r>
            <a:endParaRPr lang="en-US" sz="2400" b="1" kern="0" dirty="0">
              <a:solidFill>
                <a:prstClr val="black"/>
              </a:solidFill>
              <a:latin typeface="Arial" pitchFamily="34" charset="0"/>
              <a:ea typeface="ＭＳ Ｐゴシック" pitchFamily="34" charset="-128"/>
              <a:cs typeface="Arial" pitchFamily="34" charset="0"/>
            </a:endParaRPr>
          </a:p>
        </p:txBody>
      </p:sp>
      <p:sp>
        <p:nvSpPr>
          <p:cNvPr id="10" name="TextBox 9"/>
          <p:cNvSpPr txBox="1"/>
          <p:nvPr/>
        </p:nvSpPr>
        <p:spPr>
          <a:xfrm>
            <a:off x="9144000" y="5848731"/>
            <a:ext cx="2231570" cy="307777"/>
          </a:xfrm>
          <a:prstGeom prst="rect">
            <a:avLst/>
          </a:prstGeom>
          <a:noFill/>
        </p:spPr>
        <p:txBody>
          <a:bodyPr wrap="square" rtlCol="0">
            <a:spAutoFit/>
          </a:bodyPr>
          <a:lstStyle/>
          <a:p>
            <a:pPr fontAlgn="base">
              <a:spcBef>
                <a:spcPct val="0"/>
              </a:spcBef>
              <a:spcAft>
                <a:spcPct val="0"/>
              </a:spcAft>
            </a:pPr>
            <a:r>
              <a:rPr lang="en-US" sz="1400" dirty="0">
                <a:solidFill>
                  <a:schemeClr val="bg1"/>
                </a:solidFill>
                <a:cs typeface="Arial" pitchFamily="34" charset="0"/>
              </a:rPr>
              <a:t> </a:t>
            </a:r>
            <a:r>
              <a:rPr lang="en-US" sz="1400" dirty="0" smtClean="0">
                <a:solidFill>
                  <a:schemeClr val="bg1"/>
                </a:solidFill>
                <a:cs typeface="Arial" pitchFamily="34" charset="0"/>
              </a:rPr>
              <a:t>Reference: AR 690-600</a:t>
            </a:r>
            <a:endParaRPr lang="en-US" sz="1400" dirty="0">
              <a:solidFill>
                <a:schemeClr val="bg1"/>
              </a:solidFill>
              <a:cs typeface="Arial" pitchFamily="34" charset="0"/>
            </a:endParaRPr>
          </a:p>
        </p:txBody>
      </p:sp>
      <p:sp>
        <p:nvSpPr>
          <p:cNvPr id="11" name="Title 2"/>
          <p:cNvSpPr txBox="1">
            <a:spLocks/>
          </p:cNvSpPr>
          <p:nvPr/>
        </p:nvSpPr>
        <p:spPr>
          <a:xfrm>
            <a:off x="4433451" y="98610"/>
            <a:ext cx="7761753" cy="813359"/>
          </a:xfrm>
          <a:prstGeom prst="rect">
            <a:avLst/>
          </a:prstGeom>
          <a:ln w="19050">
            <a:noFill/>
          </a:ln>
        </p:spPr>
        <p:txBody>
          <a:bodyPr>
            <a:noAutofit/>
          </a:bodyPr>
          <a:lstStyle>
            <a:lvl1pPr algn="r" rtl="0" eaLnBrk="0" fontAlgn="base" hangingPunct="0">
              <a:spcBef>
                <a:spcPct val="0"/>
              </a:spcBef>
              <a:spcAft>
                <a:spcPct val="0"/>
              </a:spcAft>
              <a:defRPr lang="en-US" sz="3200" b="1" kern="1200" spc="-100" dirty="0">
                <a:ln w="3200">
                  <a:noFill/>
                  <a:prstDash val="solid"/>
                  <a:round/>
                </a:ln>
                <a:solidFill>
                  <a:schemeClr val="bg1"/>
                </a:solidFill>
                <a:latin typeface="+mj-lt"/>
                <a:ea typeface="ＭＳ Ｐゴシック" pitchFamily="34" charset="-128"/>
                <a:cs typeface="Arial" pitchFamily="34" charset="0"/>
              </a:defRPr>
            </a:lvl1pPr>
            <a:lvl2pPr algn="r" rtl="0" eaLnBrk="0" fontAlgn="base" hangingPunct="0">
              <a:spcBef>
                <a:spcPct val="0"/>
              </a:spcBef>
              <a:spcAft>
                <a:spcPct val="0"/>
              </a:spcAft>
              <a:defRPr sz="3200" b="1">
                <a:solidFill>
                  <a:schemeClr val="bg1"/>
                </a:solidFill>
                <a:latin typeface="Arial" panose="020B0604020202020204" pitchFamily="34" charset="0"/>
                <a:ea typeface="ＭＳ Ｐゴシック" pitchFamily="34" charset="-128"/>
                <a:cs typeface="Arial" pitchFamily="34" charset="0"/>
              </a:defRPr>
            </a:lvl2pPr>
            <a:lvl3pPr algn="r" rtl="0" eaLnBrk="0" fontAlgn="base" hangingPunct="0">
              <a:spcBef>
                <a:spcPct val="0"/>
              </a:spcBef>
              <a:spcAft>
                <a:spcPct val="0"/>
              </a:spcAft>
              <a:defRPr sz="3200" b="1">
                <a:solidFill>
                  <a:schemeClr val="bg1"/>
                </a:solidFill>
                <a:latin typeface="Arial" panose="020B0604020202020204" pitchFamily="34" charset="0"/>
                <a:ea typeface="ＭＳ Ｐゴシック" pitchFamily="34" charset="-128"/>
                <a:cs typeface="Arial" pitchFamily="34" charset="0"/>
              </a:defRPr>
            </a:lvl3pPr>
            <a:lvl4pPr algn="r" rtl="0" eaLnBrk="0" fontAlgn="base" hangingPunct="0">
              <a:spcBef>
                <a:spcPct val="0"/>
              </a:spcBef>
              <a:spcAft>
                <a:spcPct val="0"/>
              </a:spcAft>
              <a:defRPr sz="3200" b="1">
                <a:solidFill>
                  <a:schemeClr val="bg1"/>
                </a:solidFill>
                <a:latin typeface="Arial" panose="020B0604020202020204" pitchFamily="34" charset="0"/>
                <a:ea typeface="ＭＳ Ｐゴシック" pitchFamily="34" charset="-128"/>
                <a:cs typeface="Arial" pitchFamily="34" charset="0"/>
              </a:defRPr>
            </a:lvl4pPr>
            <a:lvl5pPr algn="r" rtl="0" eaLnBrk="0" fontAlgn="base" hangingPunct="0">
              <a:spcBef>
                <a:spcPct val="0"/>
              </a:spcBef>
              <a:spcAft>
                <a:spcPct val="0"/>
              </a:spcAft>
              <a:defRPr sz="3200" b="1">
                <a:solidFill>
                  <a:schemeClr val="bg1"/>
                </a:solidFill>
                <a:latin typeface="Arial" panose="020B0604020202020204"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r>
              <a:rPr lang="en-US" dirty="0" smtClean="0"/>
              <a:t>Army Policy on Sexual Harassment  </a:t>
            </a:r>
            <a:r>
              <a:rPr lang="en-US" sz="2000" dirty="0" smtClean="0"/>
              <a:t>(Continued)</a:t>
            </a:r>
            <a:endParaRPr lang="en-US" sz="2000" dirty="0"/>
          </a:p>
        </p:txBody>
      </p:sp>
    </p:spTree>
    <p:extLst>
      <p:ext uri="{BB962C8B-B14F-4D97-AF65-F5344CB8AC3E}">
        <p14:creationId xmlns:p14="http://schemas.microsoft.com/office/powerpoint/2010/main" val="4290522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5013" y="1117690"/>
            <a:ext cx="11447935" cy="5399791"/>
          </a:xfrm>
        </p:spPr>
        <p:txBody>
          <a:bodyPr/>
          <a:lstStyle/>
          <a:p>
            <a:pPr marL="0" indent="0">
              <a:buNone/>
            </a:pPr>
            <a:endParaRPr lang="en-US" sz="2800" u="sng" dirty="0" smtClean="0"/>
          </a:p>
          <a:p>
            <a:pPr marL="687387" lvl="1" indent="-457200">
              <a:buFont typeface="+mj-lt"/>
              <a:buAutoNum type="arabicPeriod"/>
            </a:pPr>
            <a:r>
              <a:rPr lang="en-US" sz="2400" dirty="0" smtClean="0"/>
              <a:t>Anonymous: </a:t>
            </a:r>
            <a:r>
              <a:rPr lang="en-US" sz="2200" b="0" dirty="0" smtClean="0">
                <a:solidFill>
                  <a:prstClr val="black"/>
                </a:solidFill>
                <a:latin typeface="Arial" pitchFamily="34" charset="0"/>
                <a:ea typeface="ＭＳ Ｐゴシック" pitchFamily="34" charset="-128"/>
                <a:cs typeface="Arial" pitchFamily="34" charset="0"/>
              </a:rPr>
              <a:t>Encourages </a:t>
            </a:r>
            <a:r>
              <a:rPr lang="en-US" sz="2200" b="0" dirty="0">
                <a:solidFill>
                  <a:prstClr val="black"/>
                </a:solidFill>
                <a:latin typeface="Arial" pitchFamily="34" charset="0"/>
                <a:ea typeface="ＭＳ Ｐゴシック" pitchFamily="34" charset="-128"/>
                <a:cs typeface="Arial" pitchFamily="34" charset="0"/>
              </a:rPr>
              <a:t>the reporting of incidents while maintaining </a:t>
            </a:r>
            <a:r>
              <a:rPr lang="en-US" sz="2200" b="0" dirty="0" smtClean="0">
                <a:solidFill>
                  <a:prstClr val="black"/>
                </a:solidFill>
                <a:latin typeface="Arial" pitchFamily="34" charset="0"/>
                <a:ea typeface="ＭＳ Ｐゴシック" pitchFamily="34" charset="-128"/>
                <a:cs typeface="Arial" pitchFamily="34" charset="0"/>
              </a:rPr>
              <a:t>anonymity</a:t>
            </a:r>
            <a:endParaRPr lang="en-US" sz="2200" b="0" dirty="0" smtClean="0"/>
          </a:p>
          <a:p>
            <a:pPr marL="687387" lvl="1" indent="-457200">
              <a:spcBef>
                <a:spcPts val="1200"/>
              </a:spcBef>
              <a:buFont typeface="+mj-lt"/>
              <a:buAutoNum type="arabicPeriod"/>
            </a:pPr>
            <a:r>
              <a:rPr lang="en-US" sz="2400" dirty="0" smtClean="0"/>
              <a:t>Informal: </a:t>
            </a:r>
          </a:p>
          <a:p>
            <a:pPr marL="1108075" lvl="3" indent="-285750">
              <a:buFont typeface="Arial" panose="020B0604020202020204" pitchFamily="34" charset="0"/>
              <a:buChar char="•"/>
            </a:pPr>
            <a:r>
              <a:rPr lang="en-US" sz="2200" dirty="0" smtClean="0">
                <a:solidFill>
                  <a:prstClr val="black"/>
                </a:solidFill>
                <a:latin typeface="Arial" pitchFamily="34" charset="0"/>
                <a:ea typeface="ＭＳ Ｐゴシック" pitchFamily="34" charset="-128"/>
                <a:cs typeface="Arial" pitchFamily="34" charset="0"/>
              </a:rPr>
              <a:t>Direct approach - </a:t>
            </a:r>
            <a:r>
              <a:rPr lang="en-US" sz="2200" b="0" dirty="0" smtClean="0">
                <a:solidFill>
                  <a:prstClr val="black"/>
                </a:solidFill>
                <a:latin typeface="Arial" pitchFamily="34" charset="0"/>
                <a:ea typeface="ＭＳ Ｐゴシック" pitchFamily="34" charset="-128"/>
                <a:cs typeface="Arial" pitchFamily="34" charset="0"/>
              </a:rPr>
              <a:t>Confront </a:t>
            </a:r>
            <a:r>
              <a:rPr lang="en-US" sz="2200" b="0" dirty="0">
                <a:solidFill>
                  <a:prstClr val="black"/>
                </a:solidFill>
                <a:latin typeface="Arial" pitchFamily="34" charset="0"/>
                <a:ea typeface="ＭＳ Ｐゴシック" pitchFamily="34" charset="-128"/>
                <a:cs typeface="Arial" pitchFamily="34" charset="0"/>
              </a:rPr>
              <a:t>the harasser (in person, email, or </a:t>
            </a:r>
            <a:r>
              <a:rPr lang="en-US" sz="2200" b="0" dirty="0" smtClean="0">
                <a:solidFill>
                  <a:prstClr val="black"/>
                </a:solidFill>
                <a:latin typeface="Arial" pitchFamily="34" charset="0"/>
                <a:ea typeface="ＭＳ Ｐゴシック" pitchFamily="34" charset="-128"/>
                <a:cs typeface="Arial" pitchFamily="34" charset="0"/>
              </a:rPr>
              <a:t>text)</a:t>
            </a:r>
          </a:p>
          <a:p>
            <a:pPr marL="1108075" lvl="3" indent="-285750">
              <a:buFont typeface="Arial" panose="020B0604020202020204" pitchFamily="34" charset="0"/>
              <a:buChar char="•"/>
            </a:pPr>
            <a:r>
              <a:rPr lang="en-US" sz="2200" dirty="0" smtClean="0">
                <a:solidFill>
                  <a:prstClr val="black"/>
                </a:solidFill>
                <a:latin typeface="Arial" pitchFamily="34" charset="0"/>
                <a:ea typeface="ＭＳ Ｐゴシック" pitchFamily="34" charset="-128"/>
                <a:cs typeface="Arial" pitchFamily="34" charset="0"/>
              </a:rPr>
              <a:t>Third-party - </a:t>
            </a:r>
            <a:r>
              <a:rPr lang="en-US" sz="2200" b="0" dirty="0" smtClean="0">
                <a:solidFill>
                  <a:prstClr val="black"/>
                </a:solidFill>
                <a:latin typeface="Arial" pitchFamily="34" charset="0"/>
                <a:ea typeface="ＭＳ Ｐゴシック" pitchFamily="34" charset="-128"/>
                <a:cs typeface="Arial" pitchFamily="34" charset="0"/>
              </a:rPr>
              <a:t>Ask someone else to talk to the harasser</a:t>
            </a:r>
          </a:p>
          <a:p>
            <a:pPr marL="1108075" lvl="3" indent="-285750">
              <a:buFont typeface="Arial" panose="020B0604020202020204" pitchFamily="34" charset="0"/>
              <a:buChar char="•"/>
            </a:pPr>
            <a:r>
              <a:rPr lang="en-US" sz="2200" dirty="0" smtClean="0">
                <a:solidFill>
                  <a:prstClr val="black"/>
                </a:solidFill>
                <a:latin typeface="Arial" pitchFamily="34" charset="0"/>
                <a:ea typeface="ＭＳ Ｐゴシック" pitchFamily="34" charset="-128"/>
                <a:cs typeface="Arial" pitchFamily="34" charset="0"/>
              </a:rPr>
              <a:t>Chain of Command - </a:t>
            </a:r>
            <a:r>
              <a:rPr lang="en-US" sz="2200" b="0" dirty="0" smtClean="0">
                <a:solidFill>
                  <a:prstClr val="black"/>
                </a:solidFill>
                <a:latin typeface="+mj-lt"/>
                <a:ea typeface="ＭＳ Ｐゴシック" pitchFamily="34" charset="-128"/>
                <a:cs typeface="Arial" pitchFamily="34" charset="0"/>
              </a:rPr>
              <a:t>Report the behavior to your immediate supervisor</a:t>
            </a:r>
          </a:p>
          <a:p>
            <a:pPr marL="687387" lvl="1" indent="-457200">
              <a:spcBef>
                <a:spcPts val="1200"/>
              </a:spcBef>
              <a:buFont typeface="+mj-lt"/>
              <a:buAutoNum type="arabicPeriod"/>
            </a:pPr>
            <a:r>
              <a:rPr lang="en-US" sz="2400" dirty="0" smtClean="0"/>
              <a:t>Formal: </a:t>
            </a:r>
            <a:endParaRPr lang="en-US" sz="2200" dirty="0" smtClean="0"/>
          </a:p>
          <a:p>
            <a:pPr marL="1108075" lvl="3" indent="-285750">
              <a:buFont typeface="Arial" panose="020B0604020202020204" pitchFamily="34" charset="0"/>
              <a:buChar char="•"/>
            </a:pPr>
            <a:r>
              <a:rPr lang="en-US" sz="2200" b="0" dirty="0" smtClean="0">
                <a:solidFill>
                  <a:prstClr val="black"/>
                </a:solidFill>
                <a:latin typeface="Arial" pitchFamily="34" charset="0"/>
                <a:ea typeface="ＭＳ Ｐゴシック" pitchFamily="34" charset="-128"/>
                <a:cs typeface="Arial" pitchFamily="34" charset="0"/>
              </a:rPr>
              <a:t>Filed </a:t>
            </a:r>
            <a:r>
              <a:rPr lang="en-US" sz="2200" b="0" dirty="0">
                <a:solidFill>
                  <a:prstClr val="black"/>
                </a:solidFill>
                <a:latin typeface="Arial" pitchFamily="34" charset="0"/>
                <a:ea typeface="ＭＳ Ｐゴシック" pitchFamily="34" charset="-128"/>
                <a:cs typeface="Arial" pitchFamily="34" charset="0"/>
              </a:rPr>
              <a:t>in writing using DA Form 7279, CDR is </a:t>
            </a:r>
            <a:r>
              <a:rPr lang="en-US" sz="2200" b="0" dirty="0" smtClean="0">
                <a:solidFill>
                  <a:prstClr val="black"/>
                </a:solidFill>
                <a:latin typeface="Arial" pitchFamily="34" charset="0"/>
                <a:ea typeface="ＭＳ Ｐゴシック" pitchFamily="34" charset="-128"/>
                <a:cs typeface="Arial" pitchFamily="34" charset="0"/>
              </a:rPr>
              <a:t>notified</a:t>
            </a:r>
          </a:p>
          <a:p>
            <a:pPr marL="1108075" lvl="3" indent="-285750">
              <a:buFont typeface="Arial" panose="020B0604020202020204" pitchFamily="34" charset="0"/>
              <a:buChar char="•"/>
            </a:pPr>
            <a:r>
              <a:rPr lang="en-US" sz="2200" b="0" dirty="0" smtClean="0">
                <a:solidFill>
                  <a:prstClr val="black"/>
                </a:solidFill>
                <a:latin typeface="Arial" pitchFamily="34" charset="0"/>
                <a:ea typeface="ＭＳ Ｐゴシック" pitchFamily="34" charset="-128"/>
                <a:cs typeface="Arial" pitchFamily="34" charset="0"/>
              </a:rPr>
              <a:t>Soldiers have 60 calendar days to file a formal complaint</a:t>
            </a:r>
            <a:endParaRPr lang="en-US" sz="1800" dirty="0" smtClean="0">
              <a:solidFill>
                <a:srgbClr val="FF0000"/>
              </a:solidFill>
              <a:latin typeface="Arial" pitchFamily="34" charset="0"/>
              <a:ea typeface="ＭＳ Ｐゴシック" pitchFamily="34" charset="-128"/>
              <a:cs typeface="Arial" pitchFamily="34" charset="0"/>
            </a:endParaRPr>
          </a:p>
          <a:p>
            <a:pPr marL="458787" lvl="2" indent="0">
              <a:buNone/>
            </a:pPr>
            <a:r>
              <a:rPr lang="en-US" sz="1800" b="0" dirty="0" smtClean="0"/>
              <a:t>	</a:t>
            </a:r>
          </a:p>
        </p:txBody>
      </p:sp>
      <p:sp>
        <p:nvSpPr>
          <p:cNvPr id="3" name="Title 2"/>
          <p:cNvSpPr>
            <a:spLocks noGrp="1"/>
          </p:cNvSpPr>
          <p:nvPr>
            <p:ph type="title"/>
          </p:nvPr>
        </p:nvSpPr>
        <p:spPr>
          <a:xfrm>
            <a:off x="6336880" y="117230"/>
            <a:ext cx="5855121" cy="609600"/>
          </a:xfrm>
        </p:spPr>
        <p:txBody>
          <a:bodyPr/>
          <a:lstStyle/>
          <a:p>
            <a:r>
              <a:rPr lang="en-US" dirty="0" smtClean="0"/>
              <a:t>Reporting Options – Military</a:t>
            </a:r>
            <a:endParaRPr lang="en-US" dirty="0"/>
          </a:p>
        </p:txBody>
      </p:sp>
      <p:sp>
        <p:nvSpPr>
          <p:cNvPr id="4" name="TextBox 3"/>
          <p:cNvSpPr txBox="1"/>
          <p:nvPr/>
        </p:nvSpPr>
        <p:spPr>
          <a:xfrm>
            <a:off x="8504783" y="5883228"/>
            <a:ext cx="3497344" cy="307777"/>
          </a:xfrm>
          <a:prstGeom prst="rect">
            <a:avLst/>
          </a:prstGeom>
          <a:noFill/>
        </p:spPr>
        <p:txBody>
          <a:bodyPr wrap="square" rtlCol="0">
            <a:spAutoFit/>
          </a:bodyPr>
          <a:lstStyle/>
          <a:p>
            <a:r>
              <a:rPr lang="en-US" sz="1400" dirty="0" smtClean="0">
                <a:solidFill>
                  <a:schemeClr val="bg1"/>
                </a:solidFill>
              </a:rPr>
              <a:t>References: AR 600-20/ DoDI 1020.03</a:t>
            </a:r>
            <a:endParaRPr lang="en-US" sz="1400" dirty="0">
              <a:solidFill>
                <a:schemeClr val="bg1"/>
              </a:solidFill>
            </a:endParaRPr>
          </a:p>
        </p:txBody>
      </p:sp>
    </p:spTree>
    <p:extLst>
      <p:ext uri="{BB962C8B-B14F-4D97-AF65-F5344CB8AC3E}">
        <p14:creationId xmlns:p14="http://schemas.microsoft.com/office/powerpoint/2010/main" val="4241714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3981" y="1949115"/>
            <a:ext cx="11447935" cy="1684421"/>
          </a:xfrm>
        </p:spPr>
        <p:txBody>
          <a:bodyPr/>
          <a:lstStyle/>
          <a:p>
            <a:pPr marL="0" indent="0">
              <a:spcBef>
                <a:spcPts val="1200"/>
              </a:spcBef>
              <a:spcAft>
                <a:spcPts val="1200"/>
              </a:spcAft>
              <a:buNone/>
            </a:pPr>
            <a:r>
              <a:rPr lang="en-US" sz="2800" dirty="0" smtClean="0"/>
              <a:t>Formal reports of sexual harassment:</a:t>
            </a:r>
          </a:p>
          <a:p>
            <a:pPr lvl="1">
              <a:spcBef>
                <a:spcPts val="1200"/>
              </a:spcBef>
              <a:spcAft>
                <a:spcPts val="1200"/>
              </a:spcAft>
            </a:pPr>
            <a:r>
              <a:rPr lang="en-US" sz="2400" b="0" dirty="0" smtClean="0"/>
              <a:t>May be raised to Command and/or EEO personnel</a:t>
            </a:r>
          </a:p>
          <a:p>
            <a:pPr lvl="1">
              <a:spcBef>
                <a:spcPts val="1200"/>
              </a:spcBef>
              <a:spcAft>
                <a:spcPts val="1200"/>
              </a:spcAft>
            </a:pPr>
            <a:r>
              <a:rPr lang="en-US" sz="2400" b="0" dirty="0" smtClean="0"/>
              <a:t>Must contact the </a:t>
            </a:r>
            <a:r>
              <a:rPr lang="en-US" sz="2400" u="sng" dirty="0" smtClean="0"/>
              <a:t>EEO Office</a:t>
            </a:r>
            <a:r>
              <a:rPr lang="en-US" sz="2400" dirty="0" smtClean="0"/>
              <a:t> </a:t>
            </a:r>
            <a:r>
              <a:rPr lang="en-US" sz="2400" b="0" dirty="0" smtClean="0"/>
              <a:t>within </a:t>
            </a:r>
            <a:r>
              <a:rPr lang="en-US" sz="2400" u="sng" dirty="0" smtClean="0"/>
              <a:t>45 calendar days</a:t>
            </a:r>
            <a:r>
              <a:rPr lang="en-US" sz="2400" b="0" dirty="0" smtClean="0"/>
              <a:t> of becoming aware of the sexual harassment, to initiate the complaint process (Command/Supervisor notification does not count toward the 45-day time limit)</a:t>
            </a:r>
          </a:p>
        </p:txBody>
      </p:sp>
      <p:sp>
        <p:nvSpPr>
          <p:cNvPr id="3" name="Title 2"/>
          <p:cNvSpPr>
            <a:spLocks noGrp="1"/>
          </p:cNvSpPr>
          <p:nvPr>
            <p:ph type="title"/>
          </p:nvPr>
        </p:nvSpPr>
        <p:spPr>
          <a:xfrm>
            <a:off x="6336880" y="140676"/>
            <a:ext cx="5855121" cy="550986"/>
          </a:xfrm>
        </p:spPr>
        <p:txBody>
          <a:bodyPr/>
          <a:lstStyle/>
          <a:p>
            <a:r>
              <a:rPr lang="en-US" dirty="0" smtClean="0"/>
              <a:t>Reporting Options - Civilians</a:t>
            </a:r>
            <a:endParaRPr lang="en-US" dirty="0"/>
          </a:p>
        </p:txBody>
      </p:sp>
      <p:sp>
        <p:nvSpPr>
          <p:cNvPr id="4" name="Rectangle 3"/>
          <p:cNvSpPr/>
          <p:nvPr/>
        </p:nvSpPr>
        <p:spPr>
          <a:xfrm>
            <a:off x="9766802" y="5859959"/>
            <a:ext cx="2055114" cy="307777"/>
          </a:xfrm>
          <a:prstGeom prst="rect">
            <a:avLst/>
          </a:prstGeom>
        </p:spPr>
        <p:txBody>
          <a:bodyPr wrap="none">
            <a:spAutoFit/>
          </a:bodyPr>
          <a:lstStyle/>
          <a:p>
            <a:r>
              <a:rPr lang="en-US" sz="1400" dirty="0" smtClean="0">
                <a:solidFill>
                  <a:schemeClr val="bg1"/>
                </a:solidFill>
              </a:rPr>
              <a:t>Reference: </a:t>
            </a:r>
            <a:r>
              <a:rPr lang="en-US" sz="1400" dirty="0">
                <a:solidFill>
                  <a:schemeClr val="bg1"/>
                </a:solidFill>
              </a:rPr>
              <a:t>AR 690-600</a:t>
            </a:r>
          </a:p>
        </p:txBody>
      </p:sp>
    </p:spTree>
    <p:extLst>
      <p:ext uri="{BB962C8B-B14F-4D97-AF65-F5344CB8AC3E}">
        <p14:creationId xmlns:p14="http://schemas.microsoft.com/office/powerpoint/2010/main" val="3107385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33901" y="127000"/>
            <a:ext cx="7658100" cy="640276"/>
          </a:xfrm>
          <a:prstGeom prst="rect">
            <a:avLst/>
          </a:prstGeom>
        </p:spPr>
        <p:txBody>
          <a:bodyPr anchor="ctr" anchorCtr="0">
            <a:noAutofit/>
          </a:bodyPr>
          <a:lstStyle>
            <a:lvl1pPr algn="r" defTabSz="914377" rtl="0" eaLnBrk="1" latinLnBrk="0" hangingPunct="1">
              <a:lnSpc>
                <a:spcPct val="90000"/>
              </a:lnSpc>
              <a:spcBef>
                <a:spcPct val="0"/>
              </a:spcBef>
              <a:buNone/>
              <a:defRPr sz="2800" b="1" kern="1200">
                <a:solidFill>
                  <a:srgbClr val="FFD531"/>
                </a:solidFill>
                <a:latin typeface="Arial" panose="020B0604020202020204" pitchFamily="34" charset="0"/>
                <a:ea typeface="+mj-ea"/>
                <a:cs typeface="Arial" panose="020B0604020202020204" pitchFamily="34" charset="0"/>
              </a:defRPr>
            </a:lvl1pPr>
          </a:lstStyle>
          <a:p>
            <a:r>
              <a:rPr lang="en-US" sz="3200" dirty="0" smtClean="0">
                <a:solidFill>
                  <a:schemeClr val="bg1"/>
                </a:solidFill>
              </a:rPr>
              <a:t> Potential Consequences for Sexual Harassment (Military)</a:t>
            </a:r>
            <a:endParaRPr lang="en-US" sz="32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25272892"/>
              </p:ext>
            </p:extLst>
          </p:nvPr>
        </p:nvGraphicFramePr>
        <p:xfrm>
          <a:off x="185269" y="1206670"/>
          <a:ext cx="3266142" cy="4844434"/>
        </p:xfrm>
        <a:graphic>
          <a:graphicData uri="http://schemas.openxmlformats.org/drawingml/2006/table">
            <a:tbl>
              <a:tblPr firstRow="1" bandRow="1">
                <a:tableStyleId>{5C22544A-7EE6-4342-B048-85BDC9FD1C3A}</a:tableStyleId>
              </a:tblPr>
              <a:tblGrid>
                <a:gridCol w="3266142">
                  <a:extLst>
                    <a:ext uri="{9D8B030D-6E8A-4147-A177-3AD203B41FA5}">
                      <a16:colId xmlns:a16="http://schemas.microsoft.com/office/drawing/2014/main" val="20000"/>
                    </a:ext>
                  </a:extLst>
                </a:gridCol>
              </a:tblGrid>
              <a:tr h="428218">
                <a:tc>
                  <a:txBody>
                    <a:bodyPr/>
                    <a:lstStyle/>
                    <a:p>
                      <a:pPr algn="ctr"/>
                      <a:r>
                        <a:rPr lang="en-US" sz="2200" dirty="0" smtClean="0">
                          <a:solidFill>
                            <a:schemeClr val="tx1"/>
                          </a:solidFill>
                          <a:latin typeface="+mj-lt"/>
                        </a:rPr>
                        <a:t>Administrative</a:t>
                      </a:r>
                      <a:endParaRPr lang="en-US" sz="2200" dirty="0">
                        <a:solidFill>
                          <a:schemeClr val="tx1"/>
                        </a:solidFill>
                        <a:latin typeface="+mj-lt"/>
                      </a:endParaRPr>
                    </a:p>
                  </a:txBody>
                  <a:tcPr>
                    <a:solidFill>
                      <a:schemeClr val="accent3">
                        <a:lumMod val="50000"/>
                      </a:schemeClr>
                    </a:solidFill>
                  </a:tcPr>
                </a:tc>
                <a:extLst>
                  <a:ext uri="{0D108BD9-81ED-4DB2-BD59-A6C34878D82A}">
                    <a16:rowId xmlns:a16="http://schemas.microsoft.com/office/drawing/2014/main" val="10000"/>
                  </a:ext>
                </a:extLst>
              </a:tr>
              <a:tr h="414464">
                <a:tc>
                  <a:txBody>
                    <a:bodyPr/>
                    <a:lstStyle/>
                    <a:p>
                      <a:r>
                        <a:rPr lang="en-US" sz="1600" b="1" dirty="0" smtClean="0">
                          <a:latin typeface="+mj-lt"/>
                        </a:rPr>
                        <a:t>Administrative reduction</a:t>
                      </a:r>
                      <a:endParaRPr lang="en-US" sz="1600" b="1" dirty="0">
                        <a:latin typeface="+mj-lt"/>
                      </a:endParaRPr>
                    </a:p>
                  </a:txBody>
                  <a:tcPr>
                    <a:solidFill>
                      <a:schemeClr val="tx1">
                        <a:lumMod val="65000"/>
                      </a:schemeClr>
                    </a:solidFill>
                  </a:tcPr>
                </a:tc>
                <a:extLst>
                  <a:ext uri="{0D108BD9-81ED-4DB2-BD59-A6C34878D82A}">
                    <a16:rowId xmlns:a16="http://schemas.microsoft.com/office/drawing/2014/main" val="10001"/>
                  </a:ext>
                </a:extLst>
              </a:tr>
              <a:tr h="367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dk1"/>
                          </a:solidFill>
                          <a:latin typeface="+mj-lt"/>
                          <a:ea typeface="+mn-ea"/>
                          <a:cs typeface="+mn-cs"/>
                        </a:rPr>
                        <a:t>Administrative withholding</a:t>
                      </a:r>
                      <a:r>
                        <a:rPr kumimoji="0" lang="en-US" sz="1600" b="1" kern="1200" baseline="0" dirty="0" smtClean="0">
                          <a:solidFill>
                            <a:schemeClr val="dk1"/>
                          </a:solidFill>
                          <a:latin typeface="+mj-lt"/>
                          <a:ea typeface="+mn-ea"/>
                          <a:cs typeface="+mn-cs"/>
                        </a:rPr>
                        <a:t> of privileges</a:t>
                      </a:r>
                      <a:endParaRPr kumimoji="0" lang="en-US" sz="1600" b="1" kern="1200" dirty="0" smtClean="0">
                        <a:solidFill>
                          <a:schemeClr val="dk1"/>
                        </a:solidFill>
                        <a:latin typeface="+mj-lt"/>
                        <a:ea typeface="+mn-ea"/>
                        <a:cs typeface="+mn-cs"/>
                      </a:endParaRPr>
                    </a:p>
                  </a:txBody>
                  <a:tcPr>
                    <a:solidFill>
                      <a:schemeClr val="tx1">
                        <a:lumMod val="85000"/>
                      </a:schemeClr>
                    </a:solidFill>
                  </a:tcPr>
                </a:tc>
                <a:extLst>
                  <a:ext uri="{0D108BD9-81ED-4DB2-BD59-A6C34878D82A}">
                    <a16:rowId xmlns:a16="http://schemas.microsoft.com/office/drawing/2014/main" val="10002"/>
                  </a:ext>
                </a:extLst>
              </a:tr>
              <a:tr h="367044">
                <a:tc>
                  <a:txBody>
                    <a:bodyPr/>
                    <a:lstStyle/>
                    <a:p>
                      <a:r>
                        <a:rPr lang="en-US" sz="1600" b="1" dirty="0" smtClean="0">
                          <a:solidFill>
                            <a:schemeClr val="bg1"/>
                          </a:solidFill>
                          <a:latin typeface="+mj-lt"/>
                        </a:rPr>
                        <a:t>Admonition</a:t>
                      </a:r>
                      <a:endParaRPr lang="en-US" sz="1600" b="1" dirty="0">
                        <a:solidFill>
                          <a:schemeClr val="bg1"/>
                        </a:solidFill>
                        <a:latin typeface="+mj-lt"/>
                      </a:endParaRPr>
                    </a:p>
                  </a:txBody>
                  <a:tcPr>
                    <a:solidFill>
                      <a:schemeClr val="tx1">
                        <a:lumMod val="65000"/>
                      </a:schemeClr>
                    </a:solidFill>
                  </a:tcPr>
                </a:tc>
                <a:extLst>
                  <a:ext uri="{0D108BD9-81ED-4DB2-BD59-A6C34878D82A}">
                    <a16:rowId xmlns:a16="http://schemas.microsoft.com/office/drawing/2014/main" val="10003"/>
                  </a:ext>
                </a:extLst>
              </a:tr>
              <a:tr h="440288">
                <a:tc>
                  <a:txBody>
                    <a:bodyPr/>
                    <a:lstStyle/>
                    <a:p>
                      <a:r>
                        <a:rPr lang="en-US" sz="1600" b="1" dirty="0" smtClean="0">
                          <a:latin typeface="+mj-lt"/>
                        </a:rPr>
                        <a:t>Adverse performance evaluations</a:t>
                      </a:r>
                      <a:endParaRPr lang="en-US" sz="1600" b="1" dirty="0">
                        <a:latin typeface="+mj-lt"/>
                      </a:endParaRPr>
                    </a:p>
                  </a:txBody>
                  <a:tcPr>
                    <a:solidFill>
                      <a:schemeClr val="tx1">
                        <a:lumMod val="85000"/>
                      </a:schemeClr>
                    </a:solidFill>
                  </a:tcPr>
                </a:tc>
                <a:extLst>
                  <a:ext uri="{0D108BD9-81ED-4DB2-BD59-A6C34878D82A}">
                    <a16:rowId xmlns:a16="http://schemas.microsoft.com/office/drawing/2014/main" val="10004"/>
                  </a:ext>
                </a:extLst>
              </a:tr>
              <a:tr h="367044">
                <a:tc>
                  <a:txBody>
                    <a:bodyPr/>
                    <a:lstStyle/>
                    <a:p>
                      <a:r>
                        <a:rPr lang="en-US" sz="1600" b="1" dirty="0" smtClean="0">
                          <a:latin typeface="+mj-lt"/>
                        </a:rPr>
                        <a:t>Bar to re-enlistment</a:t>
                      </a:r>
                      <a:endParaRPr lang="en-US" sz="1600" b="1" dirty="0">
                        <a:latin typeface="+mj-lt"/>
                      </a:endParaRPr>
                    </a:p>
                  </a:txBody>
                  <a:tcPr>
                    <a:solidFill>
                      <a:schemeClr val="tx1">
                        <a:lumMod val="65000"/>
                      </a:schemeClr>
                    </a:solidFill>
                  </a:tcPr>
                </a:tc>
                <a:extLst>
                  <a:ext uri="{0D108BD9-81ED-4DB2-BD59-A6C34878D82A}">
                    <a16:rowId xmlns:a16="http://schemas.microsoft.com/office/drawing/2014/main" val="10005"/>
                  </a:ext>
                </a:extLst>
              </a:tr>
              <a:tr h="367044">
                <a:tc>
                  <a:txBody>
                    <a:bodyPr/>
                    <a:lstStyle/>
                    <a:p>
                      <a:r>
                        <a:rPr lang="en-US" sz="1600" b="1" dirty="0" smtClean="0">
                          <a:latin typeface="+mj-lt"/>
                        </a:rPr>
                        <a:t>Discharge from service</a:t>
                      </a:r>
                      <a:endParaRPr lang="en-US" sz="1600" b="1" dirty="0">
                        <a:latin typeface="+mj-lt"/>
                      </a:endParaRPr>
                    </a:p>
                  </a:txBody>
                  <a:tcPr>
                    <a:solidFill>
                      <a:schemeClr val="tx1">
                        <a:lumMod val="85000"/>
                      </a:schemeClr>
                    </a:solidFill>
                  </a:tcPr>
                </a:tc>
                <a:extLst>
                  <a:ext uri="{0D108BD9-81ED-4DB2-BD59-A6C34878D82A}">
                    <a16:rowId xmlns:a16="http://schemas.microsoft.com/office/drawing/2014/main" val="10006"/>
                  </a:ext>
                </a:extLst>
              </a:tr>
              <a:tr h="367044">
                <a:tc>
                  <a:txBody>
                    <a:bodyPr/>
                    <a:lstStyle/>
                    <a:p>
                      <a:r>
                        <a:rPr lang="en-US" sz="1600" b="1" dirty="0" smtClean="0">
                          <a:latin typeface="+mj-lt"/>
                        </a:rPr>
                        <a:t>Mandatory counseling</a:t>
                      </a:r>
                      <a:endParaRPr lang="en-US" sz="1600" b="1" dirty="0">
                        <a:latin typeface="+mj-lt"/>
                      </a:endParaRPr>
                    </a:p>
                  </a:txBody>
                  <a:tcPr>
                    <a:solidFill>
                      <a:schemeClr val="tx1">
                        <a:lumMod val="65000"/>
                      </a:schemeClr>
                    </a:solidFill>
                  </a:tcPr>
                </a:tc>
                <a:extLst>
                  <a:ext uri="{0D108BD9-81ED-4DB2-BD59-A6C34878D82A}">
                    <a16:rowId xmlns:a16="http://schemas.microsoft.com/office/drawing/2014/main" val="10007"/>
                  </a:ext>
                </a:extLst>
              </a:tr>
              <a:tr h="641248">
                <a:tc>
                  <a:txBody>
                    <a:bodyPr/>
                    <a:lstStyle/>
                    <a:p>
                      <a:r>
                        <a:rPr lang="en-US" sz="1600" b="1" dirty="0" smtClean="0">
                          <a:latin typeface="+mj-lt"/>
                        </a:rPr>
                        <a:t>Rehabilitative transfer to another unit</a:t>
                      </a:r>
                      <a:endParaRPr lang="en-US" sz="1600" b="1" dirty="0">
                        <a:latin typeface="+mj-lt"/>
                      </a:endParaRPr>
                    </a:p>
                  </a:txBody>
                  <a:tcPr>
                    <a:solidFill>
                      <a:schemeClr val="tx1">
                        <a:lumMod val="85000"/>
                      </a:schemeClr>
                    </a:solidFill>
                  </a:tcPr>
                </a:tc>
                <a:extLst>
                  <a:ext uri="{0D108BD9-81ED-4DB2-BD59-A6C34878D82A}">
                    <a16:rowId xmlns:a16="http://schemas.microsoft.com/office/drawing/2014/main" val="10008"/>
                  </a:ext>
                </a:extLst>
              </a:tr>
              <a:tr h="367044">
                <a:tc>
                  <a:txBody>
                    <a:bodyPr/>
                    <a:lstStyle/>
                    <a:p>
                      <a:r>
                        <a:rPr lang="en-US" sz="1600" b="1" dirty="0" smtClean="0">
                          <a:latin typeface="+mj-lt"/>
                        </a:rPr>
                        <a:t>Relief for cause</a:t>
                      </a:r>
                      <a:endParaRPr lang="en-US" sz="1600" b="1" dirty="0">
                        <a:latin typeface="+mj-lt"/>
                      </a:endParaRPr>
                    </a:p>
                  </a:txBody>
                  <a:tcPr>
                    <a:solidFill>
                      <a:schemeClr val="tx1">
                        <a:lumMod val="65000"/>
                      </a:schemeClr>
                    </a:solidFill>
                  </a:tcPr>
                </a:tc>
                <a:extLst>
                  <a:ext uri="{0D108BD9-81ED-4DB2-BD59-A6C34878D82A}">
                    <a16:rowId xmlns:a16="http://schemas.microsoft.com/office/drawing/2014/main" val="10009"/>
                  </a:ext>
                </a:extLst>
              </a:tr>
              <a:tr h="367044">
                <a:tc>
                  <a:txBody>
                    <a:bodyPr/>
                    <a:lstStyle/>
                    <a:p>
                      <a:r>
                        <a:rPr lang="en-US" sz="1600" b="1" dirty="0" smtClean="0">
                          <a:latin typeface="+mj-lt"/>
                        </a:rPr>
                        <a:t>Reprimand</a:t>
                      </a:r>
                      <a:endParaRPr lang="en-US" sz="1600" b="1" dirty="0">
                        <a:latin typeface="+mj-lt"/>
                      </a:endParaRPr>
                    </a:p>
                  </a:txBody>
                  <a:tcPr>
                    <a:solidFill>
                      <a:schemeClr val="tx1">
                        <a:lumMod val="85000"/>
                      </a:schemeClr>
                    </a:solidFill>
                  </a:tcPr>
                </a:tc>
                <a:extLst>
                  <a:ext uri="{0D108BD9-81ED-4DB2-BD59-A6C34878D82A}">
                    <a16:rowId xmlns:a16="http://schemas.microsoft.com/office/drawing/2014/main" val="1001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57028141"/>
              </p:ext>
            </p:extLst>
          </p:nvPr>
        </p:nvGraphicFramePr>
        <p:xfrm>
          <a:off x="3729318" y="1206670"/>
          <a:ext cx="8283387" cy="4757188"/>
        </p:xfrm>
        <a:graphic>
          <a:graphicData uri="http://schemas.openxmlformats.org/drawingml/2006/table">
            <a:tbl>
              <a:tblPr firstRow="1" bandRow="1">
                <a:tableStyleId>{5C22544A-7EE6-4342-B048-85BDC9FD1C3A}</a:tableStyleId>
              </a:tblPr>
              <a:tblGrid>
                <a:gridCol w="2070846">
                  <a:extLst>
                    <a:ext uri="{9D8B030D-6E8A-4147-A177-3AD203B41FA5}">
                      <a16:colId xmlns:a16="http://schemas.microsoft.com/office/drawing/2014/main" val="20000"/>
                    </a:ext>
                  </a:extLst>
                </a:gridCol>
                <a:gridCol w="1251711">
                  <a:extLst>
                    <a:ext uri="{9D8B030D-6E8A-4147-A177-3AD203B41FA5}">
                      <a16:colId xmlns:a16="http://schemas.microsoft.com/office/drawing/2014/main" val="20001"/>
                    </a:ext>
                  </a:extLst>
                </a:gridCol>
                <a:gridCol w="4960830">
                  <a:extLst>
                    <a:ext uri="{9D8B030D-6E8A-4147-A177-3AD203B41FA5}">
                      <a16:colId xmlns:a16="http://schemas.microsoft.com/office/drawing/2014/main" val="20002"/>
                    </a:ext>
                  </a:extLst>
                </a:gridCol>
              </a:tblGrid>
              <a:tr h="426720">
                <a:tc gridSpan="3">
                  <a:txBody>
                    <a:bodyPr/>
                    <a:lstStyle/>
                    <a:p>
                      <a:pPr algn="ctr"/>
                      <a:r>
                        <a:rPr lang="en-US" sz="2200" dirty="0" smtClean="0">
                          <a:latin typeface="+mj-lt"/>
                        </a:rPr>
                        <a:t>Uniform Code of Military Justice (UCMJ) Details</a:t>
                      </a:r>
                      <a:endParaRPr lang="en-US" sz="2200" dirty="0">
                        <a:latin typeface="+mj-lt"/>
                      </a:endParaRPr>
                    </a:p>
                  </a:txBody>
                  <a:tcPr>
                    <a:solidFill>
                      <a:schemeClr val="accent3">
                        <a:lumMod val="5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26720">
                <a:tc>
                  <a:txBody>
                    <a:bodyPr/>
                    <a:lstStyle/>
                    <a:p>
                      <a:pPr algn="ctr"/>
                      <a:r>
                        <a:rPr lang="en-US" sz="2200" b="1" dirty="0" smtClean="0">
                          <a:solidFill>
                            <a:schemeClr val="tx1"/>
                          </a:solidFill>
                          <a:latin typeface="+mj-lt"/>
                        </a:rPr>
                        <a:t>Offense</a:t>
                      </a:r>
                      <a:endParaRPr lang="en-US" sz="2200" b="1" dirty="0">
                        <a:solidFill>
                          <a:schemeClr val="tx1"/>
                        </a:solidFill>
                        <a:latin typeface="+mj-lt"/>
                      </a:endParaRPr>
                    </a:p>
                  </a:txBody>
                  <a:tcPr>
                    <a:solidFill>
                      <a:schemeClr val="accent3">
                        <a:lumMod val="50000"/>
                      </a:schemeClr>
                    </a:solidFill>
                  </a:tcPr>
                </a:tc>
                <a:tc>
                  <a:txBody>
                    <a:bodyPr/>
                    <a:lstStyle/>
                    <a:p>
                      <a:pPr algn="ctr"/>
                      <a:r>
                        <a:rPr lang="en-US" sz="2200" b="1" dirty="0" smtClean="0">
                          <a:solidFill>
                            <a:schemeClr val="tx1"/>
                          </a:solidFill>
                          <a:latin typeface="+mj-lt"/>
                        </a:rPr>
                        <a:t>Article</a:t>
                      </a:r>
                      <a:endParaRPr lang="en-US" sz="2200" b="1" dirty="0">
                        <a:solidFill>
                          <a:schemeClr val="tx1"/>
                        </a:solidFill>
                        <a:latin typeface="+mj-lt"/>
                      </a:endParaRPr>
                    </a:p>
                  </a:txBody>
                  <a:tcPr>
                    <a:solidFill>
                      <a:schemeClr val="accent3">
                        <a:lumMod val="50000"/>
                      </a:schemeClr>
                    </a:solidFill>
                  </a:tcPr>
                </a:tc>
                <a:tc>
                  <a:txBody>
                    <a:bodyPr/>
                    <a:lstStyle/>
                    <a:p>
                      <a:pPr algn="ctr"/>
                      <a:r>
                        <a:rPr lang="en-US" sz="2200" b="1" dirty="0" smtClean="0">
                          <a:solidFill>
                            <a:schemeClr val="tx1"/>
                          </a:solidFill>
                          <a:latin typeface="+mj-lt"/>
                        </a:rPr>
                        <a:t>Maximum Assessment</a:t>
                      </a:r>
                      <a:endParaRPr lang="en-US" sz="2200" b="1" dirty="0">
                        <a:solidFill>
                          <a:schemeClr val="tx1"/>
                        </a:solidFill>
                        <a:latin typeface="+mj-lt"/>
                      </a:endParaRPr>
                    </a:p>
                  </a:txBody>
                  <a:tcPr>
                    <a:solidFill>
                      <a:schemeClr val="accent3">
                        <a:lumMod val="50000"/>
                      </a:schemeClr>
                    </a:solidFill>
                  </a:tcPr>
                </a:tc>
                <a:extLst>
                  <a:ext uri="{0D108BD9-81ED-4DB2-BD59-A6C34878D82A}">
                    <a16:rowId xmlns:a16="http://schemas.microsoft.com/office/drawing/2014/main" val="10001"/>
                  </a:ext>
                </a:extLst>
              </a:tr>
              <a:tr h="822960">
                <a:tc>
                  <a:txBody>
                    <a:bodyPr/>
                    <a:lstStyle/>
                    <a:p>
                      <a:r>
                        <a:rPr lang="en-US" sz="1600" b="1" dirty="0" smtClean="0">
                          <a:latin typeface="+mj-lt"/>
                        </a:rPr>
                        <a:t>Violation of a General Regulation</a:t>
                      </a:r>
                      <a:endParaRPr lang="en-US" sz="1600" b="1" dirty="0">
                        <a:latin typeface="+mj-lt"/>
                      </a:endParaRPr>
                    </a:p>
                  </a:txBody>
                  <a:tcPr>
                    <a:solidFill>
                      <a:schemeClr val="tx1">
                        <a:lumMod val="65000"/>
                      </a:schemeClr>
                    </a:solidFill>
                  </a:tcPr>
                </a:tc>
                <a:tc>
                  <a:txBody>
                    <a:bodyPr/>
                    <a:lstStyle/>
                    <a:p>
                      <a:pPr algn="ctr"/>
                      <a:r>
                        <a:rPr lang="en-US" sz="1600" b="1" dirty="0" smtClean="0">
                          <a:latin typeface="+mj-lt"/>
                        </a:rPr>
                        <a:t>92</a:t>
                      </a:r>
                      <a:endParaRPr lang="en-US" sz="1600" b="1" dirty="0">
                        <a:latin typeface="+mj-lt"/>
                      </a:endParaRPr>
                    </a:p>
                  </a:txBody>
                  <a:tcPr>
                    <a:solidFill>
                      <a:schemeClr val="tx1">
                        <a:lumMod val="65000"/>
                      </a:schemeClr>
                    </a:solidFill>
                  </a:tcPr>
                </a:tc>
                <a:tc>
                  <a:txBody>
                    <a:bodyPr/>
                    <a:lstStyle/>
                    <a:p>
                      <a:r>
                        <a:rPr lang="en-US" sz="1600" b="1" dirty="0" smtClean="0">
                          <a:latin typeface="+mj-lt"/>
                        </a:rPr>
                        <a:t>Dishonorable Discharge, 2 years confinement, and forfeiture of all pay and allowances</a:t>
                      </a:r>
                      <a:endParaRPr lang="en-US" sz="1600" b="1" dirty="0">
                        <a:latin typeface="+mj-lt"/>
                      </a:endParaRPr>
                    </a:p>
                  </a:txBody>
                  <a:tcPr>
                    <a:solidFill>
                      <a:schemeClr val="tx1">
                        <a:lumMod val="65000"/>
                      </a:schemeClr>
                    </a:solidFill>
                  </a:tcPr>
                </a:tc>
                <a:extLst>
                  <a:ext uri="{0D108BD9-81ED-4DB2-BD59-A6C34878D82A}">
                    <a16:rowId xmlns:a16="http://schemas.microsoft.com/office/drawing/2014/main" val="10002"/>
                  </a:ext>
                </a:extLst>
              </a:tr>
              <a:tr h="822960">
                <a:tc>
                  <a:txBody>
                    <a:bodyPr/>
                    <a:lstStyle/>
                    <a:p>
                      <a:r>
                        <a:rPr lang="en-US" sz="1600" b="1" dirty="0" smtClean="0">
                          <a:latin typeface="+mj-lt"/>
                        </a:rPr>
                        <a:t>Cruelty and Maltreatment of Subordinate</a:t>
                      </a:r>
                      <a:endParaRPr lang="en-US" sz="1600" b="1" dirty="0">
                        <a:latin typeface="+mj-lt"/>
                      </a:endParaRPr>
                    </a:p>
                  </a:txBody>
                  <a:tcPr>
                    <a:solidFill>
                      <a:schemeClr val="tx1">
                        <a:lumMod val="85000"/>
                      </a:schemeClr>
                    </a:solidFill>
                  </a:tcPr>
                </a:tc>
                <a:tc>
                  <a:txBody>
                    <a:bodyPr/>
                    <a:lstStyle/>
                    <a:p>
                      <a:pPr algn="ctr"/>
                      <a:r>
                        <a:rPr lang="en-US" sz="1600" b="1" dirty="0" smtClean="0">
                          <a:latin typeface="+mj-lt"/>
                        </a:rPr>
                        <a:t>93</a:t>
                      </a:r>
                      <a:endParaRPr lang="en-US" sz="1600" b="1" dirty="0">
                        <a:latin typeface="+mj-lt"/>
                      </a:endParaRPr>
                    </a:p>
                  </a:txBody>
                  <a:tcPr>
                    <a:solidFill>
                      <a:schemeClr val="tx1">
                        <a:lumMod val="85000"/>
                      </a:schemeClr>
                    </a:solidFill>
                  </a:tcPr>
                </a:tc>
                <a:tc>
                  <a:txBody>
                    <a:bodyPr/>
                    <a:lstStyle/>
                    <a:p>
                      <a:r>
                        <a:rPr lang="en-US" sz="1600" b="1" dirty="0" smtClean="0">
                          <a:latin typeface="+mj-lt"/>
                        </a:rPr>
                        <a:t>Dishonorable Discharge, 1 year confinement, and forfeiture of all pay and allowances</a:t>
                      </a:r>
                    </a:p>
                  </a:txBody>
                  <a:tcPr>
                    <a:solidFill>
                      <a:schemeClr val="tx1">
                        <a:lumMod val="85000"/>
                      </a:schemeClr>
                    </a:solidFill>
                  </a:tcPr>
                </a:tc>
                <a:extLst>
                  <a:ext uri="{0D108BD9-81ED-4DB2-BD59-A6C34878D82A}">
                    <a16:rowId xmlns:a16="http://schemas.microsoft.com/office/drawing/2014/main" val="10003"/>
                  </a:ext>
                </a:extLst>
              </a:tr>
              <a:tr h="822960">
                <a:tc>
                  <a:txBody>
                    <a:bodyPr/>
                    <a:lstStyle/>
                    <a:p>
                      <a:r>
                        <a:rPr lang="en-US" sz="1600" b="1" dirty="0" smtClean="0">
                          <a:latin typeface="+mj-lt"/>
                        </a:rPr>
                        <a:t>Provoking Speeches or Gestures</a:t>
                      </a:r>
                      <a:endParaRPr lang="en-US" sz="1600" b="1" dirty="0">
                        <a:latin typeface="+mj-lt"/>
                      </a:endParaRPr>
                    </a:p>
                  </a:txBody>
                  <a:tcPr>
                    <a:solidFill>
                      <a:schemeClr val="tx1">
                        <a:lumMod val="65000"/>
                      </a:schemeClr>
                    </a:solidFill>
                  </a:tcPr>
                </a:tc>
                <a:tc>
                  <a:txBody>
                    <a:bodyPr/>
                    <a:lstStyle/>
                    <a:p>
                      <a:pPr algn="ctr"/>
                      <a:r>
                        <a:rPr lang="en-US" sz="1600" b="1" dirty="0" smtClean="0">
                          <a:latin typeface="+mj-lt"/>
                        </a:rPr>
                        <a:t>117</a:t>
                      </a:r>
                      <a:endParaRPr lang="en-US" sz="1600" b="1" dirty="0">
                        <a:latin typeface="+mj-lt"/>
                      </a:endParaRPr>
                    </a:p>
                  </a:txBody>
                  <a:tcPr>
                    <a:solidFill>
                      <a:schemeClr val="tx1">
                        <a:lumMod val="65000"/>
                      </a:schemeClr>
                    </a:solidFill>
                  </a:tcPr>
                </a:tc>
                <a:tc>
                  <a:txBody>
                    <a:bodyPr/>
                    <a:lstStyle/>
                    <a:p>
                      <a:r>
                        <a:rPr lang="en-US" sz="1600" b="1" dirty="0" smtClean="0">
                          <a:latin typeface="+mj-lt"/>
                        </a:rPr>
                        <a:t>6 months confinement</a:t>
                      </a:r>
                      <a:r>
                        <a:rPr lang="en-US" sz="1600" b="1" baseline="0" dirty="0" smtClean="0">
                          <a:latin typeface="+mj-lt"/>
                        </a:rPr>
                        <a:t> and forfeiture of 2/3 of pay for 6 months</a:t>
                      </a:r>
                      <a:endParaRPr lang="en-US" sz="1600" b="1" dirty="0">
                        <a:latin typeface="+mj-lt"/>
                      </a:endParaRPr>
                    </a:p>
                  </a:txBody>
                  <a:tcPr>
                    <a:solidFill>
                      <a:schemeClr val="tx1">
                        <a:lumMod val="65000"/>
                      </a:schemeClr>
                    </a:solidFill>
                  </a:tcPr>
                </a:tc>
                <a:extLst>
                  <a:ext uri="{0D108BD9-81ED-4DB2-BD59-A6C34878D82A}">
                    <a16:rowId xmlns:a16="http://schemas.microsoft.com/office/drawing/2014/main" val="10004"/>
                  </a:ext>
                </a:extLst>
              </a:tr>
              <a:tr h="652610">
                <a:tc>
                  <a:txBody>
                    <a:bodyPr/>
                    <a:lstStyle/>
                    <a:p>
                      <a:r>
                        <a:rPr lang="en-US" sz="1600" b="1" dirty="0" smtClean="0">
                          <a:latin typeface="+mj-lt"/>
                        </a:rPr>
                        <a:t>Stalking</a:t>
                      </a:r>
                      <a:endParaRPr lang="en-US" sz="1600" b="1" dirty="0">
                        <a:latin typeface="+mj-lt"/>
                      </a:endParaRPr>
                    </a:p>
                  </a:txBody>
                  <a:tcPr>
                    <a:solidFill>
                      <a:schemeClr val="tx1">
                        <a:lumMod val="85000"/>
                      </a:schemeClr>
                    </a:solidFill>
                  </a:tcPr>
                </a:tc>
                <a:tc>
                  <a:txBody>
                    <a:bodyPr/>
                    <a:lstStyle/>
                    <a:p>
                      <a:pPr algn="ctr"/>
                      <a:r>
                        <a:rPr lang="en-US" sz="1600" b="1" dirty="0" smtClean="0">
                          <a:latin typeface="+mj-lt"/>
                        </a:rPr>
                        <a:t>130</a:t>
                      </a:r>
                      <a:endParaRPr lang="en-US" sz="1600" b="1" dirty="0">
                        <a:latin typeface="+mj-lt"/>
                      </a:endParaRPr>
                    </a:p>
                  </a:txBody>
                  <a:tcPr>
                    <a:solidFill>
                      <a:schemeClr val="tx1">
                        <a:lumMod val="85000"/>
                      </a:schemeClr>
                    </a:solidFill>
                  </a:tcPr>
                </a:tc>
                <a:tc>
                  <a:txBody>
                    <a:bodyPr/>
                    <a:lstStyle/>
                    <a:p>
                      <a:r>
                        <a:rPr lang="en-US" sz="1600" b="1" dirty="0" smtClean="0">
                          <a:latin typeface="+mj-lt"/>
                        </a:rPr>
                        <a:t>Dishonorable Discharge, 3 years confinement,</a:t>
                      </a:r>
                      <a:r>
                        <a:rPr lang="en-US" sz="1600" b="1" baseline="0" dirty="0" smtClean="0">
                          <a:latin typeface="+mj-lt"/>
                        </a:rPr>
                        <a:t> and forfeiture of all pay and allowances</a:t>
                      </a:r>
                      <a:endParaRPr lang="en-US" sz="1600" b="1" dirty="0">
                        <a:latin typeface="+mj-lt"/>
                      </a:endParaRPr>
                    </a:p>
                  </a:txBody>
                  <a:tcPr>
                    <a:solidFill>
                      <a:schemeClr val="tx1">
                        <a:lumMod val="85000"/>
                      </a:schemeClr>
                    </a:solidFill>
                  </a:tcPr>
                </a:tc>
                <a:extLst>
                  <a:ext uri="{0D108BD9-81ED-4DB2-BD59-A6C34878D82A}">
                    <a16:rowId xmlns:a16="http://schemas.microsoft.com/office/drawing/2014/main" val="10005"/>
                  </a:ext>
                </a:extLst>
              </a:tr>
              <a:tr h="782258">
                <a:tc>
                  <a:txBody>
                    <a:bodyPr/>
                    <a:lstStyle/>
                    <a:p>
                      <a:r>
                        <a:rPr lang="en-US" sz="1600" b="1" dirty="0" smtClean="0">
                          <a:latin typeface="+mj-lt"/>
                        </a:rPr>
                        <a:t>Indecent Language</a:t>
                      </a:r>
                      <a:endParaRPr lang="en-US" sz="1600" b="1" dirty="0">
                        <a:latin typeface="+mj-lt"/>
                      </a:endParaRPr>
                    </a:p>
                  </a:txBody>
                  <a:tcPr>
                    <a:solidFill>
                      <a:schemeClr val="tx1">
                        <a:lumMod val="65000"/>
                      </a:schemeClr>
                    </a:solidFill>
                  </a:tcPr>
                </a:tc>
                <a:tc>
                  <a:txBody>
                    <a:bodyPr/>
                    <a:lstStyle/>
                    <a:p>
                      <a:pPr algn="ctr"/>
                      <a:r>
                        <a:rPr lang="en-US" sz="1600" b="1" dirty="0" smtClean="0">
                          <a:latin typeface="+mj-lt"/>
                        </a:rPr>
                        <a:t>134</a:t>
                      </a:r>
                      <a:endParaRPr lang="en-US" sz="1600" b="1" dirty="0">
                        <a:latin typeface="+mj-lt"/>
                      </a:endParaRPr>
                    </a:p>
                  </a:txBody>
                  <a:tcPr>
                    <a:solidFill>
                      <a:schemeClr val="tx1">
                        <a:lumMod val="65000"/>
                      </a:schemeClr>
                    </a:solidFill>
                  </a:tcPr>
                </a:tc>
                <a:tc>
                  <a:txBody>
                    <a:bodyPr/>
                    <a:lstStyle/>
                    <a:p>
                      <a:r>
                        <a:rPr lang="en-US" sz="1600" b="1" dirty="0" smtClean="0">
                          <a:latin typeface="+mj-lt"/>
                        </a:rPr>
                        <a:t>Bad Conduct Discharge, 6 months confinement, and forfeiture of all pay and allowances</a:t>
                      </a:r>
                      <a:endParaRPr lang="en-US" sz="1600" b="1" dirty="0">
                        <a:latin typeface="+mj-lt"/>
                      </a:endParaRPr>
                    </a:p>
                  </a:txBody>
                  <a:tcPr>
                    <a:solidFill>
                      <a:schemeClr val="tx1">
                        <a:lumMod val="6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91060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997677" y="-9831"/>
            <a:ext cx="6194323" cy="766916"/>
          </a:xfrm>
        </p:spPr>
        <p:txBody>
          <a:bodyPr anchor="t">
            <a:normAutofit/>
          </a:bodyPr>
          <a:lstStyle/>
          <a:p>
            <a:pPr eaLnBrk="1" hangingPunct="1">
              <a:lnSpc>
                <a:spcPct val="150000"/>
              </a:lnSpc>
              <a:defRPr/>
            </a:pPr>
            <a:r>
              <a:rPr lang="en-US" dirty="0"/>
              <a:t>What is Sexual Assault?</a:t>
            </a:r>
            <a:endParaRPr dirty="0"/>
          </a:p>
        </p:txBody>
      </p:sp>
      <p:sp>
        <p:nvSpPr>
          <p:cNvPr id="10" name="Content Placeholder 4"/>
          <p:cNvSpPr txBox="1">
            <a:spLocks/>
          </p:cNvSpPr>
          <p:nvPr/>
        </p:nvSpPr>
        <p:spPr bwMode="auto">
          <a:xfrm>
            <a:off x="983283" y="1592416"/>
            <a:ext cx="5101513" cy="2426944"/>
          </a:xfrm>
          <a:prstGeom prst="rect">
            <a:avLst/>
          </a:prstGeom>
          <a:noFill/>
          <a:ln w="9525">
            <a:noFill/>
            <a:miter lim="800000"/>
            <a:headEnd/>
            <a:tailEnd/>
          </a:ln>
        </p:spPr>
        <p:txBody>
          <a:bodyPr/>
          <a:lstStyle/>
          <a:p>
            <a:pPr marL="342900" indent="-342900" eaLnBrk="0" fontAlgn="base" hangingPunct="0">
              <a:lnSpc>
                <a:spcPct val="110000"/>
              </a:lnSpc>
              <a:spcBef>
                <a:spcPct val="0"/>
              </a:spcBef>
              <a:spcAft>
                <a:spcPts val="300"/>
              </a:spcAft>
              <a:buClr>
                <a:srgbClr val="2D2901"/>
              </a:buClr>
              <a:buSzPct val="100000"/>
              <a:buFont typeface="Wingdings" panose="05000000000000000000" pitchFamily="2" charset="2"/>
              <a:buChar char="Ø"/>
              <a:tabLst>
                <a:tab pos="341305" algn="l"/>
              </a:tabLst>
            </a:pPr>
            <a:r>
              <a:rPr lang="pt-BR" sz="2400" dirty="0">
                <a:solidFill>
                  <a:prstClr val="black"/>
                </a:solidFill>
                <a:latin typeface="Arial" pitchFamily="34" charset="0"/>
                <a:ea typeface="ＭＳ Ｐゴシック" pitchFamily="34" charset="-128"/>
                <a:cs typeface="Arial" pitchFamily="34" charset="0"/>
              </a:rPr>
              <a:t>Sexual assault is a crime</a:t>
            </a:r>
          </a:p>
          <a:p>
            <a:pPr marL="342900" indent="-342900" eaLnBrk="0" fontAlgn="base" hangingPunct="0">
              <a:lnSpc>
                <a:spcPct val="110000"/>
              </a:lnSpc>
              <a:spcBef>
                <a:spcPct val="0"/>
              </a:spcBef>
              <a:spcAft>
                <a:spcPts val="300"/>
              </a:spcAft>
              <a:buClr>
                <a:srgbClr val="2D2901"/>
              </a:buClr>
              <a:buSzPct val="100000"/>
              <a:buFont typeface="Wingdings" panose="05000000000000000000" pitchFamily="2" charset="2"/>
              <a:buChar char="Ø"/>
              <a:tabLst>
                <a:tab pos="341305" algn="l"/>
              </a:tabLst>
            </a:pPr>
            <a:r>
              <a:rPr lang="en-US" sz="2400" dirty="0">
                <a:solidFill>
                  <a:prstClr val="black"/>
                </a:solidFill>
                <a:latin typeface="Arial" pitchFamily="34" charset="0"/>
                <a:ea typeface="ＭＳ Ｐゴシック" pitchFamily="34" charset="-128"/>
                <a:cs typeface="Arial" pitchFamily="34" charset="0"/>
              </a:rPr>
              <a:t>Sexual assault is defined as: Intentional sexual contact characterized by the use of force, threats, intimidation or abuse of authority or when the victim does not or cannot </a:t>
            </a:r>
            <a:r>
              <a:rPr lang="en-US" sz="2400" b="1" dirty="0" smtClean="0">
                <a:solidFill>
                  <a:prstClr val="black"/>
                </a:solidFill>
                <a:latin typeface="Arial" pitchFamily="34" charset="0"/>
                <a:ea typeface="ＭＳ Ｐゴシック" pitchFamily="34" charset="-128"/>
                <a:cs typeface="Arial" pitchFamily="34" charset="0"/>
              </a:rPr>
              <a:t>consent</a:t>
            </a:r>
            <a:endParaRPr lang="en-US" sz="2400" b="1" dirty="0">
              <a:solidFill>
                <a:prstClr val="black"/>
              </a:solidFill>
              <a:latin typeface="Arial" pitchFamily="34" charset="0"/>
              <a:ea typeface="ＭＳ Ｐゴシック" pitchFamily="34" charset="-128"/>
              <a:cs typeface="Arial" pitchFamily="34" charset="0"/>
            </a:endParaRPr>
          </a:p>
        </p:txBody>
      </p:sp>
      <p:sp>
        <p:nvSpPr>
          <p:cNvPr id="11" name="Double Bracket 10"/>
          <p:cNvSpPr/>
          <p:nvPr/>
        </p:nvSpPr>
        <p:spPr>
          <a:xfrm>
            <a:off x="1613602" y="1134269"/>
            <a:ext cx="8942388" cy="80963"/>
          </a:xfrm>
          <a:prstGeom prst="bracketPair">
            <a:avLst/>
          </a:prstGeom>
          <a:solidFill>
            <a:sysClr val="windowText" lastClr="000000"/>
          </a:solidFill>
          <a:ln w="38100" cap="flat" cmpd="sng" algn="ctr">
            <a:solidFill>
              <a:sysClr val="windowText" lastClr="000000">
                <a:shade val="50000"/>
              </a:sysClr>
            </a:solidFill>
            <a:prstDash val="solid"/>
          </a:ln>
          <a:effectLst/>
        </p:spPr>
        <p:txBody>
          <a:bodyPr rtlCol="0" anchor="b"/>
          <a:lstStyle/>
          <a:p>
            <a:pPr algn="ctr" defTabSz="914377" fontAlgn="base">
              <a:spcBef>
                <a:spcPct val="0"/>
              </a:spcBef>
              <a:spcAft>
                <a:spcPct val="0"/>
              </a:spcAft>
              <a:defRPr/>
            </a:pPr>
            <a:endParaRPr lang="en-US" sz="1200" kern="0" dirty="0">
              <a:solidFill>
                <a:prstClr val="white"/>
              </a:solidFill>
              <a:latin typeface="Constantia"/>
            </a:endParaRPr>
          </a:p>
        </p:txBody>
      </p:sp>
      <p:pic>
        <p:nvPicPr>
          <p:cNvPr id="12"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13455" y="1841513"/>
            <a:ext cx="3944191" cy="2430207"/>
          </a:xfrm>
          <a:prstGeom prst="roundRect">
            <a:avLst>
              <a:gd name="adj" fmla="val 8594"/>
            </a:avLst>
          </a:prstGeom>
          <a:solidFill>
            <a:srgbClr val="FFFFFF">
              <a:shade val="85000"/>
            </a:srgbClr>
          </a:solidFill>
          <a:ln>
            <a:noFill/>
          </a:ln>
          <a:effectLst>
            <a:outerShdw blurRad="292100" dist="139700" dir="2700000" algn="tl" rotWithShape="0">
              <a:srgbClr val="000000">
                <a:alpha val="65000"/>
              </a:srgbClr>
            </a:outerShdw>
          </a:effectLst>
        </p:spPr>
      </p:pic>
      <p:sp>
        <p:nvSpPr>
          <p:cNvPr id="13" name="Content Placeholder 4"/>
          <p:cNvSpPr txBox="1">
            <a:spLocks/>
          </p:cNvSpPr>
          <p:nvPr/>
        </p:nvSpPr>
        <p:spPr bwMode="auto">
          <a:xfrm>
            <a:off x="983283" y="4439541"/>
            <a:ext cx="9474363" cy="1689316"/>
          </a:xfrm>
          <a:prstGeom prst="rect">
            <a:avLst/>
          </a:prstGeom>
          <a:noFill/>
          <a:ln w="9525">
            <a:noFill/>
            <a:miter lim="800000"/>
            <a:headEnd/>
            <a:tailEnd/>
          </a:ln>
        </p:spPr>
        <p:txBody>
          <a:bodyPr/>
          <a:lstStyle/>
          <a:p>
            <a:pPr marL="342900" indent="-342900" eaLnBrk="0" fontAlgn="base" hangingPunct="0">
              <a:lnSpc>
                <a:spcPct val="110000"/>
              </a:lnSpc>
              <a:spcBef>
                <a:spcPct val="0"/>
              </a:spcBef>
              <a:spcAft>
                <a:spcPts val="300"/>
              </a:spcAft>
              <a:buClr>
                <a:srgbClr val="2D2901"/>
              </a:buClr>
              <a:buSzPct val="100000"/>
              <a:buFont typeface="Wingdings" panose="05000000000000000000" pitchFamily="2" charset="2"/>
              <a:buChar char="Ø"/>
              <a:tabLst>
                <a:tab pos="341305" algn="l"/>
              </a:tabLst>
            </a:pPr>
            <a:r>
              <a:rPr lang="en-US" sz="2400" dirty="0">
                <a:solidFill>
                  <a:prstClr val="black"/>
                </a:solidFill>
                <a:latin typeface="Arial" pitchFamily="34" charset="0"/>
                <a:ea typeface="ＭＳ Ｐゴシック" pitchFamily="34" charset="-128"/>
                <a:cs typeface="Arial" pitchFamily="34" charset="0"/>
              </a:rPr>
              <a:t>The term includes a broad category of sexual offenses of the following specific UCMJ offenses: rape, sexual assault, aggravated sexual contact, abusive sexual contact</a:t>
            </a:r>
            <a:r>
              <a:rPr lang="en-US" sz="2400" dirty="0" smtClean="0">
                <a:solidFill>
                  <a:prstClr val="black"/>
                </a:solidFill>
                <a:latin typeface="Arial" pitchFamily="34" charset="0"/>
                <a:ea typeface="ＭＳ Ｐゴシック" pitchFamily="34" charset="-128"/>
                <a:cs typeface="Arial" pitchFamily="34" charset="0"/>
              </a:rPr>
              <a:t>, </a:t>
            </a:r>
            <a:r>
              <a:rPr lang="en-US" sz="2400" dirty="0">
                <a:solidFill>
                  <a:prstClr val="black"/>
                </a:solidFill>
                <a:latin typeface="Arial" pitchFamily="34" charset="0"/>
                <a:ea typeface="ＭＳ Ｐゴシック" pitchFamily="34" charset="-128"/>
                <a:cs typeface="Arial" pitchFamily="34" charset="0"/>
              </a:rPr>
              <a:t>or attempts to commit these offenses</a:t>
            </a:r>
          </a:p>
          <a:p>
            <a:pPr marL="742932" lvl="2" indent="-285744" eaLnBrk="0" fontAlgn="base" hangingPunct="0">
              <a:lnSpc>
                <a:spcPct val="110000"/>
              </a:lnSpc>
              <a:spcBef>
                <a:spcPct val="0"/>
              </a:spcBef>
              <a:spcAft>
                <a:spcPts val="300"/>
              </a:spcAft>
              <a:buClr>
                <a:srgbClr val="2D2901"/>
              </a:buClr>
              <a:buSzPct val="100000"/>
              <a:buFont typeface="Courier New" panose="02070309020205020404" pitchFamily="49" charset="0"/>
              <a:buChar char="o"/>
              <a:tabLst>
                <a:tab pos="341305" algn="l"/>
              </a:tabLst>
            </a:pPr>
            <a:endParaRPr lang="en-US" sz="1600" dirty="0">
              <a:solidFill>
                <a:prstClr val="black"/>
              </a:solidFill>
              <a:latin typeface="Arial" pitchFamily="34" charset="0"/>
              <a:ea typeface="ＭＳ Ｐゴシック" pitchFamily="34" charset="-128"/>
              <a:cs typeface="Arial" pitchFamily="34" charset="0"/>
            </a:endParaRPr>
          </a:p>
          <a:p>
            <a:pPr marL="228594" indent="-228594" eaLnBrk="0" fontAlgn="base" hangingPunct="0">
              <a:lnSpc>
                <a:spcPct val="110000"/>
              </a:lnSpc>
              <a:spcBef>
                <a:spcPct val="0"/>
              </a:spcBef>
              <a:spcAft>
                <a:spcPts val="300"/>
              </a:spcAft>
              <a:buClr>
                <a:srgbClr val="2D2901"/>
              </a:buClr>
              <a:buSzPct val="100000"/>
              <a:buFont typeface="Arial" pitchFamily="34" charset="0"/>
              <a:buChar char="•"/>
              <a:tabLst>
                <a:tab pos="341305" algn="l"/>
              </a:tabLst>
            </a:pPr>
            <a:endParaRPr lang="en-US" sz="2000" dirty="0">
              <a:solidFill>
                <a:prstClr val="black"/>
              </a:solidFill>
              <a:latin typeface="Arial" pitchFamily="34" charset="0"/>
              <a:ea typeface="ＭＳ Ｐゴシック" pitchFamily="34" charset="-128"/>
              <a:cs typeface="Arial" pitchFamily="34" charset="0"/>
            </a:endParaRPr>
          </a:p>
          <a:p>
            <a:pPr marL="228594" indent="-228594" eaLnBrk="0" fontAlgn="base" hangingPunct="0">
              <a:lnSpc>
                <a:spcPct val="110000"/>
              </a:lnSpc>
              <a:spcBef>
                <a:spcPct val="0"/>
              </a:spcBef>
              <a:spcAft>
                <a:spcPts val="300"/>
              </a:spcAft>
              <a:buClr>
                <a:srgbClr val="2D2901"/>
              </a:buClr>
              <a:buSzPct val="85000"/>
              <a:buFont typeface="Arial" pitchFamily="34" charset="0"/>
              <a:buChar char="•"/>
              <a:tabLst>
                <a:tab pos="341305" algn="l"/>
              </a:tabLst>
            </a:pPr>
            <a:endParaRPr lang="en-US" sz="2400" b="1" dirty="0">
              <a:solidFill>
                <a:prstClr val="black"/>
              </a:solidFill>
              <a:latin typeface="Arial" pitchFamily="34" charset="0"/>
              <a:ea typeface="ＭＳ Ｐゴシック" pitchFamily="34" charset="-128"/>
              <a:cs typeface="Arial" pitchFamily="34" charset="0"/>
            </a:endParaRPr>
          </a:p>
        </p:txBody>
      </p:sp>
      <p:sp>
        <p:nvSpPr>
          <p:cNvPr id="7" name="TextBox 6"/>
          <p:cNvSpPr txBox="1"/>
          <p:nvPr/>
        </p:nvSpPr>
        <p:spPr>
          <a:xfrm>
            <a:off x="8888145" y="5898692"/>
            <a:ext cx="3139001" cy="307777"/>
          </a:xfrm>
          <a:prstGeom prst="rect">
            <a:avLst/>
          </a:prstGeom>
          <a:noFill/>
        </p:spPr>
        <p:txBody>
          <a:bodyPr wrap="none" rtlCol="0">
            <a:spAutoFit/>
          </a:bodyPr>
          <a:lstStyle/>
          <a:p>
            <a:pPr fontAlgn="base">
              <a:spcBef>
                <a:spcPct val="0"/>
              </a:spcBef>
              <a:spcAft>
                <a:spcPct val="0"/>
              </a:spcAft>
            </a:pPr>
            <a:r>
              <a:rPr lang="en-US" sz="1400" dirty="0">
                <a:solidFill>
                  <a:schemeClr val="bg1"/>
                </a:solidFill>
                <a:latin typeface="Arial" pitchFamily="34" charset="0"/>
                <a:ea typeface="ＭＳ Ｐゴシック" pitchFamily="34" charset="-128"/>
                <a:cs typeface="Arial" pitchFamily="34" charset="0"/>
              </a:rPr>
              <a:t> </a:t>
            </a:r>
            <a:r>
              <a:rPr lang="en-US" sz="1400" dirty="0" smtClean="0">
                <a:solidFill>
                  <a:schemeClr val="bg1"/>
                </a:solidFill>
                <a:latin typeface="Arial" pitchFamily="34" charset="0"/>
                <a:ea typeface="ＭＳ Ｐゴシック" pitchFamily="34" charset="-128"/>
                <a:cs typeface="Arial" pitchFamily="34" charset="0"/>
              </a:rPr>
              <a:t>Reference: DoDI </a:t>
            </a:r>
            <a:r>
              <a:rPr lang="en-US" sz="1400" dirty="0">
                <a:solidFill>
                  <a:schemeClr val="bg1"/>
                </a:solidFill>
                <a:latin typeface="Arial" pitchFamily="34" charset="0"/>
                <a:ea typeface="ＭＳ Ｐゴシック" pitchFamily="34" charset="-128"/>
                <a:cs typeface="Arial" pitchFamily="34" charset="0"/>
              </a:rPr>
              <a:t>6495.02, Change 3</a:t>
            </a:r>
          </a:p>
        </p:txBody>
      </p:sp>
    </p:spTree>
    <p:extLst>
      <p:ext uri="{BB962C8B-B14F-4D97-AF65-F5344CB8AC3E}">
        <p14:creationId xmlns:p14="http://schemas.microsoft.com/office/powerpoint/2010/main" val="3676806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rennamccaffreydotcom.files.wordpress.com/2013/03/consent.jpg">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1189" y="627883"/>
            <a:ext cx="2512472" cy="1758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033846" y="122708"/>
            <a:ext cx="5158154" cy="532206"/>
          </a:xfrm>
        </p:spPr>
        <p:txBody>
          <a:bodyPr/>
          <a:lstStyle/>
          <a:p>
            <a:pPr>
              <a:defRPr/>
            </a:pPr>
            <a:r>
              <a:rPr lang="en-US" dirty="0"/>
              <a:t>Definition of Consent</a:t>
            </a:r>
            <a:endParaRPr dirty="0"/>
          </a:p>
        </p:txBody>
      </p:sp>
      <p:sp>
        <p:nvSpPr>
          <p:cNvPr id="8" name="TextBox 7"/>
          <p:cNvSpPr txBox="1"/>
          <p:nvPr/>
        </p:nvSpPr>
        <p:spPr>
          <a:xfrm>
            <a:off x="760751" y="1404448"/>
            <a:ext cx="10041234" cy="4170372"/>
          </a:xfrm>
          <a:prstGeom prst="rect">
            <a:avLst/>
          </a:prstGeom>
          <a:noFill/>
        </p:spPr>
        <p:txBody>
          <a:bodyPr wrap="square" rtlCol="0">
            <a:spAutoFit/>
          </a:bodyPr>
          <a:lstStyle/>
          <a:p>
            <a:pPr eaLnBrk="0" fontAlgn="base" hangingPunct="0">
              <a:spcBef>
                <a:spcPts val="600"/>
              </a:spcBef>
              <a:spcAft>
                <a:spcPct val="0"/>
              </a:spcAft>
            </a:pPr>
            <a:r>
              <a:rPr lang="en-US" sz="2000" b="1" dirty="0" smtClean="0">
                <a:solidFill>
                  <a:prstClr val="black"/>
                </a:solidFill>
                <a:latin typeface="Arial" pitchFamily="34" charset="0"/>
                <a:ea typeface="ＭＳ Ｐゴシック" pitchFamily="34" charset="-128"/>
                <a:cs typeface="Arial" pitchFamily="34" charset="0"/>
              </a:rPr>
              <a:t>The term “consent” means a </a:t>
            </a:r>
            <a:r>
              <a:rPr lang="en-US" sz="2000" b="1" dirty="0">
                <a:solidFill>
                  <a:prstClr val="black"/>
                </a:solidFill>
                <a:latin typeface="Arial" pitchFamily="34" charset="0"/>
                <a:ea typeface="ＭＳ Ｐゴシック" pitchFamily="34" charset="-128"/>
                <a:cs typeface="Arial" pitchFamily="34" charset="0"/>
              </a:rPr>
              <a:t>freely given agreement to the conduct </a:t>
            </a:r>
            <a:r>
              <a:rPr lang="en-US" sz="2000" b="1" dirty="0" smtClean="0">
                <a:solidFill>
                  <a:prstClr val="black"/>
                </a:solidFill>
                <a:latin typeface="Arial" pitchFamily="34" charset="0"/>
                <a:ea typeface="ＭＳ Ｐゴシック" pitchFamily="34" charset="-128"/>
                <a:cs typeface="Arial" pitchFamily="34" charset="0"/>
              </a:rPr>
              <a:t>at                 </a:t>
            </a:r>
            <a:r>
              <a:rPr lang="en-US" sz="2000" b="1" dirty="0">
                <a:solidFill>
                  <a:prstClr val="black"/>
                </a:solidFill>
                <a:latin typeface="Arial" pitchFamily="34" charset="0"/>
                <a:ea typeface="ＭＳ Ｐゴシック" pitchFamily="34" charset="-128"/>
                <a:cs typeface="Arial" pitchFamily="34" charset="0"/>
              </a:rPr>
              <a:t>issue by a competent </a:t>
            </a:r>
            <a:r>
              <a:rPr lang="en-US" sz="2000" b="1" dirty="0" smtClean="0">
                <a:solidFill>
                  <a:prstClr val="black"/>
                </a:solidFill>
                <a:latin typeface="Arial" pitchFamily="34" charset="0"/>
                <a:ea typeface="ＭＳ Ｐゴシック" pitchFamily="34" charset="-128"/>
                <a:cs typeface="Arial" pitchFamily="34" charset="0"/>
              </a:rPr>
              <a:t>person.</a:t>
            </a:r>
            <a:endParaRPr lang="en-US" sz="2000" b="1" dirty="0">
              <a:solidFill>
                <a:prstClr val="black"/>
              </a:solidFill>
              <a:latin typeface="Arial" pitchFamily="34" charset="0"/>
              <a:ea typeface="ＭＳ Ｐゴシック" pitchFamily="34" charset="-128"/>
              <a:cs typeface="Arial" pitchFamily="34" charset="0"/>
            </a:endParaRPr>
          </a:p>
          <a:p>
            <a:pPr marL="342900" indent="-342900" eaLnBrk="0" fontAlgn="base" hangingPunct="0">
              <a:spcBef>
                <a:spcPts val="600"/>
              </a:spcBef>
              <a:spcAft>
                <a:spcPct val="0"/>
              </a:spcAft>
              <a:buFont typeface="Wingdings" panose="05000000000000000000" pitchFamily="2" charset="2"/>
              <a:buChar char="Ø"/>
            </a:pPr>
            <a:r>
              <a:rPr lang="en-US" sz="2000" dirty="0">
                <a:solidFill>
                  <a:prstClr val="black"/>
                </a:solidFill>
                <a:latin typeface="Arial" pitchFamily="34" charset="0"/>
                <a:ea typeface="ＭＳ Ｐゴシック" pitchFamily="34" charset="-128"/>
                <a:cs typeface="Arial" pitchFamily="34" charset="0"/>
              </a:rPr>
              <a:t>An expression of lack of consent through words or conduct means there is no consent</a:t>
            </a:r>
          </a:p>
          <a:p>
            <a:pPr marL="342900" indent="-342900" eaLnBrk="0" fontAlgn="base" hangingPunct="0">
              <a:spcBef>
                <a:spcPts val="600"/>
              </a:spcBef>
              <a:spcAft>
                <a:spcPct val="0"/>
              </a:spcAft>
              <a:buFont typeface="Wingdings" panose="05000000000000000000" pitchFamily="2" charset="2"/>
              <a:buChar char="Ø"/>
            </a:pPr>
            <a:r>
              <a:rPr lang="en-US" sz="2000" dirty="0">
                <a:solidFill>
                  <a:prstClr val="black"/>
                </a:solidFill>
                <a:latin typeface="Arial" pitchFamily="34" charset="0"/>
                <a:ea typeface="ＭＳ Ｐゴシック" pitchFamily="34" charset="-128"/>
                <a:cs typeface="Arial" pitchFamily="34" charset="0"/>
              </a:rPr>
              <a:t>Lack of verbal or physical resistance or submission resulting from the use of force, threat of force, or placing another person in fear does not constitute </a:t>
            </a:r>
            <a:r>
              <a:rPr lang="en-US" sz="2000" dirty="0" smtClean="0">
                <a:solidFill>
                  <a:prstClr val="black"/>
                </a:solidFill>
                <a:latin typeface="Arial" pitchFamily="34" charset="0"/>
                <a:ea typeface="ＭＳ Ｐゴシック" pitchFamily="34" charset="-128"/>
                <a:cs typeface="Arial" pitchFamily="34" charset="0"/>
              </a:rPr>
              <a:t>consent</a:t>
            </a:r>
          </a:p>
          <a:p>
            <a:pPr marL="342900" indent="-342900" eaLnBrk="0" fontAlgn="base" hangingPunct="0">
              <a:spcBef>
                <a:spcPts val="600"/>
              </a:spcBef>
              <a:spcAft>
                <a:spcPct val="0"/>
              </a:spcAft>
              <a:buFont typeface="Wingdings" panose="05000000000000000000" pitchFamily="2" charset="2"/>
              <a:buChar char="Ø"/>
            </a:pPr>
            <a:r>
              <a:rPr lang="en-US" sz="2000" dirty="0">
                <a:solidFill>
                  <a:prstClr val="black"/>
                </a:solidFill>
                <a:latin typeface="Arial" pitchFamily="34" charset="0"/>
                <a:ea typeface="ＭＳ Ｐゴシック" pitchFamily="34" charset="-128"/>
                <a:cs typeface="Arial" pitchFamily="34" charset="0"/>
              </a:rPr>
              <a:t>A current or previous dating or social or sexual relationship by itself, or the manner of dress of the person involved with the accused in the conduct at issue, </a:t>
            </a:r>
            <a:r>
              <a:rPr lang="en-US" sz="2000" dirty="0" smtClean="0">
                <a:solidFill>
                  <a:prstClr val="black"/>
                </a:solidFill>
                <a:latin typeface="Arial" pitchFamily="34" charset="0"/>
                <a:ea typeface="ＭＳ Ｐゴシック" pitchFamily="34" charset="-128"/>
                <a:cs typeface="Arial" pitchFamily="34" charset="0"/>
              </a:rPr>
              <a:t>does not </a:t>
            </a:r>
            <a:r>
              <a:rPr lang="en-US" sz="2000" dirty="0">
                <a:solidFill>
                  <a:prstClr val="black"/>
                </a:solidFill>
                <a:latin typeface="Arial" pitchFamily="34" charset="0"/>
                <a:ea typeface="ＭＳ Ｐゴシック" pitchFamily="34" charset="-128"/>
                <a:cs typeface="Arial" pitchFamily="34" charset="0"/>
              </a:rPr>
              <a:t>constitute consent</a:t>
            </a:r>
          </a:p>
          <a:p>
            <a:pPr marL="342900" indent="-342900" eaLnBrk="0" fontAlgn="base" hangingPunct="0">
              <a:spcBef>
                <a:spcPts val="600"/>
              </a:spcBef>
              <a:spcAft>
                <a:spcPct val="0"/>
              </a:spcAft>
              <a:buFont typeface="Wingdings" panose="05000000000000000000" pitchFamily="2" charset="2"/>
              <a:buChar char="Ø"/>
            </a:pPr>
            <a:r>
              <a:rPr lang="en-US" sz="2000" dirty="0" smtClean="0">
                <a:solidFill>
                  <a:prstClr val="black"/>
                </a:solidFill>
                <a:latin typeface="Arial" pitchFamily="34" charset="0"/>
                <a:ea typeface="ＭＳ Ｐゴシック" pitchFamily="34" charset="-128"/>
                <a:cs typeface="Arial" pitchFamily="34" charset="0"/>
              </a:rPr>
              <a:t>A </a:t>
            </a:r>
            <a:r>
              <a:rPr lang="en-US" sz="2000" dirty="0">
                <a:solidFill>
                  <a:prstClr val="black"/>
                </a:solidFill>
                <a:latin typeface="Arial" pitchFamily="34" charset="0"/>
                <a:ea typeface="ＭＳ Ｐゴシック" pitchFamily="34" charset="-128"/>
                <a:cs typeface="Arial" pitchFamily="34" charset="0"/>
              </a:rPr>
              <a:t>sleeping, unconscious, or incompetent person cannot </a:t>
            </a:r>
            <a:r>
              <a:rPr lang="en-US" sz="2000" dirty="0" smtClean="0">
                <a:solidFill>
                  <a:prstClr val="black"/>
                </a:solidFill>
                <a:latin typeface="Arial" pitchFamily="34" charset="0"/>
                <a:ea typeface="ＭＳ Ｐゴシック" pitchFamily="34" charset="-128"/>
                <a:cs typeface="Arial" pitchFamily="34" charset="0"/>
              </a:rPr>
              <a:t>consent</a:t>
            </a:r>
          </a:p>
          <a:p>
            <a:pPr marL="342900" indent="-342900" eaLnBrk="0" fontAlgn="base" hangingPunct="0">
              <a:spcBef>
                <a:spcPts val="600"/>
              </a:spcBef>
              <a:spcAft>
                <a:spcPct val="0"/>
              </a:spcAft>
              <a:buFont typeface="Wingdings" panose="05000000000000000000" pitchFamily="2" charset="2"/>
              <a:buChar char="Ø"/>
            </a:pPr>
            <a:r>
              <a:rPr lang="en-US" sz="2000" dirty="0" smtClean="0">
                <a:solidFill>
                  <a:prstClr val="black"/>
                </a:solidFill>
                <a:latin typeface="Arial" pitchFamily="34" charset="0"/>
                <a:ea typeface="ＭＳ Ｐゴシック" pitchFamily="34" charset="-128"/>
                <a:cs typeface="Arial" pitchFamily="34" charset="0"/>
              </a:rPr>
              <a:t>All the surrounding circumstances are to be considered in determining whether a person gave consent</a:t>
            </a:r>
            <a:endParaRPr lang="en-US" sz="2000" dirty="0">
              <a:solidFill>
                <a:prstClr val="black"/>
              </a:solidFill>
              <a:latin typeface="Arial" pitchFamily="34" charset="0"/>
              <a:ea typeface="ＭＳ Ｐゴシック" pitchFamily="34" charset="-128"/>
              <a:cs typeface="Arial" pitchFamily="34" charset="0"/>
            </a:endParaRPr>
          </a:p>
        </p:txBody>
      </p:sp>
      <p:sp>
        <p:nvSpPr>
          <p:cNvPr id="2" name="Rectangle 1"/>
          <p:cNvSpPr/>
          <p:nvPr/>
        </p:nvSpPr>
        <p:spPr>
          <a:xfrm>
            <a:off x="6761683" y="5830834"/>
            <a:ext cx="4450001" cy="307777"/>
          </a:xfrm>
          <a:prstGeom prst="rect">
            <a:avLst/>
          </a:prstGeom>
        </p:spPr>
        <p:txBody>
          <a:bodyPr wrap="none">
            <a:spAutoFit/>
          </a:bodyPr>
          <a:lstStyle/>
          <a:p>
            <a:r>
              <a:rPr lang="en-US" sz="1400" dirty="0" smtClean="0">
                <a:solidFill>
                  <a:schemeClr val="bg1"/>
                </a:solidFill>
              </a:rPr>
              <a:t>Reference: Manual </a:t>
            </a:r>
            <a:r>
              <a:rPr lang="en-US" sz="1400" dirty="0">
                <a:solidFill>
                  <a:schemeClr val="bg1"/>
                </a:solidFill>
              </a:rPr>
              <a:t>for Courts-Martial, Article120(g)(7)</a:t>
            </a:r>
          </a:p>
        </p:txBody>
      </p:sp>
    </p:spTree>
    <p:extLst>
      <p:ext uri="{BB962C8B-B14F-4D97-AF65-F5344CB8AC3E}">
        <p14:creationId xmlns:p14="http://schemas.microsoft.com/office/powerpoint/2010/main" val="467252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99689" y="114666"/>
            <a:ext cx="6587604" cy="761540"/>
          </a:xfrm>
        </p:spPr>
        <p:txBody>
          <a:bodyPr/>
          <a:lstStyle/>
          <a:p>
            <a:r>
              <a:rPr lang="en-US" dirty="0"/>
              <a:t>Army Policy on Sexual Assault</a:t>
            </a:r>
          </a:p>
        </p:txBody>
      </p:sp>
      <p:sp>
        <p:nvSpPr>
          <p:cNvPr id="5" name="Text Placeholder 2"/>
          <p:cNvSpPr txBox="1">
            <a:spLocks/>
          </p:cNvSpPr>
          <p:nvPr/>
        </p:nvSpPr>
        <p:spPr bwMode="auto">
          <a:xfrm>
            <a:off x="320512" y="999241"/>
            <a:ext cx="11453566" cy="52323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defTabSz="914377">
              <a:spcAft>
                <a:spcPts val="900"/>
              </a:spcAft>
              <a:buSzPct val="100000"/>
              <a:buFont typeface="Wingdings" panose="05000000000000000000" pitchFamily="2" charset="2"/>
              <a:buChar char="Ø"/>
              <a:tabLst>
                <a:tab pos="341305" algn="l"/>
              </a:tabLst>
              <a:defRPr/>
            </a:pPr>
            <a:r>
              <a:rPr lang="en-US" sz="2200" dirty="0">
                <a:solidFill>
                  <a:sysClr val="windowText" lastClr="000000"/>
                </a:solidFill>
              </a:rPr>
              <a:t>Sexual assault is a criminal offense</a:t>
            </a:r>
          </a:p>
          <a:p>
            <a:pPr defTabSz="914377">
              <a:spcAft>
                <a:spcPts val="900"/>
              </a:spcAft>
              <a:buSzPct val="100000"/>
              <a:buFont typeface="Wingdings" panose="05000000000000000000" pitchFamily="2" charset="2"/>
              <a:buChar char="Ø"/>
              <a:tabLst>
                <a:tab pos="341305" algn="l"/>
              </a:tabLst>
              <a:defRPr/>
            </a:pPr>
            <a:r>
              <a:rPr lang="en-US" sz="2200" dirty="0">
                <a:solidFill>
                  <a:sysClr val="windowText" lastClr="000000"/>
                </a:solidFill>
              </a:rPr>
              <a:t>Sexual assault degrades mission readiness</a:t>
            </a:r>
          </a:p>
          <a:p>
            <a:pPr defTabSz="914377">
              <a:buFont typeface="Wingdings" panose="05000000000000000000" pitchFamily="2" charset="2"/>
              <a:buChar char="Ø"/>
              <a:tabLst>
                <a:tab pos="341305" algn="l"/>
              </a:tabLst>
              <a:defRPr/>
            </a:pPr>
            <a:r>
              <a:rPr lang="en-US" sz="2200" dirty="0">
                <a:solidFill>
                  <a:sysClr val="windowText" lastClr="000000"/>
                </a:solidFill>
              </a:rPr>
              <a:t>Every Soldier who is aware of a sexual assault should immediately (within 24 hours) report incidents</a:t>
            </a:r>
          </a:p>
          <a:p>
            <a:pPr defTabSz="914377">
              <a:spcAft>
                <a:spcPts val="900"/>
              </a:spcAft>
              <a:buSzPct val="100000"/>
              <a:buFont typeface="Wingdings" panose="05000000000000000000" pitchFamily="2" charset="2"/>
              <a:buChar char="Ø"/>
              <a:tabLst>
                <a:tab pos="341305" algn="l"/>
              </a:tabLst>
              <a:defRPr/>
            </a:pPr>
            <a:r>
              <a:rPr lang="en-US" sz="2200" dirty="0">
                <a:solidFill>
                  <a:sysClr val="windowText" lastClr="000000"/>
                </a:solidFill>
              </a:rPr>
              <a:t>Sexual assault is punishable under laws: </a:t>
            </a:r>
          </a:p>
          <a:p>
            <a:pPr marL="709603" lvl="1" indent="-342900" defTabSz="914377">
              <a:spcAft>
                <a:spcPts val="900"/>
              </a:spcAft>
              <a:defRPr/>
            </a:pPr>
            <a:r>
              <a:rPr lang="en-US" sz="2000" dirty="0">
                <a:solidFill>
                  <a:sysClr val="windowText" lastClr="000000"/>
                </a:solidFill>
              </a:rPr>
              <a:t>Soldiers (</a:t>
            </a:r>
            <a:r>
              <a:rPr lang="en-US" sz="2000" dirty="0" smtClean="0">
                <a:solidFill>
                  <a:sysClr val="windowText" lastClr="000000"/>
                </a:solidFill>
              </a:rPr>
              <a:t>UCMJ)</a:t>
            </a:r>
          </a:p>
          <a:p>
            <a:pPr marL="709603" lvl="1" indent="-342900" defTabSz="914377">
              <a:spcAft>
                <a:spcPts val="900"/>
              </a:spcAft>
              <a:defRPr/>
            </a:pPr>
            <a:r>
              <a:rPr lang="en-US" sz="2000" dirty="0" smtClean="0">
                <a:solidFill>
                  <a:sysClr val="windowText" lastClr="000000"/>
                </a:solidFill>
              </a:rPr>
              <a:t>Army </a:t>
            </a:r>
            <a:r>
              <a:rPr lang="en-US" sz="2000" dirty="0">
                <a:solidFill>
                  <a:sysClr val="windowText" lastClr="000000"/>
                </a:solidFill>
              </a:rPr>
              <a:t>Civilians (Federal/State)</a:t>
            </a:r>
          </a:p>
          <a:p>
            <a:pPr defTabSz="914377">
              <a:spcAft>
                <a:spcPts val="900"/>
              </a:spcAft>
              <a:buSzPct val="100000"/>
              <a:buFont typeface="Wingdings" panose="05000000000000000000" pitchFamily="2" charset="2"/>
              <a:buChar char="Ø"/>
              <a:tabLst>
                <a:tab pos="341305" algn="l"/>
              </a:tabLst>
              <a:defRPr/>
            </a:pPr>
            <a:r>
              <a:rPr lang="en-US" sz="2200" dirty="0">
                <a:solidFill>
                  <a:sysClr val="windowText" lastClr="000000"/>
                </a:solidFill>
              </a:rPr>
              <a:t>Those who commit sexual assault offenses will be held appropriately accountable</a:t>
            </a:r>
          </a:p>
          <a:p>
            <a:pPr defTabSz="914377">
              <a:spcAft>
                <a:spcPts val="900"/>
              </a:spcAft>
              <a:buSzPct val="100000"/>
              <a:buFont typeface="Wingdings" panose="05000000000000000000" pitchFamily="2" charset="2"/>
              <a:buChar char="Ø"/>
              <a:tabLst>
                <a:tab pos="341305" algn="l"/>
              </a:tabLst>
              <a:defRPr/>
            </a:pPr>
            <a:r>
              <a:rPr lang="en-US" sz="2200" dirty="0">
                <a:solidFill>
                  <a:sysClr val="windowText" lastClr="000000"/>
                </a:solidFill>
              </a:rPr>
              <a:t>All victims of sexual assault will be treated with dignity, fairness, and respect</a:t>
            </a:r>
          </a:p>
          <a:p>
            <a:pPr defTabSz="914377">
              <a:spcAft>
                <a:spcPts val="900"/>
              </a:spcAft>
              <a:buSzPct val="100000"/>
              <a:buFont typeface="Wingdings" panose="05000000000000000000" pitchFamily="2" charset="2"/>
              <a:buChar char="Ø"/>
              <a:tabLst>
                <a:tab pos="341305" algn="l"/>
              </a:tabLst>
              <a:defRPr/>
            </a:pPr>
            <a:r>
              <a:rPr lang="en-US" sz="2200" dirty="0">
                <a:solidFill>
                  <a:sysClr val="windowText" lastClr="000000"/>
                </a:solidFill>
              </a:rPr>
              <a:t>This policy applies to both </a:t>
            </a:r>
            <a:r>
              <a:rPr lang="en-US" sz="2200" dirty="0" smtClean="0">
                <a:solidFill>
                  <a:sysClr val="windowText" lastClr="000000"/>
                </a:solidFill>
              </a:rPr>
              <a:t>on- and off-post</a:t>
            </a:r>
            <a:r>
              <a:rPr lang="en-US" sz="2200" dirty="0">
                <a:solidFill>
                  <a:sysClr val="windowText" lastClr="000000"/>
                </a:solidFill>
              </a:rPr>
              <a:t>, </a:t>
            </a:r>
            <a:r>
              <a:rPr lang="en-US" sz="2200" dirty="0" smtClean="0">
                <a:solidFill>
                  <a:sysClr val="windowText" lastClr="000000"/>
                </a:solidFill>
              </a:rPr>
              <a:t>24/7</a:t>
            </a:r>
            <a:endParaRPr lang="en-US" sz="2200" dirty="0">
              <a:solidFill>
                <a:sysClr val="windowText" lastClr="000000"/>
              </a:solidFill>
            </a:endParaRPr>
          </a:p>
          <a:p>
            <a:pPr defTabSz="914377">
              <a:spcAft>
                <a:spcPts val="900"/>
              </a:spcAft>
              <a:buSzPct val="100000"/>
              <a:buFont typeface="Wingdings" panose="05000000000000000000" pitchFamily="2" charset="2"/>
              <a:buChar char="Ø"/>
              <a:tabLst>
                <a:tab pos="341305" algn="l"/>
              </a:tabLst>
              <a:defRPr/>
            </a:pPr>
            <a:endParaRPr lang="en-US" sz="2200" dirty="0">
              <a:solidFill>
                <a:sysClr val="windowText" lastClr="000000"/>
              </a:solidFill>
            </a:endParaRPr>
          </a:p>
          <a:p>
            <a:pPr defTabSz="914377">
              <a:spcAft>
                <a:spcPts val="900"/>
              </a:spcAft>
              <a:buSzPct val="100000"/>
              <a:buFont typeface="Wingdings" panose="05000000000000000000" pitchFamily="2" charset="2"/>
              <a:buChar char="Ø"/>
              <a:tabLst>
                <a:tab pos="341305" algn="l"/>
              </a:tabLst>
              <a:defRPr/>
            </a:pPr>
            <a:endParaRPr lang="en-US" sz="2200" dirty="0">
              <a:solidFill>
                <a:sysClr val="windowText" lastClr="000000"/>
              </a:solidFill>
            </a:endParaRPr>
          </a:p>
        </p:txBody>
      </p:sp>
      <p:sp>
        <p:nvSpPr>
          <p:cNvPr id="4" name="TextBox 3"/>
          <p:cNvSpPr txBox="1"/>
          <p:nvPr/>
        </p:nvSpPr>
        <p:spPr>
          <a:xfrm>
            <a:off x="9916072" y="5923836"/>
            <a:ext cx="2005421" cy="307777"/>
          </a:xfrm>
          <a:prstGeom prst="rect">
            <a:avLst/>
          </a:prstGeom>
          <a:noFill/>
        </p:spPr>
        <p:txBody>
          <a:bodyPr wrap="none" rtlCol="0">
            <a:spAutoFit/>
          </a:bodyPr>
          <a:lstStyle/>
          <a:p>
            <a:pPr fontAlgn="base">
              <a:spcBef>
                <a:spcPct val="0"/>
              </a:spcBef>
              <a:spcAft>
                <a:spcPct val="0"/>
              </a:spcAft>
            </a:pPr>
            <a:r>
              <a:rPr lang="en-US" sz="1400" dirty="0">
                <a:solidFill>
                  <a:schemeClr val="bg1"/>
                </a:solidFill>
                <a:latin typeface="Arial" pitchFamily="34" charset="0"/>
                <a:ea typeface="ＭＳ Ｐゴシック" pitchFamily="34" charset="-128"/>
                <a:cs typeface="Arial" pitchFamily="34" charset="0"/>
              </a:rPr>
              <a:t> </a:t>
            </a:r>
            <a:r>
              <a:rPr lang="en-US" sz="1400" dirty="0" smtClean="0">
                <a:solidFill>
                  <a:schemeClr val="bg1"/>
                </a:solidFill>
                <a:latin typeface="Arial" pitchFamily="34" charset="0"/>
                <a:ea typeface="ＭＳ Ｐゴシック" pitchFamily="34" charset="-128"/>
                <a:cs typeface="Arial" pitchFamily="34" charset="0"/>
              </a:rPr>
              <a:t>Reference: AR 600-20</a:t>
            </a:r>
            <a:endParaRPr lang="en-US" sz="1400" dirty="0">
              <a:solidFill>
                <a:schemeClr val="bg1"/>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50926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28" y="117231"/>
            <a:ext cx="7565573" cy="745724"/>
          </a:xfrm>
        </p:spPr>
        <p:txBody>
          <a:bodyPr>
            <a:normAutofit/>
          </a:bodyPr>
          <a:lstStyle/>
          <a:p>
            <a:pPr>
              <a:defRPr/>
            </a:pPr>
            <a:r>
              <a:rPr lang="en-US" dirty="0"/>
              <a:t>Restricted vs. </a:t>
            </a:r>
            <a:r>
              <a:rPr lang="en-US" dirty="0" smtClean="0"/>
              <a:t>Unrestricted </a:t>
            </a:r>
            <a:r>
              <a:rPr lang="en-US" dirty="0"/>
              <a:t>Reporting</a:t>
            </a:r>
            <a:endParaRPr dirty="0"/>
          </a:p>
        </p:txBody>
      </p:sp>
      <p:graphicFrame>
        <p:nvGraphicFramePr>
          <p:cNvPr id="4" name="Table 3"/>
          <p:cNvGraphicFramePr>
            <a:graphicFrameLocks noGrp="1"/>
          </p:cNvGraphicFramePr>
          <p:nvPr>
            <p:extLst>
              <p:ext uri="{D42A27DB-BD31-4B8C-83A1-F6EECF244321}">
                <p14:modId xmlns:p14="http://schemas.microsoft.com/office/powerpoint/2010/main" val="3116250246"/>
              </p:ext>
            </p:extLst>
          </p:nvPr>
        </p:nvGraphicFramePr>
        <p:xfrm>
          <a:off x="-3" y="846306"/>
          <a:ext cx="12192002" cy="5479124"/>
        </p:xfrm>
        <a:graphic>
          <a:graphicData uri="http://schemas.openxmlformats.org/drawingml/2006/table">
            <a:tbl>
              <a:tblPr firstRow="1" bandRow="1"/>
              <a:tblGrid>
                <a:gridCol w="6096001">
                  <a:extLst>
                    <a:ext uri="{9D8B030D-6E8A-4147-A177-3AD203B41FA5}">
                      <a16:colId xmlns:a16="http://schemas.microsoft.com/office/drawing/2014/main" val="20000"/>
                    </a:ext>
                  </a:extLst>
                </a:gridCol>
                <a:gridCol w="6096001">
                  <a:extLst>
                    <a:ext uri="{9D8B030D-6E8A-4147-A177-3AD203B41FA5}">
                      <a16:colId xmlns:a16="http://schemas.microsoft.com/office/drawing/2014/main" val="20001"/>
                    </a:ext>
                  </a:extLst>
                </a:gridCol>
              </a:tblGrid>
              <a:tr h="462898">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pPr algn="ctr"/>
                      <a:r>
                        <a:rPr lang="en-US" sz="2400" b="1" dirty="0" smtClean="0">
                          <a:solidFill>
                            <a:schemeClr val="tx1"/>
                          </a:solidFill>
                          <a:latin typeface="Arial" pitchFamily="34" charset="0"/>
                          <a:cs typeface="Arial" pitchFamily="34" charset="0"/>
                        </a:rPr>
                        <a:t>Restricted Report</a:t>
                      </a:r>
                      <a:endParaRPr lang="en-US" sz="2400" b="1" dirty="0">
                        <a:solidFill>
                          <a:schemeClr val="tx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lumMod val="50000"/>
                      </a:srgbClr>
                    </a:solidFill>
                  </a:tcPr>
                </a:tc>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pPr algn="ctr"/>
                      <a:r>
                        <a:rPr lang="en-US" sz="2400" b="1" dirty="0" smtClean="0">
                          <a:solidFill>
                            <a:schemeClr val="tx1"/>
                          </a:solidFill>
                          <a:latin typeface="Arial" pitchFamily="34" charset="0"/>
                          <a:cs typeface="Arial" pitchFamily="34" charset="0"/>
                        </a:rPr>
                        <a:t>Unrestricted</a:t>
                      </a:r>
                      <a:r>
                        <a:rPr lang="en-US" sz="2400" b="1" baseline="0" dirty="0" smtClean="0">
                          <a:solidFill>
                            <a:schemeClr val="tx1"/>
                          </a:solidFill>
                          <a:latin typeface="Arial" pitchFamily="34" charset="0"/>
                          <a:cs typeface="Arial" pitchFamily="34" charset="0"/>
                        </a:rPr>
                        <a:t> Report</a:t>
                      </a:r>
                      <a:endParaRPr lang="en-US" sz="2400" b="1" dirty="0">
                        <a:solidFill>
                          <a:schemeClr val="tx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lumMod val="50000"/>
                      </a:srgbClr>
                    </a:solidFill>
                  </a:tcPr>
                </a:tc>
                <a:extLst>
                  <a:ext uri="{0D108BD9-81ED-4DB2-BD59-A6C34878D82A}">
                    <a16:rowId xmlns:a16="http://schemas.microsoft.com/office/drawing/2014/main" val="10000"/>
                  </a:ext>
                </a:extLst>
              </a:tr>
              <a:tr h="3097426">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400" b="1" dirty="0" smtClean="0">
                          <a:solidFill>
                            <a:schemeClr val="bg1"/>
                          </a:solidFill>
                          <a:latin typeface="Arial" pitchFamily="34" charset="0"/>
                          <a:cs typeface="Arial" pitchFamily="34" charset="0"/>
                        </a:rPr>
                        <a:t>Benefits</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Access to medical,</a:t>
                      </a:r>
                      <a:r>
                        <a:rPr lang="en-US" sz="2000" b="0" baseline="0" dirty="0" smtClean="0">
                          <a:solidFill>
                            <a:schemeClr val="bg1"/>
                          </a:solidFill>
                          <a:latin typeface="Arial" pitchFamily="34" charset="0"/>
                          <a:cs typeface="Arial" pitchFamily="34" charset="0"/>
                        </a:rPr>
                        <a:t> advocacy, legal, and counseling services</a:t>
                      </a:r>
                    </a:p>
                    <a:p>
                      <a:pPr marL="285750" indent="-285750">
                        <a:buFont typeface="Arial" pitchFamily="34" charset="0"/>
                        <a:buChar char="•"/>
                      </a:pPr>
                      <a:r>
                        <a:rPr lang="en-US" sz="2000" b="0" baseline="0" dirty="0" smtClean="0">
                          <a:solidFill>
                            <a:schemeClr val="bg1"/>
                          </a:solidFill>
                          <a:latin typeface="Arial" pitchFamily="34" charset="0"/>
                          <a:cs typeface="Arial" pitchFamily="34" charset="0"/>
                        </a:rPr>
                        <a:t>Receive the Sexual Assault Forensic Examination (SAFE)</a:t>
                      </a:r>
                    </a:p>
                    <a:p>
                      <a:pPr marL="285750" indent="-285750">
                        <a:buFont typeface="Arial" pitchFamily="34" charset="0"/>
                        <a:buChar char="•"/>
                      </a:pPr>
                      <a:r>
                        <a:rPr lang="en-US" sz="2000" b="0" baseline="0" dirty="0" smtClean="0">
                          <a:solidFill>
                            <a:schemeClr val="bg1"/>
                          </a:solidFill>
                          <a:latin typeface="Arial" pitchFamily="34" charset="0"/>
                          <a:cs typeface="Arial" pitchFamily="34" charset="0"/>
                        </a:rPr>
                        <a:t>Control the release of personal information </a:t>
                      </a:r>
                    </a:p>
                    <a:p>
                      <a:pPr marL="285750" indent="-285750">
                        <a:buFont typeface="Arial" pitchFamily="34" charset="0"/>
                        <a:buChar char="•"/>
                      </a:pPr>
                      <a:r>
                        <a:rPr lang="en-US" sz="2000" b="0" baseline="0" dirty="0" smtClean="0">
                          <a:solidFill>
                            <a:schemeClr val="bg1"/>
                          </a:solidFill>
                          <a:latin typeface="Arial" pitchFamily="34" charset="0"/>
                          <a:cs typeface="Arial" pitchFamily="34" charset="0"/>
                        </a:rPr>
                        <a:t>Can change to Unrestricted Report at any time</a:t>
                      </a:r>
                    </a:p>
                    <a:p>
                      <a:pPr marL="285750" indent="-285750">
                        <a:buFont typeface="Arial" pitchFamily="34" charset="0"/>
                        <a:buChar char="•"/>
                      </a:pPr>
                      <a:r>
                        <a:rPr lang="en-US" sz="2000" b="0" baseline="0" dirty="0" smtClean="0">
                          <a:solidFill>
                            <a:schemeClr val="bg1"/>
                          </a:solidFill>
                          <a:latin typeface="Arial" pitchFamily="34" charset="0"/>
                          <a:cs typeface="Arial" pitchFamily="34" charset="0"/>
                        </a:rPr>
                        <a:t>Special Victims’ Counsel</a:t>
                      </a:r>
                    </a:p>
                    <a:p>
                      <a:pPr marL="0" indent="0">
                        <a:buFont typeface="Arial" pitchFamily="34" charset="0"/>
                        <a:buNone/>
                      </a:pPr>
                      <a:endParaRPr lang="en-US" sz="2000" b="0" baseline="0" dirty="0" smtClean="0">
                        <a:solidFill>
                          <a:schemeClr val="bg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20000"/>
                        <a:lumOff val="80000"/>
                      </a:srgbClr>
                    </a:solidFill>
                  </a:tcPr>
                </a:tc>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400" b="1" dirty="0" smtClean="0">
                          <a:solidFill>
                            <a:schemeClr val="bg1"/>
                          </a:solidFill>
                          <a:latin typeface="Arial" pitchFamily="34" charset="0"/>
                          <a:cs typeface="Arial" pitchFamily="34" charset="0"/>
                        </a:rPr>
                        <a:t>Benefits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0" dirty="0" smtClean="0">
                          <a:solidFill>
                            <a:schemeClr val="bg1"/>
                          </a:solidFill>
                          <a:latin typeface="Arial" pitchFamily="34" charset="0"/>
                          <a:cs typeface="Arial" pitchFamily="34" charset="0"/>
                        </a:rPr>
                        <a:t>Access to medical,</a:t>
                      </a:r>
                      <a:r>
                        <a:rPr lang="en-US" sz="2000" b="0" baseline="0" dirty="0" smtClean="0">
                          <a:solidFill>
                            <a:schemeClr val="bg1"/>
                          </a:solidFill>
                          <a:latin typeface="Arial" pitchFamily="34" charset="0"/>
                          <a:cs typeface="Arial" pitchFamily="34" charset="0"/>
                        </a:rPr>
                        <a:t> advocacy, legal, and counseling services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0" baseline="0" dirty="0" smtClean="0">
                          <a:solidFill>
                            <a:schemeClr val="bg1"/>
                          </a:solidFill>
                          <a:latin typeface="Arial" pitchFamily="34" charset="0"/>
                          <a:cs typeface="Arial" pitchFamily="34" charset="0"/>
                        </a:rPr>
                        <a:t>Receive the SAFE</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Alleged offender </a:t>
                      </a:r>
                      <a:r>
                        <a:rPr lang="en-US" sz="2000" b="0" i="1" dirty="0" smtClean="0">
                          <a:solidFill>
                            <a:schemeClr val="bg1"/>
                          </a:solidFill>
                          <a:latin typeface="Arial" pitchFamily="34" charset="0"/>
                          <a:cs typeface="Arial" pitchFamily="34" charset="0"/>
                        </a:rPr>
                        <a:t>may</a:t>
                      </a:r>
                      <a:r>
                        <a:rPr lang="en-US" sz="2000" b="0" i="0" dirty="0" smtClean="0">
                          <a:solidFill>
                            <a:schemeClr val="bg1"/>
                          </a:solidFill>
                          <a:latin typeface="Arial" pitchFamily="34" charset="0"/>
                          <a:cs typeface="Arial" pitchFamily="34" charset="0"/>
                        </a:rPr>
                        <a:t> be held</a:t>
                      </a:r>
                      <a:r>
                        <a:rPr lang="en-US" sz="2000" b="0" i="0" baseline="0" dirty="0" smtClean="0">
                          <a:solidFill>
                            <a:schemeClr val="bg1"/>
                          </a:solidFill>
                          <a:latin typeface="Arial" pitchFamily="34" charset="0"/>
                          <a:cs typeface="Arial" pitchFamily="34" charset="0"/>
                        </a:rPr>
                        <a:t> accountable</a:t>
                      </a:r>
                    </a:p>
                    <a:p>
                      <a:pPr marL="285750" indent="-285750">
                        <a:buFont typeface="Arial" pitchFamily="34" charset="0"/>
                        <a:buChar char="•"/>
                      </a:pPr>
                      <a:r>
                        <a:rPr lang="en-US" sz="2000" b="0" i="0" baseline="0" dirty="0" smtClean="0">
                          <a:solidFill>
                            <a:schemeClr val="bg1"/>
                          </a:solidFill>
                          <a:latin typeface="Arial" pitchFamily="34" charset="0"/>
                          <a:cs typeface="Arial" pitchFamily="34" charset="0"/>
                        </a:rPr>
                        <a:t>Command support</a:t>
                      </a:r>
                    </a:p>
                    <a:p>
                      <a:pPr marL="285750" indent="-285750">
                        <a:buFont typeface="Arial" pitchFamily="34" charset="0"/>
                        <a:buChar char="•"/>
                      </a:pPr>
                      <a:r>
                        <a:rPr lang="en-US" sz="2000" b="0" i="0" baseline="0" dirty="0" smtClean="0">
                          <a:solidFill>
                            <a:schemeClr val="bg1"/>
                          </a:solidFill>
                          <a:latin typeface="Arial" pitchFamily="34" charset="0"/>
                          <a:cs typeface="Arial" pitchFamily="34" charset="0"/>
                        </a:rPr>
                        <a:t>Can receive protective order (Military Protective Order [MPO] or Civilian Protective Order [CPO])</a:t>
                      </a:r>
                    </a:p>
                    <a:p>
                      <a:pPr marL="285750" marR="0" lvl="0" indent="-285750" algn="l" defTabSz="914377" rtl="0" eaLnBrk="1" fontAlgn="auto" latinLnBrk="0" hangingPunct="1">
                        <a:lnSpc>
                          <a:spcPct val="100000"/>
                        </a:lnSpc>
                        <a:spcBef>
                          <a:spcPts val="0"/>
                        </a:spcBef>
                        <a:spcAft>
                          <a:spcPts val="0"/>
                        </a:spcAft>
                        <a:buClrTx/>
                        <a:buSzTx/>
                        <a:buFont typeface="Arial" pitchFamily="34" charset="0"/>
                        <a:buChar char="•"/>
                        <a:tabLst/>
                        <a:defRPr/>
                      </a:pPr>
                      <a:r>
                        <a:rPr lang="en-US" sz="2000" b="0" baseline="0" dirty="0" smtClean="0">
                          <a:solidFill>
                            <a:schemeClr val="bg1"/>
                          </a:solidFill>
                          <a:latin typeface="Arial" pitchFamily="34" charset="0"/>
                          <a:cs typeface="Arial" pitchFamily="34" charset="0"/>
                        </a:rPr>
                        <a:t>Special Victims’ Counsel</a:t>
                      </a:r>
                      <a:endParaRPr lang="en-US" sz="2000" b="0" dirty="0" smtClean="0">
                        <a:solidFill>
                          <a:schemeClr val="bg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20000"/>
                        <a:lumOff val="80000"/>
                      </a:srgbClr>
                    </a:solidFill>
                  </a:tcPr>
                </a:tc>
                <a:extLst>
                  <a:ext uri="{0D108BD9-81ED-4DB2-BD59-A6C34878D82A}">
                    <a16:rowId xmlns:a16="http://schemas.microsoft.com/office/drawing/2014/main" val="10001"/>
                  </a:ext>
                </a:extLst>
              </a:tr>
              <a:tr h="1918800">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400" b="1" dirty="0" smtClean="0">
                          <a:solidFill>
                            <a:schemeClr val="bg1"/>
                          </a:solidFill>
                          <a:latin typeface="Arial" pitchFamily="34" charset="0"/>
                          <a:cs typeface="Arial" pitchFamily="34" charset="0"/>
                        </a:rPr>
                        <a:t>Limitations</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The alleged offender will not be held accountable </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Ineligible for expedited transfer or reassignment</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No command support</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Cannot</a:t>
                      </a:r>
                      <a:r>
                        <a:rPr lang="en-US" sz="2000" b="0" baseline="0" dirty="0" smtClean="0">
                          <a:solidFill>
                            <a:schemeClr val="bg1"/>
                          </a:solidFill>
                          <a:latin typeface="Arial" pitchFamily="34" charset="0"/>
                          <a:cs typeface="Arial" pitchFamily="34" charset="0"/>
                        </a:rPr>
                        <a:t> </a:t>
                      </a:r>
                      <a:r>
                        <a:rPr lang="en-US" sz="2000" b="0" dirty="0" smtClean="0">
                          <a:solidFill>
                            <a:schemeClr val="bg1"/>
                          </a:solidFill>
                          <a:latin typeface="Arial" pitchFamily="34" charset="0"/>
                          <a:cs typeface="Arial" pitchFamily="34" charset="0"/>
                        </a:rPr>
                        <a:t>receive a protective</a:t>
                      </a:r>
                      <a:r>
                        <a:rPr lang="en-US" sz="2000" b="0" baseline="0" dirty="0" smtClean="0">
                          <a:solidFill>
                            <a:schemeClr val="bg1"/>
                          </a:solidFill>
                          <a:latin typeface="Arial" pitchFamily="34" charset="0"/>
                          <a:cs typeface="Arial" pitchFamily="34" charset="0"/>
                        </a:rPr>
                        <a:t> order</a:t>
                      </a:r>
                      <a:endParaRPr lang="en-US" sz="2000" b="0" dirty="0">
                        <a:solidFill>
                          <a:schemeClr val="bg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40000"/>
                        <a:lumOff val="60000"/>
                      </a:srgbClr>
                    </a:solidFill>
                  </a:tcPr>
                </a:tc>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400" b="1" dirty="0" smtClean="0">
                          <a:solidFill>
                            <a:schemeClr val="bg1"/>
                          </a:solidFill>
                          <a:latin typeface="Arial" pitchFamily="34" charset="0"/>
                          <a:cs typeface="Arial" pitchFamily="34" charset="0"/>
                        </a:rPr>
                        <a:t>Limitations</a:t>
                      </a:r>
                    </a:p>
                    <a:p>
                      <a:pPr marL="285750" indent="-285750">
                        <a:buFont typeface="Arial" pitchFamily="34" charset="0"/>
                        <a:buChar char="•"/>
                      </a:pPr>
                      <a:r>
                        <a:rPr lang="en-US" sz="2000" b="0" dirty="0" smtClean="0">
                          <a:solidFill>
                            <a:schemeClr val="bg1"/>
                          </a:solidFill>
                          <a:latin typeface="Arial" pitchFamily="34" charset="0"/>
                          <a:cs typeface="Arial" pitchFamily="34" charset="0"/>
                        </a:rPr>
                        <a:t>More people will know about the sexual</a:t>
                      </a:r>
                      <a:r>
                        <a:rPr lang="en-US" sz="2000" b="0" baseline="0" dirty="0" smtClean="0">
                          <a:solidFill>
                            <a:schemeClr val="bg1"/>
                          </a:solidFill>
                          <a:latin typeface="Arial" pitchFamily="34" charset="0"/>
                          <a:cs typeface="Arial" pitchFamily="34" charset="0"/>
                        </a:rPr>
                        <a:t> assault</a:t>
                      </a:r>
                    </a:p>
                    <a:p>
                      <a:pPr marL="285750" indent="-285750">
                        <a:buFont typeface="Arial" pitchFamily="34" charset="0"/>
                        <a:buChar char="•"/>
                      </a:pPr>
                      <a:r>
                        <a:rPr lang="en-US" sz="2000" b="0" baseline="0" dirty="0" smtClean="0">
                          <a:solidFill>
                            <a:schemeClr val="bg1"/>
                          </a:solidFill>
                          <a:latin typeface="Arial" pitchFamily="34" charset="0"/>
                          <a:cs typeface="Arial" pitchFamily="34" charset="0"/>
                        </a:rPr>
                        <a:t>Investigation may require discussion of personal matters</a:t>
                      </a:r>
                    </a:p>
                    <a:p>
                      <a:pPr marL="285750" indent="-285750">
                        <a:buFont typeface="Arial" pitchFamily="34" charset="0"/>
                        <a:buChar char="•"/>
                      </a:pPr>
                      <a:r>
                        <a:rPr lang="en-US" sz="2000" b="0" baseline="0" dirty="0" smtClean="0">
                          <a:solidFill>
                            <a:schemeClr val="bg1"/>
                          </a:solidFill>
                          <a:latin typeface="Arial" pitchFamily="34" charset="0"/>
                          <a:cs typeface="Arial" pitchFamily="34" charset="0"/>
                        </a:rPr>
                        <a:t>Cannot change to Restricted </a:t>
                      </a:r>
                      <a:r>
                        <a:rPr lang="en-US" sz="2000" b="0" baseline="0" dirty="0" smtClean="0">
                          <a:solidFill>
                            <a:schemeClr val="bg1"/>
                          </a:solidFill>
                          <a:latin typeface=" Arial"/>
                          <a:cs typeface="Arial" pitchFamily="34" charset="0"/>
                        </a:rPr>
                        <a:t>Report</a:t>
                      </a:r>
                      <a:endParaRPr lang="en-US" sz="2000" b="0" dirty="0">
                        <a:solidFill>
                          <a:schemeClr val="bg1"/>
                        </a:solidFill>
                        <a:latin typeface=" Arial"/>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40000"/>
                        <a:lumOff val="6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48537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482054" y="4923833"/>
            <a:ext cx="9144000" cy="1325074"/>
          </a:xfrm>
          <a:prstGeom prst="rect">
            <a:avLst/>
          </a:prstGeom>
          <a:ln w="6350" cap="rnd">
            <a:noFill/>
          </a:ln>
          <a:effectLst/>
        </p:spPr>
        <p:txBody>
          <a:bodyPr vert="horz" lIns="91440" tIns="0" rIns="91440" bIns="0" rtlCol="0" anchor="b" anchorCtr="0">
            <a:noAutofit/>
          </a:bodyPr>
          <a:lstStyle>
            <a:lvl1pPr algn="ctr" rtl="0" eaLnBrk="0" fontAlgn="base" hangingPunct="0">
              <a:spcBef>
                <a:spcPct val="0"/>
              </a:spcBef>
              <a:spcAft>
                <a:spcPct val="0"/>
              </a:spcAft>
              <a:defRPr lang="en-US" sz="4400" b="1" i="0" kern="1200" spc="-100" dirty="0">
                <a:ln w="3200">
                  <a:noFill/>
                  <a:prstDash val="solid"/>
                  <a:round/>
                </a:ln>
                <a:solidFill>
                  <a:srgbClr val="9F883D"/>
                </a:solidFill>
                <a:effectLst/>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a:spcAft>
                <a:spcPts val="1200"/>
              </a:spcAft>
              <a:defRPr/>
            </a:pPr>
            <a:endParaRPr dirty="0" smtClean="0">
              <a:ln w="3200">
                <a:solidFill>
                  <a:schemeClr val="tx1"/>
                </a:solidFill>
                <a:prstDash val="solid"/>
                <a:round/>
              </a:ln>
              <a:solidFill>
                <a:prstClr val="black"/>
              </a:solidFill>
              <a:ea typeface="ＭＳ Ｐゴシック" charset="0"/>
            </a:endParaRPr>
          </a:p>
          <a:p>
            <a:pPr>
              <a:spcAft>
                <a:spcPts val="1200"/>
              </a:spcAft>
              <a:defRPr/>
            </a:pPr>
            <a:r>
              <a:rPr sz="3600" u="sng" dirty="0" smtClean="0">
                <a:ln w="3200">
                  <a:solidFill>
                    <a:schemeClr val="bg1"/>
                  </a:solidFill>
                  <a:prstDash val="solid"/>
                  <a:round/>
                </a:ln>
                <a:solidFill>
                  <a:prstClr val="black"/>
                </a:solidFill>
                <a:ea typeface="ＭＳ Ｐゴシック" charset="0"/>
              </a:rPr>
              <a:t>Bavaria 24/7 SHARP Hotline</a:t>
            </a:r>
          </a:p>
          <a:p>
            <a:pPr>
              <a:spcAft>
                <a:spcPts val="1200"/>
              </a:spcAft>
              <a:defRPr/>
            </a:pPr>
            <a:r>
              <a:rPr sz="3600" dirty="0" smtClean="0">
                <a:ln w="3200">
                  <a:solidFill>
                    <a:schemeClr val="bg1"/>
                  </a:solidFill>
                  <a:prstDash val="solid"/>
                  <a:round/>
                </a:ln>
                <a:solidFill>
                  <a:srgbClr val="FF0000"/>
                </a:solidFill>
                <a:ea typeface="ＭＳ Ｐゴシック" charset="0"/>
              </a:rPr>
              <a:t> </a:t>
            </a:r>
            <a:r>
              <a:rPr sz="3600" dirty="0">
                <a:ln w="3200">
                  <a:solidFill>
                    <a:schemeClr val="bg1"/>
                  </a:solidFill>
                  <a:prstDash val="solid"/>
                  <a:round/>
                </a:ln>
                <a:solidFill>
                  <a:schemeClr val="bg1"/>
                </a:solidFill>
                <a:ea typeface="ＭＳ Ｐゴシック" charset="0"/>
              </a:rPr>
              <a:t>0</a:t>
            </a:r>
            <a:r>
              <a:rPr sz="3600" dirty="0" smtClean="0">
                <a:ln w="3200">
                  <a:solidFill>
                    <a:schemeClr val="bg1"/>
                  </a:solidFill>
                  <a:prstDash val="solid"/>
                  <a:round/>
                </a:ln>
                <a:solidFill>
                  <a:schemeClr val="bg1"/>
                </a:solidFill>
                <a:ea typeface="ＭＳ Ｐゴシック" charset="0"/>
              </a:rPr>
              <a:t>9641-70-569-4567</a:t>
            </a:r>
          </a:p>
          <a:p>
            <a:pPr>
              <a:spcAft>
                <a:spcPts val="1200"/>
              </a:spcAft>
              <a:defRPr/>
            </a:pPr>
            <a:r>
              <a:rPr lang="en-US" sz="3600" dirty="0" smtClean="0">
                <a:ln w="3200">
                  <a:solidFill>
                    <a:schemeClr val="bg1"/>
                  </a:solidFill>
                  <a:prstDash val="solid"/>
                  <a:round/>
                </a:ln>
                <a:solidFill>
                  <a:schemeClr val="bg1"/>
                </a:solidFill>
                <a:ea typeface="ＭＳ Ｐゴシック" charset="0"/>
              </a:rPr>
              <a:t>DSN 314-569-4567 or </a:t>
            </a:r>
          </a:p>
          <a:p>
            <a:pPr>
              <a:spcAft>
                <a:spcPts val="1200"/>
              </a:spcAft>
              <a:defRPr/>
            </a:pPr>
            <a:r>
              <a:rPr lang="en-US" sz="3600" dirty="0" smtClean="0">
                <a:ln w="3200">
                  <a:solidFill>
                    <a:schemeClr val="bg1"/>
                  </a:solidFill>
                  <a:prstDash val="solid"/>
                  <a:round/>
                </a:ln>
                <a:solidFill>
                  <a:schemeClr val="bg1"/>
                </a:solidFill>
                <a:ea typeface="ＭＳ Ｐゴシック" charset="0"/>
              </a:rPr>
              <a:t>53-SHARP (74277)</a:t>
            </a:r>
          </a:p>
          <a:p>
            <a:pPr>
              <a:spcAft>
                <a:spcPts val="1200"/>
              </a:spcAft>
              <a:defRPr/>
            </a:pPr>
            <a:r>
              <a:rPr sz="3600" u="sng" dirty="0" smtClean="0">
                <a:ln w="3200">
                  <a:solidFill>
                    <a:schemeClr val="bg1"/>
                  </a:solidFill>
                  <a:prstDash val="solid"/>
                  <a:round/>
                </a:ln>
                <a:solidFill>
                  <a:prstClr val="black"/>
                </a:solidFill>
                <a:ea typeface="ＭＳ Ｐゴシック" charset="0"/>
              </a:rPr>
              <a:t>DoD Safe Helpline</a:t>
            </a:r>
          </a:p>
          <a:p>
            <a:pPr>
              <a:spcAft>
                <a:spcPts val="1200"/>
              </a:spcAft>
              <a:defRPr/>
            </a:pPr>
            <a:r>
              <a:rPr lang="en-US" sz="3600" dirty="0" smtClean="0">
                <a:ln w="3200">
                  <a:solidFill>
                    <a:schemeClr val="bg1"/>
                  </a:solidFill>
                  <a:prstDash val="solid"/>
                  <a:round/>
                </a:ln>
                <a:solidFill>
                  <a:schemeClr val="bg1"/>
                </a:solidFill>
                <a:ea typeface="ＭＳ Ｐゴシック" charset="0"/>
              </a:rPr>
              <a:t>0611-143-537-7233 or </a:t>
            </a:r>
          </a:p>
          <a:p>
            <a:pPr>
              <a:spcAft>
                <a:spcPts val="1200"/>
              </a:spcAft>
              <a:defRPr/>
            </a:pPr>
            <a:r>
              <a:rPr lang="en-US" sz="3600" dirty="0" smtClean="0">
                <a:ln w="3200">
                  <a:solidFill>
                    <a:schemeClr val="bg1"/>
                  </a:solidFill>
                  <a:prstDash val="solid"/>
                  <a:round/>
                </a:ln>
                <a:solidFill>
                  <a:schemeClr val="bg1"/>
                </a:solidFill>
                <a:ea typeface="ＭＳ Ｐゴシック" charset="0"/>
              </a:rPr>
              <a:t>DSN 537-SAFE (7233)</a:t>
            </a:r>
          </a:p>
          <a:p>
            <a:pPr>
              <a:spcAft>
                <a:spcPts val="1200"/>
              </a:spcAft>
              <a:defRPr/>
            </a:pPr>
            <a:r>
              <a:rPr lang="en-US" sz="3600" dirty="0">
                <a:ln w="3200">
                  <a:solidFill>
                    <a:schemeClr val="bg1"/>
                  </a:solidFill>
                  <a:prstDash val="solid"/>
                  <a:round/>
                </a:ln>
                <a:solidFill>
                  <a:schemeClr val="bg1"/>
                </a:solidFill>
                <a:ea typeface="ＭＳ Ｐゴシック" charset="0"/>
              </a:rPr>
              <a:t>s</a:t>
            </a:r>
            <a:r>
              <a:rPr lang="en-US" sz="3600" dirty="0" smtClean="0">
                <a:ln w="3200">
                  <a:solidFill>
                    <a:schemeClr val="bg1"/>
                  </a:solidFill>
                  <a:prstDash val="solid"/>
                  <a:round/>
                </a:ln>
                <a:solidFill>
                  <a:schemeClr val="bg1"/>
                </a:solidFill>
                <a:ea typeface="ＭＳ Ｐゴシック" charset="0"/>
              </a:rPr>
              <a:t>afehelpline.org</a:t>
            </a:r>
            <a:endParaRPr sz="3600" dirty="0" smtClean="0">
              <a:ln w="3200">
                <a:solidFill>
                  <a:schemeClr val="bg1"/>
                </a:solidFill>
                <a:prstDash val="solid"/>
                <a:round/>
              </a:ln>
              <a:solidFill>
                <a:schemeClr val="bg1"/>
              </a:solidFill>
              <a:ea typeface="ＭＳ Ｐゴシック"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718" y="1264661"/>
            <a:ext cx="2261888" cy="22618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59" y="1572126"/>
            <a:ext cx="2922027" cy="164695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30628"/>
            <a:ext cx="3825107" cy="1700048"/>
          </a:xfrm>
          <a:prstGeom prst="rect">
            <a:avLst/>
          </a:prstGeom>
        </p:spPr>
      </p:pic>
    </p:spTree>
    <p:extLst>
      <p:ext uri="{BB962C8B-B14F-4D97-AF65-F5344CB8AC3E}">
        <p14:creationId xmlns:p14="http://schemas.microsoft.com/office/powerpoint/2010/main" val="298498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315" y="1"/>
            <a:ext cx="7935688" cy="745724"/>
          </a:xfrm>
        </p:spPr>
        <p:txBody>
          <a:bodyPr>
            <a:normAutofit fontScale="90000"/>
          </a:bodyPr>
          <a:lstStyle/>
          <a:p>
            <a:pPr>
              <a:defRPr/>
            </a:pPr>
            <a:r>
              <a:rPr lang="en-US" sz="3600" dirty="0"/>
              <a:t>Restricted vs. Unrestricted </a:t>
            </a:r>
            <a:r>
              <a:rPr lang="en-US" sz="3600" dirty="0" smtClean="0"/>
              <a:t>Reporting, </a:t>
            </a:r>
            <a:r>
              <a:rPr lang="en-US" sz="2200" dirty="0"/>
              <a:t>(Continued)</a:t>
            </a:r>
            <a:endParaRPr sz="2200" dirty="0"/>
          </a:p>
        </p:txBody>
      </p:sp>
      <p:graphicFrame>
        <p:nvGraphicFramePr>
          <p:cNvPr id="4" name="Table 3"/>
          <p:cNvGraphicFramePr>
            <a:graphicFrameLocks noGrp="1"/>
          </p:cNvGraphicFramePr>
          <p:nvPr>
            <p:extLst>
              <p:ext uri="{D42A27DB-BD31-4B8C-83A1-F6EECF244321}">
                <p14:modId xmlns:p14="http://schemas.microsoft.com/office/powerpoint/2010/main" val="522315333"/>
              </p:ext>
            </p:extLst>
          </p:nvPr>
        </p:nvGraphicFramePr>
        <p:xfrm>
          <a:off x="0" y="872807"/>
          <a:ext cx="12163647" cy="4480029"/>
        </p:xfrm>
        <a:graphic>
          <a:graphicData uri="http://schemas.openxmlformats.org/drawingml/2006/table">
            <a:tbl>
              <a:tblPr firstRow="1" bandRow="1"/>
              <a:tblGrid>
                <a:gridCol w="5114881">
                  <a:extLst>
                    <a:ext uri="{9D8B030D-6E8A-4147-A177-3AD203B41FA5}">
                      <a16:colId xmlns:a16="http://schemas.microsoft.com/office/drawing/2014/main" val="20000"/>
                    </a:ext>
                  </a:extLst>
                </a:gridCol>
                <a:gridCol w="7048766">
                  <a:extLst>
                    <a:ext uri="{9D8B030D-6E8A-4147-A177-3AD203B41FA5}">
                      <a16:colId xmlns:a16="http://schemas.microsoft.com/office/drawing/2014/main" val="20001"/>
                    </a:ext>
                  </a:extLst>
                </a:gridCol>
              </a:tblGrid>
              <a:tr h="455750">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pPr algn="ctr"/>
                      <a:r>
                        <a:rPr lang="en-US" sz="2400" b="1" dirty="0">
                          <a:solidFill>
                            <a:schemeClr val="tx1"/>
                          </a:solidFill>
                          <a:latin typeface="Arial" pitchFamily="34" charset="0"/>
                          <a:cs typeface="Arial" pitchFamily="34" charset="0"/>
                        </a:rPr>
                        <a:t>Restricted Report</a:t>
                      </a:r>
                    </a:p>
                  </a:txBody>
                  <a:tcPr marT="45715" marB="4571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lumMod val="50000"/>
                      </a:srgbClr>
                    </a:solidFill>
                  </a:tcPr>
                </a:tc>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pPr algn="ctr"/>
                      <a:r>
                        <a:rPr lang="en-US" sz="2400" b="1" dirty="0">
                          <a:solidFill>
                            <a:schemeClr val="tx1"/>
                          </a:solidFill>
                          <a:latin typeface="Arial" pitchFamily="34" charset="0"/>
                          <a:cs typeface="Arial" pitchFamily="34" charset="0"/>
                        </a:rPr>
                        <a:t>Unrestricted</a:t>
                      </a:r>
                      <a:r>
                        <a:rPr lang="en-US" sz="2400" b="1" baseline="0" dirty="0">
                          <a:solidFill>
                            <a:schemeClr val="tx1"/>
                          </a:solidFill>
                          <a:latin typeface="Arial" pitchFamily="34" charset="0"/>
                          <a:cs typeface="Arial" pitchFamily="34" charset="0"/>
                        </a:rPr>
                        <a:t> Report</a:t>
                      </a:r>
                      <a:endParaRPr lang="en-US" sz="2400" b="1" dirty="0">
                        <a:solidFill>
                          <a:schemeClr val="tx1"/>
                        </a:solidFill>
                        <a:latin typeface="Arial" pitchFamily="34" charset="0"/>
                        <a:cs typeface="Arial" pitchFamily="34" charset="0"/>
                      </a:endParaRPr>
                    </a:p>
                  </a:txBody>
                  <a:tcPr marT="45715" marB="45715"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B592">
                        <a:lumMod val="50000"/>
                      </a:srgbClr>
                    </a:solidFill>
                  </a:tcPr>
                </a:tc>
                <a:extLst>
                  <a:ext uri="{0D108BD9-81ED-4DB2-BD59-A6C34878D82A}">
                    <a16:rowId xmlns:a16="http://schemas.microsoft.com/office/drawing/2014/main" val="10000"/>
                  </a:ext>
                </a:extLst>
              </a:tr>
              <a:tr h="2613015">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200" b="1" dirty="0">
                          <a:solidFill>
                            <a:schemeClr val="bg1"/>
                          </a:solidFill>
                          <a:latin typeface="Arial" pitchFamily="34" charset="0"/>
                          <a:cs typeface="Arial" pitchFamily="34" charset="0"/>
                        </a:rPr>
                        <a:t>Who can accept a report:</a:t>
                      </a:r>
                    </a:p>
                    <a:p>
                      <a:pPr marL="0" indent="0">
                        <a:spcBef>
                          <a:spcPts val="600"/>
                        </a:spcBef>
                        <a:spcAft>
                          <a:spcPts val="600"/>
                        </a:spcAft>
                        <a:buFont typeface="Arial" pitchFamily="34" charset="0"/>
                        <a:buNone/>
                      </a:pPr>
                      <a:endParaRPr lang="en-US" sz="400" b="0" dirty="0">
                        <a:solidFill>
                          <a:schemeClr val="bg1"/>
                        </a:solidFill>
                        <a:latin typeface="Arial" pitchFamily="34" charset="0"/>
                        <a:cs typeface="Arial" pitchFamily="34" charset="0"/>
                      </a:endParaRPr>
                    </a:p>
                    <a:p>
                      <a:pPr marL="285750" indent="-285750">
                        <a:spcBef>
                          <a:spcPts val="600"/>
                        </a:spcBef>
                        <a:spcAft>
                          <a:spcPts val="600"/>
                        </a:spcAft>
                        <a:buFont typeface="Arial" pitchFamily="34" charset="0"/>
                        <a:buChar char="•"/>
                      </a:pPr>
                      <a:r>
                        <a:rPr lang="en-US" sz="2000" b="0" dirty="0">
                          <a:solidFill>
                            <a:schemeClr val="bg1"/>
                          </a:solidFill>
                          <a:latin typeface="Arial" pitchFamily="34" charset="0"/>
                          <a:cs typeface="Arial" pitchFamily="34" charset="0"/>
                        </a:rPr>
                        <a:t>Sexual Assault Response Coordinator (SARC)</a:t>
                      </a:r>
                    </a:p>
                    <a:p>
                      <a:pPr marL="285750" indent="-285750">
                        <a:spcBef>
                          <a:spcPts val="600"/>
                        </a:spcBef>
                        <a:spcAft>
                          <a:spcPts val="600"/>
                        </a:spcAft>
                        <a:buFont typeface="Arial" pitchFamily="34" charset="0"/>
                        <a:buChar char="•"/>
                      </a:pPr>
                      <a:r>
                        <a:rPr lang="en-US" sz="2000" b="0" dirty="0" smtClean="0">
                          <a:solidFill>
                            <a:schemeClr val="bg1"/>
                          </a:solidFill>
                          <a:latin typeface="Arial" pitchFamily="34" charset="0"/>
                          <a:cs typeface="Arial" pitchFamily="34" charset="0"/>
                        </a:rPr>
                        <a:t>SHARP </a:t>
                      </a:r>
                      <a:r>
                        <a:rPr lang="en-US" sz="2000" b="0" dirty="0">
                          <a:solidFill>
                            <a:schemeClr val="bg1"/>
                          </a:solidFill>
                          <a:latin typeface="Arial" pitchFamily="34" charset="0"/>
                          <a:cs typeface="Arial" pitchFamily="34" charset="0"/>
                        </a:rPr>
                        <a:t>Victim Advocate (VA)</a:t>
                      </a:r>
                      <a:endParaRPr lang="en-US" sz="2000" b="0" baseline="0" dirty="0">
                        <a:solidFill>
                          <a:schemeClr val="bg1"/>
                        </a:solidFill>
                        <a:latin typeface="Arial" pitchFamily="34" charset="0"/>
                        <a:cs typeface="Arial" pitchFamily="34" charset="0"/>
                      </a:endParaRPr>
                    </a:p>
                    <a:p>
                      <a:pPr marL="285750" indent="-285750">
                        <a:spcBef>
                          <a:spcPts val="600"/>
                        </a:spcBef>
                        <a:spcAft>
                          <a:spcPts val="600"/>
                        </a:spcAft>
                        <a:buFont typeface="Arial" pitchFamily="34" charset="0"/>
                        <a:buChar char="•"/>
                      </a:pPr>
                      <a:r>
                        <a:rPr lang="en-US" sz="2000" b="0" baseline="0" dirty="0">
                          <a:solidFill>
                            <a:schemeClr val="bg1"/>
                          </a:solidFill>
                          <a:latin typeface="Arial" pitchFamily="34" charset="0"/>
                          <a:cs typeface="Arial" pitchFamily="34" charset="0"/>
                        </a:rPr>
                        <a:t>Healthcare Personnel</a:t>
                      </a:r>
                      <a:endParaRPr lang="en-US" sz="2000" b="0" dirty="0">
                        <a:solidFill>
                          <a:schemeClr val="bg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20000"/>
                        <a:lumOff val="80000"/>
                      </a:srgbClr>
                    </a:solidFill>
                  </a:tcPr>
                </a:tc>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Arial" pitchFamily="34" charset="0"/>
                          <a:cs typeface="Arial" pitchFamily="34" charset="0"/>
                        </a:rPr>
                        <a:t>Who can accept a report:</a:t>
                      </a:r>
                    </a:p>
                    <a:p>
                      <a:pPr marL="0" indent="0">
                        <a:buFont typeface="Arial" pitchFamily="34" charset="0"/>
                        <a:buNone/>
                      </a:pPr>
                      <a:endParaRPr lang="en-US" sz="400" b="0" dirty="0">
                        <a:solidFill>
                          <a:schemeClr val="bg1"/>
                        </a:solidFill>
                        <a:latin typeface="Arial" pitchFamily="34" charset="0"/>
                        <a:cs typeface="Arial"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u="sng" baseline="0" dirty="0">
                          <a:solidFill>
                            <a:schemeClr val="bg1"/>
                          </a:solidFill>
                          <a:latin typeface="Arial" pitchFamily="34" charset="0"/>
                          <a:cs typeface="Arial" pitchFamily="34" charset="0"/>
                        </a:rPr>
                        <a:t>Commander</a:t>
                      </a:r>
                    </a:p>
                    <a:p>
                      <a:pPr marL="285750" indent="-285750">
                        <a:buFont typeface="Arial" pitchFamily="34" charset="0"/>
                        <a:buChar char="•"/>
                      </a:pPr>
                      <a:r>
                        <a:rPr lang="en-US" sz="2000" b="0" baseline="0" dirty="0">
                          <a:solidFill>
                            <a:schemeClr val="bg1"/>
                          </a:solidFill>
                          <a:latin typeface="Arial" pitchFamily="34" charset="0"/>
                          <a:cs typeface="Arial" pitchFamily="34" charset="0"/>
                        </a:rPr>
                        <a:t>CID</a:t>
                      </a:r>
                    </a:p>
                    <a:p>
                      <a:pPr marL="285750" indent="-285750">
                        <a:buFont typeface="Arial" pitchFamily="34" charset="0"/>
                        <a:buChar char="•"/>
                      </a:pPr>
                      <a:r>
                        <a:rPr lang="en-US" sz="2000" b="0" baseline="0" dirty="0">
                          <a:solidFill>
                            <a:schemeClr val="bg1"/>
                          </a:solidFill>
                          <a:latin typeface="Arial" pitchFamily="34" charset="0"/>
                          <a:cs typeface="Arial" pitchFamily="34" charset="0"/>
                        </a:rPr>
                        <a:t>JAG</a:t>
                      </a:r>
                    </a:p>
                    <a:p>
                      <a:pPr marL="285750" indent="-285750">
                        <a:buFont typeface="Arial" pitchFamily="34" charset="0"/>
                        <a:buChar char="•"/>
                      </a:pPr>
                      <a:r>
                        <a:rPr lang="en-US" sz="2000" b="0" baseline="0" dirty="0">
                          <a:solidFill>
                            <a:schemeClr val="bg1"/>
                          </a:solidFill>
                          <a:latin typeface="Arial" pitchFamily="34" charset="0"/>
                          <a:cs typeface="Arial" pitchFamily="34" charset="0"/>
                        </a:rPr>
                        <a:t>IG</a:t>
                      </a:r>
                      <a:endParaRPr lang="en-US" sz="2000" b="0" dirty="0">
                        <a:solidFill>
                          <a:schemeClr val="bg1"/>
                        </a:solidFill>
                        <a:latin typeface="Arial" pitchFamily="34" charset="0"/>
                        <a:cs typeface="Arial" pitchFamily="34" charset="0"/>
                      </a:endParaRPr>
                    </a:p>
                    <a:p>
                      <a:pPr marL="285750" indent="-285750">
                        <a:buFont typeface="Arial" pitchFamily="34" charset="0"/>
                        <a:buChar char="•"/>
                      </a:pPr>
                      <a:r>
                        <a:rPr lang="en-US" sz="2000" b="0" dirty="0">
                          <a:solidFill>
                            <a:schemeClr val="bg1"/>
                          </a:solidFill>
                          <a:latin typeface="Arial" pitchFamily="34" charset="0"/>
                          <a:cs typeface="Arial" pitchFamily="34" charset="0"/>
                        </a:rPr>
                        <a:t>SARC</a:t>
                      </a:r>
                    </a:p>
                    <a:p>
                      <a:pPr marL="285750" indent="-285750">
                        <a:buFont typeface="Arial" pitchFamily="34" charset="0"/>
                        <a:buChar char="•"/>
                      </a:pPr>
                      <a:r>
                        <a:rPr lang="en-US" sz="2000" b="0" dirty="0">
                          <a:solidFill>
                            <a:schemeClr val="bg1"/>
                          </a:solidFill>
                          <a:latin typeface="Arial" pitchFamily="34" charset="0"/>
                          <a:cs typeface="Arial" pitchFamily="34" charset="0"/>
                        </a:rPr>
                        <a:t>VA</a:t>
                      </a:r>
                      <a:endParaRPr lang="en-US" sz="2000" b="0" baseline="0" dirty="0">
                        <a:solidFill>
                          <a:schemeClr val="bg1"/>
                        </a:solidFill>
                        <a:latin typeface="Arial" pitchFamily="34" charset="0"/>
                        <a:cs typeface="Arial" pitchFamily="34" charset="0"/>
                      </a:endParaRPr>
                    </a:p>
                    <a:p>
                      <a:pPr marL="285750" indent="-285750">
                        <a:buFont typeface="Arial" pitchFamily="34" charset="0"/>
                        <a:buChar char="•"/>
                      </a:pPr>
                      <a:r>
                        <a:rPr lang="en-US" sz="2000" b="0" baseline="0" dirty="0">
                          <a:solidFill>
                            <a:schemeClr val="bg1"/>
                          </a:solidFill>
                          <a:latin typeface="Arial" pitchFamily="34" charset="0"/>
                          <a:cs typeface="Arial" pitchFamily="34" charset="0"/>
                        </a:rPr>
                        <a:t>Healthcare Personnel</a:t>
                      </a:r>
                    </a:p>
                  </a:txBody>
                  <a:tcPr marT="45715" marB="4571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20000"/>
                        <a:lumOff val="80000"/>
                      </a:srgbClr>
                    </a:solidFill>
                  </a:tcPr>
                </a:tc>
                <a:extLst>
                  <a:ext uri="{0D108BD9-81ED-4DB2-BD59-A6C34878D82A}">
                    <a16:rowId xmlns:a16="http://schemas.microsoft.com/office/drawing/2014/main" val="10001"/>
                  </a:ext>
                </a:extLst>
              </a:tr>
              <a:tr h="1401569">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200" b="1" dirty="0">
                          <a:solidFill>
                            <a:schemeClr val="bg1"/>
                          </a:solidFill>
                          <a:latin typeface="Arial" pitchFamily="34" charset="0"/>
                          <a:cs typeface="Arial" pitchFamily="34" charset="0"/>
                        </a:rPr>
                        <a:t>Limitations</a:t>
                      </a:r>
                    </a:p>
                    <a:p>
                      <a:pPr marL="0" indent="0">
                        <a:buFont typeface="Arial" pitchFamily="34" charset="0"/>
                        <a:buNone/>
                      </a:pPr>
                      <a:r>
                        <a:rPr lang="en-US" sz="2000" b="0" dirty="0" smtClean="0">
                          <a:solidFill>
                            <a:schemeClr val="bg1"/>
                          </a:solidFill>
                          <a:latin typeface="Arial" pitchFamily="34" charset="0"/>
                          <a:cs typeface="Arial" pitchFamily="34" charset="0"/>
                        </a:rPr>
                        <a:t>Chaplains and Special Victim Counsel </a:t>
                      </a:r>
                      <a:r>
                        <a:rPr lang="en-US" sz="2000" b="0" dirty="0">
                          <a:solidFill>
                            <a:schemeClr val="bg1"/>
                          </a:solidFill>
                          <a:latin typeface="Arial" pitchFamily="34" charset="0"/>
                          <a:cs typeface="Arial" pitchFamily="34" charset="0"/>
                        </a:rPr>
                        <a:t>– can</a:t>
                      </a:r>
                      <a:r>
                        <a:rPr lang="en-US" sz="2000" b="0" baseline="0" dirty="0">
                          <a:solidFill>
                            <a:schemeClr val="bg1"/>
                          </a:solidFill>
                          <a:latin typeface="Arial" pitchFamily="34" charset="0"/>
                          <a:cs typeface="Arial" pitchFamily="34" charset="0"/>
                        </a:rPr>
                        <a:t>not file a report, but information shared remains </a:t>
                      </a:r>
                      <a:r>
                        <a:rPr lang="en-US" sz="2000" b="0" baseline="0" dirty="0" smtClean="0">
                          <a:solidFill>
                            <a:schemeClr val="bg1"/>
                          </a:solidFill>
                          <a:latin typeface="Arial" pitchFamily="34" charset="0"/>
                          <a:cs typeface="Arial" pitchFamily="34" charset="0"/>
                        </a:rPr>
                        <a:t>confidential</a:t>
                      </a:r>
                      <a:endParaRPr lang="en-US" sz="2000" b="0" dirty="0">
                        <a:solidFill>
                          <a:schemeClr val="bg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40000"/>
                        <a:lumOff val="60000"/>
                      </a:srgbClr>
                    </a:solidFill>
                  </a:tcPr>
                </a:tc>
                <a:tc>
                  <a:txBody>
                    <a:bodyPr/>
                    <a:lstStyle>
                      <a:lvl1pPr marL="0" algn="l" defTabSz="914377" rtl="0" eaLnBrk="1" latinLnBrk="0" hangingPunct="1">
                        <a:defRPr sz="1800" kern="1200">
                          <a:solidFill>
                            <a:schemeClr val="dk1"/>
                          </a:solidFill>
                          <a:latin typeface="Constantia"/>
                        </a:defRPr>
                      </a:lvl1pPr>
                      <a:lvl2pPr marL="457189" algn="l" defTabSz="914377" rtl="0" eaLnBrk="1" latinLnBrk="0" hangingPunct="1">
                        <a:defRPr sz="1800" kern="1200">
                          <a:solidFill>
                            <a:schemeClr val="dk1"/>
                          </a:solidFill>
                          <a:latin typeface="Constantia"/>
                        </a:defRPr>
                      </a:lvl2pPr>
                      <a:lvl3pPr marL="914377" algn="l" defTabSz="914377" rtl="0" eaLnBrk="1" latinLnBrk="0" hangingPunct="1">
                        <a:defRPr sz="1800" kern="1200">
                          <a:solidFill>
                            <a:schemeClr val="dk1"/>
                          </a:solidFill>
                          <a:latin typeface="Constantia"/>
                        </a:defRPr>
                      </a:lvl3pPr>
                      <a:lvl4pPr marL="1371566" algn="l" defTabSz="914377" rtl="0" eaLnBrk="1" latinLnBrk="0" hangingPunct="1">
                        <a:defRPr sz="1800" kern="1200">
                          <a:solidFill>
                            <a:schemeClr val="dk1"/>
                          </a:solidFill>
                          <a:latin typeface="Constantia"/>
                        </a:defRPr>
                      </a:lvl4pPr>
                      <a:lvl5pPr marL="1828754" algn="l" defTabSz="914377" rtl="0" eaLnBrk="1" latinLnBrk="0" hangingPunct="1">
                        <a:defRPr sz="1800" kern="1200">
                          <a:solidFill>
                            <a:schemeClr val="dk1"/>
                          </a:solidFill>
                          <a:latin typeface="Constantia"/>
                        </a:defRPr>
                      </a:lvl5pPr>
                      <a:lvl6pPr marL="2285943" algn="l" defTabSz="914377" rtl="0" eaLnBrk="1" latinLnBrk="0" hangingPunct="1">
                        <a:defRPr sz="1800" kern="1200">
                          <a:solidFill>
                            <a:schemeClr val="dk1"/>
                          </a:solidFill>
                          <a:latin typeface="Constantia"/>
                        </a:defRPr>
                      </a:lvl6pPr>
                      <a:lvl7pPr marL="2743131" algn="l" defTabSz="914377" rtl="0" eaLnBrk="1" latinLnBrk="0" hangingPunct="1">
                        <a:defRPr sz="1800" kern="1200">
                          <a:solidFill>
                            <a:schemeClr val="dk1"/>
                          </a:solidFill>
                          <a:latin typeface="Constantia"/>
                        </a:defRPr>
                      </a:lvl7pPr>
                      <a:lvl8pPr marL="3200320" algn="l" defTabSz="914377" rtl="0" eaLnBrk="1" latinLnBrk="0" hangingPunct="1">
                        <a:defRPr sz="1800" kern="1200">
                          <a:solidFill>
                            <a:schemeClr val="dk1"/>
                          </a:solidFill>
                          <a:latin typeface="Constantia"/>
                        </a:defRPr>
                      </a:lvl8pPr>
                      <a:lvl9pPr marL="3657509" algn="l" defTabSz="914377" rtl="0" eaLnBrk="1" latinLnBrk="0" hangingPunct="1">
                        <a:defRPr sz="1800" kern="1200">
                          <a:solidFill>
                            <a:schemeClr val="dk1"/>
                          </a:solidFill>
                          <a:latin typeface="Constantia"/>
                        </a:defRPr>
                      </a:lvl9pPr>
                    </a:lstStyle>
                    <a:p>
                      <a:r>
                        <a:rPr lang="en-US" sz="2200" b="1" dirty="0">
                          <a:solidFill>
                            <a:schemeClr val="bg1"/>
                          </a:solidFill>
                          <a:latin typeface="Arial" pitchFamily="34" charset="0"/>
                          <a:cs typeface="Arial" pitchFamily="34" charset="0"/>
                        </a:rPr>
                        <a:t>Limitations</a:t>
                      </a:r>
                    </a:p>
                    <a:p>
                      <a:pPr marL="285750" indent="-285750">
                        <a:buFont typeface="Arial" pitchFamily="34" charset="0"/>
                        <a:buChar char="•"/>
                      </a:pPr>
                      <a:r>
                        <a:rPr lang="en-US" sz="2000" b="0" dirty="0">
                          <a:solidFill>
                            <a:schemeClr val="bg1"/>
                          </a:solidFill>
                          <a:latin typeface="Arial" pitchFamily="34" charset="0"/>
                          <a:cs typeface="Arial" pitchFamily="34" charset="0"/>
                        </a:rPr>
                        <a:t>More people will know about the sexual</a:t>
                      </a:r>
                      <a:r>
                        <a:rPr lang="en-US" sz="2000" b="0" baseline="0" dirty="0">
                          <a:solidFill>
                            <a:schemeClr val="bg1"/>
                          </a:solidFill>
                          <a:latin typeface="Arial" pitchFamily="34" charset="0"/>
                          <a:cs typeface="Arial" pitchFamily="34" charset="0"/>
                        </a:rPr>
                        <a:t> assault</a:t>
                      </a:r>
                    </a:p>
                    <a:p>
                      <a:pPr marL="285750" indent="-285750">
                        <a:buFont typeface="Arial" pitchFamily="34" charset="0"/>
                        <a:buChar char="•"/>
                      </a:pPr>
                      <a:r>
                        <a:rPr lang="en-US" sz="2000" b="0" baseline="0" dirty="0">
                          <a:solidFill>
                            <a:schemeClr val="bg1"/>
                          </a:solidFill>
                          <a:latin typeface="Arial" pitchFamily="34" charset="0"/>
                          <a:cs typeface="Arial" pitchFamily="34" charset="0"/>
                        </a:rPr>
                        <a:t>Investigation may </a:t>
                      </a:r>
                      <a:r>
                        <a:rPr lang="en-US" sz="2000" b="0" baseline="0" dirty="0" smtClean="0">
                          <a:solidFill>
                            <a:schemeClr val="bg1"/>
                          </a:solidFill>
                          <a:latin typeface="Arial" pitchFamily="34" charset="0"/>
                          <a:cs typeface="Arial" pitchFamily="34" charset="0"/>
                        </a:rPr>
                        <a:t>require discussion of personal matters</a:t>
                      </a:r>
                      <a:endParaRPr lang="en-US" sz="2000" b="0" baseline="0" dirty="0">
                        <a:solidFill>
                          <a:schemeClr val="bg1"/>
                        </a:solidFill>
                        <a:latin typeface="Arial" pitchFamily="34" charset="0"/>
                        <a:cs typeface="Arial" pitchFamily="34" charset="0"/>
                      </a:endParaRPr>
                    </a:p>
                    <a:p>
                      <a:pPr marL="285750" indent="-285750">
                        <a:buFont typeface="Arial" pitchFamily="34" charset="0"/>
                        <a:buChar char="•"/>
                      </a:pPr>
                      <a:r>
                        <a:rPr lang="en-US" sz="2000" b="1" u="sng" baseline="0" dirty="0">
                          <a:solidFill>
                            <a:schemeClr val="bg1"/>
                          </a:solidFill>
                          <a:latin typeface="Arial" pitchFamily="34" charset="0"/>
                          <a:cs typeface="Arial" pitchFamily="34" charset="0"/>
                        </a:rPr>
                        <a:t>Cannot change to Restricted Report</a:t>
                      </a:r>
                      <a:endParaRPr lang="en-US" sz="2000" b="1" u="sng" dirty="0">
                        <a:solidFill>
                          <a:schemeClr val="bg1"/>
                        </a:solidFill>
                        <a:latin typeface="Arial" pitchFamily="34" charset="0"/>
                        <a:cs typeface="Arial" pitchFamily="34" charset="0"/>
                      </a:endParaRPr>
                    </a:p>
                  </a:txBody>
                  <a:tcPr marT="45715" marB="4571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B592">
                        <a:lumMod val="40000"/>
                        <a:lumOff val="60000"/>
                      </a:srgbClr>
                    </a:solidFill>
                  </a:tcPr>
                </a:tc>
                <a:extLst>
                  <a:ext uri="{0D108BD9-81ED-4DB2-BD59-A6C34878D82A}">
                    <a16:rowId xmlns:a16="http://schemas.microsoft.com/office/drawing/2014/main" val="10002"/>
                  </a:ext>
                </a:extLst>
              </a:tr>
            </a:tbl>
          </a:graphicData>
        </a:graphic>
      </p:graphicFrame>
      <p:sp>
        <p:nvSpPr>
          <p:cNvPr id="3" name="TextBox 2"/>
          <p:cNvSpPr txBox="1"/>
          <p:nvPr/>
        </p:nvSpPr>
        <p:spPr>
          <a:xfrm>
            <a:off x="138701" y="5475490"/>
            <a:ext cx="11914598" cy="769441"/>
          </a:xfrm>
          <a:prstGeom prst="rect">
            <a:avLst/>
          </a:prstGeom>
          <a:noFill/>
        </p:spPr>
        <p:txBody>
          <a:bodyPr wrap="square" rtlCol="0">
            <a:spAutoFit/>
          </a:bodyPr>
          <a:lstStyle/>
          <a:p>
            <a:pPr algn="ctr"/>
            <a:r>
              <a:rPr lang="en-US" sz="2200" b="1" i="1" dirty="0">
                <a:solidFill>
                  <a:schemeClr val="bg1"/>
                </a:solidFill>
              </a:rPr>
              <a:t>If </a:t>
            </a:r>
            <a:r>
              <a:rPr lang="en-US" sz="2200" b="1" i="1" dirty="0" smtClean="0">
                <a:solidFill>
                  <a:schemeClr val="bg1"/>
                </a:solidFill>
              </a:rPr>
              <a:t>someone in the victim’s chain </a:t>
            </a:r>
            <a:r>
              <a:rPr lang="en-US" sz="2200" b="1" i="1" dirty="0">
                <a:solidFill>
                  <a:schemeClr val="bg1"/>
                </a:solidFill>
              </a:rPr>
              <a:t>of command </a:t>
            </a:r>
            <a:r>
              <a:rPr lang="en-US" sz="2200" b="1" i="1" dirty="0" smtClean="0">
                <a:solidFill>
                  <a:schemeClr val="bg1"/>
                </a:solidFill>
              </a:rPr>
              <a:t>has knowledge </a:t>
            </a:r>
            <a:r>
              <a:rPr lang="en-US" sz="2200" b="1" i="1" dirty="0">
                <a:solidFill>
                  <a:schemeClr val="bg1"/>
                </a:solidFill>
              </a:rPr>
              <a:t>of </a:t>
            </a:r>
            <a:r>
              <a:rPr lang="en-US" sz="2200" b="1" i="1" dirty="0" smtClean="0">
                <a:solidFill>
                  <a:schemeClr val="bg1"/>
                </a:solidFill>
              </a:rPr>
              <a:t>the </a:t>
            </a:r>
            <a:r>
              <a:rPr lang="en-US" sz="2200" b="1" i="1" dirty="0">
                <a:solidFill>
                  <a:schemeClr val="bg1"/>
                </a:solidFill>
              </a:rPr>
              <a:t>sexual assault, the option for a restricted report </a:t>
            </a:r>
            <a:r>
              <a:rPr lang="en-US" sz="2200" b="1" i="1" dirty="0" smtClean="0">
                <a:solidFill>
                  <a:schemeClr val="bg1"/>
                </a:solidFill>
              </a:rPr>
              <a:t>is </a:t>
            </a:r>
            <a:r>
              <a:rPr lang="en-US" sz="2200" b="1" i="1" dirty="0">
                <a:solidFill>
                  <a:schemeClr val="bg1"/>
                </a:solidFill>
              </a:rPr>
              <a:t>no longer </a:t>
            </a:r>
            <a:r>
              <a:rPr lang="en-US" sz="2200" b="1" i="1" dirty="0" smtClean="0">
                <a:solidFill>
                  <a:schemeClr val="bg1"/>
                </a:solidFill>
              </a:rPr>
              <a:t>available and they are required to take action</a:t>
            </a:r>
            <a:endParaRPr lang="en-US" sz="2200" b="1" i="1" dirty="0">
              <a:solidFill>
                <a:schemeClr val="bg1"/>
              </a:solidFill>
            </a:endParaRPr>
          </a:p>
        </p:txBody>
      </p:sp>
    </p:spTree>
    <p:extLst>
      <p:ext uri="{BB962C8B-B14F-4D97-AF65-F5344CB8AC3E}">
        <p14:creationId xmlns:p14="http://schemas.microsoft.com/office/powerpoint/2010/main" val="3251901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707744" y="0"/>
            <a:ext cx="8550040" cy="773819"/>
          </a:xfrm>
          <a:prstGeom prst="rect">
            <a:avLst/>
          </a:prstGeom>
        </p:spPr>
        <p:txBody>
          <a:bodyPr anchor="ctr" anchorCtr="0"/>
          <a:lstStyle/>
          <a:p>
            <a:pPr algn="r" fontAlgn="auto">
              <a:spcBef>
                <a:spcPts val="0"/>
              </a:spcBef>
              <a:spcAft>
                <a:spcPts val="0"/>
              </a:spcAft>
              <a:defRPr/>
            </a:pPr>
            <a:r>
              <a:rPr lang="en-US" sz="2800" b="1" spc="-100" dirty="0">
                <a:ln w="3200">
                  <a:noFill/>
                  <a:prstDash val="solid"/>
                  <a:round/>
                </a:ln>
                <a:solidFill>
                  <a:schemeClr val="bg1"/>
                </a:solidFill>
                <a:ea typeface="MS PGothic" pitchFamily="34" charset="-128"/>
                <a:cs typeface="Arial" panose="020B0604020202020204" pitchFamily="34" charset="0"/>
              </a:rPr>
              <a:t>Army Civilian Sexual Assault </a:t>
            </a:r>
            <a:r>
              <a:rPr lang="en-US" sz="2800" b="1" spc="-100" dirty="0" smtClean="0">
                <a:ln w="3200">
                  <a:noFill/>
                  <a:prstDash val="solid"/>
                  <a:round/>
                </a:ln>
                <a:solidFill>
                  <a:schemeClr val="bg1"/>
                </a:solidFill>
                <a:ea typeface="MS PGothic" pitchFamily="34" charset="-128"/>
                <a:cs typeface="Arial" panose="020B0604020202020204" pitchFamily="34" charset="0"/>
              </a:rPr>
              <a:t>Reporting/Resources</a:t>
            </a:r>
            <a:endParaRPr lang="en-US" sz="2800" b="1" spc="-100" dirty="0">
              <a:ln w="3200">
                <a:noFill/>
                <a:prstDash val="solid"/>
                <a:round/>
              </a:ln>
              <a:solidFill>
                <a:schemeClr val="bg1"/>
              </a:solidFill>
              <a:ea typeface="MS PGothic" pitchFamily="34" charset="-128"/>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028381137"/>
              </p:ext>
            </p:extLst>
          </p:nvPr>
        </p:nvGraphicFramePr>
        <p:xfrm>
          <a:off x="4507264" y="751581"/>
          <a:ext cx="7566303" cy="4842732"/>
        </p:xfrm>
        <a:graphic>
          <a:graphicData uri="http://schemas.openxmlformats.org/drawingml/2006/table">
            <a:tbl>
              <a:tblPr firstRow="1" bandRow="1"/>
              <a:tblGrid>
                <a:gridCol w="3002145">
                  <a:extLst>
                    <a:ext uri="{9D8B030D-6E8A-4147-A177-3AD203B41FA5}">
                      <a16:colId xmlns:a16="http://schemas.microsoft.com/office/drawing/2014/main" val="20000"/>
                    </a:ext>
                  </a:extLst>
                </a:gridCol>
                <a:gridCol w="694344">
                  <a:extLst>
                    <a:ext uri="{9D8B030D-6E8A-4147-A177-3AD203B41FA5}">
                      <a16:colId xmlns:a16="http://schemas.microsoft.com/office/drawing/2014/main" val="20001"/>
                    </a:ext>
                  </a:extLst>
                </a:gridCol>
                <a:gridCol w="131043">
                  <a:extLst>
                    <a:ext uri="{9D8B030D-6E8A-4147-A177-3AD203B41FA5}">
                      <a16:colId xmlns:a16="http://schemas.microsoft.com/office/drawing/2014/main" val="20002"/>
                    </a:ext>
                  </a:extLst>
                </a:gridCol>
                <a:gridCol w="116840">
                  <a:extLst>
                    <a:ext uri="{9D8B030D-6E8A-4147-A177-3AD203B41FA5}">
                      <a16:colId xmlns:a16="http://schemas.microsoft.com/office/drawing/2014/main" val="20003"/>
                    </a:ext>
                  </a:extLst>
                </a:gridCol>
                <a:gridCol w="758404">
                  <a:extLst>
                    <a:ext uri="{9D8B030D-6E8A-4147-A177-3AD203B41FA5}">
                      <a16:colId xmlns:a16="http://schemas.microsoft.com/office/drawing/2014/main" val="20006"/>
                    </a:ext>
                  </a:extLst>
                </a:gridCol>
                <a:gridCol w="1152405">
                  <a:extLst>
                    <a:ext uri="{9D8B030D-6E8A-4147-A177-3AD203B41FA5}">
                      <a16:colId xmlns:a16="http://schemas.microsoft.com/office/drawing/2014/main" val="20007"/>
                    </a:ext>
                  </a:extLst>
                </a:gridCol>
                <a:gridCol w="841543">
                  <a:extLst>
                    <a:ext uri="{9D8B030D-6E8A-4147-A177-3AD203B41FA5}">
                      <a16:colId xmlns:a16="http://schemas.microsoft.com/office/drawing/2014/main" val="20004"/>
                    </a:ext>
                  </a:extLst>
                </a:gridCol>
                <a:gridCol w="869579">
                  <a:extLst>
                    <a:ext uri="{9D8B030D-6E8A-4147-A177-3AD203B41FA5}">
                      <a16:colId xmlns:a16="http://schemas.microsoft.com/office/drawing/2014/main" val="20005"/>
                    </a:ext>
                  </a:extLst>
                </a:gridCol>
              </a:tblGrid>
              <a:tr h="640080">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US" sz="1500" dirty="0">
                        <a:solidFill>
                          <a:schemeClr val="tx1"/>
                        </a:solidFill>
                      </a:endParaRPr>
                    </a:p>
                  </a:txBody>
                  <a:tcPr anchor="ct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300" b="1" dirty="0" smtClean="0">
                          <a:solidFill>
                            <a:schemeClr val="bg1"/>
                          </a:solidFill>
                          <a:latin typeface="+mn-lt"/>
                          <a:cs typeface="Calibri" panose="020F0502020204030204" pitchFamily="34" charset="0"/>
                        </a:rPr>
                        <a:t>SARC/</a:t>
                      </a:r>
                    </a:p>
                    <a:p>
                      <a:pPr algn="ctr"/>
                      <a:r>
                        <a:rPr lang="en-US" sz="1300" b="1" dirty="0" smtClean="0">
                          <a:solidFill>
                            <a:schemeClr val="bg1"/>
                          </a:solidFill>
                          <a:latin typeface="+mn-lt"/>
                          <a:cs typeface="Calibri" panose="020F0502020204030204" pitchFamily="34" charset="0"/>
                        </a:rPr>
                        <a:t>VA</a:t>
                      </a:r>
                      <a:endParaRPr lang="en-US" sz="1300" b="1" dirty="0">
                        <a:solidFill>
                          <a:schemeClr val="bg1"/>
                        </a:solidFill>
                        <a:latin typeface="+mn-lt"/>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B592"/>
                    </a:solidFill>
                  </a:tcPr>
                </a:tc>
                <a:tc hMerge="1">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endParaRPr lang="en-US" sz="1400"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B592"/>
                    </a:solidFill>
                  </a:tcPr>
                </a:tc>
                <a:tc gridSpan="2">
                  <a:txBody>
                    <a:bodyPr/>
                    <a:lstStyle/>
                    <a:p>
                      <a:pPr algn="ctr"/>
                      <a:r>
                        <a:rPr lang="en-US" sz="1300" b="1" dirty="0" smtClean="0">
                          <a:solidFill>
                            <a:schemeClr val="bg1"/>
                          </a:solidFill>
                          <a:latin typeface="+mn-lt"/>
                          <a:cs typeface="Calibri" panose="020F0502020204030204" pitchFamily="34" charset="0"/>
                        </a:rPr>
                        <a:t>DD Form 2910</a:t>
                      </a:r>
                      <a:endParaRPr lang="en-US" sz="1300" b="1" dirty="0">
                        <a:solidFill>
                          <a:schemeClr val="bg1"/>
                        </a:solidFill>
                        <a:latin typeface="+mn-lt"/>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B592"/>
                    </a:solidFill>
                  </a:tcPr>
                </a:tc>
                <a:tc hMerge="1">
                  <a:txBody>
                    <a:bodyPr/>
                    <a:lstStyle/>
                    <a:p>
                      <a:endParaRPr lang="en-US"/>
                    </a:p>
                  </a:txBody>
                  <a:tcPr/>
                </a:tc>
                <a:tc>
                  <a:txBody>
                    <a:bodyPr/>
                    <a:lstStyle/>
                    <a:p>
                      <a:pPr algn="ctr"/>
                      <a:r>
                        <a:rPr lang="en-US" sz="1300" b="1" dirty="0">
                          <a:solidFill>
                            <a:schemeClr val="bg1"/>
                          </a:solidFill>
                        </a:rPr>
                        <a:t>Emergency</a:t>
                      </a:r>
                      <a:r>
                        <a:rPr lang="en-US" sz="1300" b="1" baseline="0" dirty="0">
                          <a:solidFill>
                            <a:schemeClr val="bg1"/>
                          </a:solidFill>
                        </a:rPr>
                        <a:t> Medical Care @ MTF</a:t>
                      </a:r>
                      <a:endParaRPr lang="en-US" sz="1300" b="1" dirty="0">
                        <a:solidFill>
                          <a:schemeClr val="bg1"/>
                        </a:solidFil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B592"/>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en-US" sz="1300" dirty="0">
                          <a:solidFill>
                            <a:schemeClr val="bg1"/>
                          </a:solidFill>
                          <a:latin typeface="+mn-lt"/>
                        </a:rPr>
                        <a:t>Chaplain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B592"/>
                    </a:solidFill>
                  </a:tcPr>
                </a:tc>
                <a:tc>
                  <a:txBody>
                    <a:bodyPr/>
                    <a:lstStyle>
                      <a:lvl1pPr marL="0" algn="l" rtl="0" eaLnBrk="1" latinLnBrk="0" hangingPunct="1">
                        <a:defRPr kumimoji="0" b="1" kern="1200">
                          <a:solidFill>
                            <a:schemeClr val="lt1"/>
                          </a:solidFill>
                          <a:latin typeface="Calibri" panose="020F0502020204030204"/>
                        </a:defRPr>
                      </a:lvl1pPr>
                      <a:lvl2pPr marL="457200" algn="l" rtl="0" eaLnBrk="1" latinLnBrk="0" hangingPunct="1">
                        <a:defRPr kumimoji="0" b="1" kern="1200">
                          <a:solidFill>
                            <a:schemeClr val="lt1"/>
                          </a:solidFill>
                          <a:latin typeface="Calibri" panose="020F0502020204030204"/>
                        </a:defRPr>
                      </a:lvl2pPr>
                      <a:lvl3pPr marL="914400" algn="l" rtl="0" eaLnBrk="1" latinLnBrk="0" hangingPunct="1">
                        <a:defRPr kumimoji="0" b="1" kern="1200">
                          <a:solidFill>
                            <a:schemeClr val="lt1"/>
                          </a:solidFill>
                          <a:latin typeface="Calibri" panose="020F0502020204030204"/>
                        </a:defRPr>
                      </a:lvl3pPr>
                      <a:lvl4pPr marL="1371600" algn="l" rtl="0" eaLnBrk="1" latinLnBrk="0" hangingPunct="1">
                        <a:defRPr kumimoji="0" b="1" kern="1200">
                          <a:solidFill>
                            <a:schemeClr val="lt1"/>
                          </a:solidFill>
                          <a:latin typeface="Calibri" panose="020F0502020204030204"/>
                        </a:defRPr>
                      </a:lvl4pPr>
                      <a:lvl5pPr marL="1828800" algn="l" rtl="0" eaLnBrk="1" latinLnBrk="0" hangingPunct="1">
                        <a:defRPr kumimoji="0" b="1" kern="1200">
                          <a:solidFill>
                            <a:schemeClr val="lt1"/>
                          </a:solidFill>
                          <a:latin typeface="Calibri" panose="020F0502020204030204"/>
                        </a:defRPr>
                      </a:lvl5pPr>
                      <a:lvl6pPr marL="2286000" algn="l" rtl="0" eaLnBrk="1" latinLnBrk="0" hangingPunct="1">
                        <a:defRPr kumimoji="0" b="1" kern="1200">
                          <a:solidFill>
                            <a:schemeClr val="lt1"/>
                          </a:solidFill>
                          <a:latin typeface="Calibri" panose="020F0502020204030204"/>
                        </a:defRPr>
                      </a:lvl6pPr>
                      <a:lvl7pPr marL="2743200" algn="l" rtl="0" eaLnBrk="1" latinLnBrk="0" hangingPunct="1">
                        <a:defRPr kumimoji="0" b="1" kern="1200">
                          <a:solidFill>
                            <a:schemeClr val="lt1"/>
                          </a:solidFill>
                          <a:latin typeface="Calibri" panose="020F0502020204030204"/>
                        </a:defRPr>
                      </a:lvl7pPr>
                      <a:lvl8pPr marL="3200400" algn="l" rtl="0" eaLnBrk="1" latinLnBrk="0" hangingPunct="1">
                        <a:defRPr kumimoji="0" b="1" kern="1200">
                          <a:solidFill>
                            <a:schemeClr val="lt1"/>
                          </a:solidFill>
                          <a:latin typeface="Calibri" panose="020F0502020204030204"/>
                        </a:defRPr>
                      </a:lvl8pPr>
                      <a:lvl9pPr marL="3657600" algn="l" rtl="0" eaLnBrk="1" latinLnBrk="0" hangingPunct="1">
                        <a:defRPr kumimoji="0" b="1" kern="1200">
                          <a:solidFill>
                            <a:schemeClr val="lt1"/>
                          </a:solidFill>
                          <a:latin typeface="Calibri" panose="020F0502020204030204"/>
                        </a:defRPr>
                      </a:lvl9pPr>
                    </a:lstStyle>
                    <a:p>
                      <a:pPr algn="ctr"/>
                      <a:r>
                        <a:rPr lang="en-US" sz="1300" dirty="0">
                          <a:solidFill>
                            <a:schemeClr val="bg1"/>
                          </a:solidFill>
                          <a:latin typeface="+mn-lt"/>
                        </a:rPr>
                        <a:t>Special</a:t>
                      </a:r>
                      <a:r>
                        <a:rPr lang="en-US" sz="1300" baseline="0" dirty="0">
                          <a:solidFill>
                            <a:schemeClr val="bg1"/>
                          </a:solidFill>
                          <a:latin typeface="+mn-lt"/>
                        </a:rPr>
                        <a:t> Victim Counsel </a:t>
                      </a:r>
                      <a:endParaRPr lang="en-US" sz="1300" dirty="0">
                        <a:solidFill>
                          <a:schemeClr val="bg1"/>
                        </a:solidFill>
                        <a:latin typeface="+mn-lt"/>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A5B592"/>
                    </a:solidFill>
                  </a:tcPr>
                </a:tc>
                <a:extLst>
                  <a:ext uri="{0D108BD9-81ED-4DB2-BD59-A6C34878D82A}">
                    <a16:rowId xmlns:a16="http://schemas.microsoft.com/office/drawing/2014/main" val="10000"/>
                  </a:ext>
                </a:extLst>
              </a:tr>
              <a:tr h="314960">
                <a:tc gridSpan="8">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b="1" dirty="0"/>
                        <a:t>CONUS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D531"/>
                    </a:solid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496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en-US" sz="1400" b="1" dirty="0">
                          <a:solidFill>
                            <a:schemeClr val="bg1"/>
                          </a:solidFill>
                        </a:rPr>
                        <a:t>Army</a:t>
                      </a:r>
                      <a:r>
                        <a:rPr lang="en-US" sz="1400" b="1" baseline="0" dirty="0">
                          <a:solidFill>
                            <a:schemeClr val="bg1"/>
                          </a:solidFill>
                        </a:rPr>
                        <a:t> </a:t>
                      </a:r>
                      <a:r>
                        <a:rPr lang="en-US" sz="1400" b="1" dirty="0">
                          <a:solidFill>
                            <a:schemeClr val="bg1"/>
                          </a:solidFill>
                        </a:rPr>
                        <a:t>Civilian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p>
                      <a:endParaRPr 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hMerge="1">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US" sz="15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hMerge="1">
                  <a:txBody>
                    <a:bodyPr/>
                    <a:lstStyle/>
                    <a:p>
                      <a:endParaRPr lang="en-US"/>
                    </a:p>
                  </a:txBody>
                  <a:tcPr/>
                </a:tc>
                <a:tc>
                  <a:txBody>
                    <a:bodyPr/>
                    <a:lstStyle/>
                    <a:p>
                      <a:endParaRPr 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t>X</a:t>
                      </a:r>
                      <a:r>
                        <a:rPr lang="en-US" sz="1500" baseline="30000" dirty="0"/>
                        <a:t>3</a:t>
                      </a:r>
                      <a:endParaRPr lang="en-US" sz="15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53848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Army Civilian who is a SM’s dependent 18 years</a:t>
                      </a:r>
                      <a:r>
                        <a:rPr lang="en-US" sz="1400" b="1" baseline="0" dirty="0">
                          <a:solidFill>
                            <a:schemeClr val="bg1"/>
                          </a:solidFill>
                        </a:rPr>
                        <a:t> old </a:t>
                      </a:r>
                      <a:r>
                        <a:rPr lang="en-US" sz="1400" b="1" dirty="0">
                          <a:solidFill>
                            <a:schemeClr val="bg1"/>
                          </a:solidFill>
                        </a:rPr>
                        <a:t>and older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US" sz="15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1496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Army Civilian’s dependents 18 years</a:t>
                      </a:r>
                      <a:r>
                        <a:rPr lang="en-US" sz="1400" b="1" baseline="0" dirty="0">
                          <a:solidFill>
                            <a:schemeClr val="bg1"/>
                          </a:solidFill>
                        </a:rPr>
                        <a:t> old </a:t>
                      </a:r>
                      <a:r>
                        <a:rPr lang="en-US" sz="1400" b="1" dirty="0">
                          <a:solidFill>
                            <a:schemeClr val="bg1"/>
                          </a:solidFill>
                        </a:rPr>
                        <a:t>and older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p>
                      <a:endParaRPr 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hMerge="1">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US" sz="15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hMerge="1">
                  <a:txBody>
                    <a:bodyPr/>
                    <a:lstStyle/>
                    <a:p>
                      <a:endParaRPr lang="en-US"/>
                    </a:p>
                  </a:txBody>
                  <a:tcPr/>
                </a:tc>
                <a:tc>
                  <a:txBody>
                    <a:bodyPr/>
                    <a:lstStyle/>
                    <a:p>
                      <a:endParaRPr 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r>
                        <a:rPr lang="en-US" sz="1500" baseline="30000" dirty="0">
                          <a:solidFill>
                            <a:schemeClr val="bg1"/>
                          </a:solidFill>
                          <a:latin typeface="Calibri" panose="020F0502020204030204" pitchFamily="34" charset="0"/>
                          <a:cs typeface="Calibri" panose="020F0502020204030204" pitchFamily="34" charset="0"/>
                        </a:rPr>
                        <a:t>4</a:t>
                      </a:r>
                      <a:endParaRPr lang="en-US" sz="15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t>X</a:t>
                      </a:r>
                      <a:r>
                        <a:rPr lang="en-US" sz="1500" baseline="30000" dirty="0"/>
                        <a:t>3</a:t>
                      </a:r>
                      <a:endParaRPr lang="en-US" sz="15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7592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Contractor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p>
                      <a:endParaRPr 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hMerge="1">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endParaRPr lang="en-US" sz="15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hMerge="1">
                  <a:txBody>
                    <a:bodyPr/>
                    <a:lstStyle/>
                    <a:p>
                      <a:endParaRPr lang="en-US"/>
                    </a:p>
                  </a:txBody>
                  <a:tcPr/>
                </a:tc>
                <a:tc>
                  <a:txBody>
                    <a:bodyPr/>
                    <a:lstStyle/>
                    <a:p>
                      <a:endParaRPr lang="en-US"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endParaRPr lang="en-US" sz="19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10005"/>
                  </a:ext>
                </a:extLst>
              </a:tr>
              <a:tr h="314960">
                <a:tc gridSpan="8">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b="1" dirty="0">
                          <a:solidFill>
                            <a:schemeClr val="bg1"/>
                          </a:solidFill>
                        </a:rPr>
                        <a:t>OCONUS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D53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53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1496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r>
                        <a:rPr lang="en-US" sz="1400" b="1" dirty="0">
                          <a:solidFill>
                            <a:schemeClr val="bg1"/>
                          </a:solidFill>
                        </a:rPr>
                        <a:t>Army</a:t>
                      </a:r>
                      <a:r>
                        <a:rPr lang="en-US" sz="1400" b="1" baseline="0" dirty="0">
                          <a:solidFill>
                            <a:schemeClr val="bg1"/>
                          </a:solidFill>
                        </a:rPr>
                        <a:t> </a:t>
                      </a:r>
                      <a:r>
                        <a:rPr lang="en-US" sz="1400" b="1" dirty="0">
                          <a:solidFill>
                            <a:schemeClr val="bg1"/>
                          </a:solidFill>
                        </a:rPr>
                        <a:t>Civilian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r>
                        <a:rPr lang="en-US" sz="1500" baseline="30000" dirty="0">
                          <a:solidFill>
                            <a:schemeClr val="bg1"/>
                          </a:solidFill>
                          <a:latin typeface="Calibri" panose="020F0502020204030204" pitchFamily="34" charset="0"/>
                          <a:cs typeface="Calibri" panose="020F0502020204030204" pitchFamily="34" charset="0"/>
                        </a:rPr>
                        <a:t>1</a:t>
                      </a:r>
                      <a:endParaRPr lang="en-US" sz="15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solidFill>
                            <a:schemeClr val="bg1"/>
                          </a:solidFill>
                          <a:latin typeface="Calibri" panose="020F0502020204030204" pitchFamily="34" charset="0"/>
                          <a:cs typeface="Calibri" panose="020F0502020204030204" pitchFamily="34" charset="0"/>
                        </a:rPr>
                        <a:t>X</a:t>
                      </a:r>
                      <a:r>
                        <a:rPr lang="en-US" sz="1500" baseline="30000" dirty="0">
                          <a:solidFill>
                            <a:schemeClr val="bg1"/>
                          </a:solidFill>
                          <a:latin typeface="Calibri" panose="020F0502020204030204" pitchFamily="34" charset="0"/>
                          <a:cs typeface="Calibri" panose="020F0502020204030204" pitchFamily="34" charset="0"/>
                        </a:rPr>
                        <a:t>2</a:t>
                      </a:r>
                      <a:endParaRPr lang="en-US" sz="15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pPr algn="ctr"/>
                      <a:endParaRPr lang="en-US" sz="1500" dirty="0"/>
                    </a:p>
                  </a:txBody>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t>X</a:t>
                      </a:r>
                      <a:r>
                        <a:rPr lang="en-US" sz="1500" baseline="30000" dirty="0"/>
                        <a:t>3</a:t>
                      </a:r>
                      <a:endParaRPr lang="en-US" sz="15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r h="53848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Army Civilian who is a SM’s dependent 18 years old and older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pPr algn="ctr"/>
                      <a:endParaRPr lang="en-US" sz="1500" dirty="0"/>
                    </a:p>
                  </a:txBody>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8"/>
                  </a:ext>
                </a:extLst>
              </a:tr>
              <a:tr h="534892">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Army Civilian’s dependents 18 years</a:t>
                      </a:r>
                      <a:r>
                        <a:rPr lang="en-US" sz="1400" b="1" baseline="0" dirty="0">
                          <a:solidFill>
                            <a:schemeClr val="bg1"/>
                          </a:solidFill>
                        </a:rPr>
                        <a:t> old </a:t>
                      </a:r>
                      <a:r>
                        <a:rPr lang="en-US" sz="1400" b="1" dirty="0">
                          <a:solidFill>
                            <a:schemeClr val="bg1"/>
                          </a:solidFill>
                        </a:rPr>
                        <a:t>and older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r>
                        <a:rPr lang="en-US" sz="1500" baseline="30000" dirty="0">
                          <a:solidFill>
                            <a:schemeClr val="bg1"/>
                          </a:solidFill>
                          <a:latin typeface="Calibri" panose="020F0502020204030204" pitchFamily="34" charset="0"/>
                          <a:cs typeface="Calibri" panose="020F0502020204030204" pitchFamily="34" charset="0"/>
                        </a:rPr>
                        <a:t>1</a:t>
                      </a:r>
                      <a:endParaRPr lang="en-US" sz="15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solidFill>
                            <a:schemeClr val="bg1"/>
                          </a:solidFill>
                          <a:latin typeface="Calibri" panose="020F0502020204030204" pitchFamily="34" charset="0"/>
                          <a:cs typeface="Calibri" panose="020F0502020204030204" pitchFamily="34" charset="0"/>
                        </a:rPr>
                        <a:t>X</a:t>
                      </a:r>
                      <a:r>
                        <a:rPr lang="en-US" sz="1500" baseline="30000" dirty="0">
                          <a:solidFill>
                            <a:schemeClr val="bg1"/>
                          </a:solidFill>
                          <a:latin typeface="Calibri" panose="020F0502020204030204" pitchFamily="34" charset="0"/>
                          <a:cs typeface="Calibri" panose="020F0502020204030204" pitchFamily="34" charset="0"/>
                        </a:rPr>
                        <a:t>2</a:t>
                      </a:r>
                      <a:endParaRPr lang="en-US" sz="15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pPr algn="ctr"/>
                      <a:endParaRPr lang="en-US" sz="1500" dirty="0"/>
                    </a:p>
                  </a:txBody>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t>X</a:t>
                      </a:r>
                      <a:r>
                        <a:rPr lang="en-US" sz="1500" baseline="30000" dirty="0"/>
                        <a:t>3</a:t>
                      </a:r>
                      <a:endParaRPr lang="en-US" sz="15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9"/>
                  </a:ext>
                </a:extLst>
              </a:tr>
              <a:tr h="314960">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Contractor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r>
                        <a:rPr lang="en-US" sz="1500" baseline="30000" dirty="0">
                          <a:solidFill>
                            <a:schemeClr val="bg1"/>
                          </a:solidFill>
                          <a:latin typeface="Calibri" panose="020F0502020204030204" pitchFamily="34" charset="0"/>
                          <a:cs typeface="Calibri" panose="020F0502020204030204" pitchFamily="34" charset="0"/>
                        </a:rPr>
                        <a:t>1</a:t>
                      </a:r>
                      <a:endParaRPr lang="en-US" sz="15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gridSpan="3">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solidFill>
                            <a:schemeClr val="bg1"/>
                          </a:solidFill>
                          <a:latin typeface="Calibri" panose="020F0502020204030204" pitchFamily="34" charset="0"/>
                          <a:cs typeface="Calibri" panose="020F0502020204030204" pitchFamily="34" charset="0"/>
                        </a:rPr>
                        <a:t>X</a:t>
                      </a:r>
                      <a:r>
                        <a:rPr lang="en-US" sz="1500" baseline="30000" dirty="0">
                          <a:solidFill>
                            <a:schemeClr val="bg1"/>
                          </a:solidFill>
                          <a:latin typeface="Calibri" panose="020F0502020204030204" pitchFamily="34" charset="0"/>
                          <a:cs typeface="Calibri" panose="020F0502020204030204" pitchFamily="34" charset="0"/>
                        </a:rPr>
                        <a:t>2</a:t>
                      </a:r>
                      <a:endParaRPr lang="en-US" sz="15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US"/>
                    </a:p>
                  </a:txBody>
                  <a:tcPr/>
                </a:tc>
                <a:tc hMerge="1">
                  <a:txBody>
                    <a:bodyPr/>
                    <a:lstStyle/>
                    <a:p>
                      <a:pPr algn="ctr"/>
                      <a:endParaRPr lang="en-US" sz="1500" dirty="0"/>
                    </a:p>
                  </a:txBody>
                  <a:tcPr/>
                </a:tc>
                <a:tc>
                  <a:txBody>
                    <a:body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solidFill>
                            <a:schemeClr val="bg1"/>
                          </a:solidFill>
                          <a:latin typeface="Calibri" panose="020F0502020204030204" pitchFamily="34" charset="0"/>
                          <a:cs typeface="Calibri" panose="020F0502020204030204" pitchFamily="34" charset="0"/>
                        </a:rPr>
                        <a:t>X</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rtl="0" eaLnBrk="1" latinLnBrk="0" hangingPunct="1">
                        <a:defRPr kumimoji="0" kern="1200">
                          <a:solidFill>
                            <a:schemeClr val="dk1"/>
                          </a:solidFill>
                          <a:latin typeface="Calibri" panose="020F0502020204030204"/>
                        </a:defRPr>
                      </a:lvl1pPr>
                      <a:lvl2pPr marL="457200" algn="l" rtl="0" eaLnBrk="1" latinLnBrk="0" hangingPunct="1">
                        <a:defRPr kumimoji="0" kern="1200">
                          <a:solidFill>
                            <a:schemeClr val="dk1"/>
                          </a:solidFill>
                          <a:latin typeface="Calibri" panose="020F0502020204030204"/>
                        </a:defRPr>
                      </a:lvl2pPr>
                      <a:lvl3pPr marL="914400" algn="l" rtl="0" eaLnBrk="1" latinLnBrk="0" hangingPunct="1">
                        <a:defRPr kumimoji="0" kern="1200">
                          <a:solidFill>
                            <a:schemeClr val="dk1"/>
                          </a:solidFill>
                          <a:latin typeface="Calibri" panose="020F0502020204030204"/>
                        </a:defRPr>
                      </a:lvl3pPr>
                      <a:lvl4pPr marL="1371600" algn="l" rtl="0" eaLnBrk="1" latinLnBrk="0" hangingPunct="1">
                        <a:defRPr kumimoji="0" kern="1200">
                          <a:solidFill>
                            <a:schemeClr val="dk1"/>
                          </a:solidFill>
                          <a:latin typeface="Calibri" panose="020F0502020204030204"/>
                        </a:defRPr>
                      </a:lvl4pPr>
                      <a:lvl5pPr marL="1828800" algn="l" rtl="0" eaLnBrk="1" latinLnBrk="0" hangingPunct="1">
                        <a:defRPr kumimoji="0" kern="1200">
                          <a:solidFill>
                            <a:schemeClr val="dk1"/>
                          </a:solidFill>
                          <a:latin typeface="Calibri" panose="020F0502020204030204"/>
                        </a:defRPr>
                      </a:lvl5pPr>
                      <a:lvl6pPr marL="2286000" algn="l" rtl="0" eaLnBrk="1" latinLnBrk="0" hangingPunct="1">
                        <a:defRPr kumimoji="0" kern="1200">
                          <a:solidFill>
                            <a:schemeClr val="dk1"/>
                          </a:solidFill>
                          <a:latin typeface="Calibri" panose="020F0502020204030204"/>
                        </a:defRPr>
                      </a:lvl6pPr>
                      <a:lvl7pPr marL="2743200" algn="l" rtl="0" eaLnBrk="1" latinLnBrk="0" hangingPunct="1">
                        <a:defRPr kumimoji="0" kern="1200">
                          <a:solidFill>
                            <a:schemeClr val="dk1"/>
                          </a:solidFill>
                          <a:latin typeface="Calibri" panose="020F0502020204030204"/>
                        </a:defRPr>
                      </a:lvl7pPr>
                      <a:lvl8pPr marL="3200400" algn="l" rtl="0" eaLnBrk="1" latinLnBrk="0" hangingPunct="1">
                        <a:defRPr kumimoji="0" kern="1200">
                          <a:solidFill>
                            <a:schemeClr val="dk1"/>
                          </a:solidFill>
                          <a:latin typeface="Calibri" panose="020F0502020204030204"/>
                        </a:defRPr>
                      </a:lvl8pPr>
                      <a:lvl9pPr marL="3657600" algn="l" rtl="0" eaLnBrk="1" latinLnBrk="0" hangingPunct="1">
                        <a:defRPr kumimoji="0" kern="1200">
                          <a:solidFill>
                            <a:schemeClr val="dk1"/>
                          </a:solidFill>
                          <a:latin typeface="Calibri" panose="020F0502020204030204"/>
                        </a:defRPr>
                      </a:lvl9pPr>
                    </a:lstStyle>
                    <a:p>
                      <a:pPr algn="ctr"/>
                      <a:r>
                        <a:rPr lang="en-US" sz="1500" dirty="0"/>
                        <a:t>X</a:t>
                      </a:r>
                      <a:r>
                        <a:rPr lang="en-US" sz="1500" baseline="30000" dirty="0"/>
                        <a:t>3</a:t>
                      </a:r>
                      <a:endParaRPr lang="en-US" sz="15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10"/>
                  </a:ext>
                </a:extLst>
              </a:tr>
            </a:tbl>
          </a:graphicData>
        </a:graphic>
      </p:graphicFrame>
      <p:sp>
        <p:nvSpPr>
          <p:cNvPr id="11" name="TextBox 10"/>
          <p:cNvSpPr txBox="1"/>
          <p:nvPr/>
        </p:nvSpPr>
        <p:spPr>
          <a:xfrm>
            <a:off x="7165511" y="5561496"/>
            <a:ext cx="4942892" cy="830997"/>
          </a:xfrm>
          <a:prstGeom prst="rect">
            <a:avLst/>
          </a:prstGeom>
          <a:noFill/>
        </p:spPr>
        <p:txBody>
          <a:bodyPr wrap="none" rtlCol="0">
            <a:spAutoFit/>
          </a:bodyPr>
          <a:lstStyle/>
          <a:p>
            <a:pPr eaLnBrk="1" fontAlgn="auto" hangingPunct="1">
              <a:spcBef>
                <a:spcPts val="0"/>
              </a:spcBef>
              <a:spcAft>
                <a:spcPts val="0"/>
              </a:spcAft>
            </a:pPr>
            <a:r>
              <a:rPr lang="en-US" baseline="30000" dirty="0">
                <a:solidFill>
                  <a:prstClr val="black"/>
                </a:solidFill>
                <a:latin typeface="Calibri" panose="020F0502020204030204"/>
                <a:ea typeface="+mn-ea"/>
              </a:rPr>
              <a:t>1 </a:t>
            </a:r>
            <a:r>
              <a:rPr lang="en-US" dirty="0">
                <a:solidFill>
                  <a:prstClr val="black"/>
                </a:solidFill>
                <a:latin typeface="Calibri" panose="020F0502020204030204"/>
                <a:ea typeface="+mn-ea"/>
              </a:rPr>
              <a:t> Limited </a:t>
            </a:r>
            <a:r>
              <a:rPr lang="en-US" dirty="0" smtClean="0">
                <a:solidFill>
                  <a:prstClr val="black"/>
                </a:solidFill>
                <a:latin typeface="Calibri" panose="020F0502020204030204"/>
                <a:ea typeface="+mn-ea"/>
              </a:rPr>
              <a:t>SARC &amp; VA </a:t>
            </a:r>
            <a:r>
              <a:rPr lang="en-US" dirty="0">
                <a:solidFill>
                  <a:prstClr val="black"/>
                </a:solidFill>
                <a:latin typeface="Calibri" panose="020F0502020204030204"/>
                <a:ea typeface="+mn-ea"/>
              </a:rPr>
              <a:t>services (During emergency medical care &amp; SAFE Exam) </a:t>
            </a:r>
            <a:endParaRPr lang="en-US" baseline="30000" dirty="0">
              <a:solidFill>
                <a:prstClr val="black"/>
              </a:solidFill>
              <a:latin typeface="Calibri" panose="020F0502020204030204"/>
              <a:ea typeface="+mn-ea"/>
            </a:endParaRPr>
          </a:p>
          <a:p>
            <a:pPr eaLnBrk="1" fontAlgn="auto" hangingPunct="1">
              <a:spcBef>
                <a:spcPts val="0"/>
              </a:spcBef>
              <a:spcAft>
                <a:spcPts val="0"/>
              </a:spcAft>
            </a:pPr>
            <a:r>
              <a:rPr lang="en-US" baseline="30000" dirty="0">
                <a:solidFill>
                  <a:prstClr val="black"/>
                </a:solidFill>
                <a:latin typeface="Calibri" panose="020F0502020204030204"/>
                <a:ea typeface="+mn-ea"/>
              </a:rPr>
              <a:t>2</a:t>
            </a:r>
            <a:r>
              <a:rPr lang="en-US" dirty="0">
                <a:solidFill>
                  <a:prstClr val="black"/>
                </a:solidFill>
                <a:latin typeface="Calibri" panose="020F0502020204030204"/>
                <a:ea typeface="+mn-ea"/>
              </a:rPr>
              <a:t> Can only file an unrestricted report</a:t>
            </a:r>
          </a:p>
          <a:p>
            <a:pPr eaLnBrk="1" fontAlgn="auto" hangingPunct="1">
              <a:spcBef>
                <a:spcPts val="0"/>
              </a:spcBef>
              <a:spcAft>
                <a:spcPts val="0"/>
              </a:spcAft>
            </a:pPr>
            <a:r>
              <a:rPr lang="en-US" baseline="30000" dirty="0">
                <a:solidFill>
                  <a:prstClr val="black"/>
                </a:solidFill>
                <a:latin typeface="Calibri" panose="020F0502020204030204"/>
                <a:ea typeface="+mn-ea"/>
              </a:rPr>
              <a:t>3 </a:t>
            </a:r>
            <a:r>
              <a:rPr lang="en-US" dirty="0">
                <a:solidFill>
                  <a:prstClr val="black"/>
                </a:solidFill>
                <a:latin typeface="Calibri" panose="020F0502020204030204"/>
                <a:ea typeface="+mn-ea"/>
              </a:rPr>
              <a:t>SVC representation only when subject is subjected to the UCMJ</a:t>
            </a:r>
          </a:p>
          <a:p>
            <a:pPr eaLnBrk="1" fontAlgn="auto" hangingPunct="1">
              <a:spcBef>
                <a:spcPts val="0"/>
              </a:spcBef>
              <a:spcAft>
                <a:spcPts val="0"/>
              </a:spcAft>
            </a:pPr>
            <a:r>
              <a:rPr lang="en-US" baseline="30000" dirty="0">
                <a:solidFill>
                  <a:prstClr val="black"/>
                </a:solidFill>
                <a:latin typeface="Calibri" panose="020F0502020204030204"/>
                <a:ea typeface="+mn-ea"/>
              </a:rPr>
              <a:t>4 </a:t>
            </a:r>
            <a:r>
              <a:rPr lang="en-US" dirty="0">
                <a:solidFill>
                  <a:prstClr val="black"/>
                </a:solidFill>
                <a:latin typeface="Calibri" panose="020F0502020204030204"/>
                <a:ea typeface="+mn-ea"/>
              </a:rPr>
              <a:t>If incident occurred on the military installation</a:t>
            </a:r>
          </a:p>
        </p:txBody>
      </p:sp>
      <p:sp>
        <p:nvSpPr>
          <p:cNvPr id="12" name="TextBox 11"/>
          <p:cNvSpPr txBox="1"/>
          <p:nvPr/>
        </p:nvSpPr>
        <p:spPr>
          <a:xfrm>
            <a:off x="109303" y="2404581"/>
            <a:ext cx="4419794" cy="2923877"/>
          </a:xfrm>
          <a:prstGeom prst="rect">
            <a:avLst/>
          </a:prstGeom>
          <a:noFill/>
        </p:spPr>
        <p:txBody>
          <a:bodyPr wrap="square" rtlCol="0">
            <a:spAutoFit/>
          </a:bodyPr>
          <a:lstStyle/>
          <a:p>
            <a:pPr marL="342900" indent="-342900" eaLnBrk="1" fontAlgn="auto" hangingPunct="1">
              <a:spcBef>
                <a:spcPts val="0"/>
              </a:spcBef>
              <a:spcAft>
                <a:spcPts val="0"/>
              </a:spcAft>
              <a:buFont typeface="Wingdings" panose="05000000000000000000" pitchFamily="2" charset="2"/>
              <a:buChar char="Ø"/>
            </a:pPr>
            <a:r>
              <a:rPr lang="en-US" sz="1800" dirty="0" smtClean="0">
                <a:solidFill>
                  <a:prstClr val="black"/>
                </a:solidFill>
                <a:ea typeface="+mn-ea"/>
                <a:cs typeface="Arial" panose="020B0604020202020204" pitchFamily="34" charset="0"/>
              </a:rPr>
              <a:t>Crime </a:t>
            </a:r>
            <a:r>
              <a:rPr lang="en-US" sz="1800" dirty="0">
                <a:solidFill>
                  <a:prstClr val="black"/>
                </a:solidFill>
                <a:ea typeface="+mn-ea"/>
                <a:cs typeface="Arial" panose="020B0604020202020204" pitchFamily="34" charset="0"/>
              </a:rPr>
              <a:t>Victims Compensation (</a:t>
            </a:r>
            <a:r>
              <a:rPr lang="en-US" sz="1800" dirty="0" smtClean="0">
                <a:solidFill>
                  <a:prstClr val="black"/>
                </a:solidFill>
                <a:ea typeface="+mn-ea"/>
                <a:cs typeface="Arial" panose="020B0604020202020204" pitchFamily="34" charset="0"/>
              </a:rPr>
              <a:t>SARC &amp; VA </a:t>
            </a:r>
            <a:r>
              <a:rPr lang="en-US" sz="1800" dirty="0">
                <a:solidFill>
                  <a:prstClr val="black"/>
                </a:solidFill>
                <a:ea typeface="+mn-ea"/>
                <a:cs typeface="Arial" panose="020B0604020202020204" pitchFamily="34" charset="0"/>
              </a:rPr>
              <a:t>can provide contact information) </a:t>
            </a:r>
          </a:p>
          <a:p>
            <a:pPr marL="342900" indent="-342900" eaLnBrk="1" fontAlgn="auto" hangingPunct="1">
              <a:spcBef>
                <a:spcPts val="0"/>
              </a:spcBef>
              <a:spcAft>
                <a:spcPts val="0"/>
              </a:spcAft>
              <a:buFont typeface="Wingdings" panose="05000000000000000000" pitchFamily="2" charset="2"/>
              <a:buChar char="Ø"/>
            </a:pPr>
            <a:endParaRPr lang="en-US" sz="400" dirty="0">
              <a:solidFill>
                <a:prstClr val="black"/>
              </a:solidFill>
              <a:ea typeface="+mn-ea"/>
              <a:cs typeface="Arial" panose="020B0604020202020204" pitchFamily="34" charset="0"/>
            </a:endParaRPr>
          </a:p>
          <a:p>
            <a:pPr marL="342900" indent="-342900" eaLnBrk="1" fontAlgn="auto" hangingPunct="1">
              <a:spcBef>
                <a:spcPts val="0"/>
              </a:spcBef>
              <a:spcAft>
                <a:spcPts val="0"/>
              </a:spcAft>
              <a:buFont typeface="Wingdings" panose="05000000000000000000" pitchFamily="2" charset="2"/>
              <a:buChar char="Ø"/>
            </a:pPr>
            <a:r>
              <a:rPr lang="en-US" sz="1800" dirty="0" smtClean="0">
                <a:solidFill>
                  <a:prstClr val="black"/>
                </a:solidFill>
                <a:ea typeface="+mn-ea"/>
                <a:cs typeface="Arial" panose="020B0604020202020204" pitchFamily="34" charset="0"/>
              </a:rPr>
              <a:t>SARC &amp; VA </a:t>
            </a:r>
            <a:r>
              <a:rPr lang="en-US" sz="1800" dirty="0">
                <a:solidFill>
                  <a:prstClr val="black"/>
                </a:solidFill>
                <a:ea typeface="+mn-ea"/>
                <a:cs typeface="Arial" panose="020B0604020202020204" pitchFamily="34" charset="0"/>
              </a:rPr>
              <a:t>are always available to:</a:t>
            </a:r>
          </a:p>
          <a:p>
            <a:pPr marL="512763" lvl="1" indent="-171450" eaLnBrk="1" fontAlgn="auto" hangingPunct="1">
              <a:spcBef>
                <a:spcPts val="0"/>
              </a:spcBef>
              <a:spcAft>
                <a:spcPts val="0"/>
              </a:spcAft>
              <a:buFont typeface="Arial" panose="020B0604020202020204" pitchFamily="34" charset="0"/>
              <a:buChar char="•"/>
              <a:tabLst>
                <a:tab pos="231775" algn="l"/>
              </a:tabLst>
            </a:pPr>
            <a:r>
              <a:rPr lang="en-US" sz="1800" dirty="0">
                <a:solidFill>
                  <a:prstClr val="black"/>
                </a:solidFill>
                <a:ea typeface="+mn-ea"/>
                <a:cs typeface="Arial" panose="020B0604020202020204" pitchFamily="34" charset="0"/>
              </a:rPr>
              <a:t>D</a:t>
            </a:r>
            <a:r>
              <a:rPr lang="en-US" sz="1800" dirty="0" smtClean="0">
                <a:solidFill>
                  <a:prstClr val="black"/>
                </a:solidFill>
                <a:ea typeface="+mn-ea"/>
                <a:cs typeface="Arial" panose="020B0604020202020204" pitchFamily="34" charset="0"/>
              </a:rPr>
              <a:t>iscuss </a:t>
            </a:r>
            <a:r>
              <a:rPr lang="en-US" sz="1800" dirty="0">
                <a:solidFill>
                  <a:prstClr val="black"/>
                </a:solidFill>
                <a:ea typeface="+mn-ea"/>
                <a:cs typeface="Arial" panose="020B0604020202020204" pitchFamily="34" charset="0"/>
              </a:rPr>
              <a:t>options </a:t>
            </a:r>
          </a:p>
          <a:p>
            <a:pPr marL="512763" lvl="1" indent="-171450" eaLnBrk="1" fontAlgn="auto" hangingPunct="1">
              <a:spcBef>
                <a:spcPts val="0"/>
              </a:spcBef>
              <a:spcAft>
                <a:spcPts val="0"/>
              </a:spcAft>
              <a:buFont typeface="Arial" panose="020B0604020202020204" pitchFamily="34" charset="0"/>
              <a:buChar char="•"/>
              <a:tabLst>
                <a:tab pos="231775" algn="l"/>
              </a:tabLst>
            </a:pPr>
            <a:r>
              <a:rPr lang="en-US" sz="1800" dirty="0">
                <a:solidFill>
                  <a:prstClr val="black"/>
                </a:solidFill>
                <a:ea typeface="+mn-ea"/>
                <a:cs typeface="Arial" panose="020B0604020202020204" pitchFamily="34" charset="0"/>
              </a:rPr>
              <a:t>P</a:t>
            </a:r>
            <a:r>
              <a:rPr lang="en-US" sz="1800" dirty="0" smtClean="0">
                <a:solidFill>
                  <a:prstClr val="black"/>
                </a:solidFill>
                <a:ea typeface="+mn-ea"/>
                <a:cs typeface="Arial" panose="020B0604020202020204" pitchFamily="34" charset="0"/>
              </a:rPr>
              <a:t>rovide </a:t>
            </a:r>
            <a:r>
              <a:rPr lang="en-US" sz="1800" dirty="0">
                <a:solidFill>
                  <a:prstClr val="black"/>
                </a:solidFill>
                <a:ea typeface="+mn-ea"/>
                <a:cs typeface="Arial" panose="020B0604020202020204" pitchFamily="34" charset="0"/>
              </a:rPr>
              <a:t>POCs for local civilian resources </a:t>
            </a:r>
          </a:p>
          <a:p>
            <a:pPr marL="512763" lvl="1" indent="-171450" eaLnBrk="1" fontAlgn="auto" hangingPunct="1">
              <a:spcBef>
                <a:spcPts val="0"/>
              </a:spcBef>
              <a:spcAft>
                <a:spcPts val="0"/>
              </a:spcAft>
              <a:buFont typeface="Arial" panose="020B0604020202020204" pitchFamily="34" charset="0"/>
              <a:buChar char="•"/>
              <a:tabLst>
                <a:tab pos="231775" algn="l"/>
              </a:tabLst>
            </a:pPr>
            <a:r>
              <a:rPr lang="en-US" sz="1800" dirty="0">
                <a:solidFill>
                  <a:prstClr val="black"/>
                </a:solidFill>
                <a:ea typeface="+mn-ea"/>
                <a:cs typeface="Arial" panose="020B0604020202020204" pitchFamily="34" charset="0"/>
              </a:rPr>
              <a:t>P</a:t>
            </a:r>
            <a:r>
              <a:rPr lang="en-US" sz="1800" dirty="0" smtClean="0">
                <a:solidFill>
                  <a:prstClr val="black"/>
                </a:solidFill>
                <a:ea typeface="+mn-ea"/>
                <a:cs typeface="Arial" panose="020B0604020202020204" pitchFamily="34" charset="0"/>
              </a:rPr>
              <a:t>rovide </a:t>
            </a:r>
            <a:r>
              <a:rPr lang="en-US" sz="1800" dirty="0">
                <a:solidFill>
                  <a:prstClr val="black"/>
                </a:solidFill>
                <a:ea typeface="+mn-ea"/>
                <a:cs typeface="Arial" panose="020B0604020202020204" pitchFamily="34" charset="0"/>
              </a:rPr>
              <a:t>referrals to Employee Assistance Program (EAP) and Equal Employment Opportunity (EEO) offices </a:t>
            </a:r>
          </a:p>
        </p:txBody>
      </p:sp>
      <p:sp>
        <p:nvSpPr>
          <p:cNvPr id="13" name="Rectangle 12"/>
          <p:cNvSpPr/>
          <p:nvPr/>
        </p:nvSpPr>
        <p:spPr>
          <a:xfrm>
            <a:off x="87470" y="5539208"/>
            <a:ext cx="7078041" cy="830997"/>
          </a:xfrm>
          <a:prstGeom prst="rect">
            <a:avLst/>
          </a:prstGeom>
        </p:spPr>
        <p:txBody>
          <a:bodyPr wrap="square">
            <a:spAutoFit/>
          </a:bodyPr>
          <a:lstStyle/>
          <a:p>
            <a:pPr eaLnBrk="1" fontAlgn="auto" hangingPunct="1">
              <a:spcBef>
                <a:spcPts val="0"/>
              </a:spcBef>
              <a:spcAft>
                <a:spcPts val="0"/>
              </a:spcAft>
            </a:pPr>
            <a:r>
              <a:rPr lang="en-US" dirty="0" smtClean="0">
                <a:solidFill>
                  <a:prstClr val="black"/>
                </a:solidFill>
                <a:latin typeface=" Arial"/>
                <a:ea typeface="+mn-ea"/>
              </a:rPr>
              <a:t>References:</a:t>
            </a:r>
            <a:endParaRPr lang="en-US" dirty="0">
              <a:solidFill>
                <a:prstClr val="black"/>
              </a:solidFill>
              <a:latin typeface=" Arial"/>
              <a:ea typeface="+mn-ea"/>
            </a:endParaRPr>
          </a:p>
          <a:p>
            <a:pPr eaLnBrk="1" fontAlgn="auto" hangingPunct="1">
              <a:spcBef>
                <a:spcPts val="0"/>
              </a:spcBef>
              <a:spcAft>
                <a:spcPts val="0"/>
              </a:spcAft>
            </a:pPr>
            <a:r>
              <a:rPr lang="en-US" dirty="0">
                <a:solidFill>
                  <a:prstClr val="black"/>
                </a:solidFill>
                <a:latin typeface=" Arial"/>
                <a:ea typeface="+mn-ea"/>
              </a:rPr>
              <a:t>DoDI 6495.02 Sexual Assault </a:t>
            </a:r>
            <a:r>
              <a:rPr lang="en-US" dirty="0" smtClean="0">
                <a:solidFill>
                  <a:prstClr val="black"/>
                </a:solidFill>
                <a:latin typeface=" Arial"/>
                <a:ea typeface="+mn-ea"/>
              </a:rPr>
              <a:t>Prevention &amp; Response </a:t>
            </a:r>
            <a:r>
              <a:rPr lang="en-US" dirty="0">
                <a:solidFill>
                  <a:prstClr val="black"/>
                </a:solidFill>
                <a:latin typeface=" Arial"/>
                <a:ea typeface="+mn-ea"/>
              </a:rPr>
              <a:t>Program Procedures, Change 3, 24 May 17 </a:t>
            </a:r>
          </a:p>
          <a:p>
            <a:pPr eaLnBrk="1" fontAlgn="auto" hangingPunct="1">
              <a:spcBef>
                <a:spcPts val="0"/>
              </a:spcBef>
              <a:spcAft>
                <a:spcPts val="0"/>
              </a:spcAft>
            </a:pPr>
            <a:r>
              <a:rPr lang="en-US" dirty="0">
                <a:solidFill>
                  <a:prstClr val="black"/>
                </a:solidFill>
                <a:latin typeface=" Arial"/>
                <a:ea typeface="+mn-ea"/>
              </a:rPr>
              <a:t>DoDD 6495.01 Sexual Assault Prevention &amp;</a:t>
            </a:r>
            <a:r>
              <a:rPr lang="en-US" dirty="0" smtClean="0">
                <a:solidFill>
                  <a:prstClr val="black"/>
                </a:solidFill>
                <a:latin typeface=" Arial"/>
                <a:ea typeface="+mn-ea"/>
              </a:rPr>
              <a:t> </a:t>
            </a:r>
            <a:r>
              <a:rPr lang="en-US" dirty="0">
                <a:solidFill>
                  <a:prstClr val="black"/>
                </a:solidFill>
                <a:latin typeface=" Arial"/>
                <a:ea typeface="+mn-ea"/>
              </a:rPr>
              <a:t>Response (SAPR) Program, Change 1, 30 Apr 13</a:t>
            </a:r>
          </a:p>
          <a:p>
            <a:pPr eaLnBrk="1" fontAlgn="auto" hangingPunct="1">
              <a:spcBef>
                <a:spcPts val="0"/>
              </a:spcBef>
              <a:spcAft>
                <a:spcPts val="0"/>
              </a:spcAft>
            </a:pPr>
            <a:r>
              <a:rPr lang="en-US" dirty="0">
                <a:solidFill>
                  <a:prstClr val="black"/>
                </a:solidFill>
                <a:latin typeface=" Arial"/>
                <a:ea typeface="+mn-ea"/>
              </a:rPr>
              <a:t>Army Directive 2017-16 Civilian Employee Eligibility for the Special Victims Counsel Program</a:t>
            </a:r>
          </a:p>
        </p:txBody>
      </p:sp>
      <p:sp>
        <p:nvSpPr>
          <p:cNvPr id="14" name="TextBox 13"/>
          <p:cNvSpPr txBox="1"/>
          <p:nvPr/>
        </p:nvSpPr>
        <p:spPr>
          <a:xfrm>
            <a:off x="109303" y="1010653"/>
            <a:ext cx="4397960" cy="1533475"/>
          </a:xfrm>
          <a:prstGeom prst="rect">
            <a:avLst/>
          </a:prstGeom>
          <a:noFill/>
        </p:spPr>
        <p:txBody>
          <a:bodyPr wrap="square" rtlCol="0">
            <a:spAutoFit/>
          </a:bodyPr>
          <a:lstStyle/>
          <a:p>
            <a:pPr marL="342900" indent="-342900" eaLnBrk="1" fontAlgn="auto" hangingPunct="1">
              <a:spcBef>
                <a:spcPts val="0"/>
              </a:spcBef>
              <a:spcAft>
                <a:spcPts val="0"/>
              </a:spcAft>
              <a:buFont typeface="Wingdings" panose="05000000000000000000" pitchFamily="2" charset="2"/>
              <a:buChar char="Ø"/>
            </a:pPr>
            <a:r>
              <a:rPr lang="en-US" sz="1800" dirty="0" smtClean="0">
                <a:solidFill>
                  <a:prstClr val="black"/>
                </a:solidFill>
                <a:ea typeface="+mn-ea"/>
                <a:cs typeface="Arial" panose="020B0604020202020204" pitchFamily="34" charset="0"/>
              </a:rPr>
              <a:t>Only option is Unrestricted Report</a:t>
            </a:r>
          </a:p>
          <a:p>
            <a:pPr marL="342900" indent="-342900" eaLnBrk="1" fontAlgn="auto" hangingPunct="1">
              <a:spcBef>
                <a:spcPts val="0"/>
              </a:spcBef>
              <a:spcAft>
                <a:spcPts val="0"/>
              </a:spcAft>
              <a:buFont typeface="Wingdings" panose="05000000000000000000" pitchFamily="2" charset="2"/>
              <a:buChar char="Ø"/>
            </a:pPr>
            <a:r>
              <a:rPr lang="en-US" sz="1800" dirty="0" smtClean="0">
                <a:solidFill>
                  <a:prstClr val="black"/>
                </a:solidFill>
                <a:ea typeface="+mn-ea"/>
                <a:cs typeface="Arial" panose="020B0604020202020204" pitchFamily="34" charset="0"/>
              </a:rPr>
              <a:t>Veterans </a:t>
            </a:r>
            <a:r>
              <a:rPr lang="en-US" sz="1800" dirty="0">
                <a:solidFill>
                  <a:prstClr val="black"/>
                </a:solidFill>
                <a:ea typeface="+mn-ea"/>
                <a:cs typeface="Arial" panose="020B0604020202020204" pitchFamily="34" charset="0"/>
              </a:rPr>
              <a:t>are provided free confidential counseling and treatment at the Veterans </a:t>
            </a:r>
            <a:r>
              <a:rPr lang="en-US" sz="1800" dirty="0" smtClean="0">
                <a:solidFill>
                  <a:prstClr val="black"/>
                </a:solidFill>
                <a:ea typeface="+mn-ea"/>
                <a:cs typeface="Arial" panose="020B0604020202020204" pitchFamily="34" charset="0"/>
              </a:rPr>
              <a:t>Affairs Medical Center </a:t>
            </a:r>
            <a:r>
              <a:rPr lang="en-US" sz="1800" dirty="0">
                <a:solidFill>
                  <a:prstClr val="black"/>
                </a:solidFill>
                <a:ea typeface="+mn-ea"/>
                <a:cs typeface="Arial" panose="020B0604020202020204" pitchFamily="34" charset="0"/>
              </a:rPr>
              <a:t>(</a:t>
            </a:r>
            <a:r>
              <a:rPr lang="en-US" sz="1800" dirty="0" smtClean="0">
                <a:solidFill>
                  <a:prstClr val="black"/>
                </a:solidFill>
                <a:ea typeface="+mn-ea"/>
                <a:cs typeface="Arial" panose="020B0604020202020204" pitchFamily="34" charset="0"/>
              </a:rPr>
              <a:t>VAMC) </a:t>
            </a:r>
            <a:endParaRPr lang="en-US" sz="1800" dirty="0">
              <a:solidFill>
                <a:prstClr val="black"/>
              </a:solidFill>
              <a:ea typeface="+mn-ea"/>
              <a:cs typeface="Arial" panose="020B0604020202020204" pitchFamily="34" charset="0"/>
            </a:endParaRPr>
          </a:p>
        </p:txBody>
      </p:sp>
    </p:spTree>
    <p:extLst>
      <p:ext uri="{BB962C8B-B14F-4D97-AF65-F5344CB8AC3E}">
        <p14:creationId xmlns:p14="http://schemas.microsoft.com/office/powerpoint/2010/main" val="2276065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1" y="2"/>
            <a:ext cx="8229600" cy="736847"/>
          </a:xfrm>
        </p:spPr>
        <p:txBody>
          <a:bodyPr>
            <a:noAutofit/>
          </a:bodyPr>
          <a:lstStyle/>
          <a:p>
            <a:pPr>
              <a:defRPr/>
            </a:pPr>
            <a:r>
              <a:rPr lang="en-US" dirty="0" smtClean="0"/>
              <a:t>Potential Consequences for Sexual Assault (Military) </a:t>
            </a:r>
            <a:br>
              <a:rPr lang="en-US" dirty="0" smtClean="0"/>
            </a:br>
            <a:endParaRPr dirty="0"/>
          </a:p>
        </p:txBody>
      </p:sp>
      <p:graphicFrame>
        <p:nvGraphicFramePr>
          <p:cNvPr id="5" name="Table Placeholder 10"/>
          <p:cNvGraphicFramePr>
            <a:graphicFrameLocks/>
          </p:cNvGraphicFramePr>
          <p:nvPr>
            <p:extLst>
              <p:ext uri="{D42A27DB-BD31-4B8C-83A1-F6EECF244321}">
                <p14:modId xmlns:p14="http://schemas.microsoft.com/office/powerpoint/2010/main" val="2002548390"/>
              </p:ext>
            </p:extLst>
          </p:nvPr>
        </p:nvGraphicFramePr>
        <p:xfrm>
          <a:off x="0" y="1032471"/>
          <a:ext cx="12191999" cy="5399730"/>
        </p:xfrm>
        <a:graphic>
          <a:graphicData uri="http://schemas.openxmlformats.org/drawingml/2006/table">
            <a:tbl>
              <a:tblPr/>
              <a:tblGrid>
                <a:gridCol w="4663872">
                  <a:extLst>
                    <a:ext uri="{9D8B030D-6E8A-4147-A177-3AD203B41FA5}">
                      <a16:colId xmlns:a16="http://schemas.microsoft.com/office/drawing/2014/main" val="20000"/>
                    </a:ext>
                  </a:extLst>
                </a:gridCol>
                <a:gridCol w="1137530">
                  <a:extLst>
                    <a:ext uri="{9D8B030D-6E8A-4147-A177-3AD203B41FA5}">
                      <a16:colId xmlns:a16="http://schemas.microsoft.com/office/drawing/2014/main" val="20001"/>
                    </a:ext>
                  </a:extLst>
                </a:gridCol>
                <a:gridCol w="6390597">
                  <a:extLst>
                    <a:ext uri="{9D8B030D-6E8A-4147-A177-3AD203B41FA5}">
                      <a16:colId xmlns:a16="http://schemas.microsoft.com/office/drawing/2014/main" val="20002"/>
                    </a:ext>
                  </a:extLst>
                </a:gridCol>
              </a:tblGrid>
              <a:tr h="401989">
                <a:tc gridSpan="3">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lvl="0" indent="0" algn="ctr" defTabSz="914400" rtl="0" eaLnBrk="1" fontAlgn="base" latinLnBrk="0" hangingPunct="1">
                        <a:lnSpc>
                          <a:spcPct val="100000"/>
                        </a:lnSpc>
                        <a:spcBef>
                          <a:spcPct val="20000"/>
                        </a:spcBef>
                        <a:spcAft>
                          <a:spcPct val="0"/>
                        </a:spcAft>
                        <a:buClr>
                          <a:srgbClr val="996633"/>
                        </a:buClr>
                        <a:buSzTx/>
                        <a:buFont typeface="Arial" pitchFamily="34" charset="0"/>
                        <a:buNone/>
                        <a:tabLst/>
                      </a:pPr>
                      <a:r>
                        <a:rPr kumimoji="0" lang="en-US" sz="1600" b="1" i="0" u="none" strike="noStrike" cap="none" normalizeH="0" baseline="0" dirty="0" smtClean="0">
                          <a:ln>
                            <a:noFill/>
                          </a:ln>
                          <a:solidFill>
                            <a:schemeClr val="tx1"/>
                          </a:solidFill>
                          <a:effectLst/>
                          <a:latin typeface="+mj-lt"/>
                          <a:ea typeface="Verdana" panose="020B0604030504040204" pitchFamily="34" charset="0"/>
                          <a:cs typeface="Verdana" panose="020B0604030504040204" pitchFamily="34" charset="0"/>
                        </a:rPr>
                        <a:t>UCMJ Details</a:t>
                      </a:r>
                    </a:p>
                  </a:txBody>
                  <a:tcPr marL="91447" marR="91447" marT="45727" marB="45727"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A5B592">
                        <a:lumMod val="50000"/>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996633"/>
                        </a:buClr>
                        <a:buSzTx/>
                        <a:buFont typeface="Arial" pitchFamily="34" charset="0"/>
                        <a:buNone/>
                        <a:tabLst/>
                      </a:pPr>
                      <a:endParaRPr kumimoji="0" lang="en-US" sz="2000" b="1"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996633"/>
                        </a:buClr>
                        <a:buSzTx/>
                        <a:buFont typeface="Arial" pitchFamily="34" charset="0"/>
                        <a:buNone/>
                        <a:tabLst/>
                      </a:pPr>
                      <a:endParaRPr kumimoji="0" lang="en-US" sz="2000" b="1"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01491">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cap="none" normalizeH="0" baseline="0" dirty="0" smtClean="0">
                          <a:ln>
                            <a:noFill/>
                          </a:ln>
                          <a:solidFill>
                            <a:schemeClr val="tx1"/>
                          </a:solidFill>
                          <a:effectLst/>
                          <a:latin typeface="+mj-lt"/>
                          <a:ea typeface="Verdana" panose="020B0604030504040204" pitchFamily="34" charset="0"/>
                          <a:cs typeface="Verdana" panose="020B0604030504040204" pitchFamily="34" charset="0"/>
                        </a:rPr>
                        <a:t>Offense</a:t>
                      </a:r>
                    </a:p>
                  </a:txBody>
                  <a:tcPr marL="68585" marR="68585"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A5B592">
                        <a:lumMod val="50000"/>
                      </a:srgbClr>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cap="none" normalizeH="0" baseline="0" dirty="0" smtClean="0">
                          <a:ln>
                            <a:noFill/>
                          </a:ln>
                          <a:solidFill>
                            <a:schemeClr val="tx1"/>
                          </a:solidFill>
                          <a:effectLst/>
                          <a:latin typeface="+mj-lt"/>
                          <a:ea typeface="Verdana" panose="020B0604030504040204" pitchFamily="34" charset="0"/>
                          <a:cs typeface="Verdana" panose="020B0604030504040204" pitchFamily="34" charset="0"/>
                        </a:rPr>
                        <a:t>Article</a:t>
                      </a:r>
                    </a:p>
                  </a:txBody>
                  <a:tcPr marL="68585" marR="68585"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A5B592">
                        <a:lumMod val="50000"/>
                      </a:srgbClr>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1600" b="1" i="0" u="none" strike="noStrike" cap="none" normalizeH="0" baseline="0" dirty="0" smtClean="0">
                          <a:ln>
                            <a:noFill/>
                          </a:ln>
                          <a:solidFill>
                            <a:schemeClr val="tx1"/>
                          </a:solidFill>
                          <a:effectLst/>
                          <a:latin typeface="+mj-lt"/>
                          <a:ea typeface="Verdana" panose="020B0604030504040204" pitchFamily="34" charset="0"/>
                          <a:cs typeface="Verdana" panose="020B0604030504040204" pitchFamily="34" charset="0"/>
                        </a:rPr>
                        <a:t>Maximum Consequences</a:t>
                      </a:r>
                    </a:p>
                  </a:txBody>
                  <a:tcPr marL="68585" marR="68585"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A5B592">
                        <a:lumMod val="50000"/>
                      </a:srgbClr>
                    </a:solidFill>
                  </a:tcPr>
                </a:tc>
                <a:extLst>
                  <a:ext uri="{0D108BD9-81ED-4DB2-BD59-A6C34878D82A}">
                    <a16:rowId xmlns:a16="http://schemas.microsoft.com/office/drawing/2014/main" val="10001"/>
                  </a:ext>
                </a:extLst>
              </a:tr>
              <a:tr h="460452">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spcBef>
                          <a:spcPts val="300"/>
                        </a:spcBef>
                        <a:spcAft>
                          <a:spcPts val="300"/>
                        </a:spcAft>
                      </a:pPr>
                      <a:r>
                        <a:rPr lang="en-US" sz="1600" b="1" dirty="0" smtClean="0">
                          <a:solidFill>
                            <a:schemeClr val="bg1"/>
                          </a:solidFill>
                          <a:latin typeface="+mj-lt"/>
                          <a:ea typeface="Verdana" panose="020B0604030504040204" pitchFamily="34" charset="0"/>
                          <a:cs typeface="Verdana" panose="020B0604030504040204" pitchFamily="34" charset="0"/>
                        </a:rPr>
                        <a:t>Prohibited activities with military recruit</a:t>
                      </a:r>
                      <a:r>
                        <a:rPr lang="en-US" sz="1600" b="1" baseline="0" dirty="0" smtClean="0">
                          <a:solidFill>
                            <a:schemeClr val="bg1"/>
                          </a:solidFill>
                          <a:latin typeface="+mj-lt"/>
                          <a:ea typeface="Verdana" panose="020B0604030504040204" pitchFamily="34" charset="0"/>
                          <a:cs typeface="Verdana" panose="020B0604030504040204" pitchFamily="34" charset="0"/>
                        </a:rPr>
                        <a:t> or trainee by person in position of special trust</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lgn="ctr">
                        <a:spcBef>
                          <a:spcPts val="300"/>
                        </a:spcBef>
                        <a:spcAft>
                          <a:spcPts val="300"/>
                        </a:spcAft>
                      </a:pPr>
                      <a:r>
                        <a:rPr lang="en-US" sz="1600" b="1" dirty="0" smtClean="0">
                          <a:solidFill>
                            <a:schemeClr val="bg1"/>
                          </a:solidFill>
                          <a:latin typeface="+mj-lt"/>
                          <a:ea typeface="Verdana" panose="020B0604030504040204" pitchFamily="34" charset="0"/>
                          <a:cs typeface="Verdana" panose="020B0604030504040204" pitchFamily="34" charset="0"/>
                        </a:rPr>
                        <a:t>93a</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spcBef>
                          <a:spcPts val="300"/>
                        </a:spcBef>
                        <a:spcAft>
                          <a:spcPts val="300"/>
                        </a:spcAft>
                      </a:pPr>
                      <a:r>
                        <a:rPr lang="en-US" sz="1600" b="0" dirty="0" smtClean="0">
                          <a:solidFill>
                            <a:schemeClr val="bg1"/>
                          </a:solidFill>
                          <a:latin typeface="+mj-lt"/>
                          <a:ea typeface="Verdana" panose="020B0604030504040204" pitchFamily="34" charset="0"/>
                          <a:cs typeface="Verdana" panose="020B0604030504040204" pitchFamily="34" charset="0"/>
                        </a:rPr>
                        <a:t>Dishonorable Discharge (mand</a:t>
                      </a:r>
                      <a:r>
                        <a:rPr kumimoji="0" lang="en-US" sz="1600" b="0" kern="1200" dirty="0" smtClean="0">
                          <a:solidFill>
                            <a:schemeClr val="bg1"/>
                          </a:solidFill>
                          <a:effectLst/>
                          <a:latin typeface="+mj-lt"/>
                          <a:ea typeface="Verdana" panose="020B0604030504040204" pitchFamily="34" charset="0"/>
                          <a:cs typeface="Verdana" panose="020B0604030504040204" pitchFamily="34" charset="0"/>
                        </a:rPr>
                        <a:t>atory upon conviction)</a:t>
                      </a:r>
                      <a:r>
                        <a:rPr lang="en-US" sz="1600" b="0" dirty="0" smtClean="0">
                          <a:solidFill>
                            <a:schemeClr val="bg1"/>
                          </a:solidFill>
                          <a:latin typeface="+mj-lt"/>
                          <a:ea typeface="Verdana" panose="020B0604030504040204" pitchFamily="34" charset="0"/>
                          <a:cs typeface="Verdana" panose="020B0604030504040204" pitchFamily="34" charset="0"/>
                        </a:rPr>
                        <a:t>, 3 years confinement, forfeiture of all pay and allowances</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2"/>
                  </a:ext>
                </a:extLst>
              </a:tr>
              <a:tr h="547008">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spcBef>
                          <a:spcPts val="300"/>
                        </a:spcBef>
                        <a:spcAft>
                          <a:spcPts val="300"/>
                        </a:spcAft>
                      </a:pPr>
                      <a:r>
                        <a:rPr lang="en-US" sz="1600" b="1" dirty="0" smtClean="0">
                          <a:solidFill>
                            <a:schemeClr val="bg1"/>
                          </a:solidFill>
                          <a:latin typeface="+mj-lt"/>
                          <a:ea typeface="Verdana" panose="020B0604030504040204" pitchFamily="34" charset="0"/>
                          <a:cs typeface="Verdana" panose="020B0604030504040204" pitchFamily="34" charset="0"/>
                        </a:rPr>
                        <a:t>Wrongful broadcast or distribution of intimate visual images </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lgn="ctr">
                        <a:spcBef>
                          <a:spcPts val="300"/>
                        </a:spcBef>
                        <a:spcAft>
                          <a:spcPts val="300"/>
                        </a:spcAft>
                      </a:pPr>
                      <a:r>
                        <a:rPr lang="en-US" sz="1600" b="1" dirty="0" smtClean="0">
                          <a:solidFill>
                            <a:schemeClr val="bg1"/>
                          </a:solidFill>
                          <a:latin typeface="+mj-lt"/>
                          <a:ea typeface="Verdana" panose="020B0604030504040204" pitchFamily="34" charset="0"/>
                          <a:cs typeface="Verdana" panose="020B0604030504040204" pitchFamily="34" charset="0"/>
                        </a:rPr>
                        <a:t>117a</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lvl="0" indent="0" algn="l" defTabSz="914377" rtl="0" eaLnBrk="1" fontAlgn="auto" latinLnBrk="0" hangingPunct="1">
                        <a:lnSpc>
                          <a:spcPct val="100000"/>
                        </a:lnSpc>
                        <a:spcBef>
                          <a:spcPts val="300"/>
                        </a:spcBef>
                        <a:spcAft>
                          <a:spcPts val="300"/>
                        </a:spcAft>
                        <a:buClrTx/>
                        <a:buSzTx/>
                        <a:buFontTx/>
                        <a:buNone/>
                        <a:tabLst/>
                        <a:defRPr/>
                      </a:pPr>
                      <a:r>
                        <a:rPr lang="en-US" sz="1600" b="0" dirty="0" smtClean="0">
                          <a:solidFill>
                            <a:schemeClr val="bg1"/>
                          </a:solidFill>
                          <a:latin typeface="+mj-lt"/>
                          <a:ea typeface="Verdana" panose="020B0604030504040204" pitchFamily="34" charset="0"/>
                          <a:cs typeface="Verdana" panose="020B0604030504040204" pitchFamily="34" charset="0"/>
                        </a:rPr>
                        <a:t>Proposed: Dishonorable Discharge </a:t>
                      </a:r>
                      <a:r>
                        <a:rPr kumimoji="0" lang="en-US" sz="1600" b="0" kern="1200" dirty="0" smtClean="0">
                          <a:solidFill>
                            <a:schemeClr val="bg1"/>
                          </a:solidFill>
                          <a:effectLst/>
                          <a:latin typeface="+mj-lt"/>
                          <a:ea typeface="Verdana" panose="020B0604030504040204" pitchFamily="34" charset="0"/>
                          <a:cs typeface="Verdana" panose="020B0604030504040204" pitchFamily="34" charset="0"/>
                        </a:rPr>
                        <a:t>(mandatory upon conviction)</a:t>
                      </a:r>
                      <a:r>
                        <a:rPr lang="en-US" sz="1600" b="0" dirty="0" smtClean="0">
                          <a:solidFill>
                            <a:schemeClr val="bg1"/>
                          </a:solidFill>
                          <a:latin typeface="+mj-lt"/>
                          <a:ea typeface="Verdana" panose="020B0604030504040204" pitchFamily="34" charset="0"/>
                          <a:cs typeface="Verdana" panose="020B0604030504040204" pitchFamily="34" charset="0"/>
                        </a:rPr>
                        <a:t>, 2 years confinement, forfeiture of all pay and allowances</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3"/>
                  </a:ext>
                </a:extLst>
              </a:tr>
              <a:tr h="463782">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spcBef>
                          <a:spcPts val="300"/>
                        </a:spcBef>
                        <a:spcAft>
                          <a:spcPts val="300"/>
                        </a:spcAft>
                      </a:pPr>
                      <a:r>
                        <a:rPr lang="x-none" sz="1600" b="1" dirty="0">
                          <a:solidFill>
                            <a:schemeClr val="bg1"/>
                          </a:solidFill>
                          <a:latin typeface="+mj-lt"/>
                          <a:ea typeface="Verdana" panose="020B0604030504040204" pitchFamily="34" charset="0"/>
                          <a:cs typeface="Verdana" panose="020B0604030504040204" pitchFamily="34" charset="0"/>
                        </a:rPr>
                        <a:t>Rape</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lgn="ctr">
                        <a:spcBef>
                          <a:spcPts val="300"/>
                        </a:spcBef>
                        <a:spcAft>
                          <a:spcPts val="300"/>
                        </a:spcAft>
                      </a:pPr>
                      <a:r>
                        <a:rPr lang="x-none" sz="1600" b="1" dirty="0">
                          <a:solidFill>
                            <a:schemeClr val="bg1"/>
                          </a:solidFill>
                          <a:latin typeface="+mj-lt"/>
                          <a:ea typeface="Verdana" panose="020B0604030504040204" pitchFamily="34" charset="0"/>
                          <a:cs typeface="Verdana" panose="020B0604030504040204" pitchFamily="34" charset="0"/>
                        </a:rPr>
                        <a:t>120</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spcBef>
                          <a:spcPts val="300"/>
                        </a:spcBef>
                        <a:spcAft>
                          <a:spcPts val="300"/>
                        </a:spcAft>
                      </a:pPr>
                      <a:r>
                        <a:rPr lang="en-US" sz="1600" b="0" dirty="0" smtClean="0">
                          <a:solidFill>
                            <a:schemeClr val="bg1"/>
                          </a:solidFill>
                          <a:latin typeface="+mj-lt"/>
                          <a:ea typeface="Verdana" panose="020B0604030504040204" pitchFamily="34" charset="0"/>
                          <a:cs typeface="Verdana" panose="020B0604030504040204" pitchFamily="34" charset="0"/>
                        </a:rPr>
                        <a:t>Dishonorable Discharge </a:t>
                      </a:r>
                      <a:r>
                        <a:rPr kumimoji="0" lang="en-US" sz="1600" b="0" kern="1200" dirty="0" smtClean="0">
                          <a:solidFill>
                            <a:schemeClr val="bg1"/>
                          </a:solidFill>
                          <a:effectLst/>
                          <a:latin typeface="+mj-lt"/>
                          <a:ea typeface="Verdana" panose="020B0604030504040204" pitchFamily="34" charset="0"/>
                          <a:cs typeface="Verdana" panose="020B0604030504040204" pitchFamily="34" charset="0"/>
                        </a:rPr>
                        <a:t>(mandatory upon conviction)</a:t>
                      </a:r>
                      <a:r>
                        <a:rPr lang="en-US" sz="1600" b="0" dirty="0" smtClean="0">
                          <a:solidFill>
                            <a:schemeClr val="bg1"/>
                          </a:solidFill>
                          <a:latin typeface="+mj-lt"/>
                          <a:ea typeface="Verdana" panose="020B0604030504040204" pitchFamily="34" charset="0"/>
                          <a:cs typeface="Verdana" panose="020B0604030504040204" pitchFamily="34" charset="0"/>
                        </a:rPr>
                        <a:t>, life in prison without parole, forfeiture of all pay and allowances</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4"/>
                  </a:ext>
                </a:extLst>
              </a:tr>
              <a:tr h="491642">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spcBef>
                          <a:spcPts val="300"/>
                        </a:spcBef>
                        <a:spcAft>
                          <a:spcPts val="300"/>
                        </a:spcAft>
                      </a:pPr>
                      <a:r>
                        <a:rPr lang="x-none" sz="1600" b="1" dirty="0">
                          <a:solidFill>
                            <a:schemeClr val="bg1"/>
                          </a:solidFill>
                          <a:latin typeface="+mj-lt"/>
                          <a:ea typeface="Verdana" panose="020B0604030504040204" pitchFamily="34" charset="0"/>
                          <a:cs typeface="Verdana" panose="020B0604030504040204" pitchFamily="34" charset="0"/>
                        </a:rPr>
                        <a:t>Sexual Assault</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lgn="ctr">
                        <a:spcBef>
                          <a:spcPts val="300"/>
                        </a:spcBef>
                        <a:spcAft>
                          <a:spcPts val="300"/>
                        </a:spcAft>
                      </a:pPr>
                      <a:r>
                        <a:rPr lang="x-none" sz="1600" b="1" dirty="0">
                          <a:solidFill>
                            <a:schemeClr val="bg1"/>
                          </a:solidFill>
                          <a:latin typeface="+mj-lt"/>
                          <a:ea typeface="Verdana" panose="020B0604030504040204" pitchFamily="34" charset="0"/>
                          <a:cs typeface="Verdana" panose="020B0604030504040204" pitchFamily="34" charset="0"/>
                        </a:rPr>
                        <a:t>120</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spcBef>
                          <a:spcPts val="300"/>
                        </a:spcBef>
                        <a:spcAft>
                          <a:spcPts val="300"/>
                        </a:spcAft>
                      </a:pPr>
                      <a:r>
                        <a:rPr lang="en-US" sz="1600" b="0" dirty="0" smtClean="0">
                          <a:solidFill>
                            <a:schemeClr val="bg1"/>
                          </a:solidFill>
                          <a:latin typeface="+mj-lt"/>
                          <a:ea typeface="Verdana" panose="020B0604030504040204" pitchFamily="34" charset="0"/>
                          <a:cs typeface="Verdana" panose="020B0604030504040204" pitchFamily="34" charset="0"/>
                        </a:rPr>
                        <a:t>Dishonorable</a:t>
                      </a:r>
                      <a:r>
                        <a:rPr lang="en-US" sz="1600" b="0" baseline="0" dirty="0" smtClean="0">
                          <a:solidFill>
                            <a:schemeClr val="bg1"/>
                          </a:solidFill>
                          <a:latin typeface="+mj-lt"/>
                          <a:ea typeface="Verdana" panose="020B0604030504040204" pitchFamily="34" charset="0"/>
                          <a:cs typeface="Verdana" panose="020B0604030504040204" pitchFamily="34" charset="0"/>
                        </a:rPr>
                        <a:t> D</a:t>
                      </a:r>
                      <a:r>
                        <a:rPr lang="en-US" sz="1600" b="0" dirty="0" smtClean="0">
                          <a:solidFill>
                            <a:schemeClr val="bg1"/>
                          </a:solidFill>
                          <a:latin typeface="+mj-lt"/>
                          <a:ea typeface="Verdana" panose="020B0604030504040204" pitchFamily="34" charset="0"/>
                          <a:cs typeface="Verdana" panose="020B0604030504040204" pitchFamily="34" charset="0"/>
                        </a:rPr>
                        <a:t>ischarge </a:t>
                      </a:r>
                      <a:r>
                        <a:rPr kumimoji="0" lang="en-US" sz="1600" b="0" kern="1200" dirty="0" smtClean="0">
                          <a:solidFill>
                            <a:schemeClr val="bg1"/>
                          </a:solidFill>
                          <a:effectLst/>
                          <a:latin typeface="+mj-lt"/>
                          <a:ea typeface="Verdana" panose="020B0604030504040204" pitchFamily="34" charset="0"/>
                          <a:cs typeface="Verdana" panose="020B0604030504040204" pitchFamily="34" charset="0"/>
                        </a:rPr>
                        <a:t>(mandatory upon conviction)</a:t>
                      </a:r>
                      <a:r>
                        <a:rPr lang="x-none" sz="1600" b="0" dirty="0" smtClean="0">
                          <a:solidFill>
                            <a:schemeClr val="bg1"/>
                          </a:solidFill>
                          <a:latin typeface="+mj-lt"/>
                          <a:ea typeface="Verdana" panose="020B0604030504040204" pitchFamily="34" charset="0"/>
                          <a:cs typeface="Verdana" panose="020B0604030504040204" pitchFamily="34" charset="0"/>
                        </a:rPr>
                        <a:t>, 30 years confinemen</a:t>
                      </a:r>
                      <a:r>
                        <a:rPr lang="en-US" sz="1600" b="0" dirty="0" smtClean="0">
                          <a:solidFill>
                            <a:schemeClr val="bg1"/>
                          </a:solidFill>
                          <a:latin typeface="+mj-lt"/>
                          <a:ea typeface="Verdana" panose="020B0604030504040204" pitchFamily="34" charset="0"/>
                          <a:cs typeface="Verdana" panose="020B0604030504040204" pitchFamily="34" charset="0"/>
                        </a:rPr>
                        <a:t>t, f</a:t>
                      </a:r>
                      <a:r>
                        <a:rPr lang="x-none" sz="1600" b="0" dirty="0" smtClean="0">
                          <a:solidFill>
                            <a:schemeClr val="bg1"/>
                          </a:solidFill>
                          <a:latin typeface="+mj-lt"/>
                          <a:ea typeface="Verdana" panose="020B0604030504040204" pitchFamily="34" charset="0"/>
                          <a:cs typeface="Verdana" panose="020B0604030504040204" pitchFamily="34" charset="0"/>
                        </a:rPr>
                        <a:t>orfeiture </a:t>
                      </a:r>
                      <a:r>
                        <a:rPr lang="x-none" sz="1600" b="0" dirty="0">
                          <a:solidFill>
                            <a:schemeClr val="bg1"/>
                          </a:solidFill>
                          <a:latin typeface="+mj-lt"/>
                          <a:ea typeface="Verdana" panose="020B0604030504040204" pitchFamily="34" charset="0"/>
                          <a:cs typeface="Verdana" panose="020B0604030504040204" pitchFamily="34" charset="0"/>
                        </a:rPr>
                        <a:t>of all pay and </a:t>
                      </a:r>
                      <a:r>
                        <a:rPr lang="x-none" sz="1600" b="0" dirty="0" smtClean="0">
                          <a:solidFill>
                            <a:schemeClr val="bg1"/>
                          </a:solidFill>
                          <a:latin typeface="+mj-lt"/>
                          <a:ea typeface="Verdana" panose="020B0604030504040204" pitchFamily="34" charset="0"/>
                          <a:cs typeface="Verdana" panose="020B0604030504040204" pitchFamily="34" charset="0"/>
                        </a:rPr>
                        <a:t>allowances</a:t>
                      </a:r>
                      <a:endParaRPr lang="en-US" sz="1600" b="0"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5"/>
                  </a:ext>
                </a:extLst>
              </a:tr>
              <a:tr h="460452">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spcBef>
                          <a:spcPts val="300"/>
                        </a:spcBef>
                        <a:spcAft>
                          <a:spcPts val="300"/>
                        </a:spcAft>
                      </a:pPr>
                      <a:r>
                        <a:rPr lang="x-none" sz="1600" b="1" dirty="0">
                          <a:solidFill>
                            <a:schemeClr val="bg1"/>
                          </a:solidFill>
                          <a:latin typeface="+mj-lt"/>
                          <a:ea typeface="Verdana" panose="020B0604030504040204" pitchFamily="34" charset="0"/>
                          <a:cs typeface="Verdana" panose="020B0604030504040204" pitchFamily="34" charset="0"/>
                        </a:rPr>
                        <a:t>Aggravated Sexual </a:t>
                      </a:r>
                      <a:r>
                        <a:rPr lang="en-US" sz="1600" b="1" dirty="0" smtClean="0">
                          <a:solidFill>
                            <a:schemeClr val="bg1"/>
                          </a:solidFill>
                          <a:latin typeface="+mj-lt"/>
                          <a:ea typeface="Verdana" panose="020B0604030504040204" pitchFamily="34" charset="0"/>
                          <a:cs typeface="Verdana" panose="020B0604030504040204" pitchFamily="34" charset="0"/>
                        </a:rPr>
                        <a:t>Contact</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lgn="ctr">
                        <a:spcBef>
                          <a:spcPts val="300"/>
                        </a:spcBef>
                        <a:spcAft>
                          <a:spcPts val="300"/>
                        </a:spcAft>
                      </a:pPr>
                      <a:r>
                        <a:rPr lang="x-none" sz="1600" b="1" dirty="0">
                          <a:solidFill>
                            <a:schemeClr val="bg1"/>
                          </a:solidFill>
                          <a:latin typeface="+mj-lt"/>
                          <a:ea typeface="Verdana" panose="020B0604030504040204" pitchFamily="34" charset="0"/>
                          <a:cs typeface="Verdana" panose="020B0604030504040204" pitchFamily="34" charset="0"/>
                        </a:rPr>
                        <a:t>120</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spcBef>
                          <a:spcPts val="300"/>
                        </a:spcBef>
                        <a:spcAft>
                          <a:spcPts val="300"/>
                        </a:spcAft>
                      </a:pPr>
                      <a:r>
                        <a:rPr lang="en-US" sz="1600" b="0" dirty="0" smtClean="0">
                          <a:solidFill>
                            <a:schemeClr val="bg1"/>
                          </a:solidFill>
                          <a:latin typeface="+mj-lt"/>
                          <a:ea typeface="Verdana" panose="020B0604030504040204" pitchFamily="34" charset="0"/>
                          <a:cs typeface="Verdana" panose="020B0604030504040204" pitchFamily="34" charset="0"/>
                        </a:rPr>
                        <a:t>Dishonorable Discharge,</a:t>
                      </a:r>
                      <a:r>
                        <a:rPr lang="en-US" sz="1600" b="0" baseline="0" dirty="0" smtClean="0">
                          <a:solidFill>
                            <a:schemeClr val="bg1"/>
                          </a:solidFill>
                          <a:latin typeface="+mj-lt"/>
                          <a:ea typeface="Verdana" panose="020B0604030504040204" pitchFamily="34" charset="0"/>
                          <a:cs typeface="Verdana" panose="020B0604030504040204" pitchFamily="34" charset="0"/>
                        </a:rPr>
                        <a:t> </a:t>
                      </a:r>
                      <a:r>
                        <a:rPr lang="x-none" sz="1600" b="0" dirty="0" smtClean="0">
                          <a:solidFill>
                            <a:schemeClr val="bg1"/>
                          </a:solidFill>
                          <a:latin typeface="+mj-lt"/>
                          <a:ea typeface="Verdana" panose="020B0604030504040204" pitchFamily="34" charset="0"/>
                          <a:cs typeface="Verdana" panose="020B0604030504040204" pitchFamily="34" charset="0"/>
                        </a:rPr>
                        <a:t>20 </a:t>
                      </a:r>
                      <a:r>
                        <a:rPr lang="x-none" sz="1600" b="0" dirty="0">
                          <a:solidFill>
                            <a:schemeClr val="bg1"/>
                          </a:solidFill>
                          <a:latin typeface="+mj-lt"/>
                          <a:ea typeface="Verdana" panose="020B0604030504040204" pitchFamily="34" charset="0"/>
                          <a:cs typeface="Verdana" panose="020B0604030504040204" pitchFamily="34" charset="0"/>
                        </a:rPr>
                        <a:t>years </a:t>
                      </a:r>
                      <a:r>
                        <a:rPr lang="en-US" sz="1600" b="0" dirty="0" smtClean="0">
                          <a:solidFill>
                            <a:schemeClr val="bg1"/>
                          </a:solidFill>
                          <a:latin typeface="+mj-lt"/>
                          <a:ea typeface="Verdana" panose="020B0604030504040204" pitchFamily="34" charset="0"/>
                          <a:cs typeface="Verdana" panose="020B0604030504040204" pitchFamily="34" charset="0"/>
                        </a:rPr>
                        <a:t>confinement, </a:t>
                      </a:r>
                      <a:r>
                        <a:rPr lang="x-none" sz="1600" b="0" dirty="0" smtClean="0">
                          <a:solidFill>
                            <a:schemeClr val="bg1"/>
                          </a:solidFill>
                          <a:latin typeface="+mj-lt"/>
                          <a:ea typeface="Verdana" panose="020B0604030504040204" pitchFamily="34" charset="0"/>
                          <a:cs typeface="Verdana" panose="020B0604030504040204" pitchFamily="34" charset="0"/>
                        </a:rPr>
                        <a:t>forfeiture </a:t>
                      </a:r>
                      <a:r>
                        <a:rPr lang="x-none" sz="1600" b="0" dirty="0">
                          <a:solidFill>
                            <a:schemeClr val="bg1"/>
                          </a:solidFill>
                          <a:latin typeface="+mj-lt"/>
                          <a:ea typeface="Verdana" panose="020B0604030504040204" pitchFamily="34" charset="0"/>
                          <a:cs typeface="Verdana" panose="020B0604030504040204" pitchFamily="34" charset="0"/>
                        </a:rPr>
                        <a:t>of all pay and allowances</a:t>
                      </a:r>
                      <a:endParaRPr lang="en-US" sz="1600" b="0"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6"/>
                  </a:ext>
                </a:extLst>
              </a:tr>
              <a:tr h="460452">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indent="0" algn="l" defTabSz="914400" rtl="0" eaLnBrk="1" fontAlgn="auto" latinLnBrk="0" hangingPunct="1">
                        <a:lnSpc>
                          <a:spcPct val="100000"/>
                        </a:lnSpc>
                        <a:spcBef>
                          <a:spcPts val="300"/>
                        </a:spcBef>
                        <a:spcAft>
                          <a:spcPts val="300"/>
                        </a:spcAft>
                        <a:buClrTx/>
                        <a:buSzTx/>
                        <a:buFontTx/>
                        <a:buNone/>
                        <a:tabLst/>
                        <a:defRPr/>
                      </a:pPr>
                      <a:r>
                        <a:rPr lang="x-none" sz="1600" b="1" dirty="0" smtClean="0">
                          <a:solidFill>
                            <a:schemeClr val="bg1"/>
                          </a:solidFill>
                          <a:latin typeface="+mj-lt"/>
                          <a:ea typeface="Verdana" panose="020B0604030504040204" pitchFamily="34" charset="0"/>
                          <a:cs typeface="Verdana" panose="020B0604030504040204" pitchFamily="34" charset="0"/>
                        </a:rPr>
                        <a:t>Abusive </a:t>
                      </a:r>
                      <a:r>
                        <a:rPr lang="x-none" sz="1600" b="1" dirty="0">
                          <a:solidFill>
                            <a:schemeClr val="bg1"/>
                          </a:solidFill>
                          <a:latin typeface="+mj-lt"/>
                          <a:ea typeface="Verdana" panose="020B0604030504040204" pitchFamily="34" charset="0"/>
                          <a:cs typeface="Verdana" panose="020B0604030504040204" pitchFamily="34" charset="0"/>
                        </a:rPr>
                        <a:t>Sexual </a:t>
                      </a:r>
                      <a:r>
                        <a:rPr lang="en-US" sz="1600" b="1" dirty="0" smtClean="0">
                          <a:solidFill>
                            <a:schemeClr val="bg1"/>
                          </a:solidFill>
                          <a:latin typeface="+mj-lt"/>
                          <a:ea typeface="Verdana" panose="020B0604030504040204" pitchFamily="34" charset="0"/>
                          <a:cs typeface="Verdana" panose="020B0604030504040204" pitchFamily="34" charset="0"/>
                        </a:rPr>
                        <a:t>Contact</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lgn="ctr">
                        <a:spcBef>
                          <a:spcPts val="300"/>
                        </a:spcBef>
                        <a:spcAft>
                          <a:spcPts val="300"/>
                        </a:spcAft>
                      </a:pPr>
                      <a:r>
                        <a:rPr lang="x-none" sz="1600" b="1" dirty="0">
                          <a:solidFill>
                            <a:schemeClr val="bg1"/>
                          </a:solidFill>
                          <a:latin typeface="+mj-lt"/>
                          <a:ea typeface="Verdana" panose="020B0604030504040204" pitchFamily="34" charset="0"/>
                          <a:cs typeface="Verdana" panose="020B0604030504040204" pitchFamily="34" charset="0"/>
                        </a:rPr>
                        <a:t>120</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spcBef>
                          <a:spcPts val="300"/>
                        </a:spcBef>
                        <a:spcAft>
                          <a:spcPts val="300"/>
                        </a:spcAft>
                      </a:pPr>
                      <a:r>
                        <a:rPr lang="en-US" sz="1600" b="0" dirty="0" smtClean="0">
                          <a:solidFill>
                            <a:schemeClr val="bg1"/>
                          </a:solidFill>
                          <a:latin typeface="+mj-lt"/>
                          <a:ea typeface="Verdana" panose="020B0604030504040204" pitchFamily="34" charset="0"/>
                          <a:cs typeface="Verdana" panose="020B0604030504040204" pitchFamily="34" charset="0"/>
                        </a:rPr>
                        <a:t>Dishonorable Discharge,</a:t>
                      </a:r>
                      <a:r>
                        <a:rPr lang="x-none" sz="1600" b="0" dirty="0" smtClean="0">
                          <a:solidFill>
                            <a:schemeClr val="bg1"/>
                          </a:solidFill>
                          <a:latin typeface="+mj-lt"/>
                          <a:ea typeface="Verdana" panose="020B0604030504040204" pitchFamily="34" charset="0"/>
                          <a:cs typeface="Verdana" panose="020B0604030504040204" pitchFamily="34" charset="0"/>
                        </a:rPr>
                        <a:t> </a:t>
                      </a:r>
                      <a:r>
                        <a:rPr lang="x-none" sz="1600" b="0" dirty="0">
                          <a:solidFill>
                            <a:schemeClr val="bg1"/>
                          </a:solidFill>
                          <a:latin typeface="+mj-lt"/>
                          <a:ea typeface="Verdana" panose="020B0604030504040204" pitchFamily="34" charset="0"/>
                          <a:cs typeface="Verdana" panose="020B0604030504040204" pitchFamily="34" charset="0"/>
                        </a:rPr>
                        <a:t>7 years </a:t>
                      </a:r>
                      <a:r>
                        <a:rPr lang="en-US" sz="1600" b="0" dirty="0" smtClean="0">
                          <a:solidFill>
                            <a:schemeClr val="bg1"/>
                          </a:solidFill>
                          <a:latin typeface="+mj-lt"/>
                          <a:ea typeface="Verdana" panose="020B0604030504040204" pitchFamily="34" charset="0"/>
                          <a:cs typeface="Verdana" panose="020B0604030504040204" pitchFamily="34" charset="0"/>
                        </a:rPr>
                        <a:t>to life confinement, f</a:t>
                      </a:r>
                      <a:r>
                        <a:rPr lang="x-none" sz="1600" b="0" dirty="0" smtClean="0">
                          <a:solidFill>
                            <a:schemeClr val="bg1"/>
                          </a:solidFill>
                          <a:latin typeface="+mj-lt"/>
                          <a:ea typeface="Verdana" panose="020B0604030504040204" pitchFamily="34" charset="0"/>
                          <a:cs typeface="Verdana" panose="020B0604030504040204" pitchFamily="34" charset="0"/>
                        </a:rPr>
                        <a:t>orfeiture of all pay and allowances</a:t>
                      </a:r>
                      <a:endParaRPr lang="en-US" sz="1600" b="0"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7"/>
                  </a:ext>
                </a:extLst>
              </a:tr>
              <a:tr h="690678">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marL="0" marR="0">
                        <a:spcBef>
                          <a:spcPts val="300"/>
                        </a:spcBef>
                        <a:spcAft>
                          <a:spcPts val="300"/>
                        </a:spcAft>
                      </a:pPr>
                      <a:r>
                        <a:rPr lang="en-US" sz="1600" b="1" dirty="0" smtClean="0">
                          <a:solidFill>
                            <a:schemeClr val="bg1"/>
                          </a:solidFill>
                          <a:latin typeface="+mj-lt"/>
                          <a:ea typeface="Verdana" panose="020B0604030504040204" pitchFamily="34" charset="0"/>
                          <a:cs typeface="Verdana" panose="020B0604030504040204" pitchFamily="34" charset="0"/>
                        </a:rPr>
                        <a:t>Other Sexual Misconduct (Indecent Viewing,</a:t>
                      </a:r>
                      <a:r>
                        <a:rPr lang="en-US" sz="1600" b="1" baseline="0" dirty="0" smtClean="0">
                          <a:solidFill>
                            <a:schemeClr val="bg1"/>
                          </a:solidFill>
                          <a:latin typeface="+mj-lt"/>
                          <a:ea typeface="Verdana" panose="020B0604030504040204" pitchFamily="34" charset="0"/>
                          <a:cs typeface="Verdana" panose="020B0604030504040204" pitchFamily="34" charset="0"/>
                        </a:rPr>
                        <a:t> Indecent Recording, Indecent Broadcasting, Indecent Exposure, and Forcible Pandering)</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marL="0" marR="0" algn="ctr">
                        <a:spcBef>
                          <a:spcPts val="300"/>
                        </a:spcBef>
                        <a:spcAft>
                          <a:spcPts val="300"/>
                        </a:spcAft>
                      </a:pPr>
                      <a:r>
                        <a:rPr lang="en-US" sz="1600" b="1" dirty="0" smtClean="0">
                          <a:solidFill>
                            <a:schemeClr val="bg1"/>
                          </a:solidFill>
                          <a:latin typeface="+mj-lt"/>
                          <a:ea typeface="Verdana" panose="020B0604030504040204" pitchFamily="34" charset="0"/>
                          <a:cs typeface="Verdana" panose="020B0604030504040204" pitchFamily="34" charset="0"/>
                        </a:rPr>
                        <a:t>120c</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marL="0" marR="0">
                        <a:spcBef>
                          <a:spcPts val="300"/>
                        </a:spcBef>
                        <a:spcAft>
                          <a:spcPts val="300"/>
                        </a:spcAft>
                      </a:pPr>
                      <a:r>
                        <a:rPr lang="en-US" sz="1600" b="0" dirty="0" smtClean="0">
                          <a:solidFill>
                            <a:schemeClr val="bg1"/>
                          </a:solidFill>
                          <a:latin typeface="+mj-lt"/>
                          <a:ea typeface="Verdana" panose="020B0604030504040204" pitchFamily="34" charset="0"/>
                          <a:cs typeface="Verdana" panose="020B0604030504040204" pitchFamily="34" charset="0"/>
                        </a:rPr>
                        <a:t>Dishonorable Discharge,</a:t>
                      </a:r>
                      <a:r>
                        <a:rPr lang="x-none" sz="1600" b="0" dirty="0" smtClean="0">
                          <a:solidFill>
                            <a:schemeClr val="bg1"/>
                          </a:solidFill>
                          <a:latin typeface="+mj-lt"/>
                          <a:ea typeface="Verdana" panose="020B0604030504040204" pitchFamily="34" charset="0"/>
                          <a:cs typeface="Verdana" panose="020B0604030504040204" pitchFamily="34" charset="0"/>
                        </a:rPr>
                        <a:t> </a:t>
                      </a:r>
                      <a:r>
                        <a:rPr lang="en-US" sz="1600" b="0" dirty="0" smtClean="0">
                          <a:solidFill>
                            <a:schemeClr val="bg1"/>
                          </a:solidFill>
                          <a:latin typeface="+mj-lt"/>
                          <a:ea typeface="Verdana" panose="020B0604030504040204" pitchFamily="34" charset="0"/>
                          <a:cs typeface="Verdana" panose="020B0604030504040204" pitchFamily="34" charset="0"/>
                        </a:rPr>
                        <a:t>1-20</a:t>
                      </a:r>
                      <a:r>
                        <a:rPr lang="x-none" sz="1600" b="0" dirty="0" smtClean="0">
                          <a:solidFill>
                            <a:schemeClr val="bg1"/>
                          </a:solidFill>
                          <a:latin typeface="+mj-lt"/>
                          <a:ea typeface="Verdana" panose="020B0604030504040204" pitchFamily="34" charset="0"/>
                          <a:cs typeface="Verdana" panose="020B0604030504040204" pitchFamily="34" charset="0"/>
                        </a:rPr>
                        <a:t> years </a:t>
                      </a:r>
                      <a:r>
                        <a:rPr lang="en-US" sz="1600" b="0" dirty="0" smtClean="0">
                          <a:solidFill>
                            <a:schemeClr val="bg1"/>
                          </a:solidFill>
                          <a:latin typeface="+mj-lt"/>
                          <a:ea typeface="Verdana" panose="020B0604030504040204" pitchFamily="34" charset="0"/>
                          <a:cs typeface="Verdana" panose="020B0604030504040204" pitchFamily="34" charset="0"/>
                        </a:rPr>
                        <a:t>confinement, f</a:t>
                      </a:r>
                      <a:r>
                        <a:rPr lang="x-none" sz="1600" b="0" dirty="0" smtClean="0">
                          <a:solidFill>
                            <a:schemeClr val="bg1"/>
                          </a:solidFill>
                          <a:latin typeface="+mj-lt"/>
                          <a:ea typeface="Verdana" panose="020B0604030504040204" pitchFamily="34" charset="0"/>
                          <a:cs typeface="Verdana" panose="020B0604030504040204" pitchFamily="34" charset="0"/>
                        </a:rPr>
                        <a:t>orfeiture of all pay and allowances</a:t>
                      </a:r>
                      <a:endParaRPr lang="en-US" sz="1600" b="0"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08"/>
                  </a:ext>
                </a:extLst>
              </a:tr>
              <a:tr h="467663">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spcBef>
                          <a:spcPts val="300"/>
                        </a:spcBef>
                        <a:spcAft>
                          <a:spcPts val="300"/>
                        </a:spcAft>
                      </a:pPr>
                      <a:r>
                        <a:rPr lang="en-US" sz="1600" b="1" dirty="0" smtClean="0">
                          <a:solidFill>
                            <a:schemeClr val="bg1"/>
                          </a:solidFill>
                          <a:latin typeface="+mj-lt"/>
                          <a:ea typeface="Verdana" panose="020B0604030504040204" pitchFamily="34" charset="0"/>
                          <a:cs typeface="Verdana" panose="020B0604030504040204" pitchFamily="34" charset="0"/>
                        </a:rPr>
                        <a:t>Domestic Violence</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algn="ctr">
                        <a:spcBef>
                          <a:spcPts val="300"/>
                        </a:spcBef>
                        <a:spcAft>
                          <a:spcPts val="300"/>
                        </a:spcAft>
                      </a:pPr>
                      <a:r>
                        <a:rPr lang="en-US" sz="1600" b="1" dirty="0" smtClean="0">
                          <a:solidFill>
                            <a:schemeClr val="bg1"/>
                          </a:solidFill>
                          <a:latin typeface="+mj-lt"/>
                          <a:ea typeface="Verdana" panose="020B0604030504040204" pitchFamily="34" charset="0"/>
                          <a:cs typeface="Verdana" panose="020B0604030504040204" pitchFamily="34" charset="0"/>
                        </a:rPr>
                        <a:t>128b</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3"/>
                    </a:solidFill>
                  </a:tcPr>
                </a:tc>
                <a:tc>
                  <a:txBody>
                    <a:bodyPr/>
                    <a:lstStyle>
                      <a:lvl1pPr marL="0" algn="l" defTabSz="914377" rtl="0" eaLnBrk="1" latinLnBrk="0" hangingPunct="1">
                        <a:defRPr kumimoji="0" sz="1800" kern="1200">
                          <a:solidFill>
                            <a:schemeClr val="tx1"/>
                          </a:solidFill>
                          <a:latin typeface="Constantia"/>
                        </a:defRPr>
                      </a:lvl1pPr>
                      <a:lvl2pPr marL="457189" algn="l" defTabSz="914377" rtl="0" eaLnBrk="1" latinLnBrk="0" hangingPunct="1">
                        <a:defRPr kumimoji="0" sz="1800" kern="1200">
                          <a:solidFill>
                            <a:schemeClr val="tx1"/>
                          </a:solidFill>
                          <a:latin typeface="Constantia"/>
                        </a:defRPr>
                      </a:lvl2pPr>
                      <a:lvl3pPr marL="914377" algn="l" defTabSz="914377" rtl="0" eaLnBrk="1" latinLnBrk="0" hangingPunct="1">
                        <a:defRPr kumimoji="0" sz="1800" kern="1200">
                          <a:solidFill>
                            <a:schemeClr val="tx1"/>
                          </a:solidFill>
                          <a:latin typeface="Constantia"/>
                        </a:defRPr>
                      </a:lvl3pPr>
                      <a:lvl4pPr marL="1371566" algn="l" defTabSz="914377" rtl="0" eaLnBrk="1" latinLnBrk="0" hangingPunct="1">
                        <a:defRPr kumimoji="0" sz="1800" kern="1200">
                          <a:solidFill>
                            <a:schemeClr val="tx1"/>
                          </a:solidFill>
                          <a:latin typeface="Constantia"/>
                        </a:defRPr>
                      </a:lvl4pPr>
                      <a:lvl5pPr marL="1828754" algn="l" defTabSz="914377" rtl="0" eaLnBrk="1" latinLnBrk="0" hangingPunct="1">
                        <a:defRPr kumimoji="0" sz="1800" kern="1200">
                          <a:solidFill>
                            <a:schemeClr val="tx1"/>
                          </a:solidFill>
                          <a:latin typeface="Constantia"/>
                        </a:defRPr>
                      </a:lvl5pPr>
                      <a:lvl6pPr marL="2285943" algn="l" defTabSz="914377" rtl="0" eaLnBrk="1" latinLnBrk="0" hangingPunct="1">
                        <a:defRPr kumimoji="0" sz="1800" kern="1200">
                          <a:solidFill>
                            <a:schemeClr val="tx1"/>
                          </a:solidFill>
                          <a:latin typeface="Constantia"/>
                        </a:defRPr>
                      </a:lvl6pPr>
                      <a:lvl7pPr marL="2743131" algn="l" defTabSz="914377" rtl="0" eaLnBrk="1" latinLnBrk="0" hangingPunct="1">
                        <a:defRPr kumimoji="0" sz="1800" kern="1200">
                          <a:solidFill>
                            <a:schemeClr val="tx1"/>
                          </a:solidFill>
                          <a:latin typeface="Constantia"/>
                        </a:defRPr>
                      </a:lvl7pPr>
                      <a:lvl8pPr marL="3200320" algn="l" defTabSz="914377" rtl="0" eaLnBrk="1" latinLnBrk="0" hangingPunct="1">
                        <a:defRPr kumimoji="0" sz="1800" kern="1200">
                          <a:solidFill>
                            <a:schemeClr val="tx1"/>
                          </a:solidFill>
                          <a:latin typeface="Constantia"/>
                        </a:defRPr>
                      </a:lvl8pPr>
                      <a:lvl9pPr marL="3657509" algn="l" defTabSz="914377" rtl="0" eaLnBrk="1" latinLnBrk="0" hangingPunct="1">
                        <a:defRPr kumimoji="0" sz="1800" kern="1200">
                          <a:solidFill>
                            <a:schemeClr val="tx1"/>
                          </a:solidFill>
                          <a:latin typeface="Constantia"/>
                        </a:defRPr>
                      </a:lvl9pPr>
                    </a:lstStyle>
                    <a:p>
                      <a:pPr marL="0" marR="0" lvl="0" indent="0" algn="l" defTabSz="914377" rtl="0" eaLnBrk="1" fontAlgn="auto" latinLnBrk="0" hangingPunct="1">
                        <a:lnSpc>
                          <a:spcPct val="100000"/>
                        </a:lnSpc>
                        <a:spcBef>
                          <a:spcPts val="300"/>
                        </a:spcBef>
                        <a:spcAft>
                          <a:spcPts val="300"/>
                        </a:spcAft>
                        <a:buClrTx/>
                        <a:buSzTx/>
                        <a:buFontTx/>
                        <a:buNone/>
                        <a:tabLst/>
                        <a:defRPr/>
                      </a:pPr>
                      <a:r>
                        <a:rPr lang="en-US" sz="1600" b="0" dirty="0" smtClean="0">
                          <a:solidFill>
                            <a:schemeClr val="bg1"/>
                          </a:solidFill>
                          <a:latin typeface="+mj-lt"/>
                          <a:ea typeface="Verdana" panose="020B0604030504040204" pitchFamily="34" charset="0"/>
                          <a:cs typeface="Verdana" panose="020B0604030504040204" pitchFamily="34" charset="0"/>
                        </a:rPr>
                        <a:t>Proposed: Dishonorable Discharge </a:t>
                      </a:r>
                      <a:r>
                        <a:rPr kumimoji="0" lang="en-US" sz="1600" b="0" kern="1200" dirty="0" smtClean="0">
                          <a:solidFill>
                            <a:schemeClr val="bg1"/>
                          </a:solidFill>
                          <a:effectLst/>
                          <a:latin typeface="+mj-lt"/>
                          <a:ea typeface="Verdana" panose="020B0604030504040204" pitchFamily="34" charset="0"/>
                          <a:cs typeface="Verdana" panose="020B0604030504040204" pitchFamily="34" charset="0"/>
                        </a:rPr>
                        <a:t>(mandatory upon conviction)</a:t>
                      </a:r>
                      <a:r>
                        <a:rPr lang="en-US" sz="1600" b="0" dirty="0" smtClean="0">
                          <a:solidFill>
                            <a:schemeClr val="bg1"/>
                          </a:solidFill>
                          <a:latin typeface="+mj-lt"/>
                          <a:ea typeface="Verdana" panose="020B0604030504040204" pitchFamily="34" charset="0"/>
                          <a:cs typeface="Verdana" panose="020B0604030504040204" pitchFamily="34" charset="0"/>
                        </a:rPr>
                        <a:t>, additional</a:t>
                      </a:r>
                      <a:r>
                        <a:rPr lang="en-US" sz="1600" b="0" baseline="0" dirty="0" smtClean="0">
                          <a:solidFill>
                            <a:schemeClr val="bg1"/>
                          </a:solidFill>
                          <a:latin typeface="+mj-lt"/>
                          <a:ea typeface="Verdana" panose="020B0604030504040204" pitchFamily="34" charset="0"/>
                          <a:cs typeface="Verdana" panose="020B0604030504040204" pitchFamily="34" charset="0"/>
                        </a:rPr>
                        <a:t> </a:t>
                      </a:r>
                      <a:r>
                        <a:rPr lang="en-US" sz="1600" b="0" dirty="0" smtClean="0">
                          <a:solidFill>
                            <a:schemeClr val="bg1"/>
                          </a:solidFill>
                          <a:latin typeface="+mj-lt"/>
                          <a:ea typeface="Verdana" panose="020B0604030504040204" pitchFamily="34" charset="0"/>
                          <a:cs typeface="Verdana" panose="020B0604030504040204" pitchFamily="34" charset="0"/>
                        </a:rPr>
                        <a:t>3 years confinement, forfeiture of all pay and allowances</a:t>
                      </a: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9"/>
                  </a:ext>
                </a:extLst>
              </a:tr>
              <a:tr h="480954">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marL="0" marR="0">
                        <a:spcBef>
                          <a:spcPts val="300"/>
                        </a:spcBef>
                        <a:spcAft>
                          <a:spcPts val="300"/>
                        </a:spcAft>
                      </a:pPr>
                      <a:r>
                        <a:rPr lang="en-US" sz="1600" b="1" dirty="0" smtClean="0">
                          <a:solidFill>
                            <a:schemeClr val="bg1"/>
                          </a:solidFill>
                          <a:latin typeface="+mj-lt"/>
                          <a:ea typeface="Verdana" panose="020B0604030504040204" pitchFamily="34" charset="0"/>
                          <a:cs typeface="Verdana" panose="020B0604030504040204" pitchFamily="34" charset="0"/>
                        </a:rPr>
                        <a:t>Retaliation</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marL="0" marR="0" algn="ctr">
                        <a:spcBef>
                          <a:spcPts val="300"/>
                        </a:spcBef>
                        <a:spcAft>
                          <a:spcPts val="300"/>
                        </a:spcAft>
                      </a:pPr>
                      <a:r>
                        <a:rPr lang="en-US" sz="1600" b="1" dirty="0" smtClean="0">
                          <a:solidFill>
                            <a:schemeClr val="bg1"/>
                          </a:solidFill>
                          <a:latin typeface="+mj-lt"/>
                          <a:ea typeface="Verdana" panose="020B0604030504040204" pitchFamily="34" charset="0"/>
                          <a:cs typeface="Verdana" panose="020B0604030504040204" pitchFamily="34" charset="0"/>
                        </a:rPr>
                        <a:t>132</a:t>
                      </a:r>
                      <a:endParaRPr lang="en-US" sz="1600" b="1" dirty="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lvl1pPr marL="0" algn="l" rtl="0" eaLnBrk="1" latinLnBrk="0" hangingPunct="1">
                        <a:defRPr kumimoji="0" kern="1200">
                          <a:solidFill>
                            <a:schemeClr val="tx1"/>
                          </a:solidFill>
                          <a:latin typeface="Calibri" panose="020F0502020204030204"/>
                        </a:defRPr>
                      </a:lvl1pPr>
                      <a:lvl2pPr marL="457200" algn="l" rtl="0" eaLnBrk="1" latinLnBrk="0" hangingPunct="1">
                        <a:defRPr kumimoji="0" kern="1200">
                          <a:solidFill>
                            <a:schemeClr val="tx1"/>
                          </a:solidFill>
                          <a:latin typeface="Calibri" panose="020F0502020204030204"/>
                        </a:defRPr>
                      </a:lvl2pPr>
                      <a:lvl3pPr marL="914400" algn="l" rtl="0" eaLnBrk="1" latinLnBrk="0" hangingPunct="1">
                        <a:defRPr kumimoji="0" kern="1200">
                          <a:solidFill>
                            <a:schemeClr val="tx1"/>
                          </a:solidFill>
                          <a:latin typeface="Calibri" panose="020F0502020204030204"/>
                        </a:defRPr>
                      </a:lvl3pPr>
                      <a:lvl4pPr marL="1371600" algn="l" rtl="0" eaLnBrk="1" latinLnBrk="0" hangingPunct="1">
                        <a:defRPr kumimoji="0" kern="1200">
                          <a:solidFill>
                            <a:schemeClr val="tx1"/>
                          </a:solidFill>
                          <a:latin typeface="Calibri" panose="020F0502020204030204"/>
                        </a:defRPr>
                      </a:lvl4pPr>
                      <a:lvl5pPr marL="1828800" algn="l" rtl="0" eaLnBrk="1" latinLnBrk="0" hangingPunct="1">
                        <a:defRPr kumimoji="0" kern="1200">
                          <a:solidFill>
                            <a:schemeClr val="tx1"/>
                          </a:solidFill>
                          <a:latin typeface="Calibri" panose="020F0502020204030204"/>
                        </a:defRPr>
                      </a:lvl5pPr>
                      <a:lvl6pPr marL="2286000" algn="l" rtl="0" eaLnBrk="1" latinLnBrk="0" hangingPunct="1">
                        <a:defRPr kumimoji="0" kern="1200">
                          <a:solidFill>
                            <a:schemeClr val="tx1"/>
                          </a:solidFill>
                          <a:latin typeface="Calibri" panose="020F0502020204030204"/>
                        </a:defRPr>
                      </a:lvl6pPr>
                      <a:lvl7pPr marL="2743200" algn="l" rtl="0" eaLnBrk="1" latinLnBrk="0" hangingPunct="1">
                        <a:defRPr kumimoji="0" kern="1200">
                          <a:solidFill>
                            <a:schemeClr val="tx1"/>
                          </a:solidFill>
                          <a:latin typeface="Calibri" panose="020F0502020204030204"/>
                        </a:defRPr>
                      </a:lvl7pPr>
                      <a:lvl8pPr marL="3200400" algn="l" rtl="0" eaLnBrk="1" latinLnBrk="0" hangingPunct="1">
                        <a:defRPr kumimoji="0" kern="1200">
                          <a:solidFill>
                            <a:schemeClr val="tx1"/>
                          </a:solidFill>
                          <a:latin typeface="Calibri" panose="020F0502020204030204"/>
                        </a:defRPr>
                      </a:lvl8pPr>
                      <a:lvl9pPr marL="3657600" algn="l" rtl="0" eaLnBrk="1" latinLnBrk="0" hangingPunct="1">
                        <a:defRPr kumimoji="0" kern="1200">
                          <a:solidFill>
                            <a:schemeClr val="tx1"/>
                          </a:solidFill>
                          <a:latin typeface="Calibri" panose="020F0502020204030204"/>
                        </a:defRPr>
                      </a:lvl9pPr>
                    </a:lstStyle>
                    <a:p>
                      <a:pPr marL="0" marR="0" lvl="0" indent="0" algn="l" defTabSz="914377" rtl="0" eaLnBrk="1" fontAlgn="auto" latinLnBrk="0" hangingPunct="1">
                        <a:lnSpc>
                          <a:spcPct val="100000"/>
                        </a:lnSpc>
                        <a:spcBef>
                          <a:spcPts val="300"/>
                        </a:spcBef>
                        <a:spcAft>
                          <a:spcPts val="300"/>
                        </a:spcAft>
                        <a:buClrTx/>
                        <a:buSzTx/>
                        <a:buFontTx/>
                        <a:buNone/>
                        <a:tabLst/>
                        <a:defRPr/>
                      </a:pPr>
                      <a:r>
                        <a:rPr lang="en-US" sz="1600" b="0" dirty="0" smtClean="0">
                          <a:solidFill>
                            <a:schemeClr val="bg1"/>
                          </a:solidFill>
                          <a:latin typeface="+mj-lt"/>
                          <a:ea typeface="Verdana" panose="020B0604030504040204" pitchFamily="34" charset="0"/>
                          <a:cs typeface="Verdana" panose="020B0604030504040204" pitchFamily="34" charset="0"/>
                        </a:rPr>
                        <a:t>Dishonorable Discharge,</a:t>
                      </a:r>
                      <a:r>
                        <a:rPr lang="x-none" sz="1600" b="0" dirty="0" smtClean="0">
                          <a:solidFill>
                            <a:schemeClr val="bg1"/>
                          </a:solidFill>
                          <a:latin typeface="+mj-lt"/>
                          <a:ea typeface="Verdana" panose="020B0604030504040204" pitchFamily="34" charset="0"/>
                          <a:cs typeface="Verdana" panose="020B0604030504040204" pitchFamily="34" charset="0"/>
                        </a:rPr>
                        <a:t> </a:t>
                      </a:r>
                      <a:r>
                        <a:rPr lang="en-US" sz="1600" b="0" dirty="0" smtClean="0">
                          <a:solidFill>
                            <a:schemeClr val="bg1"/>
                          </a:solidFill>
                          <a:latin typeface="+mj-lt"/>
                          <a:ea typeface="Verdana" panose="020B0604030504040204" pitchFamily="34" charset="0"/>
                          <a:cs typeface="Verdana" panose="020B0604030504040204" pitchFamily="34" charset="0"/>
                        </a:rPr>
                        <a:t>3</a:t>
                      </a:r>
                      <a:r>
                        <a:rPr lang="x-none" sz="1600" b="0" dirty="0" smtClean="0">
                          <a:solidFill>
                            <a:schemeClr val="bg1"/>
                          </a:solidFill>
                          <a:latin typeface="+mj-lt"/>
                          <a:ea typeface="Verdana" panose="020B0604030504040204" pitchFamily="34" charset="0"/>
                          <a:cs typeface="Verdana" panose="020B0604030504040204" pitchFamily="34" charset="0"/>
                        </a:rPr>
                        <a:t> years </a:t>
                      </a:r>
                      <a:r>
                        <a:rPr lang="en-US" sz="1600" b="0" dirty="0" smtClean="0">
                          <a:solidFill>
                            <a:schemeClr val="bg1"/>
                          </a:solidFill>
                          <a:latin typeface="+mj-lt"/>
                          <a:ea typeface="Verdana" panose="020B0604030504040204" pitchFamily="34" charset="0"/>
                          <a:cs typeface="Verdana" panose="020B0604030504040204" pitchFamily="34" charset="0"/>
                        </a:rPr>
                        <a:t>to life confinement, f</a:t>
                      </a:r>
                      <a:r>
                        <a:rPr lang="x-none" sz="1600" b="0" dirty="0" smtClean="0">
                          <a:solidFill>
                            <a:schemeClr val="bg1"/>
                          </a:solidFill>
                          <a:latin typeface="+mj-lt"/>
                          <a:ea typeface="Verdana" panose="020B0604030504040204" pitchFamily="34" charset="0"/>
                          <a:cs typeface="Verdana" panose="020B0604030504040204" pitchFamily="34" charset="0"/>
                        </a:rPr>
                        <a:t>orfeiture of all pay and allowances</a:t>
                      </a:r>
                      <a:endParaRPr lang="en-US" sz="1600" b="0" dirty="0" smtClean="0">
                        <a:solidFill>
                          <a:schemeClr val="bg1"/>
                        </a:solidFill>
                        <a:latin typeface="+mj-lt"/>
                        <a:ea typeface="Verdana" panose="020B0604030504040204" pitchFamily="34" charset="0"/>
                        <a:cs typeface="Verdana" panose="020B0604030504040204"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72194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457444" y="98323"/>
            <a:ext cx="5734558" cy="533400"/>
          </a:xfrm>
        </p:spPr>
        <p:txBody>
          <a:bodyPr>
            <a:normAutofit/>
          </a:bodyPr>
          <a:lstStyle/>
          <a:p>
            <a:pPr>
              <a:defRPr/>
            </a:pPr>
            <a:r>
              <a:rPr lang="en-US" dirty="0" smtClean="0"/>
              <a:t>Army Policy </a:t>
            </a:r>
            <a:r>
              <a:rPr lang="en-US" dirty="0"/>
              <a:t>on Retaliation</a:t>
            </a:r>
            <a:endParaRPr dirty="0"/>
          </a:p>
        </p:txBody>
      </p:sp>
      <p:sp>
        <p:nvSpPr>
          <p:cNvPr id="3" name="Text Placeholder 5"/>
          <p:cNvSpPr txBox="1">
            <a:spLocks/>
          </p:cNvSpPr>
          <p:nvPr/>
        </p:nvSpPr>
        <p:spPr>
          <a:xfrm>
            <a:off x="759995" y="1112761"/>
            <a:ext cx="10672010" cy="4211118"/>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Ø"/>
            </a:pPr>
            <a:r>
              <a:rPr lang="en-US" sz="2000" dirty="0">
                <a:solidFill>
                  <a:schemeClr val="bg1"/>
                </a:solidFill>
              </a:rPr>
              <a:t>No Soldier may retaliate against a victim, an alleged victim or another member of the Armed Forces based on that individual’s report of a criminal offense</a:t>
            </a:r>
            <a:r>
              <a:rPr lang="en-US" sz="2000" dirty="0" smtClean="0">
                <a:solidFill>
                  <a:schemeClr val="bg1"/>
                </a:solidFill>
              </a:rPr>
              <a:t>.</a:t>
            </a:r>
          </a:p>
          <a:p>
            <a:pPr>
              <a:lnSpc>
                <a:spcPct val="100000"/>
              </a:lnSpc>
              <a:buFont typeface="Wingdings" panose="05000000000000000000" pitchFamily="2" charset="2"/>
              <a:buChar char="Ø"/>
            </a:pPr>
            <a:r>
              <a:rPr lang="en-US" sz="2000" dirty="0" smtClean="0">
                <a:solidFill>
                  <a:schemeClr val="bg1"/>
                </a:solidFill>
              </a:rPr>
              <a:t>All </a:t>
            </a:r>
            <a:r>
              <a:rPr lang="en-US" sz="2000" dirty="0">
                <a:solidFill>
                  <a:schemeClr val="bg1"/>
                </a:solidFill>
              </a:rPr>
              <a:t>reports of retaliatory behavior </a:t>
            </a:r>
            <a:r>
              <a:rPr lang="en-US" sz="2000" dirty="0" smtClean="0">
                <a:solidFill>
                  <a:schemeClr val="bg1"/>
                </a:solidFill>
              </a:rPr>
              <a:t>must </a:t>
            </a:r>
            <a:r>
              <a:rPr lang="en-US" sz="2000" dirty="0">
                <a:solidFill>
                  <a:schemeClr val="bg1"/>
                </a:solidFill>
              </a:rPr>
              <a:t>be investigated, including actions against other individuals (for example, Family members) intended to harm or influence a Soldier</a:t>
            </a:r>
            <a:endParaRPr lang="en-US" sz="2000" b="1" dirty="0" smtClean="0">
              <a:solidFill>
                <a:schemeClr val="bg1"/>
              </a:solidFill>
            </a:endParaRPr>
          </a:p>
          <a:p>
            <a:pPr>
              <a:lnSpc>
                <a:spcPct val="100000"/>
              </a:lnSpc>
              <a:buFont typeface="Wingdings" panose="05000000000000000000" pitchFamily="2" charset="2"/>
              <a:buChar char="Ø"/>
            </a:pPr>
            <a:r>
              <a:rPr lang="en-US" sz="2000" dirty="0">
                <a:solidFill>
                  <a:schemeClr val="bg1"/>
                </a:solidFill>
                <a:latin typeface=" Arial"/>
              </a:rPr>
              <a:t>Allegations of retaliation </a:t>
            </a:r>
            <a:r>
              <a:rPr lang="en-US" sz="2000" dirty="0" smtClean="0">
                <a:solidFill>
                  <a:schemeClr val="bg1"/>
                </a:solidFill>
                <a:latin typeface=" Arial"/>
              </a:rPr>
              <a:t>will be investigated by the Inspector General (IG)</a:t>
            </a:r>
          </a:p>
          <a:p>
            <a:pPr>
              <a:lnSpc>
                <a:spcPct val="100000"/>
              </a:lnSpc>
              <a:buFont typeface="Wingdings" panose="05000000000000000000" pitchFamily="2" charset="2"/>
              <a:buChar char="Ø"/>
            </a:pPr>
            <a:r>
              <a:rPr lang="en-US" sz="2000" dirty="0" smtClean="0">
                <a:solidFill>
                  <a:schemeClr val="bg1"/>
                </a:solidFill>
                <a:latin typeface=" Arial"/>
              </a:rPr>
              <a:t>IAW Army Directive 2015-16, allegations of retaliation against a victim, witness, intervener, SARCs, VAs, or first responders should </a:t>
            </a:r>
            <a:r>
              <a:rPr lang="en-US" sz="2000" dirty="0">
                <a:solidFill>
                  <a:schemeClr val="bg1"/>
                </a:solidFill>
                <a:latin typeface=" Arial"/>
              </a:rPr>
              <a:t>be referred to a battalion or higher commander to develop a plan to immediately address the issue and forward the plan to the SARB </a:t>
            </a:r>
            <a:r>
              <a:rPr lang="en-US" sz="2000" dirty="0" smtClean="0">
                <a:solidFill>
                  <a:schemeClr val="bg1"/>
                </a:solidFill>
                <a:latin typeface=" Arial"/>
              </a:rPr>
              <a:t>chair.</a:t>
            </a:r>
          </a:p>
          <a:p>
            <a:pPr>
              <a:lnSpc>
                <a:spcPct val="100000"/>
              </a:lnSpc>
              <a:buFont typeface="Wingdings" panose="05000000000000000000" pitchFamily="2" charset="2"/>
              <a:buChar char="Ø"/>
            </a:pPr>
            <a:r>
              <a:rPr lang="en-US" sz="2000" dirty="0" smtClean="0">
                <a:solidFill>
                  <a:schemeClr val="bg1"/>
                </a:solidFill>
              </a:rPr>
              <a:t>IAW DODI 6495.02, Service members may request </a:t>
            </a:r>
            <a:r>
              <a:rPr lang="en-US" sz="2000" dirty="0">
                <a:solidFill>
                  <a:schemeClr val="bg1"/>
                </a:solidFill>
              </a:rPr>
              <a:t>a review from a general or flag officer (G/FO) if they experience retaliation, reprisal, restriction, ostracism, or maltreatment involving an administrative separation within one year of the final disposition of their sexual assault case</a:t>
            </a:r>
            <a:r>
              <a:rPr lang="en-US" sz="2000" dirty="0" smtClean="0">
                <a:solidFill>
                  <a:schemeClr val="bg1"/>
                </a:solidFill>
              </a:rPr>
              <a:t>. </a:t>
            </a:r>
          </a:p>
          <a:p>
            <a:pPr>
              <a:lnSpc>
                <a:spcPct val="100000"/>
              </a:lnSpc>
              <a:buFont typeface="Wingdings" panose="05000000000000000000" pitchFamily="2" charset="2"/>
              <a:buChar char="Ø"/>
            </a:pPr>
            <a:r>
              <a:rPr lang="en-US" sz="2000" dirty="0" smtClean="0">
                <a:solidFill>
                  <a:schemeClr val="bg1"/>
                </a:solidFill>
              </a:rPr>
              <a:t>IAW 6495.02, Sexual </a:t>
            </a:r>
            <a:r>
              <a:rPr lang="en-US" sz="2000" dirty="0">
                <a:solidFill>
                  <a:schemeClr val="bg1"/>
                </a:solidFill>
              </a:rPr>
              <a:t>assault victims </a:t>
            </a:r>
            <a:r>
              <a:rPr lang="en-US" sz="2000" dirty="0" smtClean="0">
                <a:solidFill>
                  <a:schemeClr val="bg1"/>
                </a:solidFill>
              </a:rPr>
              <a:t>have </a:t>
            </a:r>
            <a:r>
              <a:rPr lang="en-US" sz="2000" dirty="0">
                <a:solidFill>
                  <a:schemeClr val="bg1"/>
                </a:solidFill>
              </a:rPr>
              <a:t>the right to communicate with a G/FO if they believe there were </a:t>
            </a:r>
            <a:r>
              <a:rPr lang="en-US" sz="2000" dirty="0" smtClean="0">
                <a:solidFill>
                  <a:schemeClr val="bg1"/>
                </a:solidFill>
              </a:rPr>
              <a:t>impacts </a:t>
            </a:r>
            <a:r>
              <a:rPr lang="en-US" sz="2000" dirty="0">
                <a:solidFill>
                  <a:schemeClr val="bg1"/>
                </a:solidFill>
              </a:rPr>
              <a:t>to their military career because they reported a sexual </a:t>
            </a:r>
            <a:r>
              <a:rPr lang="en-US" sz="2000" dirty="0" smtClean="0">
                <a:solidFill>
                  <a:schemeClr val="bg1"/>
                </a:solidFill>
              </a:rPr>
              <a:t>assault.</a:t>
            </a:r>
            <a:endParaRPr lang="en-US" sz="2000" dirty="0" smtClean="0">
              <a:solidFill>
                <a:schemeClr val="bg1"/>
              </a:solidFill>
              <a:latin typeface=" Arial"/>
            </a:endParaRPr>
          </a:p>
          <a:p>
            <a:pPr>
              <a:lnSpc>
                <a:spcPct val="100000"/>
              </a:lnSpc>
              <a:buFont typeface="Wingdings" panose="05000000000000000000" pitchFamily="2" charset="2"/>
              <a:buChar char="Ø"/>
            </a:pPr>
            <a:endParaRPr lang="en-US" sz="2000" dirty="0" smtClean="0">
              <a:solidFill>
                <a:schemeClr val="bg1"/>
              </a:solidFill>
            </a:endParaRPr>
          </a:p>
          <a:p>
            <a:pPr marL="0" indent="0">
              <a:lnSpc>
                <a:spcPct val="100000"/>
              </a:lnSpc>
              <a:buNone/>
            </a:pPr>
            <a:endParaRPr lang="en-US" sz="2000" dirty="0">
              <a:solidFill>
                <a:schemeClr val="bg1"/>
              </a:solidFill>
            </a:endParaRPr>
          </a:p>
        </p:txBody>
      </p:sp>
    </p:spTree>
    <p:extLst>
      <p:ext uri="{BB962C8B-B14F-4D97-AF65-F5344CB8AC3E}">
        <p14:creationId xmlns:p14="http://schemas.microsoft.com/office/powerpoint/2010/main" val="38703334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0896" y="1129306"/>
            <a:ext cx="10790208" cy="3586390"/>
          </a:xfrm>
          <a:prstGeom prst="rect">
            <a:avLst/>
          </a:prstGeom>
        </p:spPr>
        <p:txBody>
          <a:bodyPr vert="horz" lIns="91440" tIns="45720" rIns="91440" bIns="45720" rtlCol="0">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0"/>
              </a:spcAft>
              <a:buNone/>
            </a:pPr>
            <a:r>
              <a:rPr lang="en-US" sz="2600" dirty="0" smtClean="0">
                <a:solidFill>
                  <a:schemeClr val="bg1"/>
                </a:solidFill>
              </a:rPr>
              <a:t>We (Soldiers and Army Civilians) are professionals, guided in everything we do by the Army Ethic. We are certified and bonded with other Army professionals through a shared identity and service within a culture of trust. </a:t>
            </a:r>
          </a:p>
          <a:p>
            <a:pPr>
              <a:lnSpc>
                <a:spcPct val="100000"/>
              </a:lnSpc>
              <a:spcBef>
                <a:spcPts val="0"/>
              </a:spcBef>
              <a:spcAft>
                <a:spcPts val="0"/>
              </a:spcAft>
              <a:buFont typeface="Wingdings" panose="05000000000000000000" pitchFamily="2" charset="2"/>
              <a:buChar char="Ø"/>
            </a:pPr>
            <a:endParaRPr lang="en-US" sz="1600" dirty="0" smtClean="0">
              <a:solidFill>
                <a:schemeClr val="bg1"/>
              </a:solidFill>
            </a:endParaRPr>
          </a:p>
          <a:p>
            <a:pPr marL="1280113" lvl="2" indent="-365760">
              <a:lnSpc>
                <a:spcPct val="100000"/>
              </a:lnSpc>
              <a:spcBef>
                <a:spcPts val="0"/>
              </a:spcBef>
              <a:spcAft>
                <a:spcPts val="0"/>
              </a:spcAft>
              <a:buFont typeface="Wingdings" panose="05000000000000000000" pitchFamily="2" charset="2"/>
              <a:buChar char="Ø"/>
            </a:pPr>
            <a:r>
              <a:rPr lang="en-US" sz="2600" dirty="0">
                <a:solidFill>
                  <a:schemeClr val="bg1"/>
                </a:solidFill>
              </a:rPr>
              <a:t>Treat everyone with dignity and respect</a:t>
            </a:r>
          </a:p>
          <a:p>
            <a:pPr marL="914353" lvl="2" indent="0">
              <a:lnSpc>
                <a:spcPct val="100000"/>
              </a:lnSpc>
              <a:spcBef>
                <a:spcPts val="0"/>
              </a:spcBef>
              <a:spcAft>
                <a:spcPts val="0"/>
              </a:spcAft>
              <a:buNone/>
            </a:pPr>
            <a:endParaRPr lang="en-US" sz="2600" dirty="0">
              <a:solidFill>
                <a:schemeClr val="bg1"/>
              </a:solidFill>
            </a:endParaRPr>
          </a:p>
          <a:p>
            <a:pPr marL="1280113" lvl="2" indent="-365760">
              <a:lnSpc>
                <a:spcPct val="100000"/>
              </a:lnSpc>
              <a:spcBef>
                <a:spcPts val="0"/>
              </a:spcBef>
              <a:spcAft>
                <a:spcPts val="0"/>
              </a:spcAft>
              <a:buFont typeface="Wingdings" panose="05000000000000000000" pitchFamily="2" charset="2"/>
              <a:buChar char="Ø"/>
            </a:pPr>
            <a:r>
              <a:rPr lang="en-US" sz="2600" dirty="0" smtClean="0">
                <a:solidFill>
                  <a:schemeClr val="bg1"/>
                </a:solidFill>
              </a:rPr>
              <a:t>Intervene! </a:t>
            </a:r>
            <a:r>
              <a:rPr lang="en-US" sz="2600" dirty="0">
                <a:solidFill>
                  <a:sysClr val="windowText" lastClr="000000"/>
                </a:solidFill>
              </a:rPr>
              <a:t>–</a:t>
            </a:r>
            <a:r>
              <a:rPr lang="en-US" sz="2600" dirty="0" smtClean="0">
                <a:solidFill>
                  <a:schemeClr val="bg1"/>
                </a:solidFill>
              </a:rPr>
              <a:t> Direct, Distract, or Delegate</a:t>
            </a:r>
          </a:p>
        </p:txBody>
      </p:sp>
      <p:sp>
        <p:nvSpPr>
          <p:cNvPr id="2" name="Rectangle 1"/>
          <p:cNvSpPr/>
          <p:nvPr/>
        </p:nvSpPr>
        <p:spPr>
          <a:xfrm>
            <a:off x="803694" y="4639017"/>
            <a:ext cx="10584612" cy="1654364"/>
          </a:xfrm>
          <a:prstGeom prst="rect">
            <a:avLst/>
          </a:prstGeom>
        </p:spPr>
        <p:txBody>
          <a:bodyPr wrap="square">
            <a:spAutoFit/>
          </a:bodyPr>
          <a:lstStyle/>
          <a:p>
            <a:pPr marL="0" indent="0" algn="ctr">
              <a:lnSpc>
                <a:spcPct val="110000"/>
              </a:lnSpc>
              <a:spcBef>
                <a:spcPts val="600"/>
              </a:spcBef>
              <a:spcAft>
                <a:spcPts val="600"/>
              </a:spcAft>
              <a:buNone/>
            </a:pPr>
            <a:r>
              <a:rPr lang="en-US" sz="4800" b="1" dirty="0" smtClean="0">
                <a:solidFill>
                  <a:schemeClr val="bg1"/>
                </a:solidFill>
              </a:rPr>
              <a:t>Do your part to keep each other and our Army safe</a:t>
            </a:r>
            <a:endParaRPr lang="en-US" sz="4800" b="1" dirty="0">
              <a:solidFill>
                <a:schemeClr val="bg1"/>
              </a:solidFill>
            </a:endParaRPr>
          </a:p>
        </p:txBody>
      </p:sp>
      <p:sp>
        <p:nvSpPr>
          <p:cNvPr id="5" name="Title 1"/>
          <p:cNvSpPr>
            <a:spLocks noGrp="1"/>
          </p:cNvSpPr>
          <p:nvPr>
            <p:ph type="title"/>
          </p:nvPr>
        </p:nvSpPr>
        <p:spPr>
          <a:xfrm>
            <a:off x="6457444" y="98323"/>
            <a:ext cx="5734558" cy="533400"/>
          </a:xfrm>
        </p:spPr>
        <p:txBody>
          <a:bodyPr>
            <a:normAutofit/>
          </a:bodyPr>
          <a:lstStyle/>
          <a:p>
            <a:pPr>
              <a:defRPr/>
            </a:pPr>
            <a:r>
              <a:rPr lang="en-US" dirty="0" smtClean="0"/>
              <a:t>Call to Action</a:t>
            </a:r>
            <a:endParaRPr dirty="0"/>
          </a:p>
        </p:txBody>
      </p:sp>
      <p:pic>
        <p:nvPicPr>
          <p:cNvPr id="6" name="Picture 5"/>
          <p:cNvPicPr>
            <a:picLocks noChangeAspect="1"/>
          </p:cNvPicPr>
          <p:nvPr/>
        </p:nvPicPr>
        <p:blipFill>
          <a:blip r:embed="rId3"/>
          <a:stretch>
            <a:fillRect/>
          </a:stretch>
        </p:blipFill>
        <p:spPr>
          <a:xfrm>
            <a:off x="8716361" y="2533367"/>
            <a:ext cx="1368672" cy="2105650"/>
          </a:xfrm>
          <a:prstGeom prst="rect">
            <a:avLst/>
          </a:prstGeom>
        </p:spPr>
      </p:pic>
    </p:spTree>
    <p:extLst>
      <p:ext uri="{BB962C8B-B14F-4D97-AF65-F5344CB8AC3E}">
        <p14:creationId xmlns:p14="http://schemas.microsoft.com/office/powerpoint/2010/main" val="855792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txBox="1">
            <a:spLocks/>
          </p:cNvSpPr>
          <p:nvPr/>
        </p:nvSpPr>
        <p:spPr bwMode="auto">
          <a:xfrm>
            <a:off x="0" y="1100728"/>
            <a:ext cx="11995688" cy="3770034"/>
          </a:xfrm>
          <a:prstGeom prst="rect">
            <a:avLst/>
          </a:prstGeom>
          <a:noFill/>
          <a:ln w="9525">
            <a:noFill/>
            <a:miter lim="800000"/>
            <a:headEnd/>
            <a:tailEnd/>
          </a:ln>
        </p:spPr>
        <p:txBody>
          <a:bodyPr/>
          <a:lstStyle/>
          <a:p>
            <a:pPr marL="342900" indent="-342900" eaLnBrk="0" fontAlgn="base" hangingPunct="0">
              <a:lnSpc>
                <a:spcPct val="114000"/>
              </a:lnSpc>
              <a:spcBef>
                <a:spcPct val="0"/>
              </a:spcBef>
              <a:spcAft>
                <a:spcPts val="600"/>
              </a:spcAft>
              <a:buClr>
                <a:srgbClr val="2D2901"/>
              </a:buClr>
              <a:buSzPct val="85000"/>
              <a:buFont typeface="Wingdings" panose="05000000000000000000" pitchFamily="2" charset="2"/>
              <a:buChar char="Ø"/>
              <a:tabLst>
                <a:tab pos="230182" algn="l"/>
              </a:tabLst>
            </a:pPr>
            <a:r>
              <a:rPr lang="en-US" sz="2000" dirty="0">
                <a:solidFill>
                  <a:prstClr val="black"/>
                </a:solidFill>
                <a:latin typeface="Arial"/>
                <a:ea typeface="ＭＳ Ｐゴシック" pitchFamily="34" charset="-128"/>
                <a:cs typeface="Arial"/>
              </a:rPr>
              <a:t>Chaplain, minister, or spiritual leader </a:t>
            </a:r>
          </a:p>
          <a:p>
            <a:pPr marL="342900" indent="-342900" eaLnBrk="0" fontAlgn="base" hangingPunct="0">
              <a:lnSpc>
                <a:spcPct val="114000"/>
              </a:lnSpc>
              <a:spcBef>
                <a:spcPct val="0"/>
              </a:spcBef>
              <a:spcAft>
                <a:spcPts val="600"/>
              </a:spcAft>
              <a:buClr>
                <a:srgbClr val="2D2901"/>
              </a:buClr>
              <a:buSzPct val="85000"/>
              <a:buFont typeface="Wingdings" panose="05000000000000000000" pitchFamily="2" charset="2"/>
              <a:buChar char="Ø"/>
              <a:tabLst>
                <a:tab pos="230182" algn="l"/>
              </a:tabLst>
            </a:pPr>
            <a:r>
              <a:rPr lang="en-US" sz="2000" dirty="0">
                <a:solidFill>
                  <a:prstClr val="black"/>
                </a:solidFill>
                <a:latin typeface="Arial"/>
                <a:ea typeface="ＭＳ Ｐゴシック" pitchFamily="34" charset="-128"/>
                <a:cs typeface="Arial"/>
              </a:rPr>
              <a:t>Behavioral health counseling</a:t>
            </a:r>
          </a:p>
          <a:p>
            <a:pPr marL="342900" indent="-342900" eaLnBrk="0" fontAlgn="base" hangingPunct="0">
              <a:lnSpc>
                <a:spcPct val="114000"/>
              </a:lnSpc>
              <a:spcBef>
                <a:spcPct val="0"/>
              </a:spcBef>
              <a:spcAft>
                <a:spcPts val="600"/>
              </a:spcAft>
              <a:buClr>
                <a:srgbClr val="2D2901"/>
              </a:buClr>
              <a:buSzPct val="85000"/>
              <a:buFont typeface="Wingdings" panose="05000000000000000000" pitchFamily="2" charset="2"/>
              <a:buChar char="Ø"/>
              <a:tabLst>
                <a:tab pos="230182" algn="l"/>
              </a:tabLst>
            </a:pPr>
            <a:r>
              <a:rPr lang="en-US" sz="2000" dirty="0" smtClean="0">
                <a:solidFill>
                  <a:prstClr val="black"/>
                </a:solidFill>
                <a:latin typeface="Arial"/>
                <a:ea typeface="ＭＳ Ｐゴシック" pitchFamily="34" charset="-128"/>
                <a:cs typeface="Arial"/>
              </a:rPr>
              <a:t>Special Victim Counsel</a:t>
            </a:r>
          </a:p>
          <a:p>
            <a:pPr marL="342900" indent="-342900">
              <a:lnSpc>
                <a:spcPct val="114000"/>
              </a:lnSpc>
              <a:spcAft>
                <a:spcPts val="600"/>
              </a:spcAft>
              <a:buClr>
                <a:srgbClr val="2D2901"/>
              </a:buClr>
              <a:buSzPct val="85000"/>
              <a:buFont typeface="Wingdings" panose="05000000000000000000" pitchFamily="2" charset="2"/>
              <a:buChar char="Ø"/>
              <a:tabLst>
                <a:tab pos="230182" algn="l"/>
              </a:tabLst>
            </a:pPr>
            <a:r>
              <a:rPr lang="en-US" sz="2000" dirty="0" smtClean="0">
                <a:solidFill>
                  <a:prstClr val="black"/>
                </a:solidFill>
                <a:latin typeface="Arial"/>
                <a:cs typeface="Arial"/>
              </a:rPr>
              <a:t>ATN - </a:t>
            </a:r>
            <a:r>
              <a:rPr lang="en-US" sz="2000" dirty="0">
                <a:hlinkClick r:id="rId3"/>
              </a:rPr>
              <a:t>https://</a:t>
            </a:r>
            <a:r>
              <a:rPr lang="en-US" sz="2000" dirty="0" smtClean="0">
                <a:hlinkClick r:id="rId3"/>
              </a:rPr>
              <a:t>atn.army.mil/sexual-harassment-assault-response-and-prevention/sharp-training</a:t>
            </a:r>
            <a:endParaRPr lang="en-US" sz="2000" dirty="0">
              <a:solidFill>
                <a:prstClr val="black"/>
              </a:solidFill>
              <a:latin typeface="Arial"/>
              <a:ea typeface="ＭＳ Ｐゴシック" pitchFamily="34" charset="-128"/>
              <a:cs typeface="Arial"/>
            </a:endParaRPr>
          </a:p>
          <a:p>
            <a:pPr marL="342900" indent="-342900" eaLnBrk="0" fontAlgn="base" hangingPunct="0">
              <a:lnSpc>
                <a:spcPct val="114000"/>
              </a:lnSpc>
              <a:spcBef>
                <a:spcPct val="0"/>
              </a:spcBef>
              <a:spcAft>
                <a:spcPts val="600"/>
              </a:spcAft>
              <a:buClr>
                <a:srgbClr val="2D2901"/>
              </a:buClr>
              <a:buSzPct val="85000"/>
              <a:buFont typeface="Wingdings" panose="05000000000000000000" pitchFamily="2" charset="2"/>
              <a:buChar char="Ø"/>
              <a:tabLst>
                <a:tab pos="230182" algn="l"/>
              </a:tabLst>
            </a:pPr>
            <a:r>
              <a:rPr lang="en-US" sz="2000" b="1" dirty="0">
                <a:solidFill>
                  <a:prstClr val="black"/>
                </a:solidFill>
                <a:latin typeface="Arial"/>
                <a:ea typeface="ＭＳ Ｐゴシック" pitchFamily="34" charset="-128"/>
                <a:cs typeface="Arial"/>
              </a:rPr>
              <a:t>Office of Personnel Management (OPM)</a:t>
            </a:r>
            <a:r>
              <a:rPr lang="en-US" sz="2000" dirty="0">
                <a:solidFill>
                  <a:prstClr val="black"/>
                </a:solidFill>
                <a:latin typeface="Arial"/>
                <a:ea typeface="ＭＳ Ｐゴシック" pitchFamily="34" charset="-128"/>
                <a:cs typeface="Arial"/>
              </a:rPr>
              <a:t> website (for </a:t>
            </a:r>
            <a:r>
              <a:rPr lang="en-US" sz="2000" dirty="0" smtClean="0">
                <a:solidFill>
                  <a:prstClr val="black"/>
                </a:solidFill>
                <a:latin typeface="Arial"/>
                <a:ea typeface="ＭＳ Ｐゴシック" pitchFamily="34" charset="-128"/>
                <a:cs typeface="Arial"/>
              </a:rPr>
              <a:t>Army </a:t>
            </a:r>
            <a:r>
              <a:rPr lang="en-US" sz="2000" dirty="0">
                <a:solidFill>
                  <a:prstClr val="black"/>
                </a:solidFill>
                <a:latin typeface="Arial"/>
                <a:ea typeface="ＭＳ Ｐゴシック" pitchFamily="34" charset="-128"/>
                <a:cs typeface="Arial"/>
              </a:rPr>
              <a:t>Civilians) - </a:t>
            </a:r>
            <a:r>
              <a:rPr lang="en-US" sz="2000" dirty="0">
                <a:solidFill>
                  <a:prstClr val="black"/>
                </a:solidFill>
                <a:latin typeface="Arial"/>
                <a:ea typeface="ＭＳ Ｐゴシック" pitchFamily="34" charset="-128"/>
                <a:cs typeface="Arial"/>
                <a:hlinkClick r:id="rId4"/>
              </a:rPr>
              <a:t>http://www.opm.gov/policy-data-oversight/worklife/reference-materials/resource-list.pdf</a:t>
            </a:r>
            <a:endParaRPr lang="en-US" sz="2000" dirty="0">
              <a:solidFill>
                <a:prstClr val="black"/>
              </a:solidFill>
              <a:latin typeface="Arial"/>
              <a:ea typeface="ＭＳ Ｐゴシック" pitchFamily="34" charset="-128"/>
              <a:cs typeface="Arial"/>
            </a:endParaRPr>
          </a:p>
          <a:p>
            <a:pPr marL="342900" indent="-342900" eaLnBrk="0" fontAlgn="base" hangingPunct="0">
              <a:lnSpc>
                <a:spcPct val="114000"/>
              </a:lnSpc>
              <a:spcBef>
                <a:spcPct val="0"/>
              </a:spcBef>
              <a:spcAft>
                <a:spcPts val="600"/>
              </a:spcAft>
              <a:buClr>
                <a:srgbClr val="2D2901"/>
              </a:buClr>
              <a:buSzPct val="85000"/>
              <a:buFont typeface="Wingdings" panose="05000000000000000000" pitchFamily="2" charset="2"/>
              <a:buChar char="Ø"/>
              <a:tabLst>
                <a:tab pos="230182" algn="l"/>
              </a:tabLst>
            </a:pPr>
            <a:r>
              <a:rPr lang="en-US" sz="2000" b="1" dirty="0">
                <a:solidFill>
                  <a:prstClr val="black"/>
                </a:solidFill>
                <a:latin typeface="Arial"/>
                <a:ea typeface="ＭＳ Ｐゴシック" pitchFamily="34" charset="-128"/>
                <a:cs typeface="Arial"/>
              </a:rPr>
              <a:t>DoD Safe Helpline </a:t>
            </a:r>
            <a:r>
              <a:rPr lang="en-US" sz="2000" dirty="0">
                <a:solidFill>
                  <a:prstClr val="black"/>
                </a:solidFill>
                <a:latin typeface="Arial"/>
                <a:ea typeface="ＭＳ Ｐゴシック" pitchFamily="34" charset="-128"/>
                <a:cs typeface="Arial"/>
              </a:rPr>
              <a:t>— contact them at </a:t>
            </a:r>
            <a:r>
              <a:rPr lang="en-US" sz="2000" b="1" dirty="0">
                <a:solidFill>
                  <a:prstClr val="black"/>
                </a:solidFill>
                <a:latin typeface="Arial"/>
                <a:ea typeface="ＭＳ Ｐゴシック" pitchFamily="34" charset="-128"/>
                <a:cs typeface="Arial"/>
              </a:rPr>
              <a:t>877-995-5247</a:t>
            </a:r>
            <a:r>
              <a:rPr lang="en-US" sz="2000" dirty="0">
                <a:solidFill>
                  <a:prstClr val="black"/>
                </a:solidFill>
                <a:latin typeface="Arial"/>
                <a:ea typeface="ＭＳ Ｐゴシック" pitchFamily="34" charset="-128"/>
                <a:cs typeface="Arial"/>
              </a:rPr>
              <a:t> or </a:t>
            </a:r>
            <a:r>
              <a:rPr lang="en-US" sz="2000" b="1" dirty="0" smtClean="0">
                <a:solidFill>
                  <a:srgbClr val="FF0000"/>
                </a:solidFill>
                <a:latin typeface="Arial"/>
                <a:ea typeface="ＭＳ Ｐゴシック" pitchFamily="34" charset="-128"/>
                <a:cs typeface="Arial"/>
                <a:hlinkClick r:id="rId5" action="ppaction://hlinkfile"/>
              </a:rPr>
              <a:t>safehelpline.org</a:t>
            </a:r>
            <a:r>
              <a:rPr lang="en-US" sz="2000" dirty="0" smtClean="0">
                <a:solidFill>
                  <a:prstClr val="black"/>
                </a:solidFill>
                <a:latin typeface="Arial"/>
                <a:cs typeface="Arial"/>
              </a:rPr>
              <a:t>, </a:t>
            </a:r>
            <a:r>
              <a:rPr lang="en-US" sz="2000" dirty="0" smtClean="0">
                <a:solidFill>
                  <a:prstClr val="black"/>
                </a:solidFill>
                <a:latin typeface="Arial"/>
                <a:ea typeface="ＭＳ Ｐゴシック" pitchFamily="34" charset="-128"/>
                <a:cs typeface="Arial"/>
              </a:rPr>
              <a:t>which </a:t>
            </a:r>
            <a:r>
              <a:rPr lang="en-US" sz="2000" dirty="0">
                <a:solidFill>
                  <a:prstClr val="black"/>
                </a:solidFill>
                <a:latin typeface="Arial"/>
                <a:ea typeface="ＭＳ Ｐゴシック" pitchFamily="34" charset="-128"/>
                <a:cs typeface="Arial"/>
              </a:rPr>
              <a:t>offers support services to men and women</a:t>
            </a:r>
          </a:p>
          <a:p>
            <a:pPr marL="342900" indent="-342900" eaLnBrk="0" fontAlgn="base" hangingPunct="0">
              <a:lnSpc>
                <a:spcPct val="114000"/>
              </a:lnSpc>
              <a:spcBef>
                <a:spcPct val="0"/>
              </a:spcBef>
              <a:spcAft>
                <a:spcPts val="600"/>
              </a:spcAft>
              <a:buClr>
                <a:srgbClr val="2D2901"/>
              </a:buClr>
              <a:buSzPct val="85000"/>
              <a:buFont typeface="Wingdings" panose="05000000000000000000" pitchFamily="2" charset="2"/>
              <a:buChar char="Ø"/>
              <a:tabLst>
                <a:tab pos="230182" algn="l"/>
              </a:tabLst>
            </a:pPr>
            <a:r>
              <a:rPr lang="en-US" sz="2000" b="1" dirty="0">
                <a:solidFill>
                  <a:prstClr val="black"/>
                </a:solidFill>
                <a:latin typeface="Arial"/>
                <a:ea typeface="ＭＳ Ｐゴシック" pitchFamily="34" charset="-128"/>
                <a:cs typeface="Arial"/>
              </a:rPr>
              <a:t>Military One Source:</a:t>
            </a:r>
            <a:r>
              <a:rPr lang="en-US" sz="2000" dirty="0">
                <a:solidFill>
                  <a:prstClr val="black"/>
                </a:solidFill>
                <a:latin typeface="Arial"/>
                <a:ea typeface="ＭＳ Ｐゴシック" pitchFamily="34" charset="-128"/>
                <a:cs typeface="Arial"/>
              </a:rPr>
              <a:t> </a:t>
            </a:r>
            <a:r>
              <a:rPr lang="en-US" sz="2000" dirty="0">
                <a:solidFill>
                  <a:prstClr val="black"/>
                </a:solidFill>
                <a:latin typeface="Arial"/>
                <a:ea typeface="ＭＳ Ｐゴシック" pitchFamily="34" charset="-128"/>
                <a:cs typeface="Arial"/>
                <a:hlinkClick r:id="rId6"/>
              </a:rPr>
              <a:t>http://www.militaryonesource.mil/</a:t>
            </a:r>
            <a:r>
              <a:rPr lang="en-US" sz="2000" dirty="0">
                <a:solidFill>
                  <a:prstClr val="black"/>
                </a:solidFill>
                <a:latin typeface="Arial"/>
                <a:ea typeface="ＭＳ Ｐゴシック" pitchFamily="34" charset="-128"/>
                <a:cs typeface="Arial"/>
              </a:rPr>
              <a:t>  or </a:t>
            </a:r>
            <a:r>
              <a:rPr lang="en-US" sz="2000" b="1" dirty="0">
                <a:solidFill>
                  <a:prstClr val="black"/>
                </a:solidFill>
                <a:latin typeface="Arial"/>
                <a:ea typeface="ＭＳ Ｐゴシック" pitchFamily="34" charset="-128"/>
                <a:cs typeface="Arial"/>
              </a:rPr>
              <a:t>800-342-9647 </a:t>
            </a:r>
            <a:r>
              <a:rPr lang="en-US" sz="2000" dirty="0">
                <a:solidFill>
                  <a:prstClr val="black"/>
                </a:solidFill>
                <a:latin typeface="Arial"/>
                <a:ea typeface="ＭＳ Ｐゴシック" pitchFamily="34" charset="-128"/>
                <a:cs typeface="Arial"/>
              </a:rPr>
              <a:t>(Mandatory Reporting Responsibility)</a:t>
            </a:r>
            <a:endParaRPr lang="en-US" sz="2000" b="1" dirty="0">
              <a:solidFill>
                <a:prstClr val="black"/>
              </a:solidFill>
              <a:latin typeface="Arial"/>
              <a:ea typeface="ＭＳ Ｐゴシック" pitchFamily="34" charset="-128"/>
              <a:cs typeface="Arial"/>
            </a:endParaRPr>
          </a:p>
          <a:p>
            <a:pPr marL="342900" indent="-342900" eaLnBrk="0" fontAlgn="base" hangingPunct="0">
              <a:lnSpc>
                <a:spcPct val="114000"/>
              </a:lnSpc>
              <a:spcBef>
                <a:spcPct val="0"/>
              </a:spcBef>
              <a:spcAft>
                <a:spcPts val="600"/>
              </a:spcAft>
              <a:buClr>
                <a:srgbClr val="2D2901"/>
              </a:buClr>
              <a:buSzPct val="85000"/>
              <a:buFont typeface="Wingdings" panose="05000000000000000000" pitchFamily="2" charset="2"/>
              <a:buChar char="Ø"/>
              <a:tabLst>
                <a:tab pos="230182" algn="l"/>
              </a:tabLst>
            </a:pPr>
            <a:r>
              <a:rPr lang="en-US" sz="2000" b="1" dirty="0">
                <a:solidFill>
                  <a:prstClr val="black"/>
                </a:solidFill>
                <a:latin typeface="Arial"/>
                <a:ea typeface="ＭＳ Ｐゴシック" pitchFamily="34" charset="-128"/>
                <a:cs typeface="Arial"/>
              </a:rPr>
              <a:t>Mobile Technology: </a:t>
            </a:r>
            <a:r>
              <a:rPr lang="en-US" sz="2000" dirty="0">
                <a:solidFill>
                  <a:prstClr val="black"/>
                </a:solidFill>
                <a:latin typeface="Arial"/>
                <a:ea typeface="ＭＳ Ｐゴシック" pitchFamily="34" charset="-128"/>
                <a:cs typeface="Arial"/>
              </a:rPr>
              <a:t>We Care App, Battle Buddy App</a:t>
            </a:r>
            <a:r>
              <a:rPr lang="en-US" sz="2000" dirty="0" smtClean="0">
                <a:solidFill>
                  <a:prstClr val="black"/>
                </a:solidFill>
                <a:latin typeface="Arial"/>
                <a:ea typeface="ＭＳ Ｐゴシック" pitchFamily="34" charset="-128"/>
                <a:cs typeface="Arial"/>
              </a:rPr>
              <a:t>, </a:t>
            </a:r>
            <a:r>
              <a:rPr lang="en-US" sz="2000" dirty="0">
                <a:solidFill>
                  <a:prstClr val="black"/>
                </a:solidFill>
                <a:latin typeface="Arial"/>
                <a:ea typeface="ＭＳ Ｐゴシック" pitchFamily="34" charset="-128"/>
                <a:cs typeface="Arial"/>
              </a:rPr>
              <a:t>Circle of 6 </a:t>
            </a:r>
            <a:r>
              <a:rPr lang="en-US" sz="2000" dirty="0" smtClean="0">
                <a:solidFill>
                  <a:prstClr val="black"/>
                </a:solidFill>
                <a:latin typeface="Arial"/>
                <a:ea typeface="ＭＳ Ｐゴシック" pitchFamily="34" charset="-128"/>
                <a:cs typeface="Arial"/>
              </a:rPr>
              <a:t>App, 360 App</a:t>
            </a:r>
            <a:endParaRPr lang="en-US" sz="2000" dirty="0">
              <a:solidFill>
                <a:prstClr val="black"/>
              </a:solidFill>
              <a:latin typeface="Arial"/>
              <a:ea typeface="ＭＳ Ｐゴシック" pitchFamily="34" charset="-128"/>
              <a:cs typeface="Arial"/>
            </a:endParaRPr>
          </a:p>
          <a:p>
            <a:pPr marL="342900" indent="-342900" eaLnBrk="0" fontAlgn="base" hangingPunct="0">
              <a:lnSpc>
                <a:spcPct val="114000"/>
              </a:lnSpc>
              <a:spcBef>
                <a:spcPct val="0"/>
              </a:spcBef>
              <a:spcAft>
                <a:spcPts val="600"/>
              </a:spcAft>
              <a:buClr>
                <a:srgbClr val="2D2901"/>
              </a:buClr>
              <a:buSzPct val="85000"/>
              <a:buFont typeface="Wingdings" panose="05000000000000000000" pitchFamily="2" charset="2"/>
              <a:buChar char="Ø"/>
              <a:tabLst>
                <a:tab pos="230182" algn="l"/>
              </a:tabLst>
            </a:pPr>
            <a:r>
              <a:rPr lang="en-US" sz="2000" b="1" dirty="0">
                <a:solidFill>
                  <a:prstClr val="black"/>
                </a:solidFill>
                <a:latin typeface="Arial"/>
                <a:ea typeface="ＭＳ Ｐゴシック" pitchFamily="34" charset="-128"/>
                <a:cs typeface="Arial"/>
              </a:rPr>
              <a:t>Outside Resources</a:t>
            </a:r>
            <a:r>
              <a:rPr lang="en-US" sz="2000" dirty="0">
                <a:solidFill>
                  <a:prstClr val="black"/>
                </a:solidFill>
                <a:latin typeface="Arial"/>
                <a:ea typeface="ＭＳ Ｐゴシック" pitchFamily="34" charset="-128"/>
                <a:cs typeface="Arial"/>
              </a:rPr>
              <a:t>: Rape Abuse and Incest National Network (RAINN)</a:t>
            </a:r>
            <a:endParaRPr lang="en-US" sz="2000" dirty="0">
              <a:solidFill>
                <a:prstClr val="black"/>
              </a:solidFill>
              <a:latin typeface="Arial" pitchFamily="34" charset="0"/>
              <a:ea typeface="ＭＳ Ｐゴシック" pitchFamily="34" charset="-128"/>
              <a:cs typeface="Arial" pitchFamily="34" charset="0"/>
            </a:endParaRPr>
          </a:p>
          <a:p>
            <a:pPr marL="342900" indent="-342900" eaLnBrk="0" fontAlgn="base" hangingPunct="0">
              <a:lnSpc>
                <a:spcPct val="110000"/>
              </a:lnSpc>
              <a:spcBef>
                <a:spcPct val="0"/>
              </a:spcBef>
              <a:spcAft>
                <a:spcPts val="300"/>
              </a:spcAft>
              <a:buClr>
                <a:srgbClr val="2D2901"/>
              </a:buClr>
              <a:buSzPct val="85000"/>
              <a:buFont typeface="Wingdings" panose="05000000000000000000" pitchFamily="2" charset="2"/>
              <a:buChar char="Ø"/>
              <a:tabLst>
                <a:tab pos="341305" algn="l"/>
              </a:tabLst>
            </a:pPr>
            <a:endParaRPr lang="en-US" sz="2000" b="1" dirty="0">
              <a:solidFill>
                <a:prstClr val="black"/>
              </a:solidFill>
              <a:latin typeface="Arial" pitchFamily="34" charset="0"/>
              <a:ea typeface="ＭＳ Ｐゴシック" pitchFamily="34" charset="-128"/>
              <a:cs typeface="Arial" pitchFamily="34" charset="0"/>
            </a:endParaRPr>
          </a:p>
        </p:txBody>
      </p:sp>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1368" y="757085"/>
            <a:ext cx="4299699" cy="165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6457444" y="98323"/>
            <a:ext cx="5734558" cy="533400"/>
          </a:xfrm>
        </p:spPr>
        <p:txBody>
          <a:bodyPr>
            <a:normAutofit/>
          </a:bodyPr>
          <a:lstStyle/>
          <a:p>
            <a:pPr>
              <a:defRPr/>
            </a:pPr>
            <a:r>
              <a:rPr lang="en-US" dirty="0" smtClean="0"/>
              <a:t>Resources</a:t>
            </a:r>
            <a:endParaRPr dirty="0"/>
          </a:p>
        </p:txBody>
      </p:sp>
    </p:spTree>
    <p:extLst>
      <p:ext uri="{BB962C8B-B14F-4D97-AF65-F5344CB8AC3E}">
        <p14:creationId xmlns:p14="http://schemas.microsoft.com/office/powerpoint/2010/main" val="3233491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55" y="1110658"/>
            <a:ext cx="12078929" cy="4924425"/>
          </a:xfrm>
          <a:prstGeom prst="rect">
            <a:avLst/>
          </a:prstGeom>
        </p:spPr>
        <p:txBody>
          <a:bodyPr wrap="square">
            <a:spAutoFit/>
          </a:bodyPr>
          <a:lstStyle/>
          <a:p>
            <a:pPr>
              <a:spcAft>
                <a:spcPts val="600"/>
              </a:spcAft>
              <a:defRPr/>
            </a:pPr>
            <a:r>
              <a:rPr lang="en-US" sz="2400" b="1" dirty="0" smtClean="0">
                <a:ln w="3175">
                  <a:solidFill>
                    <a:schemeClr val="bg1"/>
                  </a:solidFill>
                  <a:prstDash val="solid"/>
                  <a:round/>
                </a:ln>
                <a:solidFill>
                  <a:schemeClr val="bg1"/>
                </a:solidFill>
                <a:ea typeface="ＭＳ Ｐゴシック" charset="0"/>
              </a:rPr>
              <a:t>7</a:t>
            </a:r>
            <a:r>
              <a:rPr lang="en-US" sz="2400" b="1" baseline="30000" dirty="0" smtClean="0">
                <a:ln w="3175">
                  <a:solidFill>
                    <a:schemeClr val="bg1"/>
                  </a:solidFill>
                  <a:prstDash val="solid"/>
                  <a:round/>
                </a:ln>
                <a:solidFill>
                  <a:schemeClr val="bg1"/>
                </a:solidFill>
                <a:ea typeface="ＭＳ Ｐゴシック" charset="0"/>
              </a:rPr>
              <a:t>th</a:t>
            </a:r>
            <a:r>
              <a:rPr lang="en-US" sz="2400" b="1" dirty="0">
                <a:ln w="3175">
                  <a:solidFill>
                    <a:schemeClr val="bg1"/>
                  </a:solidFill>
                  <a:prstDash val="solid"/>
                  <a:round/>
                </a:ln>
                <a:solidFill>
                  <a:schemeClr val="bg1"/>
                </a:solidFill>
                <a:ea typeface="ＭＳ Ｐゴシック" charset="0"/>
              </a:rPr>
              <a:t> </a:t>
            </a:r>
            <a:r>
              <a:rPr lang="en-US" sz="2400" b="1" dirty="0" smtClean="0">
                <a:ln w="3175">
                  <a:solidFill>
                    <a:schemeClr val="bg1"/>
                  </a:solidFill>
                  <a:prstDash val="solid"/>
                  <a:round/>
                </a:ln>
                <a:solidFill>
                  <a:schemeClr val="bg1"/>
                </a:solidFill>
                <a:ea typeface="ＭＳ Ｐゴシック" charset="0"/>
              </a:rPr>
              <a:t>AT</a:t>
            </a:r>
            <a:r>
              <a:rPr lang="en-US" sz="2400" b="1" dirty="0">
                <a:ln w="3175">
                  <a:solidFill>
                    <a:schemeClr val="bg1"/>
                  </a:solidFill>
                  <a:prstDash val="solid"/>
                  <a:round/>
                </a:ln>
                <a:solidFill>
                  <a:schemeClr val="bg1"/>
                </a:solidFill>
                <a:ea typeface="ＭＳ Ｐゴシック" charset="0"/>
              </a:rPr>
              <a:t>C SHARP PM- Ms. Trinity </a:t>
            </a:r>
            <a:r>
              <a:rPr lang="en-US" sz="2400" b="1" dirty="0" smtClean="0">
                <a:ln w="3175">
                  <a:solidFill>
                    <a:schemeClr val="bg1"/>
                  </a:solidFill>
                  <a:prstDash val="solid"/>
                  <a:round/>
                </a:ln>
                <a:solidFill>
                  <a:schemeClr val="bg1"/>
                </a:solidFill>
                <a:ea typeface="ＭＳ Ｐゴシック" charset="0"/>
              </a:rPr>
              <a:t>Peterson</a:t>
            </a:r>
          </a:p>
          <a:p>
            <a:pPr>
              <a:spcAft>
                <a:spcPts val="600"/>
              </a:spcAft>
              <a:defRPr/>
            </a:pPr>
            <a:r>
              <a:rPr lang="en-US" sz="2400" b="1" dirty="0" smtClean="0">
                <a:ln w="3175">
                  <a:solidFill>
                    <a:schemeClr val="bg1"/>
                  </a:solidFill>
                  <a:prstDash val="solid"/>
                  <a:round/>
                </a:ln>
                <a:solidFill>
                  <a:schemeClr val="bg1"/>
                </a:solidFill>
                <a:ea typeface="ＭＳ Ｐゴシック" charset="0"/>
              </a:rPr>
              <a:t>Bldg</a:t>
            </a:r>
            <a:r>
              <a:rPr lang="en-US" sz="2400" b="1" dirty="0">
                <a:ln w="3175">
                  <a:solidFill>
                    <a:schemeClr val="bg1"/>
                  </a:solidFill>
                  <a:prstDash val="solid"/>
                  <a:round/>
                </a:ln>
                <a:solidFill>
                  <a:schemeClr val="bg1"/>
                </a:solidFill>
                <a:ea typeface="ＭＳ Ｐゴシック" charset="0"/>
              </a:rPr>
              <a:t>. 501, Rm </a:t>
            </a:r>
            <a:r>
              <a:rPr lang="en-US" sz="2400" b="1" dirty="0" smtClean="0">
                <a:ln w="3175">
                  <a:solidFill>
                    <a:schemeClr val="bg1"/>
                  </a:solidFill>
                  <a:prstDash val="solid"/>
                  <a:round/>
                </a:ln>
                <a:solidFill>
                  <a:schemeClr val="bg1"/>
                </a:solidFill>
                <a:ea typeface="ＭＳ Ｐゴシック" charset="0"/>
              </a:rPr>
              <a:t>8. </a:t>
            </a:r>
            <a:r>
              <a:rPr lang="en-US" sz="2400" b="1" dirty="0">
                <a:ln w="3175">
                  <a:solidFill>
                    <a:schemeClr val="bg1"/>
                  </a:solidFill>
                  <a:prstDash val="solid"/>
                  <a:round/>
                </a:ln>
                <a:solidFill>
                  <a:schemeClr val="bg1"/>
                </a:solidFill>
                <a:ea typeface="ＭＳ Ｐゴシック" charset="0"/>
              </a:rPr>
              <a:t>Hasting St., Tower Barracks</a:t>
            </a:r>
          </a:p>
          <a:p>
            <a:pPr>
              <a:spcAft>
                <a:spcPts val="600"/>
              </a:spcAft>
              <a:defRPr/>
            </a:pPr>
            <a:r>
              <a:rPr lang="en-US" sz="2400" b="1" dirty="0">
                <a:ln w="3175">
                  <a:solidFill>
                    <a:schemeClr val="bg1"/>
                  </a:solidFill>
                  <a:prstDash val="solid"/>
                  <a:round/>
                </a:ln>
                <a:solidFill>
                  <a:schemeClr val="bg1"/>
                </a:solidFill>
                <a:ea typeface="ＭＳ Ｐゴシック" charset="0"/>
              </a:rPr>
              <a:t>DSN </a:t>
            </a:r>
            <a:r>
              <a:rPr lang="en-US" sz="2400" b="1" dirty="0" smtClean="0">
                <a:ln w="3175">
                  <a:solidFill>
                    <a:schemeClr val="bg1"/>
                  </a:solidFill>
                  <a:prstDash val="solid"/>
                  <a:round/>
                </a:ln>
                <a:solidFill>
                  <a:schemeClr val="bg1"/>
                </a:solidFill>
                <a:ea typeface="ＭＳ Ｐゴシック" charset="0"/>
              </a:rPr>
              <a:t>314-569-0160 </a:t>
            </a:r>
            <a:r>
              <a:rPr lang="en-US" sz="2400" b="1" dirty="0">
                <a:ln w="3175">
                  <a:solidFill>
                    <a:schemeClr val="bg1"/>
                  </a:solidFill>
                  <a:prstDash val="solid"/>
                  <a:round/>
                </a:ln>
                <a:solidFill>
                  <a:schemeClr val="bg1"/>
                </a:solidFill>
                <a:ea typeface="ＭＳ Ｐゴシック" charset="0"/>
              </a:rPr>
              <a:t>/ CIV </a:t>
            </a:r>
            <a:r>
              <a:rPr lang="en-US" sz="2400" b="1" dirty="0" smtClean="0">
                <a:ln w="3175">
                  <a:solidFill>
                    <a:schemeClr val="bg1"/>
                  </a:solidFill>
                  <a:prstDash val="solid"/>
                  <a:round/>
                </a:ln>
                <a:solidFill>
                  <a:schemeClr val="bg1"/>
                </a:solidFill>
                <a:ea typeface="ＭＳ Ｐゴシック" charset="0"/>
              </a:rPr>
              <a:t>09641-70-569-01560</a:t>
            </a:r>
            <a:endParaRPr lang="en-US" sz="2400" b="1" dirty="0">
              <a:ln w="3175">
                <a:solidFill>
                  <a:schemeClr val="bg1"/>
                </a:solidFill>
                <a:prstDash val="solid"/>
                <a:round/>
              </a:ln>
              <a:solidFill>
                <a:schemeClr val="bg1"/>
              </a:solidFill>
              <a:ea typeface="ＭＳ Ｐゴシック" charset="0"/>
            </a:endParaRPr>
          </a:p>
          <a:p>
            <a:pPr>
              <a:spcAft>
                <a:spcPts val="600"/>
              </a:spcAft>
              <a:defRPr/>
            </a:pPr>
            <a:r>
              <a:rPr lang="en-US" sz="2400" b="1" dirty="0">
                <a:ln w="3175">
                  <a:solidFill>
                    <a:schemeClr val="bg1"/>
                  </a:solidFill>
                  <a:prstDash val="solid"/>
                  <a:round/>
                </a:ln>
                <a:solidFill>
                  <a:schemeClr val="bg1"/>
                </a:solidFill>
                <a:ea typeface="ＭＳ Ｐゴシック" charset="0"/>
              </a:rPr>
              <a:t>GOV CELL +49 (0) </a:t>
            </a:r>
            <a:r>
              <a:rPr lang="en-US" sz="2400" b="1" dirty="0" smtClean="0">
                <a:ln w="3175">
                  <a:solidFill>
                    <a:schemeClr val="bg1"/>
                  </a:solidFill>
                  <a:prstDash val="solid"/>
                  <a:round/>
                </a:ln>
                <a:solidFill>
                  <a:schemeClr val="bg1"/>
                </a:solidFill>
                <a:ea typeface="ＭＳ Ｐゴシック" charset="0"/>
              </a:rPr>
              <a:t>162-296-5520 </a:t>
            </a:r>
            <a:r>
              <a:rPr lang="en-US" sz="2400" b="1" dirty="0">
                <a:ln w="3175">
                  <a:solidFill>
                    <a:schemeClr val="bg1"/>
                  </a:solidFill>
                  <a:prstDash val="solid"/>
                  <a:round/>
                </a:ln>
                <a:solidFill>
                  <a:schemeClr val="bg1"/>
                </a:solidFill>
                <a:ea typeface="ＭＳ Ｐゴシック" charset="0"/>
              </a:rPr>
              <a:t>(text/signal</a:t>
            </a:r>
            <a:r>
              <a:rPr lang="en-US" sz="2400" b="1" dirty="0" smtClean="0">
                <a:ln w="3175">
                  <a:solidFill>
                    <a:schemeClr val="bg1"/>
                  </a:solidFill>
                  <a:prstDash val="solid"/>
                  <a:round/>
                </a:ln>
                <a:solidFill>
                  <a:schemeClr val="bg1"/>
                </a:solidFill>
                <a:ea typeface="ＭＳ Ｐゴシック" charset="0"/>
              </a:rPr>
              <a:t>)</a:t>
            </a:r>
          </a:p>
          <a:p>
            <a:pPr>
              <a:spcAft>
                <a:spcPts val="600"/>
              </a:spcAft>
              <a:defRPr/>
            </a:pPr>
            <a:r>
              <a:rPr lang="en-US" sz="2400" b="1" dirty="0" smtClean="0">
                <a:ln w="3175">
                  <a:solidFill>
                    <a:schemeClr val="bg1"/>
                  </a:solidFill>
                  <a:prstDash val="solid"/>
                  <a:round/>
                </a:ln>
                <a:solidFill>
                  <a:schemeClr val="bg1"/>
                </a:solidFill>
                <a:ea typeface="ＭＳ Ｐゴシック" charset="0"/>
              </a:rPr>
              <a:t>trinity.t.peterson.civ@mail.mil</a:t>
            </a:r>
          </a:p>
          <a:p>
            <a:pPr>
              <a:spcAft>
                <a:spcPts val="600"/>
              </a:spcAft>
              <a:defRPr/>
            </a:pPr>
            <a:endParaRPr lang="en-US" sz="2400" b="1" dirty="0" smtClean="0">
              <a:ln w="3175">
                <a:solidFill>
                  <a:schemeClr val="bg1"/>
                </a:solidFill>
                <a:prstDash val="solid"/>
                <a:round/>
              </a:ln>
              <a:solidFill>
                <a:schemeClr val="bg1"/>
              </a:solidFill>
              <a:ea typeface="ＭＳ Ｐゴシック" charset="0"/>
            </a:endParaRPr>
          </a:p>
          <a:p>
            <a:pPr>
              <a:spcAft>
                <a:spcPts val="600"/>
              </a:spcAft>
              <a:defRPr/>
            </a:pPr>
            <a:r>
              <a:rPr lang="en-US" sz="2400" b="1" dirty="0" smtClean="0">
                <a:ln w="3175">
                  <a:solidFill>
                    <a:schemeClr val="bg1"/>
                  </a:solidFill>
                  <a:prstDash val="solid"/>
                  <a:round/>
                </a:ln>
                <a:solidFill>
                  <a:schemeClr val="bg1"/>
                </a:solidFill>
                <a:ea typeface="ＭＳ Ｐゴシック" charset="0"/>
              </a:rPr>
              <a:t>USAG Bavaria SARC – Mr. Larry Cannon</a:t>
            </a:r>
          </a:p>
          <a:p>
            <a:pPr>
              <a:spcAft>
                <a:spcPts val="600"/>
              </a:spcAft>
              <a:defRPr/>
            </a:pPr>
            <a:r>
              <a:rPr lang="en-US" sz="2400" b="1" dirty="0" smtClean="0">
                <a:ln w="3175">
                  <a:solidFill>
                    <a:schemeClr val="bg1"/>
                  </a:solidFill>
                  <a:prstDash val="solid"/>
                  <a:round/>
                </a:ln>
                <a:solidFill>
                  <a:schemeClr val="bg1"/>
                </a:solidFill>
                <a:ea typeface="ＭＳ Ｐゴシック" charset="0"/>
              </a:rPr>
              <a:t>Bldg</a:t>
            </a:r>
            <a:r>
              <a:rPr lang="en-US" sz="2400" b="1" dirty="0">
                <a:ln w="3175">
                  <a:solidFill>
                    <a:schemeClr val="bg1"/>
                  </a:solidFill>
                  <a:prstDash val="solid"/>
                  <a:round/>
                </a:ln>
                <a:solidFill>
                  <a:schemeClr val="bg1"/>
                </a:solidFill>
                <a:ea typeface="ＭＳ Ｐゴシック" charset="0"/>
              </a:rPr>
              <a:t>. 501, Rm 9. Hasting St., Tower Barracks</a:t>
            </a:r>
          </a:p>
          <a:p>
            <a:pPr>
              <a:spcAft>
                <a:spcPts val="600"/>
              </a:spcAft>
              <a:defRPr/>
            </a:pPr>
            <a:r>
              <a:rPr lang="en-US" sz="2400" b="1" dirty="0">
                <a:ln w="3175">
                  <a:solidFill>
                    <a:schemeClr val="bg1"/>
                  </a:solidFill>
                  <a:prstDash val="solid"/>
                  <a:round/>
                </a:ln>
                <a:solidFill>
                  <a:schemeClr val="bg1"/>
                </a:solidFill>
                <a:ea typeface="ＭＳ Ｐゴシック" charset="0"/>
              </a:rPr>
              <a:t>DSN </a:t>
            </a:r>
            <a:r>
              <a:rPr lang="en-US" sz="2400" b="1" dirty="0" smtClean="0">
                <a:ln w="3175">
                  <a:solidFill>
                    <a:schemeClr val="bg1"/>
                  </a:solidFill>
                  <a:prstDash val="solid"/>
                  <a:round/>
                </a:ln>
                <a:solidFill>
                  <a:schemeClr val="bg1"/>
                </a:solidFill>
                <a:ea typeface="ＭＳ Ｐゴシック" charset="0"/>
              </a:rPr>
              <a:t>314-569-0157 </a:t>
            </a:r>
            <a:r>
              <a:rPr lang="en-US" sz="2400" b="1" dirty="0">
                <a:ln w="3175">
                  <a:solidFill>
                    <a:schemeClr val="bg1"/>
                  </a:solidFill>
                  <a:prstDash val="solid"/>
                  <a:round/>
                </a:ln>
                <a:solidFill>
                  <a:schemeClr val="bg1"/>
                </a:solidFill>
                <a:ea typeface="ＭＳ Ｐゴシック" charset="0"/>
              </a:rPr>
              <a:t>/ CIV </a:t>
            </a:r>
            <a:r>
              <a:rPr lang="en-US" sz="2400" b="1" dirty="0" smtClean="0">
                <a:ln w="3175">
                  <a:solidFill>
                    <a:schemeClr val="bg1"/>
                  </a:solidFill>
                  <a:prstDash val="solid"/>
                  <a:round/>
                </a:ln>
                <a:solidFill>
                  <a:schemeClr val="bg1"/>
                </a:solidFill>
                <a:ea typeface="ＭＳ Ｐゴシック" charset="0"/>
              </a:rPr>
              <a:t>09641-70-569-0157</a:t>
            </a:r>
            <a:endParaRPr lang="en-US" sz="2400" b="1" dirty="0">
              <a:ln w="3175">
                <a:solidFill>
                  <a:schemeClr val="bg1"/>
                </a:solidFill>
                <a:prstDash val="solid"/>
                <a:round/>
              </a:ln>
              <a:solidFill>
                <a:schemeClr val="bg1"/>
              </a:solidFill>
              <a:ea typeface="ＭＳ Ｐゴシック" charset="0"/>
            </a:endParaRPr>
          </a:p>
          <a:p>
            <a:pPr>
              <a:spcAft>
                <a:spcPts val="600"/>
              </a:spcAft>
              <a:defRPr/>
            </a:pPr>
            <a:r>
              <a:rPr lang="en-US" sz="2400" b="1" dirty="0">
                <a:ln w="3175">
                  <a:solidFill>
                    <a:schemeClr val="bg1"/>
                  </a:solidFill>
                  <a:prstDash val="solid"/>
                  <a:round/>
                </a:ln>
                <a:solidFill>
                  <a:schemeClr val="bg1"/>
                </a:solidFill>
                <a:ea typeface="ＭＳ Ｐゴシック" charset="0"/>
              </a:rPr>
              <a:t>GOV CELL +49 (0) 162-296-0718 (text/signal)</a:t>
            </a:r>
          </a:p>
          <a:p>
            <a:pPr>
              <a:spcAft>
                <a:spcPts val="600"/>
              </a:spcAft>
              <a:defRPr/>
            </a:pPr>
            <a:r>
              <a:rPr lang="en-US" sz="2400" b="1" dirty="0">
                <a:ln w="3175">
                  <a:solidFill>
                    <a:schemeClr val="bg1"/>
                  </a:solidFill>
                  <a:prstDash val="solid"/>
                  <a:round/>
                </a:ln>
                <a:solidFill>
                  <a:schemeClr val="bg1"/>
                </a:solidFill>
                <a:ea typeface="ＭＳ Ｐゴシック" charset="0"/>
              </a:rPr>
              <a:t>larry.b.cannon.civ@mail.mil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9117" y="1110658"/>
            <a:ext cx="2922027" cy="164695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9186" y="3773195"/>
            <a:ext cx="2261888" cy="2261888"/>
          </a:xfrm>
          <a:prstGeom prst="rect">
            <a:avLst/>
          </a:prstGeom>
        </p:spPr>
      </p:pic>
    </p:spTree>
    <p:extLst>
      <p:ext uri="{BB962C8B-B14F-4D97-AF65-F5344CB8AC3E}">
        <p14:creationId xmlns:p14="http://schemas.microsoft.com/office/powerpoint/2010/main" val="289252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1482054" y="4923833"/>
            <a:ext cx="9144000" cy="1325074"/>
          </a:xfrm>
          <a:prstGeom prst="rect">
            <a:avLst/>
          </a:prstGeom>
          <a:ln w="6350" cap="rnd">
            <a:noFill/>
          </a:ln>
          <a:effectLst/>
        </p:spPr>
        <p:txBody>
          <a:bodyPr vert="horz" lIns="91440" tIns="0" rIns="91440" bIns="0" rtlCol="0" anchor="b" anchorCtr="0">
            <a:noAutofit/>
          </a:bodyPr>
          <a:lstStyle>
            <a:lvl1pPr algn="ctr" rtl="0" eaLnBrk="0" fontAlgn="base" hangingPunct="0">
              <a:spcBef>
                <a:spcPct val="0"/>
              </a:spcBef>
              <a:spcAft>
                <a:spcPct val="0"/>
              </a:spcAft>
              <a:defRPr lang="en-US" sz="4400" b="1" i="0" kern="1200" spc="-100" dirty="0">
                <a:ln w="3200">
                  <a:noFill/>
                  <a:prstDash val="solid"/>
                  <a:round/>
                </a:ln>
                <a:solidFill>
                  <a:srgbClr val="9F883D"/>
                </a:solidFill>
                <a:effectLst/>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a:spcAft>
                <a:spcPts val="1200"/>
              </a:spcAft>
              <a:defRPr/>
            </a:pPr>
            <a:endParaRPr dirty="0" smtClean="0">
              <a:ln w="3200">
                <a:solidFill>
                  <a:schemeClr val="tx1"/>
                </a:solidFill>
                <a:prstDash val="solid"/>
                <a:round/>
              </a:ln>
              <a:solidFill>
                <a:prstClr val="black"/>
              </a:solidFill>
              <a:ea typeface="ＭＳ Ｐゴシック" charset="0"/>
            </a:endParaRPr>
          </a:p>
          <a:p>
            <a:pPr>
              <a:spcAft>
                <a:spcPts val="1200"/>
              </a:spcAft>
              <a:defRPr/>
            </a:pPr>
            <a:r>
              <a:rPr sz="3600" u="sng" dirty="0" smtClean="0">
                <a:ln w="3200">
                  <a:solidFill>
                    <a:schemeClr val="bg1"/>
                  </a:solidFill>
                  <a:prstDash val="solid"/>
                  <a:round/>
                </a:ln>
                <a:solidFill>
                  <a:prstClr val="black"/>
                </a:solidFill>
                <a:ea typeface="ＭＳ Ｐゴシック" charset="0"/>
              </a:rPr>
              <a:t>Bavaria 24/7 SHARP Hotline</a:t>
            </a:r>
          </a:p>
          <a:p>
            <a:pPr>
              <a:spcAft>
                <a:spcPts val="1200"/>
              </a:spcAft>
              <a:defRPr/>
            </a:pPr>
            <a:r>
              <a:rPr sz="3600" dirty="0" smtClean="0">
                <a:ln w="3200">
                  <a:solidFill>
                    <a:schemeClr val="bg1"/>
                  </a:solidFill>
                  <a:prstDash val="solid"/>
                  <a:round/>
                </a:ln>
                <a:solidFill>
                  <a:srgbClr val="FF0000"/>
                </a:solidFill>
                <a:ea typeface="ＭＳ Ｐゴシック" charset="0"/>
              </a:rPr>
              <a:t> </a:t>
            </a:r>
            <a:r>
              <a:rPr sz="3600" dirty="0">
                <a:ln w="3200">
                  <a:solidFill>
                    <a:schemeClr val="bg1"/>
                  </a:solidFill>
                  <a:prstDash val="solid"/>
                  <a:round/>
                </a:ln>
                <a:solidFill>
                  <a:schemeClr val="bg1"/>
                </a:solidFill>
                <a:ea typeface="ＭＳ Ｐゴシック" charset="0"/>
              </a:rPr>
              <a:t>0</a:t>
            </a:r>
            <a:r>
              <a:rPr sz="3600" dirty="0" smtClean="0">
                <a:ln w="3200">
                  <a:solidFill>
                    <a:schemeClr val="bg1"/>
                  </a:solidFill>
                  <a:prstDash val="solid"/>
                  <a:round/>
                </a:ln>
                <a:solidFill>
                  <a:schemeClr val="bg1"/>
                </a:solidFill>
                <a:ea typeface="ＭＳ Ｐゴシック" charset="0"/>
              </a:rPr>
              <a:t>9641-70-569-4567</a:t>
            </a:r>
          </a:p>
          <a:p>
            <a:pPr>
              <a:spcAft>
                <a:spcPts val="1200"/>
              </a:spcAft>
              <a:defRPr/>
            </a:pPr>
            <a:r>
              <a:rPr lang="en-US" sz="3600" dirty="0" smtClean="0">
                <a:ln w="3200">
                  <a:solidFill>
                    <a:schemeClr val="bg1"/>
                  </a:solidFill>
                  <a:prstDash val="solid"/>
                  <a:round/>
                </a:ln>
                <a:solidFill>
                  <a:schemeClr val="bg1"/>
                </a:solidFill>
                <a:ea typeface="ＭＳ Ｐゴシック" charset="0"/>
              </a:rPr>
              <a:t>DSN 314-569-4567 or </a:t>
            </a:r>
          </a:p>
          <a:p>
            <a:pPr>
              <a:spcAft>
                <a:spcPts val="1200"/>
              </a:spcAft>
              <a:defRPr/>
            </a:pPr>
            <a:r>
              <a:rPr lang="en-US" sz="3600" dirty="0" smtClean="0">
                <a:ln w="3200">
                  <a:solidFill>
                    <a:schemeClr val="bg1"/>
                  </a:solidFill>
                  <a:prstDash val="solid"/>
                  <a:round/>
                </a:ln>
                <a:solidFill>
                  <a:schemeClr val="bg1"/>
                </a:solidFill>
                <a:ea typeface="ＭＳ Ｐゴシック" charset="0"/>
              </a:rPr>
              <a:t>53-SHARP (74277)</a:t>
            </a:r>
          </a:p>
          <a:p>
            <a:pPr>
              <a:spcAft>
                <a:spcPts val="1200"/>
              </a:spcAft>
              <a:defRPr/>
            </a:pPr>
            <a:r>
              <a:rPr sz="3600" u="sng" dirty="0" smtClean="0">
                <a:ln w="3200">
                  <a:solidFill>
                    <a:schemeClr val="bg1"/>
                  </a:solidFill>
                  <a:prstDash val="solid"/>
                  <a:round/>
                </a:ln>
                <a:solidFill>
                  <a:prstClr val="black"/>
                </a:solidFill>
                <a:ea typeface="ＭＳ Ｐゴシック" charset="0"/>
              </a:rPr>
              <a:t>DoD Safe Helpline</a:t>
            </a:r>
          </a:p>
          <a:p>
            <a:pPr>
              <a:spcAft>
                <a:spcPts val="1200"/>
              </a:spcAft>
              <a:defRPr/>
            </a:pPr>
            <a:r>
              <a:rPr lang="en-US" sz="3600" dirty="0" smtClean="0">
                <a:ln w="3200">
                  <a:solidFill>
                    <a:schemeClr val="bg1"/>
                  </a:solidFill>
                  <a:prstDash val="solid"/>
                  <a:round/>
                </a:ln>
                <a:solidFill>
                  <a:schemeClr val="bg1"/>
                </a:solidFill>
                <a:ea typeface="ＭＳ Ｐゴシック" charset="0"/>
              </a:rPr>
              <a:t>0611-143-537-7233 or </a:t>
            </a:r>
          </a:p>
          <a:p>
            <a:pPr>
              <a:spcAft>
                <a:spcPts val="1200"/>
              </a:spcAft>
              <a:defRPr/>
            </a:pPr>
            <a:r>
              <a:rPr lang="en-US" sz="3600" dirty="0" smtClean="0">
                <a:ln w="3200">
                  <a:solidFill>
                    <a:schemeClr val="bg1"/>
                  </a:solidFill>
                  <a:prstDash val="solid"/>
                  <a:round/>
                </a:ln>
                <a:solidFill>
                  <a:schemeClr val="bg1"/>
                </a:solidFill>
                <a:ea typeface="ＭＳ Ｐゴシック" charset="0"/>
              </a:rPr>
              <a:t>DSN 537-SAFE (7233)</a:t>
            </a:r>
          </a:p>
          <a:p>
            <a:pPr>
              <a:spcAft>
                <a:spcPts val="1200"/>
              </a:spcAft>
              <a:defRPr/>
            </a:pPr>
            <a:r>
              <a:rPr lang="en-US" sz="3600" dirty="0">
                <a:ln w="3200">
                  <a:solidFill>
                    <a:schemeClr val="bg1"/>
                  </a:solidFill>
                  <a:prstDash val="solid"/>
                  <a:round/>
                </a:ln>
                <a:solidFill>
                  <a:schemeClr val="bg1"/>
                </a:solidFill>
                <a:ea typeface="ＭＳ Ｐゴシック" charset="0"/>
              </a:rPr>
              <a:t>s</a:t>
            </a:r>
            <a:r>
              <a:rPr lang="en-US" sz="3600" dirty="0" smtClean="0">
                <a:ln w="3200">
                  <a:solidFill>
                    <a:schemeClr val="bg1"/>
                  </a:solidFill>
                  <a:prstDash val="solid"/>
                  <a:round/>
                </a:ln>
                <a:solidFill>
                  <a:schemeClr val="bg1"/>
                </a:solidFill>
                <a:ea typeface="ＭＳ Ｐゴシック" charset="0"/>
              </a:rPr>
              <a:t>afehelpline.org</a:t>
            </a:r>
            <a:endParaRPr sz="3600" dirty="0" smtClean="0">
              <a:ln w="3200">
                <a:solidFill>
                  <a:schemeClr val="bg1"/>
                </a:solidFill>
                <a:prstDash val="solid"/>
                <a:round/>
              </a:ln>
              <a:solidFill>
                <a:schemeClr val="bg1"/>
              </a:solidFill>
              <a:ea typeface="ＭＳ Ｐゴシック"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7718" y="1264661"/>
            <a:ext cx="2261888" cy="22618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59" y="1572126"/>
            <a:ext cx="2922027" cy="164695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30628"/>
            <a:ext cx="3825107" cy="1700048"/>
          </a:xfrm>
          <a:prstGeom prst="rect">
            <a:avLst/>
          </a:prstGeom>
        </p:spPr>
      </p:pic>
    </p:spTree>
    <p:extLst>
      <p:ext uri="{BB962C8B-B14F-4D97-AF65-F5344CB8AC3E}">
        <p14:creationId xmlns:p14="http://schemas.microsoft.com/office/powerpoint/2010/main" val="344429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77745" y="92321"/>
            <a:ext cx="3214256" cy="544994"/>
          </a:xfrm>
        </p:spPr>
        <p:txBody>
          <a:bodyPr/>
          <a:lstStyle/>
          <a:p>
            <a:r>
              <a:rPr lang="en-US" dirty="0" smtClean="0"/>
              <a:t>Prevention</a:t>
            </a:r>
            <a:endParaRPr lang="en-US" dirty="0"/>
          </a:p>
        </p:txBody>
      </p:sp>
      <p:pic>
        <p:nvPicPr>
          <p:cNvPr id="37" name="Picture 36"/>
          <p:cNvPicPr>
            <a:picLocks noChangeAspect="1"/>
          </p:cNvPicPr>
          <p:nvPr/>
        </p:nvPicPr>
        <p:blipFill>
          <a:blip r:embed="rId3"/>
          <a:stretch>
            <a:fillRect/>
          </a:stretch>
        </p:blipFill>
        <p:spPr>
          <a:xfrm>
            <a:off x="63550" y="4515787"/>
            <a:ext cx="1155649" cy="1777922"/>
          </a:xfrm>
          <a:prstGeom prst="rect">
            <a:avLst/>
          </a:prstGeom>
        </p:spPr>
      </p:pic>
      <p:sp>
        <p:nvSpPr>
          <p:cNvPr id="38" name="TextBox 37"/>
          <p:cNvSpPr txBox="1"/>
          <p:nvPr/>
        </p:nvSpPr>
        <p:spPr>
          <a:xfrm>
            <a:off x="7105046" y="1909779"/>
            <a:ext cx="5049494" cy="230832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schemeClr val="bg1"/>
                </a:solidFill>
              </a:rPr>
              <a:t>Prevention is a team effort that starts with </a:t>
            </a:r>
            <a:r>
              <a:rPr lang="en-US" sz="2400" b="1" dirty="0" smtClean="0">
                <a:solidFill>
                  <a:schemeClr val="bg1"/>
                </a:solidFill>
              </a:rPr>
              <a:t>YOU</a:t>
            </a:r>
          </a:p>
          <a:p>
            <a:endParaRPr lang="en-US" sz="2400" b="1" dirty="0">
              <a:solidFill>
                <a:schemeClr val="bg1"/>
              </a:solidFill>
            </a:endParaRPr>
          </a:p>
          <a:p>
            <a:pPr marL="342900" indent="-342900">
              <a:buFont typeface="Wingdings" panose="05000000000000000000" pitchFamily="2" charset="2"/>
              <a:buChar char="Ø"/>
            </a:pPr>
            <a:r>
              <a:rPr lang="en-US" sz="2400" dirty="0" smtClean="0">
                <a:solidFill>
                  <a:schemeClr val="bg1"/>
                </a:solidFill>
              </a:rPr>
              <a:t>Everyone plays an important role at every level within our units, organizations, and communities</a:t>
            </a:r>
          </a:p>
        </p:txBody>
      </p:sp>
      <p:sp>
        <p:nvSpPr>
          <p:cNvPr id="39" name="Rectangle 38"/>
          <p:cNvSpPr/>
          <p:nvPr/>
        </p:nvSpPr>
        <p:spPr>
          <a:xfrm>
            <a:off x="3452333" y="5278046"/>
            <a:ext cx="8709670" cy="1015663"/>
          </a:xfrm>
          <a:prstGeom prst="rect">
            <a:avLst/>
          </a:prstGeom>
        </p:spPr>
        <p:txBody>
          <a:bodyPr wrap="square">
            <a:spAutoFit/>
          </a:bodyPr>
          <a:lstStyle/>
          <a:p>
            <a:pPr algn="r"/>
            <a:r>
              <a:rPr lang="en-US" sz="1600" b="1" i="1" dirty="0" smtClean="0">
                <a:solidFill>
                  <a:schemeClr val="bg1"/>
                </a:solidFill>
              </a:rPr>
              <a:t>“Our Army’s people are our greatest strength and our most important weapon system.</a:t>
            </a:r>
          </a:p>
          <a:p>
            <a:pPr algn="r"/>
            <a:r>
              <a:rPr lang="en-US" sz="1600" b="1" i="1" dirty="0" smtClean="0">
                <a:solidFill>
                  <a:schemeClr val="bg1"/>
                </a:solidFill>
              </a:rPr>
              <a:t>We must take care of our people and treat each other with dignity and respect.”</a:t>
            </a:r>
            <a:r>
              <a:rPr lang="en-US" sz="1600" dirty="0" smtClean="0">
                <a:solidFill>
                  <a:schemeClr val="bg1"/>
                </a:solidFill>
              </a:rPr>
              <a:t> </a:t>
            </a:r>
          </a:p>
          <a:p>
            <a:pPr algn="r"/>
            <a:r>
              <a:rPr lang="en-US" sz="1400" dirty="0" smtClean="0">
                <a:solidFill>
                  <a:schemeClr val="bg1"/>
                </a:solidFill>
              </a:rPr>
              <a:t>– GEN James </a:t>
            </a:r>
            <a:r>
              <a:rPr lang="en-US" sz="1400" dirty="0">
                <a:solidFill>
                  <a:schemeClr val="bg1"/>
                </a:solidFill>
              </a:rPr>
              <a:t>C. </a:t>
            </a:r>
            <a:r>
              <a:rPr lang="en-US" sz="1400" dirty="0" smtClean="0">
                <a:solidFill>
                  <a:schemeClr val="bg1"/>
                </a:solidFill>
              </a:rPr>
              <a:t>McConville</a:t>
            </a:r>
          </a:p>
          <a:p>
            <a:pPr algn="r"/>
            <a:r>
              <a:rPr lang="en-US" sz="1400" dirty="0" smtClean="0">
                <a:solidFill>
                  <a:schemeClr val="bg1"/>
                </a:solidFill>
              </a:rPr>
              <a:t>Chief of Staff of the Army</a:t>
            </a:r>
            <a:endParaRPr lang="en-US" sz="1400"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71" y="1178351"/>
            <a:ext cx="6605738" cy="3982871"/>
          </a:xfrm>
          <a:prstGeom prst="rect">
            <a:avLst/>
          </a:prstGeom>
        </p:spPr>
      </p:pic>
    </p:spTree>
    <p:extLst>
      <p:ext uri="{BB962C8B-B14F-4D97-AF65-F5344CB8AC3E}">
        <p14:creationId xmlns:p14="http://schemas.microsoft.com/office/powerpoint/2010/main" val="275208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629" y="98915"/>
            <a:ext cx="7088372" cy="448340"/>
          </a:xfrm>
        </p:spPr>
        <p:txBody>
          <a:bodyPr>
            <a:noAutofit/>
          </a:bodyPr>
          <a:lstStyle/>
          <a:p>
            <a:pPr eaLnBrk="1" hangingPunct="1">
              <a:defRPr/>
            </a:pPr>
            <a:r>
              <a:rPr lang="en-US" sz="3000" dirty="0" smtClean="0"/>
              <a:t>What YOU and others can do</a:t>
            </a:r>
            <a:endParaRPr sz="3000" dirty="0"/>
          </a:p>
        </p:txBody>
      </p:sp>
      <p:sp>
        <p:nvSpPr>
          <p:cNvPr id="8" name="Rectangle 3"/>
          <p:cNvSpPr txBox="1">
            <a:spLocks noChangeArrowheads="1"/>
          </p:cNvSpPr>
          <p:nvPr/>
        </p:nvSpPr>
        <p:spPr bwMode="auto">
          <a:xfrm>
            <a:off x="1285876" y="1002206"/>
            <a:ext cx="6088200" cy="51993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defTabSz="914377">
              <a:lnSpc>
                <a:spcPts val="2600"/>
              </a:lnSpc>
              <a:spcBef>
                <a:spcPts val="1200"/>
              </a:spcBef>
              <a:buFont typeface="Wingdings" panose="05000000000000000000" pitchFamily="2" charset="2"/>
              <a:buChar char="Ø"/>
              <a:tabLst>
                <a:tab pos="341305" algn="l"/>
              </a:tabLst>
              <a:defRPr/>
            </a:pPr>
            <a:r>
              <a:rPr lang="en-US" sz="2400" dirty="0" smtClean="0">
                <a:solidFill>
                  <a:sysClr val="windowText" lastClr="000000"/>
                </a:solidFill>
              </a:rPr>
              <a:t>Treat everyone with respect</a:t>
            </a:r>
          </a:p>
          <a:p>
            <a:pPr defTabSz="914377">
              <a:lnSpc>
                <a:spcPts val="2600"/>
              </a:lnSpc>
              <a:spcBef>
                <a:spcPts val="1200"/>
              </a:spcBef>
              <a:buFont typeface="Wingdings" panose="05000000000000000000" pitchFamily="2" charset="2"/>
              <a:buChar char="Ø"/>
              <a:tabLst>
                <a:tab pos="341305" algn="l"/>
              </a:tabLst>
              <a:defRPr/>
            </a:pPr>
            <a:r>
              <a:rPr lang="en-US" sz="2400" dirty="0" smtClean="0">
                <a:solidFill>
                  <a:sysClr val="windowText" lastClr="000000"/>
                </a:solidFill>
              </a:rPr>
              <a:t>Achieve </a:t>
            </a:r>
            <a:r>
              <a:rPr lang="en-US" sz="2400" dirty="0">
                <a:solidFill>
                  <a:sysClr val="windowText" lastClr="000000"/>
                </a:solidFill>
              </a:rPr>
              <a:t>consent</a:t>
            </a:r>
          </a:p>
          <a:p>
            <a:pPr defTabSz="914377">
              <a:lnSpc>
                <a:spcPts val="2600"/>
              </a:lnSpc>
              <a:spcBef>
                <a:spcPts val="1200"/>
              </a:spcBef>
              <a:buFont typeface="Wingdings" panose="05000000000000000000" pitchFamily="2" charset="2"/>
              <a:buChar char="Ø"/>
              <a:tabLst>
                <a:tab pos="341305" algn="l"/>
              </a:tabLst>
              <a:defRPr/>
            </a:pPr>
            <a:r>
              <a:rPr lang="en-US" sz="2400" dirty="0" smtClean="0">
                <a:solidFill>
                  <a:sysClr val="windowText" lastClr="000000"/>
                </a:solidFill>
              </a:rPr>
              <a:t>Communicate your </a:t>
            </a:r>
            <a:r>
              <a:rPr lang="en-US" sz="2400" dirty="0">
                <a:solidFill>
                  <a:sysClr val="windowText" lastClr="000000"/>
                </a:solidFill>
              </a:rPr>
              <a:t>b</a:t>
            </a:r>
            <a:r>
              <a:rPr lang="en-US" sz="2400" dirty="0" smtClean="0">
                <a:solidFill>
                  <a:sysClr val="windowText" lastClr="000000"/>
                </a:solidFill>
              </a:rPr>
              <a:t>oundaries</a:t>
            </a:r>
            <a:endParaRPr lang="en-US" sz="2400" dirty="0">
              <a:solidFill>
                <a:sysClr val="windowText" lastClr="000000"/>
              </a:solidFill>
            </a:endParaRPr>
          </a:p>
          <a:p>
            <a:pPr defTabSz="914377">
              <a:lnSpc>
                <a:spcPts val="2600"/>
              </a:lnSpc>
              <a:spcBef>
                <a:spcPts val="1200"/>
              </a:spcBef>
              <a:buFont typeface="Wingdings" panose="05000000000000000000" pitchFamily="2" charset="2"/>
              <a:buChar char="Ø"/>
              <a:tabLst>
                <a:tab pos="341305" algn="l"/>
              </a:tabLst>
              <a:defRPr/>
            </a:pPr>
            <a:r>
              <a:rPr lang="en-US" sz="2400" dirty="0" smtClean="0">
                <a:solidFill>
                  <a:sysClr val="windowText" lastClr="000000"/>
                </a:solidFill>
              </a:rPr>
              <a:t>You have the right to say “No”</a:t>
            </a:r>
          </a:p>
          <a:p>
            <a:pPr defTabSz="914377">
              <a:lnSpc>
                <a:spcPts val="2600"/>
              </a:lnSpc>
              <a:spcBef>
                <a:spcPts val="1200"/>
              </a:spcBef>
              <a:buFont typeface="Wingdings" panose="05000000000000000000" pitchFamily="2" charset="2"/>
              <a:buChar char="Ø"/>
              <a:tabLst>
                <a:tab pos="341305" algn="l"/>
              </a:tabLst>
              <a:defRPr/>
            </a:pPr>
            <a:r>
              <a:rPr lang="en-US" sz="2400" dirty="0" smtClean="0">
                <a:solidFill>
                  <a:sysClr val="windowText" lastClr="000000"/>
                </a:solidFill>
              </a:rPr>
              <a:t>Drink responsibly – have a plan</a:t>
            </a:r>
          </a:p>
          <a:p>
            <a:pPr defTabSz="914377">
              <a:lnSpc>
                <a:spcPts val="2600"/>
              </a:lnSpc>
              <a:spcBef>
                <a:spcPts val="1200"/>
              </a:spcBef>
              <a:buFont typeface="Wingdings" panose="05000000000000000000" pitchFamily="2" charset="2"/>
              <a:buChar char="Ø"/>
              <a:tabLst>
                <a:tab pos="341305" algn="l"/>
              </a:tabLst>
              <a:defRPr/>
            </a:pPr>
            <a:r>
              <a:rPr lang="en-US" sz="2400" dirty="0" smtClean="0">
                <a:solidFill>
                  <a:sysClr val="windowText" lastClr="000000"/>
                </a:solidFill>
              </a:rPr>
              <a:t>Travel </a:t>
            </a:r>
            <a:r>
              <a:rPr lang="en-US" sz="2400" dirty="0">
                <a:solidFill>
                  <a:sysClr val="windowText" lastClr="000000"/>
                </a:solidFill>
              </a:rPr>
              <a:t>with friends or in a </a:t>
            </a:r>
            <a:r>
              <a:rPr lang="en-US" sz="2400" dirty="0" smtClean="0">
                <a:solidFill>
                  <a:sysClr val="windowText" lastClr="000000"/>
                </a:solidFill>
              </a:rPr>
              <a:t>group</a:t>
            </a:r>
            <a:endParaRPr lang="en-US" sz="2400" dirty="0">
              <a:solidFill>
                <a:sysClr val="windowText" lastClr="000000"/>
              </a:solidFill>
            </a:endParaRPr>
          </a:p>
          <a:p>
            <a:pPr defTabSz="914377">
              <a:lnSpc>
                <a:spcPts val="2600"/>
              </a:lnSpc>
              <a:spcBef>
                <a:spcPts val="1200"/>
              </a:spcBef>
              <a:buFont typeface="Wingdings" panose="05000000000000000000" pitchFamily="2" charset="2"/>
              <a:buChar char="Ø"/>
              <a:tabLst>
                <a:tab pos="341305" algn="l"/>
              </a:tabLst>
              <a:defRPr/>
            </a:pPr>
            <a:r>
              <a:rPr lang="en-US" sz="2400" dirty="0" smtClean="0">
                <a:solidFill>
                  <a:sysClr val="windowText" lastClr="000000"/>
                </a:solidFill>
              </a:rPr>
              <a:t>Safeguard each other</a:t>
            </a:r>
          </a:p>
          <a:p>
            <a:pPr defTabSz="914377">
              <a:lnSpc>
                <a:spcPts val="2600"/>
              </a:lnSpc>
              <a:spcBef>
                <a:spcPts val="1200"/>
              </a:spcBef>
              <a:buFont typeface="Wingdings" panose="05000000000000000000" pitchFamily="2" charset="2"/>
              <a:buChar char="Ø"/>
              <a:tabLst>
                <a:tab pos="341305" algn="l"/>
              </a:tabLst>
              <a:defRPr/>
            </a:pPr>
            <a:r>
              <a:rPr lang="en-US" sz="2400" dirty="0"/>
              <a:t>Intervene </a:t>
            </a:r>
            <a:r>
              <a:rPr lang="en-US" sz="2400" dirty="0">
                <a:solidFill>
                  <a:sysClr val="windowText" lastClr="000000"/>
                </a:solidFill>
              </a:rPr>
              <a:t>–</a:t>
            </a:r>
            <a:r>
              <a:rPr lang="en-US" sz="2400" dirty="0"/>
              <a:t> if you see something, step up and </a:t>
            </a:r>
            <a:r>
              <a:rPr lang="en-US" sz="2400" dirty="0" smtClean="0"/>
              <a:t>take action</a:t>
            </a:r>
            <a:endParaRPr lang="en-US" sz="2400" dirty="0">
              <a:solidFill>
                <a:sysClr val="windowText" lastClr="000000"/>
              </a:solidFill>
            </a:endParaRPr>
          </a:p>
          <a:p>
            <a:pPr defTabSz="914377">
              <a:lnSpc>
                <a:spcPts val="2600"/>
              </a:lnSpc>
              <a:spcBef>
                <a:spcPts val="1200"/>
              </a:spcBef>
              <a:buFont typeface="Wingdings" panose="05000000000000000000" pitchFamily="2" charset="2"/>
              <a:buChar char="Ø"/>
              <a:tabLst>
                <a:tab pos="341305" algn="l"/>
              </a:tabLst>
              <a:defRPr/>
            </a:pPr>
            <a:endParaRPr lang="en-US" sz="2400" dirty="0">
              <a:solidFill>
                <a:sysClr val="windowText" lastClr="000000"/>
              </a:solidFill>
            </a:endParaRPr>
          </a:p>
          <a:p>
            <a:pPr marL="0" indent="0" defTabSz="914377">
              <a:lnSpc>
                <a:spcPts val="2600"/>
              </a:lnSpc>
              <a:spcBef>
                <a:spcPct val="0"/>
              </a:spcBef>
              <a:buNone/>
              <a:tabLst>
                <a:tab pos="341305" algn="l"/>
              </a:tabLst>
              <a:defRPr/>
            </a:pPr>
            <a:endParaRPr lang="en-US" sz="2000" dirty="0">
              <a:solidFill>
                <a:sysClr val="windowText" lastClr="000000"/>
              </a:solidFill>
            </a:endParaRPr>
          </a:p>
          <a:p>
            <a:pPr marL="0" indent="0" defTabSz="914377">
              <a:lnSpc>
                <a:spcPts val="2600"/>
              </a:lnSpc>
              <a:spcBef>
                <a:spcPct val="0"/>
              </a:spcBef>
              <a:buNone/>
              <a:tabLst>
                <a:tab pos="341305" algn="l"/>
              </a:tabLst>
              <a:defRPr/>
            </a:pPr>
            <a:endParaRPr lang="en-US" sz="2000" dirty="0">
              <a:solidFill>
                <a:sysClr val="windowText" lastClr="000000"/>
              </a:solidFill>
            </a:endParaRPr>
          </a:p>
        </p:txBody>
      </p:sp>
      <p:pic>
        <p:nvPicPr>
          <p:cNvPr id="3" name="Picture 2"/>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7759367" y="852209"/>
            <a:ext cx="2560320" cy="1737360"/>
          </a:xfrm>
          <a:prstGeom prst="rect">
            <a:avLst/>
          </a:prstGeom>
          <a:ln w="9525">
            <a:solidFill>
              <a:schemeClr val="bg1"/>
            </a:solidFill>
          </a:ln>
        </p:spPr>
      </p:pic>
      <p:pic>
        <p:nvPicPr>
          <p:cNvPr id="5" name="Picture 4"/>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7759367" y="4502135"/>
            <a:ext cx="2560320" cy="1737360"/>
          </a:xfrm>
          <a:prstGeom prst="rect">
            <a:avLst/>
          </a:prstGeom>
          <a:ln>
            <a:solidFill>
              <a:schemeClr val="bg1"/>
            </a:solidFill>
          </a:ln>
        </p:spPr>
      </p:pic>
      <p:pic>
        <p:nvPicPr>
          <p:cNvPr id="34" name="Picture 33"/>
          <p:cNvPicPr preferRelativeResize="0">
            <a:picLocks/>
          </p:cNvPicPr>
          <p:nvPr/>
        </p:nvPicPr>
        <p:blipFill rotWithShape="1">
          <a:blip r:embed="rId5">
            <a:extLst>
              <a:ext uri="{28A0092B-C50C-407E-A947-70E740481C1C}">
                <a14:useLocalDpi xmlns:a14="http://schemas.microsoft.com/office/drawing/2010/main" val="0"/>
              </a:ext>
            </a:extLst>
          </a:blip>
          <a:srcRect t="1666" r="57070" b="52985"/>
          <a:stretch/>
        </p:blipFill>
        <p:spPr>
          <a:xfrm>
            <a:off x="7759367" y="2677172"/>
            <a:ext cx="2560320" cy="1737360"/>
          </a:xfrm>
          <a:prstGeom prst="rect">
            <a:avLst/>
          </a:prstGeom>
          <a:ln>
            <a:solidFill>
              <a:schemeClr val="bg1"/>
            </a:solidFill>
          </a:ln>
        </p:spPr>
      </p:pic>
    </p:spTree>
    <p:extLst>
      <p:ext uri="{BB962C8B-B14F-4D97-AF65-F5344CB8AC3E}">
        <p14:creationId xmlns:p14="http://schemas.microsoft.com/office/powerpoint/2010/main" val="3357791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1869" y="90525"/>
            <a:ext cx="7010131" cy="761540"/>
          </a:xfrm>
        </p:spPr>
        <p:txBody>
          <a:bodyPr>
            <a:normAutofit/>
          </a:bodyPr>
          <a:lstStyle/>
          <a:p>
            <a:pPr>
              <a:defRPr/>
            </a:pPr>
            <a:r>
              <a:rPr lang="en-US" dirty="0"/>
              <a:t>Bystander Intervention Process</a:t>
            </a:r>
            <a:endParaRPr dirty="0"/>
          </a:p>
        </p:txBody>
      </p:sp>
      <p:sp>
        <p:nvSpPr>
          <p:cNvPr id="19" name="TextBox 18"/>
          <p:cNvSpPr txBox="1"/>
          <p:nvPr/>
        </p:nvSpPr>
        <p:spPr>
          <a:xfrm>
            <a:off x="5633103" y="863743"/>
            <a:ext cx="6301722" cy="5093702"/>
          </a:xfrm>
          <a:prstGeom prst="rect">
            <a:avLst/>
          </a:prstGeom>
          <a:noFill/>
        </p:spPr>
        <p:txBody>
          <a:bodyPr wrap="square" rtlCol="0">
            <a:spAutoFit/>
          </a:bodyPr>
          <a:lstStyle/>
          <a:p>
            <a:pPr marL="457200" indent="-457200">
              <a:lnSpc>
                <a:spcPts val="2600"/>
              </a:lnSpc>
              <a:buFont typeface="+mj-lt"/>
              <a:buAutoNum type="arabicPeriod"/>
            </a:pPr>
            <a:r>
              <a:rPr lang="en-US" sz="2400" dirty="0" smtClean="0">
                <a:solidFill>
                  <a:schemeClr val="bg1"/>
                </a:solidFill>
                <a:cs typeface="Arial" panose="020B0604020202020204" pitchFamily="34" charset="0"/>
              </a:rPr>
              <a:t>Notice </a:t>
            </a:r>
            <a:r>
              <a:rPr lang="en-US" sz="2400" dirty="0">
                <a:solidFill>
                  <a:schemeClr val="bg1"/>
                </a:solidFill>
                <a:cs typeface="Arial" panose="020B0604020202020204" pitchFamily="34" charset="0"/>
              </a:rPr>
              <a:t>the event</a:t>
            </a:r>
          </a:p>
          <a:p>
            <a:pPr marL="285750" indent="-285750">
              <a:lnSpc>
                <a:spcPts val="2600"/>
              </a:lnSpc>
              <a:buFont typeface="+mj-lt"/>
              <a:buAutoNum type="arabicPeriod"/>
            </a:pPr>
            <a:endParaRPr lang="en-US" sz="2400" dirty="0">
              <a:solidFill>
                <a:schemeClr val="bg1"/>
              </a:solidFill>
              <a:cs typeface="Arial" panose="020B0604020202020204" pitchFamily="34" charset="0"/>
            </a:endParaRPr>
          </a:p>
          <a:p>
            <a:pPr marL="457200" indent="-457200">
              <a:lnSpc>
                <a:spcPts val="2600"/>
              </a:lnSpc>
              <a:buFont typeface="+mj-lt"/>
              <a:buAutoNum type="arabicPeriod"/>
            </a:pPr>
            <a:r>
              <a:rPr lang="en-US" sz="2400" dirty="0" smtClean="0">
                <a:solidFill>
                  <a:schemeClr val="bg1"/>
                </a:solidFill>
                <a:cs typeface="Arial" panose="020B0604020202020204" pitchFamily="34" charset="0"/>
              </a:rPr>
              <a:t>Interpret </a:t>
            </a:r>
            <a:r>
              <a:rPr lang="en-US" sz="2400" dirty="0">
                <a:solidFill>
                  <a:schemeClr val="bg1"/>
                </a:solidFill>
                <a:cs typeface="Arial" panose="020B0604020202020204" pitchFamily="34" charset="0"/>
              </a:rPr>
              <a:t>the event as a problem</a:t>
            </a:r>
          </a:p>
          <a:p>
            <a:pPr marL="457200" indent="-457200">
              <a:lnSpc>
                <a:spcPts val="2600"/>
              </a:lnSpc>
              <a:buFont typeface="+mj-lt"/>
              <a:buAutoNum type="arabicPeriod"/>
            </a:pPr>
            <a:endParaRPr lang="en-US" sz="2400" dirty="0">
              <a:solidFill>
                <a:schemeClr val="bg1"/>
              </a:solidFill>
              <a:cs typeface="Arial" panose="020B0604020202020204" pitchFamily="34" charset="0"/>
            </a:endParaRPr>
          </a:p>
          <a:p>
            <a:pPr marL="457200" indent="-457200">
              <a:lnSpc>
                <a:spcPts val="2600"/>
              </a:lnSpc>
              <a:buFont typeface="+mj-lt"/>
              <a:buAutoNum type="arabicPeriod"/>
            </a:pPr>
            <a:r>
              <a:rPr lang="en-US" sz="2400" dirty="0" smtClean="0">
                <a:solidFill>
                  <a:schemeClr val="bg1"/>
                </a:solidFill>
                <a:cs typeface="Arial" panose="020B0604020202020204" pitchFamily="34" charset="0"/>
              </a:rPr>
              <a:t>Accept </a:t>
            </a:r>
            <a:r>
              <a:rPr lang="en-US" sz="2400" dirty="0">
                <a:solidFill>
                  <a:schemeClr val="bg1"/>
                </a:solidFill>
                <a:cs typeface="Arial" panose="020B0604020202020204" pitchFamily="34" charset="0"/>
              </a:rPr>
              <a:t>personal responsibility for doing something</a:t>
            </a:r>
          </a:p>
          <a:p>
            <a:pPr marL="457200" indent="-457200">
              <a:lnSpc>
                <a:spcPts val="2600"/>
              </a:lnSpc>
              <a:buFont typeface="+mj-lt"/>
              <a:buAutoNum type="arabicPeriod"/>
            </a:pPr>
            <a:endParaRPr lang="en-US" sz="2400" dirty="0">
              <a:solidFill>
                <a:schemeClr val="bg1"/>
              </a:solidFill>
              <a:cs typeface="Arial" panose="020B0604020202020204" pitchFamily="34" charset="0"/>
            </a:endParaRPr>
          </a:p>
          <a:p>
            <a:pPr marL="457200" indent="-457200">
              <a:lnSpc>
                <a:spcPts val="2600"/>
              </a:lnSpc>
              <a:buFont typeface="+mj-lt"/>
              <a:buAutoNum type="arabicPeriod"/>
            </a:pPr>
            <a:r>
              <a:rPr lang="en-US" sz="2400" dirty="0" smtClean="0">
                <a:solidFill>
                  <a:schemeClr val="bg1"/>
                </a:solidFill>
                <a:cs typeface="Arial" panose="020B0604020202020204" pitchFamily="34" charset="0"/>
              </a:rPr>
              <a:t>Decide </a:t>
            </a:r>
            <a:r>
              <a:rPr lang="en-US" sz="2400" dirty="0">
                <a:solidFill>
                  <a:schemeClr val="bg1"/>
                </a:solidFill>
                <a:cs typeface="Arial" panose="020B0604020202020204" pitchFamily="34" charset="0"/>
              </a:rPr>
              <a:t>how to </a:t>
            </a:r>
            <a:r>
              <a:rPr lang="en-US" sz="2400" dirty="0" smtClean="0">
                <a:solidFill>
                  <a:schemeClr val="bg1"/>
                </a:solidFill>
                <a:cs typeface="Arial" panose="020B0604020202020204" pitchFamily="34" charset="0"/>
              </a:rPr>
              <a:t>intervene (3Ds)</a:t>
            </a:r>
          </a:p>
          <a:p>
            <a:pPr marL="342900" indent="-342900">
              <a:lnSpc>
                <a:spcPts val="2600"/>
              </a:lnSpc>
              <a:buFont typeface="+mj-lt"/>
              <a:buAutoNum type="arabicPeriod"/>
            </a:pPr>
            <a:endParaRPr lang="en-US" sz="2400" dirty="0">
              <a:solidFill>
                <a:schemeClr val="bg1"/>
              </a:solidFill>
              <a:cs typeface="Arial" panose="020B0604020202020204" pitchFamily="34" charset="0"/>
            </a:endParaRPr>
          </a:p>
          <a:p>
            <a:pPr marL="1028700" lvl="1" indent="-571500">
              <a:lnSpc>
                <a:spcPts val="2600"/>
              </a:lnSpc>
              <a:buFont typeface="Arial" panose="020B0604020202020204" pitchFamily="34" charset="0"/>
              <a:buChar char="•"/>
            </a:pPr>
            <a:r>
              <a:rPr lang="en-US" sz="2400" dirty="0" smtClean="0">
                <a:solidFill>
                  <a:schemeClr val="bg1"/>
                </a:solidFill>
                <a:cs typeface="Arial" panose="020B0604020202020204" pitchFamily="34" charset="0"/>
              </a:rPr>
              <a:t>Direct</a:t>
            </a:r>
          </a:p>
          <a:p>
            <a:pPr marL="1028700" lvl="1" indent="-571500">
              <a:lnSpc>
                <a:spcPts val="2600"/>
              </a:lnSpc>
              <a:buFont typeface="Arial" panose="020B0604020202020204" pitchFamily="34" charset="0"/>
              <a:buChar char="•"/>
            </a:pPr>
            <a:r>
              <a:rPr lang="en-US" sz="2400" dirty="0" smtClean="0">
                <a:solidFill>
                  <a:schemeClr val="bg1"/>
                </a:solidFill>
                <a:cs typeface="Arial" panose="020B0604020202020204" pitchFamily="34" charset="0"/>
              </a:rPr>
              <a:t>Distract</a:t>
            </a:r>
          </a:p>
          <a:p>
            <a:pPr marL="1028700" lvl="1" indent="-571500">
              <a:lnSpc>
                <a:spcPts val="2600"/>
              </a:lnSpc>
              <a:buFont typeface="Arial" panose="020B0604020202020204" pitchFamily="34" charset="0"/>
              <a:buChar char="•"/>
            </a:pPr>
            <a:r>
              <a:rPr lang="en-US" sz="2400" dirty="0" smtClean="0">
                <a:solidFill>
                  <a:schemeClr val="bg1"/>
                </a:solidFill>
                <a:cs typeface="Arial" panose="020B0604020202020204" pitchFamily="34" charset="0"/>
              </a:rPr>
              <a:t>Delegate</a:t>
            </a:r>
          </a:p>
          <a:p>
            <a:pPr marL="1028700" lvl="1" indent="-571500">
              <a:lnSpc>
                <a:spcPts val="2600"/>
              </a:lnSpc>
              <a:buFont typeface="Arial" panose="020B0604020202020204" pitchFamily="34" charset="0"/>
              <a:buChar char="•"/>
            </a:pPr>
            <a:endParaRPr lang="en-US" sz="1600" dirty="0" smtClean="0">
              <a:solidFill>
                <a:schemeClr val="bg1"/>
              </a:solidFill>
              <a:cs typeface="Arial" panose="020B0604020202020204" pitchFamily="34" charset="0"/>
            </a:endParaRPr>
          </a:p>
          <a:p>
            <a:pPr lvl="1">
              <a:lnSpc>
                <a:spcPts val="2600"/>
              </a:lnSpc>
            </a:pPr>
            <a:endParaRPr lang="en-US" sz="2400" dirty="0" smtClean="0">
              <a:solidFill>
                <a:schemeClr val="bg1"/>
              </a:solidFill>
              <a:cs typeface="Arial" panose="020B0604020202020204" pitchFamily="34" charset="0"/>
            </a:endParaRPr>
          </a:p>
          <a:p>
            <a:pPr>
              <a:lnSpc>
                <a:spcPts val="2600"/>
              </a:lnSpc>
            </a:pPr>
            <a:r>
              <a:rPr lang="en-US" sz="2400" dirty="0" smtClean="0">
                <a:solidFill>
                  <a:schemeClr val="bg1"/>
                </a:solidFill>
                <a:cs typeface="Arial" panose="020B0604020202020204" pitchFamily="34" charset="0"/>
              </a:rPr>
              <a:t>5.  </a:t>
            </a:r>
            <a:r>
              <a:rPr lang="en-US" sz="4000" dirty="0" smtClean="0">
                <a:solidFill>
                  <a:schemeClr val="bg1"/>
                </a:solidFill>
                <a:cs typeface="Arial" panose="020B0604020202020204" pitchFamily="34" charset="0"/>
              </a:rPr>
              <a:t>Take Action!</a:t>
            </a:r>
            <a:endParaRPr lang="en-US" sz="4000" dirty="0">
              <a:solidFill>
                <a:schemeClr val="bg1"/>
              </a:solidFill>
              <a:cs typeface="Arial" panose="020B0604020202020204" pitchFamily="34" charset="0"/>
            </a:endParaRPr>
          </a:p>
        </p:txBody>
      </p:sp>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17768" r="20874"/>
          <a:stretch/>
        </p:blipFill>
        <p:spPr>
          <a:xfrm>
            <a:off x="385329" y="1719309"/>
            <a:ext cx="4672367" cy="3067671"/>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10720465" y="4495800"/>
            <a:ext cx="1110191" cy="1707987"/>
          </a:xfrm>
          <a:prstGeom prst="rect">
            <a:avLst/>
          </a:prstGeom>
        </p:spPr>
      </p:pic>
    </p:spTree>
    <p:extLst>
      <p:ext uri="{BB962C8B-B14F-4D97-AF65-F5344CB8AC3E}">
        <p14:creationId xmlns:p14="http://schemas.microsoft.com/office/powerpoint/2010/main" val="2824231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83927" y="92655"/>
            <a:ext cx="5708073" cy="655493"/>
          </a:xfrm>
        </p:spPr>
        <p:txBody>
          <a:bodyPr>
            <a:normAutofit/>
          </a:bodyPr>
          <a:lstStyle/>
          <a:p>
            <a:r>
              <a:rPr lang="en-US" dirty="0"/>
              <a:t>Bystander Intervention </a:t>
            </a:r>
            <a:r>
              <a:rPr lang="en-US" dirty="0" smtClean="0"/>
              <a:t>3Ds</a:t>
            </a:r>
            <a:endParaRPr lang="en-US" sz="2700" dirty="0"/>
          </a:p>
        </p:txBody>
      </p:sp>
      <p:sp>
        <p:nvSpPr>
          <p:cNvPr id="4" name="TextBox 3"/>
          <p:cNvSpPr txBox="1"/>
          <p:nvPr/>
        </p:nvSpPr>
        <p:spPr>
          <a:xfrm>
            <a:off x="76200" y="952500"/>
            <a:ext cx="12001500" cy="5262979"/>
          </a:xfrm>
          <a:prstGeom prst="rect">
            <a:avLst/>
          </a:prstGeom>
          <a:noFill/>
        </p:spPr>
        <p:txBody>
          <a:bodyPr wrap="square" rtlCol="0">
            <a:spAutoFit/>
          </a:bodyPr>
          <a:lstStyle/>
          <a:p>
            <a:pPr>
              <a:spcBef>
                <a:spcPts val="300"/>
              </a:spcBef>
              <a:spcAft>
                <a:spcPts val="300"/>
              </a:spcAft>
            </a:pPr>
            <a:r>
              <a:rPr lang="en-US" sz="2200" b="1" u="sng" dirty="0">
                <a:solidFill>
                  <a:srgbClr val="FF0000"/>
                </a:solidFill>
              </a:rPr>
              <a:t>YOU</a:t>
            </a:r>
            <a:r>
              <a:rPr lang="en-US" sz="2200" b="1" dirty="0">
                <a:solidFill>
                  <a:srgbClr val="FF0000"/>
                </a:solidFill>
              </a:rPr>
              <a:t> are the change agent that can advance the program </a:t>
            </a:r>
            <a:r>
              <a:rPr lang="en-US" sz="2200" b="1" dirty="0" smtClean="0">
                <a:solidFill>
                  <a:srgbClr val="FF0000"/>
                </a:solidFill>
              </a:rPr>
              <a:t>by intervening using the 3Ds:</a:t>
            </a:r>
            <a:endParaRPr lang="en-US" sz="2200" b="1" dirty="0" smtClean="0">
              <a:solidFill>
                <a:srgbClr val="FF0000"/>
              </a:solidFill>
              <a:latin typeface="Arial" charset="0"/>
              <a:cs typeface="Arial" charset="0"/>
            </a:endParaRPr>
          </a:p>
          <a:p>
            <a:pPr marL="342900" indent="-342900" fontAlgn="base">
              <a:spcBef>
                <a:spcPts val="300"/>
              </a:spcBef>
              <a:spcAft>
                <a:spcPts val="300"/>
              </a:spcAft>
              <a:buFont typeface="Wingdings" panose="05000000000000000000" pitchFamily="2" charset="2"/>
              <a:buChar char="Ø"/>
            </a:pPr>
            <a:endParaRPr lang="en-US" sz="600" b="1" dirty="0" smtClean="0">
              <a:solidFill>
                <a:prstClr val="black"/>
              </a:solidFill>
              <a:latin typeface="Arial" charset="0"/>
              <a:cs typeface="Arial" charset="0"/>
            </a:endParaRPr>
          </a:p>
          <a:p>
            <a:pPr marL="342900" indent="-342900" fontAlgn="base">
              <a:spcBef>
                <a:spcPts val="300"/>
              </a:spcBef>
              <a:spcAft>
                <a:spcPts val="300"/>
              </a:spcAft>
              <a:buFont typeface="Wingdings" panose="05000000000000000000" pitchFamily="2" charset="2"/>
              <a:buChar char="Ø"/>
            </a:pPr>
            <a:r>
              <a:rPr lang="en-US" sz="2000" b="1" dirty="0" smtClean="0">
                <a:solidFill>
                  <a:prstClr val="black"/>
                </a:solidFill>
                <a:latin typeface="Arial" charset="0"/>
                <a:cs typeface="Arial" charset="0"/>
              </a:rPr>
              <a:t>Direct:</a:t>
            </a:r>
          </a:p>
          <a:p>
            <a:pPr marL="800100" lvl="1" indent="-342900" fontAlgn="base">
              <a:spcBef>
                <a:spcPts val="300"/>
              </a:spcBef>
              <a:spcAft>
                <a:spcPts val="300"/>
              </a:spcAft>
              <a:buFont typeface="Arial" panose="020B0604020202020204" pitchFamily="34" charset="0"/>
              <a:buChar char="•"/>
            </a:pPr>
            <a:r>
              <a:rPr lang="en-US" sz="1800" dirty="0" smtClean="0">
                <a:solidFill>
                  <a:prstClr val="black"/>
                </a:solidFill>
                <a:latin typeface="Arial" charset="0"/>
                <a:cs typeface="Arial" charset="0"/>
              </a:rPr>
              <a:t>Address the perpetrator</a:t>
            </a:r>
          </a:p>
          <a:p>
            <a:pPr marL="800100" lvl="1" indent="-342900">
              <a:spcBef>
                <a:spcPts val="300"/>
              </a:spcBef>
              <a:spcAft>
                <a:spcPts val="300"/>
              </a:spcAft>
              <a:buFont typeface="Arial" panose="020B0604020202020204" pitchFamily="34" charset="0"/>
              <a:buChar char="•"/>
            </a:pPr>
            <a:r>
              <a:rPr lang="en-US" sz="1800" dirty="0" smtClean="0">
                <a:solidFill>
                  <a:prstClr val="black"/>
                </a:solidFill>
                <a:latin typeface="Arial" charset="0"/>
                <a:cs typeface="Arial" charset="0"/>
              </a:rPr>
              <a:t>Remove either party from the situation/hostile environment (potential victim or perpetrator)</a:t>
            </a:r>
          </a:p>
          <a:p>
            <a:pPr marL="800100" lvl="1" indent="-342900" fontAlgn="base">
              <a:spcBef>
                <a:spcPts val="300"/>
              </a:spcBef>
              <a:spcAft>
                <a:spcPts val="300"/>
              </a:spcAft>
              <a:buFont typeface="Arial" panose="020B0604020202020204" pitchFamily="34" charset="0"/>
              <a:buChar char="•"/>
            </a:pPr>
            <a:r>
              <a:rPr lang="en-US" sz="1800" dirty="0" smtClean="0">
                <a:solidFill>
                  <a:prstClr val="black"/>
                </a:solidFill>
                <a:latin typeface="Arial" charset="0"/>
                <a:cs typeface="Arial" charset="0"/>
              </a:rPr>
              <a:t>Have personal courage to intervene</a:t>
            </a:r>
          </a:p>
          <a:p>
            <a:pPr marL="342900" indent="-342900" fontAlgn="base">
              <a:spcBef>
                <a:spcPts val="300"/>
              </a:spcBef>
              <a:spcAft>
                <a:spcPts val="300"/>
              </a:spcAft>
              <a:buFont typeface="Wingdings" panose="05000000000000000000" pitchFamily="2" charset="2"/>
              <a:buChar char="Ø"/>
            </a:pPr>
            <a:r>
              <a:rPr lang="en-US" sz="2000" b="1" dirty="0" smtClean="0">
                <a:solidFill>
                  <a:prstClr val="black"/>
                </a:solidFill>
                <a:latin typeface="Arial" charset="0"/>
                <a:cs typeface="Arial" charset="0"/>
              </a:rPr>
              <a:t>Distract:</a:t>
            </a:r>
          </a:p>
          <a:p>
            <a:pPr marL="800100" lvl="1" indent="-342900" fontAlgn="base">
              <a:spcBef>
                <a:spcPts val="300"/>
              </a:spcBef>
              <a:spcAft>
                <a:spcPts val="300"/>
              </a:spcAft>
              <a:buFont typeface="Arial" panose="020B0604020202020204" pitchFamily="34" charset="0"/>
              <a:buChar char="•"/>
            </a:pPr>
            <a:r>
              <a:rPr lang="en-US" sz="1800" dirty="0" smtClean="0">
                <a:solidFill>
                  <a:prstClr val="black"/>
                </a:solidFill>
                <a:latin typeface="Arial" charset="0"/>
                <a:cs typeface="Arial" charset="0"/>
              </a:rPr>
              <a:t>Anything that distracts perpetrator</a:t>
            </a:r>
          </a:p>
          <a:p>
            <a:pPr marL="800100" lvl="1" indent="-342900" fontAlgn="base">
              <a:spcBef>
                <a:spcPts val="300"/>
              </a:spcBef>
              <a:spcAft>
                <a:spcPts val="300"/>
              </a:spcAft>
              <a:buFont typeface="Arial" panose="020B0604020202020204" pitchFamily="34" charset="0"/>
              <a:buChar char="•"/>
            </a:pPr>
            <a:r>
              <a:rPr lang="en-US" sz="1800" dirty="0" smtClean="0">
                <a:solidFill>
                  <a:prstClr val="black"/>
                </a:solidFill>
                <a:latin typeface="Arial" charset="0"/>
                <a:cs typeface="Arial" charset="0"/>
              </a:rPr>
              <a:t>Change the subject</a:t>
            </a:r>
          </a:p>
          <a:p>
            <a:pPr marL="800100" lvl="1" indent="-342900" fontAlgn="base">
              <a:spcBef>
                <a:spcPts val="300"/>
              </a:spcBef>
              <a:spcAft>
                <a:spcPts val="300"/>
              </a:spcAft>
              <a:buFont typeface="Arial" panose="020B0604020202020204" pitchFamily="34" charset="0"/>
              <a:buChar char="•"/>
            </a:pPr>
            <a:r>
              <a:rPr lang="en-US" sz="1800" dirty="0" smtClean="0">
                <a:solidFill>
                  <a:prstClr val="black"/>
                </a:solidFill>
                <a:latin typeface="Arial" charset="0"/>
                <a:cs typeface="Arial" charset="0"/>
              </a:rPr>
              <a:t>Ask either person to go do something</a:t>
            </a:r>
          </a:p>
          <a:p>
            <a:pPr marL="800100" lvl="1" indent="-342900" fontAlgn="base">
              <a:spcBef>
                <a:spcPts val="300"/>
              </a:spcBef>
              <a:spcAft>
                <a:spcPts val="300"/>
              </a:spcAft>
              <a:buFont typeface="Arial" panose="020B0604020202020204" pitchFamily="34" charset="0"/>
              <a:buChar char="•"/>
            </a:pPr>
            <a:r>
              <a:rPr lang="en-US" sz="1800" dirty="0" smtClean="0">
                <a:solidFill>
                  <a:prstClr val="black"/>
                </a:solidFill>
                <a:latin typeface="Arial" charset="0"/>
                <a:cs typeface="Arial" charset="0"/>
              </a:rPr>
              <a:t>Or say: “I think someone is coming” </a:t>
            </a:r>
            <a:endParaRPr lang="en-US" sz="1800" dirty="0">
              <a:solidFill>
                <a:prstClr val="black"/>
              </a:solidFill>
              <a:latin typeface="Arial" charset="0"/>
              <a:cs typeface="Arial" charset="0"/>
            </a:endParaRPr>
          </a:p>
          <a:p>
            <a:pPr marL="342900" indent="-342900" fontAlgn="base">
              <a:spcBef>
                <a:spcPts val="300"/>
              </a:spcBef>
              <a:spcAft>
                <a:spcPts val="300"/>
              </a:spcAft>
              <a:buFont typeface="Wingdings" panose="05000000000000000000" pitchFamily="2" charset="2"/>
              <a:buChar char="Ø"/>
            </a:pPr>
            <a:r>
              <a:rPr lang="en-US" sz="2000" b="1" dirty="0" smtClean="0">
                <a:solidFill>
                  <a:prstClr val="black"/>
                </a:solidFill>
                <a:latin typeface="Arial" charset="0"/>
                <a:cs typeface="Arial" charset="0"/>
              </a:rPr>
              <a:t>Delegate:</a:t>
            </a:r>
            <a:endParaRPr lang="en-US" sz="2000" b="1" dirty="0">
              <a:solidFill>
                <a:prstClr val="black"/>
              </a:solidFill>
              <a:latin typeface="Arial" charset="0"/>
              <a:cs typeface="Arial" charset="0"/>
            </a:endParaRPr>
          </a:p>
          <a:p>
            <a:pPr marL="800100" lvl="1" indent="-342900" fontAlgn="base">
              <a:spcBef>
                <a:spcPts val="300"/>
              </a:spcBef>
              <a:spcAft>
                <a:spcPts val="300"/>
              </a:spcAft>
              <a:buFont typeface="Arial" panose="020B0604020202020204" pitchFamily="34" charset="0"/>
              <a:buChar char="•"/>
            </a:pPr>
            <a:r>
              <a:rPr lang="en-US" sz="1800" dirty="0" smtClean="0">
                <a:solidFill>
                  <a:prstClr val="black"/>
                </a:solidFill>
                <a:latin typeface="Arial" charset="0"/>
                <a:cs typeface="Arial" charset="0"/>
              </a:rPr>
              <a:t>Delegate the intervention to others</a:t>
            </a:r>
            <a:endParaRPr lang="en-US" sz="1800" dirty="0">
              <a:solidFill>
                <a:prstClr val="black"/>
              </a:solidFill>
              <a:latin typeface="Arial" charset="0"/>
              <a:cs typeface="Arial" charset="0"/>
            </a:endParaRPr>
          </a:p>
          <a:p>
            <a:pPr marL="800100" lvl="1" indent="-342900" fontAlgn="base">
              <a:spcBef>
                <a:spcPts val="300"/>
              </a:spcBef>
              <a:spcAft>
                <a:spcPts val="300"/>
              </a:spcAft>
              <a:buFont typeface="Arial" panose="020B0604020202020204" pitchFamily="34" charset="0"/>
              <a:buChar char="•"/>
            </a:pPr>
            <a:r>
              <a:rPr lang="en-US" sz="1800" dirty="0" smtClean="0">
                <a:solidFill>
                  <a:prstClr val="black"/>
                </a:solidFill>
                <a:latin typeface="Arial" charset="0"/>
                <a:cs typeface="Arial" charset="0"/>
              </a:rPr>
              <a:t>Have friends, squad/section members, or co-workers take either person out of the situation</a:t>
            </a:r>
          </a:p>
          <a:p>
            <a:pPr marL="800100" lvl="1" indent="-342900" fontAlgn="base">
              <a:spcBef>
                <a:spcPts val="300"/>
              </a:spcBef>
              <a:spcAft>
                <a:spcPts val="300"/>
              </a:spcAft>
              <a:buFont typeface="Arial" panose="020B0604020202020204" pitchFamily="34" charset="0"/>
              <a:buChar char="•"/>
            </a:pPr>
            <a:r>
              <a:rPr lang="en-US" sz="1800" dirty="0" smtClean="0">
                <a:solidFill>
                  <a:prstClr val="black"/>
                </a:solidFill>
                <a:latin typeface="Arial" charset="0"/>
                <a:cs typeface="Arial" charset="0"/>
              </a:rPr>
              <a:t>Send someone for help to intervene (Chain of Command, MPs, etc.) </a:t>
            </a:r>
            <a:endParaRPr lang="en-US" sz="1800" dirty="0">
              <a:solidFill>
                <a:prstClr val="black"/>
              </a:solidFill>
              <a:latin typeface="Arial"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762" y="3039374"/>
            <a:ext cx="4261024" cy="2130512"/>
          </a:xfrm>
          <a:prstGeom prst="rect">
            <a:avLst/>
          </a:prstGeom>
        </p:spPr>
      </p:pic>
    </p:spTree>
    <p:extLst>
      <p:ext uri="{BB962C8B-B14F-4D97-AF65-F5344CB8AC3E}">
        <p14:creationId xmlns:p14="http://schemas.microsoft.com/office/powerpoint/2010/main" val="2682893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024" y="113289"/>
            <a:ext cx="7441976" cy="579438"/>
          </a:xfrm>
        </p:spPr>
        <p:txBody>
          <a:bodyPr/>
          <a:lstStyle/>
          <a:p>
            <a:r>
              <a:rPr lang="en-US" dirty="0"/>
              <a:t>Definition of Sexual Harassment</a:t>
            </a:r>
          </a:p>
        </p:txBody>
      </p:sp>
      <p:sp>
        <p:nvSpPr>
          <p:cNvPr id="13" name="Content Placeholder 4"/>
          <p:cNvSpPr txBox="1">
            <a:spLocks/>
          </p:cNvSpPr>
          <p:nvPr/>
        </p:nvSpPr>
        <p:spPr bwMode="auto">
          <a:xfrm>
            <a:off x="0" y="1100619"/>
            <a:ext cx="12192000" cy="5712991"/>
          </a:xfrm>
          <a:prstGeom prst="rect">
            <a:avLst/>
          </a:prstGeom>
          <a:noFill/>
          <a:ln w="9525">
            <a:noFill/>
            <a:miter lim="800000"/>
            <a:headEnd/>
            <a:tailEnd/>
          </a:ln>
        </p:spPr>
        <p:txBody>
          <a:bodyPr/>
          <a:lstStyle/>
          <a:p>
            <a:pPr marL="455613" indent="-284163" eaLnBrk="0" fontAlgn="base" hangingPunct="0">
              <a:lnSpc>
                <a:spcPct val="105000"/>
              </a:lnSpc>
              <a:spcBef>
                <a:spcPct val="0"/>
              </a:spcBef>
              <a:spcAft>
                <a:spcPts val="280"/>
              </a:spcAft>
              <a:buClr>
                <a:srgbClr val="2D2901"/>
              </a:buClr>
              <a:buSzPct val="100000"/>
              <a:buFont typeface="+mj-lt"/>
              <a:buAutoNum type="arabicParenR"/>
              <a:tabLst>
                <a:tab pos="341305" algn="l"/>
              </a:tabLst>
            </a:pPr>
            <a:r>
              <a:rPr lang="en-US" sz="1800" dirty="0">
                <a:solidFill>
                  <a:prstClr val="black"/>
                </a:solidFill>
                <a:latin typeface="Arial" pitchFamily="34" charset="0"/>
                <a:ea typeface="ＭＳ Ｐゴシック" pitchFamily="34" charset="-128"/>
                <a:cs typeface="Arial" pitchFamily="34" charset="0"/>
              </a:rPr>
              <a:t>Conduct that: </a:t>
            </a:r>
          </a:p>
          <a:p>
            <a:pPr marL="914377" lvl="1" indent="-457189" eaLnBrk="0" fontAlgn="base" hangingPunct="0">
              <a:lnSpc>
                <a:spcPct val="105000"/>
              </a:lnSpc>
              <a:spcBef>
                <a:spcPct val="0"/>
              </a:spcBef>
              <a:spcAft>
                <a:spcPts val="280"/>
              </a:spcAft>
              <a:buClr>
                <a:srgbClr val="2D2901"/>
              </a:buClr>
              <a:buSzPct val="100000"/>
              <a:buFont typeface="+mj-lt"/>
              <a:buAutoNum type="alphaUcPeriod"/>
              <a:tabLst>
                <a:tab pos="341305" algn="l"/>
              </a:tabLst>
            </a:pPr>
            <a:r>
              <a:rPr lang="en-US" sz="1800" dirty="0">
                <a:solidFill>
                  <a:prstClr val="black"/>
                </a:solidFill>
                <a:latin typeface="Arial" pitchFamily="34" charset="0"/>
                <a:ea typeface="ＭＳ Ｐゴシック" pitchFamily="34" charset="-128"/>
                <a:cs typeface="Arial" pitchFamily="34" charset="0"/>
              </a:rPr>
              <a:t>involves unwelcome sexual advances, requests for sexual favors, and deliberate or repeated offensive comments or gestures of a sexual nature when:</a:t>
            </a:r>
          </a:p>
          <a:p>
            <a:pPr marL="1428715" lvl="2" indent="-514338" eaLnBrk="0" fontAlgn="base" hangingPunct="0">
              <a:lnSpc>
                <a:spcPct val="105000"/>
              </a:lnSpc>
              <a:spcBef>
                <a:spcPct val="0"/>
              </a:spcBef>
              <a:spcAft>
                <a:spcPts val="280"/>
              </a:spcAft>
              <a:buClr>
                <a:srgbClr val="2D2901"/>
              </a:buClr>
              <a:buSzPct val="100000"/>
              <a:buFont typeface="+mj-lt"/>
              <a:buAutoNum type="romanLcPeriod"/>
              <a:tabLst>
                <a:tab pos="341305" algn="l"/>
              </a:tabLst>
            </a:pPr>
            <a:r>
              <a:rPr lang="en-US" sz="1800" dirty="0">
                <a:solidFill>
                  <a:prstClr val="black"/>
                </a:solidFill>
                <a:latin typeface="Arial" pitchFamily="34" charset="0"/>
                <a:ea typeface="ＭＳ Ｐゴシック" pitchFamily="34" charset="-128"/>
                <a:cs typeface="Arial" pitchFamily="34" charset="0"/>
              </a:rPr>
              <a:t>Submission to such conduct is made either explicitly or implicitly a term or condition of a person's job, pay, or career;</a:t>
            </a:r>
          </a:p>
          <a:p>
            <a:pPr marL="1428715" lvl="2" indent="-514338" eaLnBrk="0" fontAlgn="base" hangingPunct="0">
              <a:lnSpc>
                <a:spcPct val="105000"/>
              </a:lnSpc>
              <a:spcBef>
                <a:spcPct val="0"/>
              </a:spcBef>
              <a:spcAft>
                <a:spcPts val="280"/>
              </a:spcAft>
              <a:buClr>
                <a:srgbClr val="2D2901"/>
              </a:buClr>
              <a:buSzPct val="100000"/>
              <a:buFont typeface="+mj-lt"/>
              <a:buAutoNum type="romanLcPeriod"/>
              <a:tabLst>
                <a:tab pos="341305" algn="l"/>
              </a:tabLst>
            </a:pPr>
            <a:r>
              <a:rPr lang="en-US" sz="1800" dirty="0">
                <a:solidFill>
                  <a:prstClr val="black"/>
                </a:solidFill>
                <a:latin typeface="Arial" pitchFamily="34" charset="0"/>
                <a:ea typeface="ＭＳ Ｐゴシック" pitchFamily="34" charset="-128"/>
                <a:cs typeface="Arial" pitchFamily="34" charset="0"/>
              </a:rPr>
              <a:t>Submission to, or rejection of such conduct by a person is used as a basis for career or employment decisions affecting that person; or</a:t>
            </a:r>
          </a:p>
          <a:p>
            <a:pPr marL="1428715" lvl="2" indent="-514338" eaLnBrk="0" fontAlgn="base" hangingPunct="0">
              <a:lnSpc>
                <a:spcPct val="105000"/>
              </a:lnSpc>
              <a:spcBef>
                <a:spcPct val="0"/>
              </a:spcBef>
              <a:spcAft>
                <a:spcPts val="280"/>
              </a:spcAft>
              <a:buClr>
                <a:srgbClr val="2D2901"/>
              </a:buClr>
              <a:buSzPct val="100000"/>
              <a:buFont typeface="+mj-lt"/>
              <a:buAutoNum type="romanLcPeriod"/>
              <a:tabLst>
                <a:tab pos="341305" algn="l"/>
              </a:tabLst>
            </a:pPr>
            <a:r>
              <a:rPr lang="en-US" sz="1800" dirty="0">
                <a:solidFill>
                  <a:prstClr val="black"/>
                </a:solidFill>
                <a:latin typeface="Arial" pitchFamily="34" charset="0"/>
                <a:ea typeface="ＭＳ Ｐゴシック" pitchFamily="34" charset="-128"/>
                <a:cs typeface="Arial" pitchFamily="34" charset="0"/>
              </a:rPr>
              <a:t>Such conduct has the purpose or effect of unreasonably interfering with an individual's work performance or creates an intimidating, hostile, or offensive environment; </a:t>
            </a:r>
            <a:r>
              <a:rPr lang="en-US" sz="1800" b="1" dirty="0">
                <a:solidFill>
                  <a:prstClr val="black"/>
                </a:solidFill>
                <a:latin typeface="Arial" pitchFamily="34" charset="0"/>
                <a:ea typeface="ＭＳ Ｐゴシック" pitchFamily="34" charset="-128"/>
                <a:cs typeface="Arial" pitchFamily="34" charset="0"/>
              </a:rPr>
              <a:t>and</a:t>
            </a:r>
          </a:p>
          <a:p>
            <a:pPr marL="914377" lvl="1" indent="-457189" eaLnBrk="0" fontAlgn="base" hangingPunct="0">
              <a:lnSpc>
                <a:spcPct val="105000"/>
              </a:lnSpc>
              <a:spcBef>
                <a:spcPct val="0"/>
              </a:spcBef>
              <a:spcAft>
                <a:spcPts val="280"/>
              </a:spcAft>
              <a:buClr>
                <a:srgbClr val="2D2901"/>
              </a:buClr>
              <a:buSzPct val="100000"/>
              <a:buFont typeface="+mj-lt"/>
              <a:buAutoNum type="alphaUcPeriod"/>
              <a:tabLst>
                <a:tab pos="341305" algn="l"/>
              </a:tabLst>
            </a:pPr>
            <a:r>
              <a:rPr lang="en-US" sz="1800" dirty="0">
                <a:solidFill>
                  <a:prstClr val="black"/>
                </a:solidFill>
                <a:latin typeface="Arial" pitchFamily="34" charset="0"/>
                <a:ea typeface="ＭＳ Ｐゴシック" pitchFamily="34" charset="-128"/>
                <a:cs typeface="Arial" pitchFamily="34" charset="0"/>
              </a:rPr>
              <a:t>is so severe or pervasive that a reasonable person would perceive, and the victim does perceive, the</a:t>
            </a:r>
            <a:r>
              <a:rPr lang="en-US" sz="1800" u="sng" dirty="0">
                <a:solidFill>
                  <a:prstClr val="black"/>
                </a:solidFill>
                <a:latin typeface="Arial" pitchFamily="34" charset="0"/>
                <a:ea typeface="ＭＳ Ｐゴシック" pitchFamily="34" charset="-128"/>
                <a:cs typeface="Arial" pitchFamily="34" charset="0"/>
              </a:rPr>
              <a:t> </a:t>
            </a:r>
            <a:r>
              <a:rPr lang="en-US" sz="1800" dirty="0">
                <a:solidFill>
                  <a:prstClr val="black"/>
                </a:solidFill>
                <a:latin typeface="Arial" pitchFamily="34" charset="0"/>
                <a:ea typeface="ＭＳ Ｐゴシック" pitchFamily="34" charset="-128"/>
                <a:cs typeface="Arial" pitchFamily="34" charset="0"/>
              </a:rPr>
              <a:t>environment as hostile or offensive.</a:t>
            </a:r>
          </a:p>
          <a:p>
            <a:pPr marL="455613" indent="-284163" eaLnBrk="0" fontAlgn="base" hangingPunct="0">
              <a:lnSpc>
                <a:spcPct val="105000"/>
              </a:lnSpc>
              <a:spcBef>
                <a:spcPct val="0"/>
              </a:spcBef>
              <a:spcAft>
                <a:spcPts val="280"/>
              </a:spcAft>
              <a:buClr>
                <a:srgbClr val="2D2901"/>
              </a:buClr>
              <a:buSzPct val="100000"/>
              <a:buFont typeface="+mj-lt"/>
              <a:buAutoNum type="arabicParenR"/>
              <a:tabLst>
                <a:tab pos="341305" algn="l"/>
              </a:tabLst>
            </a:pPr>
            <a:r>
              <a:rPr lang="en-US" sz="1800" dirty="0">
                <a:solidFill>
                  <a:prstClr val="black"/>
                </a:solidFill>
                <a:latin typeface="Arial" pitchFamily="34" charset="0"/>
                <a:ea typeface="ＭＳ Ｐゴシック" pitchFamily="34" charset="-128"/>
                <a:cs typeface="Arial" pitchFamily="34" charset="0"/>
              </a:rPr>
              <a:t>Any use or condonation, by any person in a supervisory or command position, of any form of sexual behavior to control, influence, or affect the career, pay, or job of a member of the armed forces or a civilian employee of the Department of Defense.</a:t>
            </a:r>
          </a:p>
          <a:p>
            <a:pPr marL="455613" indent="-284163" eaLnBrk="0" fontAlgn="base" hangingPunct="0">
              <a:lnSpc>
                <a:spcPct val="105000"/>
              </a:lnSpc>
              <a:spcBef>
                <a:spcPct val="0"/>
              </a:spcBef>
              <a:spcAft>
                <a:spcPts val="280"/>
              </a:spcAft>
              <a:buClr>
                <a:srgbClr val="2D2901"/>
              </a:buClr>
              <a:buSzPct val="100000"/>
              <a:buFont typeface="+mj-lt"/>
              <a:buAutoNum type="arabicParenR"/>
              <a:tabLst>
                <a:tab pos="341305" algn="l"/>
              </a:tabLst>
            </a:pPr>
            <a:r>
              <a:rPr lang="en-US" sz="1800" dirty="0">
                <a:solidFill>
                  <a:prstClr val="black"/>
                </a:solidFill>
                <a:latin typeface="Arial" pitchFamily="34" charset="0"/>
                <a:ea typeface="ＭＳ Ｐゴシック" pitchFamily="34" charset="-128"/>
                <a:cs typeface="Arial" pitchFamily="34" charset="0"/>
              </a:rPr>
              <a:t>Any deliberate or repeated unwelcome verbal comment or gesture of a sexual nature by any member of the armed forces or civilian employee of the Department of Defense.</a:t>
            </a:r>
          </a:p>
        </p:txBody>
      </p:sp>
      <p:sp>
        <p:nvSpPr>
          <p:cNvPr id="4" name="TextBox 3"/>
          <p:cNvSpPr txBox="1"/>
          <p:nvPr/>
        </p:nvSpPr>
        <p:spPr>
          <a:xfrm>
            <a:off x="9598670" y="5946862"/>
            <a:ext cx="2468881" cy="307777"/>
          </a:xfrm>
          <a:prstGeom prst="rect">
            <a:avLst/>
          </a:prstGeom>
          <a:noFill/>
        </p:spPr>
        <p:txBody>
          <a:bodyPr wrap="none" rtlCol="0">
            <a:spAutoFit/>
          </a:bodyPr>
          <a:lstStyle/>
          <a:p>
            <a:pPr fontAlgn="base">
              <a:spcBef>
                <a:spcPct val="0"/>
              </a:spcBef>
              <a:spcAft>
                <a:spcPct val="0"/>
              </a:spcAft>
            </a:pPr>
            <a:r>
              <a:rPr lang="en-US" sz="1400" dirty="0">
                <a:solidFill>
                  <a:schemeClr val="bg1"/>
                </a:solidFill>
                <a:latin typeface="Arial" pitchFamily="34" charset="0"/>
                <a:ea typeface="ＭＳ Ｐゴシック" pitchFamily="34" charset="-128"/>
                <a:cs typeface="Arial" pitchFamily="34" charset="0"/>
              </a:rPr>
              <a:t> USC Title 10, Section 1561</a:t>
            </a:r>
          </a:p>
        </p:txBody>
      </p:sp>
    </p:spTree>
    <p:extLst>
      <p:ext uri="{BB962C8B-B14F-4D97-AF65-F5344CB8AC3E}">
        <p14:creationId xmlns:p14="http://schemas.microsoft.com/office/powerpoint/2010/main" val="1981241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737905" y="0"/>
            <a:ext cx="8458200" cy="759996"/>
          </a:xfrm>
          <a:prstGeom prst="rect">
            <a:avLst/>
          </a:prstGeom>
        </p:spPr>
        <p:txBody>
          <a:bodyPr anchor="t">
            <a:noAutofit/>
          </a:bodyPr>
          <a:lstStyle>
            <a:lvl1pPr algn="r" defTabSz="914377" rtl="0" eaLnBrk="1" latinLnBrk="0" hangingPunct="1">
              <a:lnSpc>
                <a:spcPct val="90000"/>
              </a:lnSpc>
              <a:spcBef>
                <a:spcPct val="0"/>
              </a:spcBef>
              <a:buNone/>
              <a:defRPr sz="2800" b="1" kern="1200">
                <a:solidFill>
                  <a:srgbClr val="FFD531"/>
                </a:solidFill>
                <a:latin typeface="Arial" panose="020B0604020202020204" pitchFamily="34" charset="0"/>
                <a:ea typeface="+mj-ea"/>
                <a:cs typeface="Arial" panose="020B0604020202020204" pitchFamily="34" charset="0"/>
              </a:defRPr>
            </a:lvl1pPr>
          </a:lstStyle>
          <a:p>
            <a:pPr>
              <a:lnSpc>
                <a:spcPct val="150000"/>
              </a:lnSpc>
              <a:defRPr/>
            </a:pPr>
            <a:r>
              <a:rPr lang="en-US" sz="3200" dirty="0">
                <a:solidFill>
                  <a:schemeClr val="bg1"/>
                </a:solidFill>
              </a:rPr>
              <a:t> Categories of Sexual Harassment</a:t>
            </a:r>
          </a:p>
        </p:txBody>
      </p:sp>
      <p:sp>
        <p:nvSpPr>
          <p:cNvPr id="11" name="Content Placeholder 4"/>
          <p:cNvSpPr txBox="1">
            <a:spLocks/>
          </p:cNvSpPr>
          <p:nvPr/>
        </p:nvSpPr>
        <p:spPr bwMode="auto">
          <a:xfrm>
            <a:off x="317045" y="1058824"/>
            <a:ext cx="4054989" cy="4650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defTabSz="914377">
              <a:spcBef>
                <a:spcPts val="0"/>
              </a:spcBef>
              <a:spcAft>
                <a:spcPts val="600"/>
              </a:spcAft>
              <a:buNone/>
              <a:tabLst>
                <a:tab pos="341305" algn="l"/>
              </a:tabLst>
              <a:defRPr/>
            </a:pPr>
            <a:r>
              <a:rPr lang="en-US" sz="2400" b="1" dirty="0">
                <a:solidFill>
                  <a:prstClr val="black"/>
                </a:solidFill>
              </a:rPr>
              <a:t>Verbal</a:t>
            </a:r>
          </a:p>
          <a:p>
            <a:pPr defTabSz="914377">
              <a:spcBef>
                <a:spcPts val="0"/>
              </a:spcBef>
              <a:spcAft>
                <a:spcPts val="600"/>
              </a:spcAft>
              <a:buFont typeface="Wingdings" panose="05000000000000000000" pitchFamily="2" charset="2"/>
              <a:buChar char="Ø"/>
              <a:tabLst>
                <a:tab pos="341305" algn="l"/>
              </a:tabLst>
              <a:defRPr/>
            </a:pPr>
            <a:r>
              <a:rPr lang="en-US" sz="2000" dirty="0">
                <a:solidFill>
                  <a:prstClr val="black"/>
                </a:solidFill>
              </a:rPr>
              <a:t>Telling sexual jokes</a:t>
            </a:r>
          </a:p>
          <a:p>
            <a:pPr defTabSz="914377">
              <a:spcBef>
                <a:spcPts val="0"/>
              </a:spcBef>
              <a:spcAft>
                <a:spcPts val="600"/>
              </a:spcAft>
              <a:buFont typeface="Wingdings" panose="05000000000000000000" pitchFamily="2" charset="2"/>
              <a:buChar char="Ø"/>
              <a:tabLst>
                <a:tab pos="341305" algn="l"/>
              </a:tabLst>
              <a:defRPr/>
            </a:pPr>
            <a:r>
              <a:rPr lang="en-US" sz="2000" dirty="0">
                <a:solidFill>
                  <a:prstClr val="black"/>
                </a:solidFill>
              </a:rPr>
              <a:t>Using </a:t>
            </a:r>
            <a:r>
              <a:rPr lang="en-US" sz="2000" dirty="0" smtClean="0">
                <a:solidFill>
                  <a:prstClr val="black"/>
                </a:solidFill>
              </a:rPr>
              <a:t>sexually-explicit </a:t>
            </a:r>
            <a:r>
              <a:rPr lang="en-US" sz="2000" dirty="0">
                <a:solidFill>
                  <a:prstClr val="black"/>
                </a:solidFill>
              </a:rPr>
              <a:t>profanity or threats, </a:t>
            </a:r>
            <a:r>
              <a:rPr lang="en-US" sz="2000" dirty="0" smtClean="0">
                <a:solidFill>
                  <a:prstClr val="black"/>
                </a:solidFill>
              </a:rPr>
              <a:t>sexually- </a:t>
            </a:r>
            <a:r>
              <a:rPr lang="en-US" sz="2000" dirty="0">
                <a:solidFill>
                  <a:prstClr val="black"/>
                </a:solidFill>
              </a:rPr>
              <a:t>oriented cadences, or sexual comments</a:t>
            </a:r>
          </a:p>
          <a:p>
            <a:pPr defTabSz="914377">
              <a:spcBef>
                <a:spcPts val="0"/>
              </a:spcBef>
              <a:spcAft>
                <a:spcPts val="600"/>
              </a:spcAft>
              <a:buFont typeface="Wingdings" panose="05000000000000000000" pitchFamily="2" charset="2"/>
              <a:buChar char="Ø"/>
              <a:tabLst>
                <a:tab pos="341305" algn="l"/>
              </a:tabLst>
              <a:defRPr/>
            </a:pPr>
            <a:r>
              <a:rPr lang="en-US" sz="2000" dirty="0">
                <a:solidFill>
                  <a:prstClr val="black"/>
                </a:solidFill>
              </a:rPr>
              <a:t>Whistling in a </a:t>
            </a:r>
            <a:r>
              <a:rPr lang="en-US" sz="2000" dirty="0" smtClean="0">
                <a:solidFill>
                  <a:prstClr val="black"/>
                </a:solidFill>
              </a:rPr>
              <a:t>sexually- </a:t>
            </a:r>
            <a:r>
              <a:rPr lang="en-US" sz="2000" dirty="0">
                <a:solidFill>
                  <a:prstClr val="black"/>
                </a:solidFill>
              </a:rPr>
              <a:t>suggestive manner</a:t>
            </a:r>
          </a:p>
          <a:p>
            <a:pPr defTabSz="914377">
              <a:spcBef>
                <a:spcPts val="0"/>
              </a:spcBef>
              <a:spcAft>
                <a:spcPts val="600"/>
              </a:spcAft>
              <a:buFont typeface="Wingdings" panose="05000000000000000000" pitchFamily="2" charset="2"/>
              <a:buChar char="Ø"/>
              <a:tabLst>
                <a:tab pos="341305" algn="l"/>
              </a:tabLst>
              <a:defRPr/>
            </a:pPr>
            <a:r>
              <a:rPr lang="en-US" sz="2000" dirty="0">
                <a:solidFill>
                  <a:prstClr val="black"/>
                </a:solidFill>
              </a:rPr>
              <a:t>Describing certain attributes of one’s physical appearance in a sexual manner</a:t>
            </a:r>
          </a:p>
          <a:p>
            <a:pPr defTabSz="914377">
              <a:spcBef>
                <a:spcPts val="0"/>
              </a:spcBef>
              <a:spcAft>
                <a:spcPts val="600"/>
              </a:spcAft>
              <a:buFont typeface="Wingdings" panose="05000000000000000000" pitchFamily="2" charset="2"/>
              <a:buChar char="Ø"/>
              <a:tabLst>
                <a:tab pos="341305" algn="l"/>
              </a:tabLst>
              <a:defRPr/>
            </a:pPr>
            <a:r>
              <a:rPr lang="en-US" sz="2000" dirty="0">
                <a:solidFill>
                  <a:sysClr val="windowText" lastClr="000000"/>
                </a:solidFill>
              </a:rPr>
              <a:t>Using terms of endearment such as </a:t>
            </a:r>
            <a:r>
              <a:rPr lang="en-US" sz="2000" i="1" dirty="0">
                <a:solidFill>
                  <a:sysClr val="windowText" lastClr="000000"/>
                </a:solidFill>
              </a:rPr>
              <a:t>b</a:t>
            </a:r>
            <a:r>
              <a:rPr lang="en-US" sz="2000" i="1" dirty="0" smtClean="0">
                <a:solidFill>
                  <a:sysClr val="windowText" lastClr="000000"/>
                </a:solidFill>
              </a:rPr>
              <a:t>ae, boo, honey, hunk, snack, stud, sweetheart, etc</a:t>
            </a:r>
            <a:endParaRPr lang="en-US" sz="2000" dirty="0">
              <a:solidFill>
                <a:prstClr val="black"/>
              </a:solidFill>
            </a:endParaRPr>
          </a:p>
          <a:p>
            <a:pPr marL="341305" indent="-341305" defTabSz="914377">
              <a:spcBef>
                <a:spcPts val="0"/>
              </a:spcBef>
              <a:spcAft>
                <a:spcPts val="600"/>
              </a:spcAft>
              <a:tabLst>
                <a:tab pos="341305" algn="l"/>
              </a:tabLst>
              <a:defRPr/>
            </a:pPr>
            <a:endParaRPr lang="en-US" sz="1800" dirty="0">
              <a:solidFill>
                <a:sysClr val="windowText" lastClr="000000"/>
              </a:solidFill>
            </a:endParaRPr>
          </a:p>
        </p:txBody>
      </p:sp>
      <p:sp>
        <p:nvSpPr>
          <p:cNvPr id="12" name="TextBox 11"/>
          <p:cNvSpPr txBox="1"/>
          <p:nvPr/>
        </p:nvSpPr>
        <p:spPr>
          <a:xfrm>
            <a:off x="4555932" y="1058824"/>
            <a:ext cx="4748988" cy="5232202"/>
          </a:xfrm>
          <a:prstGeom prst="rect">
            <a:avLst/>
          </a:prstGeom>
          <a:noFill/>
        </p:spPr>
        <p:txBody>
          <a:bodyPr wrap="square" rtlCol="0">
            <a:spAutoFit/>
          </a:bodyPr>
          <a:lstStyle/>
          <a:p>
            <a:pPr>
              <a:spcAft>
                <a:spcPts val="600"/>
              </a:spcAft>
            </a:pPr>
            <a:r>
              <a:rPr lang="en-US" sz="2400" b="1" dirty="0">
                <a:solidFill>
                  <a:prstClr val="black"/>
                </a:solidFill>
                <a:latin typeface="Arial" pitchFamily="34" charset="0"/>
                <a:ea typeface="ＭＳ Ｐゴシック" pitchFamily="34" charset="-128"/>
                <a:cs typeface="Arial" pitchFamily="34" charset="0"/>
              </a:rPr>
              <a:t>Nonverbal</a:t>
            </a:r>
          </a:p>
          <a:p>
            <a:pPr marL="342900" indent="-342900">
              <a:spcAft>
                <a:spcPts val="600"/>
              </a:spcAft>
              <a:buFont typeface="Wingdings" panose="05000000000000000000" pitchFamily="2" charset="2"/>
              <a:buChar char="Ø"/>
            </a:pPr>
            <a:r>
              <a:rPr lang="en-US" sz="2000" dirty="0">
                <a:solidFill>
                  <a:prstClr val="black"/>
                </a:solidFill>
                <a:latin typeface="Arial" pitchFamily="34" charset="0"/>
                <a:ea typeface="ＭＳ Ｐゴシック" pitchFamily="34" charset="-128"/>
                <a:cs typeface="Arial" pitchFamily="34" charset="0"/>
              </a:rPr>
              <a:t>Staring at someone, “undressing someone with one’s eyes,” blowing kisses, winking, or licking one’s lips in a suggestive manner</a:t>
            </a:r>
          </a:p>
          <a:p>
            <a:pPr marL="342900" indent="-342900">
              <a:spcAft>
                <a:spcPts val="600"/>
              </a:spcAft>
              <a:buFont typeface="Wingdings" panose="05000000000000000000" pitchFamily="2" charset="2"/>
              <a:buChar char="Ø"/>
            </a:pPr>
            <a:r>
              <a:rPr lang="en-US" sz="2000" dirty="0">
                <a:solidFill>
                  <a:prstClr val="black"/>
                </a:solidFill>
                <a:latin typeface="Arial" pitchFamily="34" charset="0"/>
                <a:ea typeface="ＭＳ Ｐゴシック" pitchFamily="34" charset="-128"/>
                <a:cs typeface="Arial" pitchFamily="34" charset="0"/>
              </a:rPr>
              <a:t>Displaying inappropriate printed material (e.g., sexually oriented pictures or cartoons)</a:t>
            </a:r>
          </a:p>
          <a:p>
            <a:pPr marL="342900" indent="-342900">
              <a:spcAft>
                <a:spcPts val="600"/>
              </a:spcAft>
              <a:buFont typeface="Wingdings" panose="05000000000000000000" pitchFamily="2" charset="2"/>
              <a:buChar char="Ø"/>
            </a:pPr>
            <a:r>
              <a:rPr lang="en-US" sz="2000" dirty="0">
                <a:solidFill>
                  <a:prstClr val="black"/>
                </a:solidFill>
                <a:latin typeface="Arial" pitchFamily="34" charset="0"/>
                <a:ea typeface="ＭＳ Ｐゴシック" pitchFamily="34" charset="-128"/>
                <a:cs typeface="Arial" pitchFamily="34" charset="0"/>
              </a:rPr>
              <a:t>Using </a:t>
            </a:r>
            <a:r>
              <a:rPr lang="en-US" sz="2000" dirty="0" smtClean="0">
                <a:solidFill>
                  <a:prstClr val="black"/>
                </a:solidFill>
                <a:latin typeface="Arial" pitchFamily="34" charset="0"/>
                <a:ea typeface="ＭＳ Ｐゴシック" pitchFamily="34" charset="-128"/>
                <a:cs typeface="Arial" pitchFamily="34" charset="0"/>
              </a:rPr>
              <a:t>sexually-oriented </a:t>
            </a:r>
            <a:r>
              <a:rPr lang="en-US" sz="2000" dirty="0">
                <a:solidFill>
                  <a:prstClr val="black"/>
                </a:solidFill>
                <a:latin typeface="Arial" pitchFamily="34" charset="0"/>
                <a:ea typeface="ＭＳ Ｐゴシック" pitchFamily="34" charset="-128"/>
                <a:cs typeface="Arial" pitchFamily="34" charset="0"/>
              </a:rPr>
              <a:t>screen savers on one’s computer</a:t>
            </a:r>
          </a:p>
          <a:p>
            <a:pPr marL="342900" indent="-342900">
              <a:spcAft>
                <a:spcPts val="600"/>
              </a:spcAft>
              <a:buFont typeface="Wingdings" panose="05000000000000000000" pitchFamily="2" charset="2"/>
              <a:buChar char="Ø"/>
            </a:pPr>
            <a:r>
              <a:rPr lang="en-US" sz="2000" dirty="0">
                <a:solidFill>
                  <a:prstClr val="black"/>
                </a:solidFill>
                <a:latin typeface="Arial" pitchFamily="34" charset="0"/>
                <a:ea typeface="ＭＳ Ｐゴシック" pitchFamily="34" charset="-128"/>
                <a:cs typeface="Arial" pitchFamily="34" charset="0"/>
              </a:rPr>
              <a:t>Sending </a:t>
            </a:r>
            <a:r>
              <a:rPr lang="en-US" sz="2000" dirty="0" smtClean="0">
                <a:solidFill>
                  <a:prstClr val="black"/>
                </a:solidFill>
                <a:latin typeface="Arial" pitchFamily="34" charset="0"/>
                <a:ea typeface="ＭＳ Ｐゴシック" pitchFamily="34" charset="-128"/>
                <a:cs typeface="Arial" pitchFamily="34" charset="0"/>
              </a:rPr>
              <a:t>unsolicited sexually-oriented texts, </a:t>
            </a:r>
            <a:r>
              <a:rPr lang="en-US" sz="2000" dirty="0">
                <a:solidFill>
                  <a:prstClr val="black"/>
                </a:solidFill>
                <a:latin typeface="Arial" pitchFamily="34" charset="0"/>
                <a:ea typeface="ＭＳ Ｐゴシック" pitchFamily="34" charset="-128"/>
                <a:cs typeface="Arial" pitchFamily="34" charset="0"/>
              </a:rPr>
              <a:t>notes, letters</a:t>
            </a:r>
            <a:r>
              <a:rPr lang="en-US" sz="2000" dirty="0" smtClean="0">
                <a:solidFill>
                  <a:prstClr val="black"/>
                </a:solidFill>
                <a:latin typeface="Arial" pitchFamily="34" charset="0"/>
                <a:ea typeface="ＭＳ Ｐゴシック" pitchFamily="34" charset="-128"/>
                <a:cs typeface="Arial" pitchFamily="34" charset="0"/>
              </a:rPr>
              <a:t>, e-mails, etc</a:t>
            </a:r>
            <a:endParaRPr lang="en-US" sz="2000" dirty="0">
              <a:solidFill>
                <a:prstClr val="black"/>
              </a:solidFill>
              <a:latin typeface="Arial" pitchFamily="34" charset="0"/>
              <a:ea typeface="ＭＳ Ｐゴシック" pitchFamily="34" charset="-128"/>
              <a:cs typeface="Arial" pitchFamily="34" charset="0"/>
            </a:endParaRPr>
          </a:p>
          <a:p>
            <a:pPr marL="342900" indent="-342900">
              <a:spcAft>
                <a:spcPts val="600"/>
              </a:spcAft>
              <a:buFont typeface="Wingdings" panose="05000000000000000000" pitchFamily="2" charset="2"/>
              <a:buChar char="Ø"/>
            </a:pPr>
            <a:r>
              <a:rPr lang="en-US" sz="2000" dirty="0">
                <a:solidFill>
                  <a:prstClr val="black"/>
                </a:solidFill>
                <a:latin typeface="Arial" pitchFamily="34" charset="0"/>
                <a:ea typeface="ＭＳ Ｐゴシック" pitchFamily="34" charset="-128"/>
                <a:cs typeface="Arial" pitchFamily="34" charset="0"/>
              </a:rPr>
              <a:t>Posting </a:t>
            </a:r>
            <a:r>
              <a:rPr lang="en-US" sz="2000" dirty="0" smtClean="0">
                <a:solidFill>
                  <a:prstClr val="black"/>
                </a:solidFill>
                <a:latin typeface="Arial" pitchFamily="34" charset="0"/>
                <a:ea typeface="ＭＳ Ｐゴシック" pitchFamily="34" charset="-128"/>
                <a:cs typeface="Arial" pitchFamily="34" charset="0"/>
              </a:rPr>
              <a:t>sexually-oriented </a:t>
            </a:r>
            <a:r>
              <a:rPr lang="en-US" sz="2000" dirty="0">
                <a:solidFill>
                  <a:prstClr val="black"/>
                </a:solidFill>
                <a:latin typeface="Arial" pitchFamily="34" charset="0"/>
                <a:ea typeface="ＭＳ Ｐゴシック" pitchFamily="34" charset="-128"/>
                <a:cs typeface="Arial" pitchFamily="34" charset="0"/>
              </a:rPr>
              <a:t>comments or images to social </a:t>
            </a:r>
            <a:r>
              <a:rPr lang="en-US" sz="2000" dirty="0" smtClean="0">
                <a:solidFill>
                  <a:prstClr val="black"/>
                </a:solidFill>
                <a:latin typeface="Arial" pitchFamily="34" charset="0"/>
                <a:ea typeface="ＭＳ Ｐゴシック" pitchFamily="34" charset="-128"/>
                <a:cs typeface="Arial" pitchFamily="34" charset="0"/>
              </a:rPr>
              <a:t>media</a:t>
            </a:r>
          </a:p>
          <a:p>
            <a:pPr marL="342900" indent="-342900">
              <a:spcAft>
                <a:spcPts val="600"/>
              </a:spcAft>
              <a:buFont typeface="Wingdings" panose="05000000000000000000" pitchFamily="2" charset="2"/>
              <a:buChar char="Ø"/>
            </a:pPr>
            <a:r>
              <a:rPr lang="en-US" sz="2000" dirty="0" smtClean="0">
                <a:solidFill>
                  <a:prstClr val="black"/>
                </a:solidFill>
                <a:cs typeface="Arial" pitchFamily="34" charset="0"/>
              </a:rPr>
              <a:t>Playing inappropriate music</a:t>
            </a:r>
            <a:endParaRPr lang="en-US" sz="2000" dirty="0">
              <a:solidFill>
                <a:prstClr val="black"/>
              </a:solidFill>
              <a:latin typeface="Arial" pitchFamily="34" charset="0"/>
              <a:ea typeface="ＭＳ Ｐゴシック" pitchFamily="34" charset="-128"/>
              <a:cs typeface="Arial" pitchFamily="34" charset="0"/>
            </a:endParaRPr>
          </a:p>
        </p:txBody>
      </p:sp>
      <p:sp>
        <p:nvSpPr>
          <p:cNvPr id="5" name="Content Placeholder 4"/>
          <p:cNvSpPr txBox="1">
            <a:spLocks/>
          </p:cNvSpPr>
          <p:nvPr/>
        </p:nvSpPr>
        <p:spPr bwMode="auto">
          <a:xfrm>
            <a:off x="9304920" y="1058824"/>
            <a:ext cx="2773955" cy="4650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defTabSz="914377">
              <a:spcBef>
                <a:spcPts val="0"/>
              </a:spcBef>
              <a:spcAft>
                <a:spcPts val="600"/>
              </a:spcAft>
              <a:buNone/>
              <a:tabLst>
                <a:tab pos="341305" algn="l"/>
              </a:tabLst>
              <a:defRPr/>
            </a:pPr>
            <a:r>
              <a:rPr lang="en-US" sz="2400" b="1" dirty="0">
                <a:solidFill>
                  <a:prstClr val="black"/>
                </a:solidFill>
              </a:rPr>
              <a:t>Physical Contact</a:t>
            </a:r>
          </a:p>
          <a:p>
            <a:pPr>
              <a:spcBef>
                <a:spcPts val="0"/>
              </a:spcBef>
              <a:spcAft>
                <a:spcPts val="600"/>
              </a:spcAft>
              <a:buFont typeface="Wingdings" panose="05000000000000000000" pitchFamily="2" charset="2"/>
              <a:buChar char="Ø"/>
            </a:pPr>
            <a:r>
              <a:rPr lang="en-US" sz="2000" dirty="0">
                <a:solidFill>
                  <a:prstClr val="black"/>
                </a:solidFill>
                <a:ea typeface="ＭＳ Ｐゴシック" pitchFamily="34" charset="-128"/>
              </a:rPr>
              <a:t>Touching, patting, pinching, bumping, or grabbing </a:t>
            </a:r>
          </a:p>
          <a:p>
            <a:pPr>
              <a:spcBef>
                <a:spcPts val="0"/>
              </a:spcBef>
              <a:spcAft>
                <a:spcPts val="600"/>
              </a:spcAft>
              <a:buFont typeface="Wingdings" panose="05000000000000000000" pitchFamily="2" charset="2"/>
              <a:buChar char="Ø"/>
            </a:pPr>
            <a:r>
              <a:rPr lang="en-US" sz="2000" dirty="0">
                <a:solidFill>
                  <a:prstClr val="black"/>
                </a:solidFill>
                <a:ea typeface="ＭＳ Ｐゴシック" pitchFamily="34" charset="-128"/>
              </a:rPr>
              <a:t>Cornering or blocking a passageway</a:t>
            </a:r>
          </a:p>
          <a:p>
            <a:pPr>
              <a:spcBef>
                <a:spcPts val="0"/>
              </a:spcBef>
              <a:spcAft>
                <a:spcPts val="600"/>
              </a:spcAft>
              <a:buFont typeface="Wingdings" panose="05000000000000000000" pitchFamily="2" charset="2"/>
              <a:buChar char="Ø"/>
            </a:pPr>
            <a:r>
              <a:rPr lang="en-US" sz="2000" dirty="0">
                <a:solidFill>
                  <a:prstClr val="black"/>
                </a:solidFill>
                <a:ea typeface="ＭＳ Ｐゴシック" pitchFamily="34" charset="-128"/>
              </a:rPr>
              <a:t>Providing unsolicited back or neck rubs</a:t>
            </a:r>
          </a:p>
          <a:p>
            <a:pPr>
              <a:spcBef>
                <a:spcPts val="0"/>
              </a:spcBef>
              <a:spcAft>
                <a:spcPts val="600"/>
              </a:spcAft>
              <a:buFont typeface="Wingdings" panose="05000000000000000000" pitchFamily="2" charset="2"/>
              <a:buChar char="Ø"/>
            </a:pPr>
            <a:r>
              <a:rPr lang="en-US" sz="2000" dirty="0">
                <a:solidFill>
                  <a:prstClr val="black"/>
                </a:solidFill>
                <a:ea typeface="ＭＳ Ｐゴシック" pitchFamily="34" charset="-128"/>
              </a:rPr>
              <a:t>Kissing</a:t>
            </a:r>
          </a:p>
          <a:p>
            <a:pPr marL="341305" indent="-341305" defTabSz="914377">
              <a:spcBef>
                <a:spcPts val="0"/>
              </a:spcBef>
              <a:spcAft>
                <a:spcPts val="600"/>
              </a:spcAft>
              <a:tabLst>
                <a:tab pos="341305" algn="l"/>
              </a:tabLst>
              <a:defRPr/>
            </a:pPr>
            <a:endParaRPr lang="en-US" sz="1800" dirty="0">
              <a:solidFill>
                <a:sysClr val="windowText" lastClr="000000"/>
              </a:solidFill>
            </a:endParaRPr>
          </a:p>
        </p:txBody>
      </p:sp>
    </p:spTree>
    <p:extLst>
      <p:ext uri="{BB962C8B-B14F-4D97-AF65-F5344CB8AC3E}">
        <p14:creationId xmlns:p14="http://schemas.microsoft.com/office/powerpoint/2010/main" val="2122125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6405" y="106591"/>
            <a:ext cx="6961239" cy="757084"/>
          </a:xfrm>
        </p:spPr>
        <p:txBody>
          <a:bodyPr>
            <a:noAutofit/>
          </a:bodyPr>
          <a:lstStyle/>
          <a:p>
            <a:pPr eaLnBrk="1" hangingPunct="1">
              <a:lnSpc>
                <a:spcPct val="150000"/>
              </a:lnSpc>
              <a:defRPr/>
            </a:pPr>
            <a:r>
              <a:rPr lang="en-US" sz="3200" dirty="0"/>
              <a:t>Types of Sexual Harassment</a:t>
            </a:r>
            <a:endParaRPr sz="3200" dirty="0"/>
          </a:p>
        </p:txBody>
      </p:sp>
      <p:sp>
        <p:nvSpPr>
          <p:cNvPr id="18" name="Double Bracket 17"/>
          <p:cNvSpPr/>
          <p:nvPr/>
        </p:nvSpPr>
        <p:spPr>
          <a:xfrm>
            <a:off x="1782952" y="1147058"/>
            <a:ext cx="8942388" cy="80963"/>
          </a:xfrm>
          <a:prstGeom prst="bracketPair">
            <a:avLst/>
          </a:prstGeom>
          <a:solidFill>
            <a:sysClr val="windowText" lastClr="000000"/>
          </a:solidFill>
          <a:ln w="38100" cap="flat" cmpd="sng" algn="ctr">
            <a:solidFill>
              <a:sysClr val="windowText" lastClr="000000">
                <a:shade val="50000"/>
              </a:sysClr>
            </a:solidFill>
            <a:prstDash val="solid"/>
          </a:ln>
          <a:effectLst/>
        </p:spPr>
        <p:txBody>
          <a:bodyPr rtlCol="0" anchor="b"/>
          <a:lstStyle/>
          <a:p>
            <a:pPr defTabSz="914377" fontAlgn="base">
              <a:spcBef>
                <a:spcPct val="0"/>
              </a:spcBef>
              <a:spcAft>
                <a:spcPct val="0"/>
              </a:spcAft>
              <a:defRPr/>
            </a:pPr>
            <a:endParaRPr lang="en-US" sz="2000" b="1" kern="0" dirty="0">
              <a:solidFill>
                <a:prstClr val="white"/>
              </a:solidFill>
              <a:latin typeface="Constantia"/>
            </a:endParaRPr>
          </a:p>
          <a:p>
            <a:pPr algn="ctr" defTabSz="914377" fontAlgn="base">
              <a:spcBef>
                <a:spcPct val="0"/>
              </a:spcBef>
              <a:spcAft>
                <a:spcPct val="0"/>
              </a:spcAft>
              <a:defRPr/>
            </a:pPr>
            <a:endParaRPr lang="en-US" sz="1200" kern="0" dirty="0">
              <a:solidFill>
                <a:prstClr val="white"/>
              </a:solidFill>
              <a:latin typeface="Constantia"/>
            </a:endParaRPr>
          </a:p>
        </p:txBody>
      </p:sp>
      <p:grpSp>
        <p:nvGrpSpPr>
          <p:cNvPr id="20" name="Group 19"/>
          <p:cNvGrpSpPr/>
          <p:nvPr/>
        </p:nvGrpSpPr>
        <p:grpSpPr>
          <a:xfrm>
            <a:off x="1518407" y="1764388"/>
            <a:ext cx="4430321" cy="3445175"/>
            <a:chOff x="696344" y="2312158"/>
            <a:chExt cx="3657600" cy="3105981"/>
          </a:xfrm>
        </p:grpSpPr>
        <p:pic>
          <p:nvPicPr>
            <p:cNvPr id="21" name="Picture 5" descr="C:\Users\Gloria.Henry\AppData\Local\Microsoft\Windows\Temporary Internet Files\Content.IE5\M9ON4DTD\MP9003874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344" y="2809051"/>
              <a:ext cx="3657600" cy="2609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2" name="Rectangle 21"/>
            <p:cNvSpPr/>
            <p:nvPr/>
          </p:nvSpPr>
          <p:spPr>
            <a:xfrm>
              <a:off x="878906" y="2312158"/>
              <a:ext cx="3313113" cy="600075"/>
            </a:xfrm>
            <a:prstGeom prst="rect">
              <a:avLst/>
            </a:prstGeom>
            <a:solidFill>
              <a:sysClr val="window" lastClr="FFFFFF"/>
            </a:solidFill>
            <a:ln w="38100" cap="flat" cmpd="sng" algn="ctr">
              <a:solidFill>
                <a:srgbClr val="A5B592"/>
              </a:solidFill>
              <a:prstDash val="solid"/>
            </a:ln>
            <a:effectLst/>
          </p:spPr>
          <p:txBody>
            <a:bodyPr rtlCol="0" anchor="ctr"/>
            <a:lstStyle/>
            <a:p>
              <a:pPr marL="0" lvl="1" algn="ctr" defTabSz="914377" eaLnBrk="0" fontAlgn="base" hangingPunct="0">
                <a:lnSpc>
                  <a:spcPct val="110000"/>
                </a:lnSpc>
                <a:spcBef>
                  <a:spcPct val="0"/>
                </a:spcBef>
                <a:spcAft>
                  <a:spcPts val="300"/>
                </a:spcAft>
                <a:buClr>
                  <a:srgbClr val="2D2901"/>
                </a:buClr>
                <a:buSzPct val="100000"/>
                <a:tabLst>
                  <a:tab pos="341305" algn="l"/>
                </a:tabLst>
                <a:defRPr/>
              </a:pPr>
              <a:r>
                <a:rPr lang="en-US" sz="2400" b="1" i="1" kern="0" dirty="0">
                  <a:solidFill>
                    <a:prstClr val="black"/>
                  </a:solidFill>
                  <a:latin typeface="Arial" panose="020B0604020202020204" pitchFamily="34" charset="0"/>
                  <a:cs typeface="Arial" panose="020B0604020202020204" pitchFamily="34" charset="0"/>
                </a:rPr>
                <a:t>Quid Pro Quo</a:t>
              </a:r>
            </a:p>
          </p:txBody>
        </p:sp>
      </p:grpSp>
      <p:grpSp>
        <p:nvGrpSpPr>
          <p:cNvPr id="23" name="Group 22"/>
          <p:cNvGrpSpPr/>
          <p:nvPr/>
        </p:nvGrpSpPr>
        <p:grpSpPr>
          <a:xfrm>
            <a:off x="6250734" y="1789555"/>
            <a:ext cx="4503952" cy="3445175"/>
            <a:chOff x="4730146" y="2312158"/>
            <a:chExt cx="3723894" cy="3098042"/>
          </a:xfrm>
        </p:grpSpPr>
        <p:grpSp>
          <p:nvGrpSpPr>
            <p:cNvPr id="24" name="Group 23"/>
            <p:cNvGrpSpPr/>
            <p:nvPr/>
          </p:nvGrpSpPr>
          <p:grpSpPr>
            <a:xfrm>
              <a:off x="4730146" y="2801112"/>
              <a:ext cx="3723894" cy="2609088"/>
              <a:chOff x="4743450" y="2809051"/>
              <a:chExt cx="3723894" cy="2609088"/>
            </a:xfrm>
          </p:grpSpPr>
          <p:pic>
            <p:nvPicPr>
              <p:cNvPr id="26" name="Picture 8" descr="C:\Users\Jen.faulkenberry\AppData\Local\Microsoft\Windows\Temporary Internet Files\Content.IE5\9RUS4KHQ\MP900302919[1].jpg"/>
              <p:cNvPicPr>
                <a:picLocks noChangeAspect="1" noChangeArrowheads="1"/>
              </p:cNvPicPr>
              <p:nvPr/>
            </p:nvPicPr>
            <p:blipFill rotWithShape="1">
              <a:blip r:embed="rId4" cstate="print">
                <a:clrChange>
                  <a:clrFrom>
                    <a:srgbClr val="F4F4F4"/>
                  </a:clrFrom>
                  <a:clrTo>
                    <a:srgbClr val="F4F4F4">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t="9939"/>
              <a:stretch/>
            </p:blipFill>
            <p:spPr bwMode="auto">
              <a:xfrm>
                <a:off x="4743450" y="2809051"/>
                <a:ext cx="2066544" cy="2609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7" name="Picture 7" descr="C:\Users\Jen.faulkenberry\AppData\Local\Microsoft\Windows\Temporary Internet Files\Content.IE5\HXQRZFUE\MP900387570[1].jpg"/>
              <p:cNvPicPr>
                <a:picLocks noChangeAspect="1" noChangeArrowheads="1"/>
              </p:cNvPicPr>
              <p:nvPr/>
            </p:nvPicPr>
            <p:blipFill>
              <a:blip r:embed="rId5" cstate="print">
                <a:clrChange>
                  <a:clrFrom>
                    <a:srgbClr val="F4F4F4"/>
                  </a:clrFrom>
                  <a:clrTo>
                    <a:srgbClr val="F4F4F4">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5600" y="2809051"/>
                <a:ext cx="1761744" cy="2606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25" name="Rectangle 24"/>
            <p:cNvSpPr/>
            <p:nvPr/>
          </p:nvSpPr>
          <p:spPr>
            <a:xfrm>
              <a:off x="4935537" y="2312158"/>
              <a:ext cx="3313113" cy="600075"/>
            </a:xfrm>
            <a:prstGeom prst="rect">
              <a:avLst/>
            </a:prstGeom>
            <a:solidFill>
              <a:sysClr val="window" lastClr="FFFFFF"/>
            </a:solidFill>
            <a:ln w="38100" cap="flat" cmpd="sng" algn="ctr">
              <a:solidFill>
                <a:srgbClr val="A5B592"/>
              </a:solidFill>
              <a:prstDash val="solid"/>
            </a:ln>
            <a:effectLst/>
          </p:spPr>
          <p:txBody>
            <a:bodyPr rtlCol="0" anchor="ctr"/>
            <a:lstStyle/>
            <a:p>
              <a:pPr marL="0" lvl="1" algn="ctr" defTabSz="914377" fontAlgn="base">
                <a:spcBef>
                  <a:spcPct val="0"/>
                </a:spcBef>
                <a:spcAft>
                  <a:spcPct val="0"/>
                </a:spcAft>
                <a:defRPr/>
              </a:pPr>
              <a:r>
                <a:rPr lang="en-US" sz="2400" b="1" i="1" kern="0" dirty="0">
                  <a:solidFill>
                    <a:prstClr val="black"/>
                  </a:solidFill>
                  <a:latin typeface="Arial" panose="020B0604020202020204" pitchFamily="34" charset="0"/>
                  <a:cs typeface="Arial" panose="020B0604020202020204" pitchFamily="34" charset="0"/>
                </a:rPr>
                <a:t>Hostile Environment</a:t>
              </a:r>
            </a:p>
          </p:txBody>
        </p:sp>
      </p:grpSp>
      <p:sp>
        <p:nvSpPr>
          <p:cNvPr id="3" name="TextBox 2"/>
          <p:cNvSpPr txBox="1"/>
          <p:nvPr/>
        </p:nvSpPr>
        <p:spPr>
          <a:xfrm>
            <a:off x="9968283" y="5940451"/>
            <a:ext cx="1955728" cy="307777"/>
          </a:xfrm>
          <a:prstGeom prst="rect">
            <a:avLst/>
          </a:prstGeom>
          <a:noFill/>
        </p:spPr>
        <p:txBody>
          <a:bodyPr wrap="none" rtlCol="0">
            <a:spAutoFit/>
          </a:bodyPr>
          <a:lstStyle/>
          <a:p>
            <a:r>
              <a:rPr lang="en-US" sz="1400" dirty="0" smtClean="0">
                <a:solidFill>
                  <a:schemeClr val="bg1"/>
                </a:solidFill>
              </a:rPr>
              <a:t>Reference: AR 600-20</a:t>
            </a:r>
            <a:endParaRPr lang="en-US" sz="1400" dirty="0">
              <a:solidFill>
                <a:schemeClr val="bg1"/>
              </a:solidFill>
            </a:endParaRPr>
          </a:p>
        </p:txBody>
      </p:sp>
    </p:spTree>
    <p:extLst>
      <p:ext uri="{BB962C8B-B14F-4D97-AF65-F5344CB8AC3E}">
        <p14:creationId xmlns:p14="http://schemas.microsoft.com/office/powerpoint/2010/main" val="2107855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Template V 1-11">
  <a:themeElements>
    <a:clrScheme name="SHARP Colors">
      <a:dk1>
        <a:sysClr val="windowText" lastClr="000000"/>
      </a:dk1>
      <a:lt1>
        <a:sysClr val="window" lastClr="FFFFFF"/>
      </a:lt1>
      <a:dk2>
        <a:srgbClr val="5A5A59"/>
      </a:dk2>
      <a:lt2>
        <a:srgbClr val="90826C"/>
      </a:lt2>
      <a:accent1>
        <a:srgbClr val="FAC931"/>
      </a:accent1>
      <a:accent2>
        <a:srgbClr val="61705A"/>
      </a:accent2>
      <a:accent3>
        <a:srgbClr val="ADBDAC"/>
      </a:accent3>
      <a:accent4>
        <a:srgbClr val="4A2A18"/>
      </a:accent4>
      <a:accent5>
        <a:srgbClr val="C3AC63"/>
      </a:accent5>
      <a:accent6>
        <a:srgbClr val="90826C"/>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8267</Words>
  <Application>Microsoft Office PowerPoint</Application>
  <PresentationFormat>Widescreen</PresentationFormat>
  <Paragraphs>738</Paragraphs>
  <Slides>27</Slides>
  <Notes>27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27</vt:i4>
      </vt:variant>
    </vt:vector>
  </HeadingPairs>
  <TitlesOfParts>
    <vt:vector size="44" baseType="lpstr">
      <vt:lpstr>MS PGothic</vt:lpstr>
      <vt:lpstr>MS PGothic</vt:lpstr>
      <vt:lpstr> Arial</vt:lpstr>
      <vt:lpstr>Arial</vt:lpstr>
      <vt:lpstr>Calibri</vt:lpstr>
      <vt:lpstr>Constantia</vt:lpstr>
      <vt:lpstr>Courier New</vt:lpstr>
      <vt:lpstr>Franklin Gothic Book</vt:lpstr>
      <vt:lpstr>Lucida Grande</vt:lpstr>
      <vt:lpstr>Monotype Sorts</vt:lpstr>
      <vt:lpstr>Symbol</vt:lpstr>
      <vt:lpstr>Times</vt:lpstr>
      <vt:lpstr>Times New Roman</vt:lpstr>
      <vt:lpstr>Verdana</vt:lpstr>
      <vt:lpstr>Wingdings</vt:lpstr>
      <vt:lpstr>Wingdings 2</vt:lpstr>
      <vt:lpstr>3_Template V 1-11</vt:lpstr>
      <vt:lpstr>USAG Bavaria Initial Brief  </vt:lpstr>
      <vt:lpstr>PowerPoint Presentation</vt:lpstr>
      <vt:lpstr>Prevention</vt:lpstr>
      <vt:lpstr>What YOU and others can do</vt:lpstr>
      <vt:lpstr>Bystander Intervention Process</vt:lpstr>
      <vt:lpstr>Bystander Intervention 3Ds</vt:lpstr>
      <vt:lpstr>Definition of Sexual Harassment</vt:lpstr>
      <vt:lpstr>PowerPoint Presentation</vt:lpstr>
      <vt:lpstr>Types of Sexual Harassment</vt:lpstr>
      <vt:lpstr>Army Policy on Sexual Harassment</vt:lpstr>
      <vt:lpstr>Army Policy on Sexual Harassment,   (Continued)</vt:lpstr>
      <vt:lpstr>PowerPoint Presentation</vt:lpstr>
      <vt:lpstr>Reporting Options – Military</vt:lpstr>
      <vt:lpstr>Reporting Options - Civilians</vt:lpstr>
      <vt:lpstr>PowerPoint Presentation</vt:lpstr>
      <vt:lpstr>What is Sexual Assault?</vt:lpstr>
      <vt:lpstr>Definition of Consent</vt:lpstr>
      <vt:lpstr>Army Policy on Sexual Assault</vt:lpstr>
      <vt:lpstr>Restricted vs. Unrestricted Reporting</vt:lpstr>
      <vt:lpstr>Restricted vs. Unrestricted Reporting, (Continued)</vt:lpstr>
      <vt:lpstr>PowerPoint Presentation</vt:lpstr>
      <vt:lpstr>Potential Consequences for Sexual Assault (Military)  </vt:lpstr>
      <vt:lpstr>Army Policy on Retaliation</vt:lpstr>
      <vt:lpstr>Call to Action</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2010-08-16T16:32:56Z</dcterms:created>
  <dcterms:modified xsi:type="dcterms:W3CDTF">2020-06-03T09:47:36Z</dcterms:modified>
  <cp:contentStatus/>
</cp:coreProperties>
</file>