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578" r:id="rId3"/>
    <p:sldId id="582" r:id="rId4"/>
    <p:sldId id="583" r:id="rId5"/>
    <p:sldId id="581" r:id="rId6"/>
    <p:sldId id="58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fault User" initials="DU" lastIdx="0" clrIdx="0">
    <p:extLst>
      <p:ext uri="{19B8F6BF-5375-455C-9EA6-DF929625EA0E}">
        <p15:presenceInfo xmlns:p15="http://schemas.microsoft.com/office/powerpoint/2012/main" userId="Default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8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1" autoAdjust="0"/>
    <p:restoredTop sz="88752" autoAdjust="0"/>
  </p:normalViewPr>
  <p:slideViewPr>
    <p:cSldViewPr>
      <p:cViewPr varScale="1">
        <p:scale>
          <a:sx n="67" d="100"/>
          <a:sy n="67" d="100"/>
        </p:scale>
        <p:origin x="16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67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946"/>
    </p:cViewPr>
  </p:sorterViewPr>
  <p:notesViewPr>
    <p:cSldViewPr>
      <p:cViewPr varScale="1">
        <p:scale>
          <a:sx n="83" d="100"/>
          <a:sy n="83" d="100"/>
        </p:scale>
        <p:origin x="317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0"/>
            <a:ext cx="3037840" cy="46513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4B916AB6-937F-4111-A927-777CC0CF99CC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829675"/>
            <a:ext cx="3037840" cy="46513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E9B39D2A-BF0D-444B-BD4A-808419B8F2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76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A9629A97-7816-4E13-815C-F55F51C23702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2117" tIns="46058" rIns="92117" bIns="4605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4820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B6B13AE2-D634-497F-8AEE-F136ED92B7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67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3AE2-D634-497F-8AEE-F136ED92B78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609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3AE2-D634-497F-8AEE-F136ED92B78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09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914400" y="457200"/>
            <a:ext cx="8001000" cy="353380"/>
          </a:xfrm>
          <a:prstGeom prst="rect">
            <a:avLst/>
          </a:prstGeom>
          <a:solidFill>
            <a:srgbClr val="EABD00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/>
          <a:p>
            <a:pPr defTabSz="91429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7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3" name="Picture 12" descr="http://t2.gstatic.com/images?q=tbn:jsTWKFLtJgQtBM: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95645"/>
            <a:ext cx="1219200" cy="876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United States Army Europ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7640"/>
            <a:ext cx="14478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6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5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9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7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4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7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8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7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8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914400" y="457200"/>
            <a:ext cx="8001000" cy="353380"/>
          </a:xfrm>
          <a:prstGeom prst="rect">
            <a:avLst/>
          </a:prstGeom>
          <a:solidFill>
            <a:srgbClr val="EABD00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/>
          <a:p>
            <a:pPr defTabSz="91429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7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2400" y="6553200"/>
            <a:ext cx="8839200" cy="161925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/>
          <a:p>
            <a:pPr defTabSz="91429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7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Slide Number Placeholder 8"/>
          <p:cNvSpPr txBox="1">
            <a:spLocks/>
          </p:cNvSpPr>
          <p:nvPr/>
        </p:nvSpPr>
        <p:spPr>
          <a:xfrm>
            <a:off x="6858000" y="6448425"/>
            <a:ext cx="2133600" cy="381000"/>
          </a:xfrm>
          <a:prstGeom prst="rect">
            <a:avLst/>
          </a:prstGeom>
        </p:spPr>
        <p:txBody>
          <a:bodyPr lIns="91430" tIns="45715" rIns="91430" bIns="45715" anchor="ctr"/>
          <a:lstStyle>
            <a:lvl1pPr algn="r" defTabSz="91429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1">
                <a:solidFill>
                  <a:srgbClr val="FFFFFF"/>
                </a:solidFill>
                <a:latin typeface="Calibri" pitchFamily="34" charset="0"/>
                <a:cs typeface="+mn-cs"/>
              </a:defRPr>
            </a:lvl1pPr>
          </a:lstStyle>
          <a:p>
            <a:pPr fontAlgn="base">
              <a:defRPr/>
            </a:pPr>
            <a:endParaRPr lang="en-US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152400" y="2914745"/>
            <a:ext cx="8763000" cy="6858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4800" b="1" kern="0" dirty="0" smtClean="0">
                <a:solidFill>
                  <a:schemeClr val="tx1"/>
                </a:solidFill>
              </a:rPr>
              <a:t>RETENTION</a:t>
            </a:r>
            <a:endParaRPr lang="en-US" sz="4800" b="1" kern="0" dirty="0">
              <a:solidFill>
                <a:schemeClr val="tx1"/>
              </a:solidFill>
            </a:endParaRPr>
          </a:p>
        </p:txBody>
      </p:sp>
      <p:pic>
        <p:nvPicPr>
          <p:cNvPr id="10" name="Picture 9" descr="http://t2.gstatic.com/images?q=tbn:jsTWKFLtJgQtBM: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95645"/>
            <a:ext cx="1219200" cy="876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United States Army Europ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5645"/>
            <a:ext cx="14478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/>
      </p:par>
    </p:tnLst>
  </p:timing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307696" algn="ctr" defTabSz="913472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615391" algn="ctr" defTabSz="913472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923087" algn="ctr" defTabSz="913472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230782" algn="ctr" defTabSz="913472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1413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5813" indent="-228600" algn="l" defTabSz="9128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364342" indent="-228635" algn="l" defTabSz="913472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672037" indent="-228635" algn="l" defTabSz="913472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2979733" indent="-228635" algn="l" defTabSz="913472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287429" indent="-228635" algn="l" defTabSz="913472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1539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7696" algn="l" defTabSz="61539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5391" algn="l" defTabSz="61539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3087" algn="l" defTabSz="61539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0782" algn="l" defTabSz="61539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8478" algn="l" defTabSz="61539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46174" algn="l" defTabSz="61539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53869" algn="l" defTabSz="61539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1565" algn="l" defTabSz="61539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1FC17-CDBD-4087-9667-DC65014BBC9C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4FEA4-2A2D-4853-B20A-08AAAEACF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8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2743200"/>
            <a:ext cx="8763000" cy="6858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4800" b="1" kern="0" dirty="0" smtClean="0">
                <a:solidFill>
                  <a:schemeClr val="tx1"/>
                </a:solidFill>
              </a:rPr>
              <a:t>RETENTION</a:t>
            </a:r>
            <a:endParaRPr lang="en-US" sz="48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275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143000"/>
            <a:ext cx="8763000" cy="6858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chemeClr val="tx1"/>
                </a:solidFill>
              </a:rPr>
              <a:t>Tower Barracks</a:t>
            </a:r>
            <a:endParaRPr lang="en-US" sz="2800" b="1" kern="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8600" y="2362200"/>
            <a:ext cx="2895600" cy="6858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sz="4800" b="1" kern="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8125" y="2019300"/>
            <a:ext cx="3505200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7</a:t>
            </a:r>
            <a:r>
              <a:rPr lang="en-US" sz="1800" b="1" kern="0" baseline="30000" dirty="0" smtClean="0">
                <a:solidFill>
                  <a:schemeClr val="tx1"/>
                </a:solidFill>
              </a:rPr>
              <a:t>th</a:t>
            </a:r>
            <a:r>
              <a:rPr lang="en-US" sz="1800" b="1" kern="0" dirty="0" smtClean="0">
                <a:solidFill>
                  <a:schemeClr val="tx1"/>
                </a:solidFill>
              </a:rPr>
              <a:t> Army Training Command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SFC Ward, Jeremy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DSN 314-569-2752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8125" y="4619625"/>
            <a:ext cx="3505200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4-319 FA ABN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SFC </a:t>
            </a:r>
            <a:r>
              <a:rPr lang="en-US" sz="1800" b="1" kern="0" dirty="0" err="1" smtClean="0">
                <a:solidFill>
                  <a:schemeClr val="tx1"/>
                </a:solidFill>
              </a:rPr>
              <a:t>LaChapelle</a:t>
            </a:r>
            <a:r>
              <a:rPr lang="en-US" sz="1800" b="1" kern="0" dirty="0" smtClean="0">
                <a:solidFill>
                  <a:schemeClr val="tx1"/>
                </a:solidFill>
              </a:rPr>
              <a:t>, Chelsea</a:t>
            </a:r>
            <a:endParaRPr lang="en-US" sz="1800" b="1" kern="0" dirty="0" smtClean="0">
              <a:solidFill>
                <a:schemeClr val="tx1"/>
              </a:solidFill>
            </a:endParaRP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DSN 314-526-3370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5400" y="2019300"/>
            <a:ext cx="3505200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41</a:t>
            </a:r>
            <a:r>
              <a:rPr lang="en-US" sz="1800" b="1" kern="0" baseline="30000" dirty="0" smtClean="0">
                <a:solidFill>
                  <a:schemeClr val="tx1"/>
                </a:solidFill>
              </a:rPr>
              <a:t>st</a:t>
            </a:r>
            <a:r>
              <a:rPr lang="en-US" sz="1800" b="1" kern="0" dirty="0" smtClean="0">
                <a:solidFill>
                  <a:schemeClr val="tx1"/>
                </a:solidFill>
              </a:rPr>
              <a:t> Fires BDE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MSG Diggs, Tanisha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DSN 314-569-4174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0525" y="3400425"/>
            <a:ext cx="3505200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1-91</a:t>
            </a:r>
            <a:r>
              <a:rPr lang="en-US" sz="1800" b="1" kern="0" baseline="30000" dirty="0" smtClean="0">
                <a:solidFill>
                  <a:schemeClr val="tx1"/>
                </a:solidFill>
              </a:rPr>
              <a:t>st</a:t>
            </a:r>
            <a:r>
              <a:rPr lang="en-US" sz="1800" b="1" kern="0" dirty="0" smtClean="0">
                <a:solidFill>
                  <a:schemeClr val="tx1"/>
                </a:solidFill>
              </a:rPr>
              <a:t> CAV ABN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SSG </a:t>
            </a:r>
            <a:r>
              <a:rPr lang="en-US" sz="1800" b="1" kern="0" dirty="0" err="1" smtClean="0">
                <a:solidFill>
                  <a:schemeClr val="tx1"/>
                </a:solidFill>
              </a:rPr>
              <a:t>Kurschat</a:t>
            </a:r>
            <a:r>
              <a:rPr lang="en-US" sz="1800" b="1" kern="0" dirty="0" smtClean="0">
                <a:solidFill>
                  <a:schemeClr val="tx1"/>
                </a:solidFill>
              </a:rPr>
              <a:t>, Christian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DSN 314-569-3461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05400" y="4619625"/>
            <a:ext cx="3505200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RES, 2CR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SFC Ayala, Francisco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DSN 314-569-1305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05400" y="3400425"/>
            <a:ext cx="3505200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15</a:t>
            </a:r>
            <a:r>
              <a:rPr lang="en-US" sz="1800" b="1" kern="0" baseline="30000" dirty="0" smtClean="0">
                <a:solidFill>
                  <a:schemeClr val="tx1"/>
                </a:solidFill>
              </a:rPr>
              <a:t>th</a:t>
            </a:r>
            <a:r>
              <a:rPr lang="en-US" sz="1800" b="1" kern="0" dirty="0" smtClean="0">
                <a:solidFill>
                  <a:schemeClr val="tx1"/>
                </a:solidFill>
              </a:rPr>
              <a:t> ENG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SFC Dine, Norman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DSN 314-569-6139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28600" y="5495925"/>
            <a:ext cx="8762999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Reserve Component Career Counselor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SFC Corona, Luis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DSN 314-526-2751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84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143000"/>
            <a:ext cx="8763000" cy="6858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chemeClr val="tx1"/>
                </a:solidFill>
              </a:rPr>
              <a:t>Rose</a:t>
            </a:r>
            <a:r>
              <a:rPr lang="en-US" sz="2800" b="1" kern="0" dirty="0" smtClean="0">
                <a:solidFill>
                  <a:schemeClr val="tx1"/>
                </a:solidFill>
              </a:rPr>
              <a:t> Barracks</a:t>
            </a:r>
            <a:endParaRPr lang="en-US" sz="2800" b="1" kern="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8600" y="2362200"/>
            <a:ext cx="2895600" cy="6858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sz="4800" b="1" kern="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00" y="1824038"/>
            <a:ext cx="3505200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18</a:t>
            </a:r>
            <a:r>
              <a:rPr lang="en-US" sz="1800" b="1" kern="0" baseline="30000" dirty="0" smtClean="0">
                <a:solidFill>
                  <a:schemeClr val="tx1"/>
                </a:solidFill>
              </a:rPr>
              <a:t>th</a:t>
            </a:r>
            <a:r>
              <a:rPr lang="en-US" sz="1800" b="1" kern="0" dirty="0" smtClean="0">
                <a:solidFill>
                  <a:schemeClr val="tx1"/>
                </a:solidFill>
              </a:rPr>
              <a:t> MP BDE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MSG Owens, Robert</a:t>
            </a:r>
            <a:endParaRPr lang="en-US" sz="1800" b="1" kern="0" dirty="0" smtClean="0">
              <a:solidFill>
                <a:schemeClr val="tx1"/>
              </a:solidFill>
            </a:endParaRP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DSN 314-599-1855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972050" y="1819276"/>
            <a:ext cx="3505200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2CR</a:t>
            </a:r>
            <a:endParaRPr lang="en-US" sz="1800" kern="0" dirty="0" smtClean="0">
              <a:solidFill>
                <a:schemeClr val="tx1"/>
              </a:solidFill>
            </a:endParaRP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MSG Glover, Jason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DSN 314-476-5166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67024" y="2695576"/>
            <a:ext cx="3505200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B-MEDDAC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SSG Contreras, Nelson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DSN 314-590-3809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38124" y="3876677"/>
            <a:ext cx="8762999" cy="876300"/>
          </a:xfrm>
          <a:prstGeom prst="rect">
            <a:avLst/>
          </a:prstGeom>
        </p:spPr>
        <p:txBody>
          <a:bodyPr/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307696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615391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923087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230782" algn="ctr" defTabSz="913472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b="1" kern="0" dirty="0" smtClean="0">
                <a:solidFill>
                  <a:schemeClr val="tx1"/>
                </a:solidFill>
              </a:rPr>
              <a:t>Reserve Component Career Counselor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       SFC Mata, Ryan   /   SFC Apholz, Michael</a:t>
            </a:r>
          </a:p>
          <a:p>
            <a:r>
              <a:rPr lang="en-US" sz="1800" b="1" kern="0" dirty="0" smtClean="0">
                <a:solidFill>
                  <a:schemeClr val="tx1"/>
                </a:solidFill>
              </a:rPr>
              <a:t>    DSN 314-476-207   /      DSN 314-476-2443</a:t>
            </a:r>
            <a:endParaRPr lang="en-US" sz="18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95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430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4 IMPORTANT OPPORTUNITY WINDOWS</a:t>
            </a:r>
            <a:endParaRPr lang="en-US" sz="2800" dirty="0" smtClean="0"/>
          </a:p>
          <a:p>
            <a:endParaRPr lang="en-US" sz="2400" dirty="0" smtClean="0"/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18 MONTHS FROM ETS: SFL-TAP Eligible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15 MONTHS FROM ETS: REUP Opportunity Window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68325" indent="-285750">
              <a:buFont typeface="Arial" panose="020B0604020202020204" pitchFamily="34" charset="0"/>
              <a:buChar char="•"/>
              <a:tabLst>
                <a:tab pos="568325" algn="l"/>
              </a:tabLst>
            </a:pPr>
            <a:r>
              <a:rPr lang="en-US" sz="2400" dirty="0" smtClean="0"/>
              <a:t>6   MONTHS FROM ETS: RCCC Eligible</a:t>
            </a:r>
          </a:p>
          <a:p>
            <a:pPr marL="285750" indent="-285750"/>
            <a:endParaRPr lang="en-US" sz="2400" dirty="0"/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400" strike="sngStrike" dirty="0" smtClean="0"/>
              <a:t>3   MONTHS FROM ETS: 90 Day Window </a:t>
            </a:r>
            <a:r>
              <a:rPr lang="en-US" sz="2400" dirty="0" smtClean="0"/>
              <a:t>(Suspended)</a:t>
            </a:r>
          </a:p>
        </p:txBody>
      </p:sp>
    </p:spTree>
    <p:extLst>
      <p:ext uri="{BB962C8B-B14F-4D97-AF65-F5344CB8AC3E}">
        <p14:creationId xmlns:p14="http://schemas.microsoft.com/office/powerpoint/2010/main" val="2257724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43000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Retention Options</a:t>
            </a:r>
            <a:endParaRPr lang="en-US" sz="2800" dirty="0" smtClean="0"/>
          </a:p>
          <a:p>
            <a:endParaRPr lang="en-US" sz="2400" dirty="0" smtClean="0"/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1- Regular </a:t>
            </a:r>
            <a:r>
              <a:rPr lang="en-US" sz="2400" dirty="0" smtClean="0"/>
              <a:t>Army 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2- Current Station </a:t>
            </a:r>
            <a:r>
              <a:rPr lang="en-US" sz="2400" dirty="0" smtClean="0"/>
              <a:t>Stabilization</a:t>
            </a:r>
            <a:endParaRPr lang="en-US" sz="2400" dirty="0" smtClean="0"/>
          </a:p>
          <a:p>
            <a:pPr marL="568325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568325" indent="-285750">
              <a:buFont typeface="Arial" panose="020B0604020202020204" pitchFamily="34" charset="0"/>
              <a:buChar char="•"/>
              <a:tabLst>
                <a:tab pos="568325" algn="l"/>
              </a:tabLst>
            </a:pPr>
            <a:r>
              <a:rPr lang="en-US" sz="2400" dirty="0" smtClean="0"/>
              <a:t>3- Army </a:t>
            </a:r>
            <a:r>
              <a:rPr lang="en-US" sz="2400" dirty="0" smtClean="0"/>
              <a:t>Training</a:t>
            </a:r>
            <a:endParaRPr lang="en-US" sz="2400" dirty="0" smtClean="0"/>
          </a:p>
          <a:p>
            <a:pPr marL="285750" indent="-285750"/>
            <a:endParaRPr lang="en-US" sz="2400" dirty="0"/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4- Overseas </a:t>
            </a:r>
            <a:r>
              <a:rPr lang="en-US" sz="2400" dirty="0" smtClean="0"/>
              <a:t>Assignment</a:t>
            </a:r>
            <a:endParaRPr lang="en-US" sz="2400" dirty="0" smtClean="0"/>
          </a:p>
          <a:p>
            <a:pPr marL="568325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5- CONUS </a:t>
            </a:r>
            <a:r>
              <a:rPr lang="en-US" sz="2400" dirty="0" smtClean="0"/>
              <a:t>Station-of-Choice</a:t>
            </a:r>
          </a:p>
          <a:p>
            <a:pPr marL="568325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ROW Extensions</a:t>
            </a:r>
          </a:p>
          <a:p>
            <a:pPr marL="568325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2575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08354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57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57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12755</TotalTime>
  <Words>171</Words>
  <Application>Microsoft Office PowerPoint</Application>
  <PresentationFormat>On-screen Show (4:3)</PresentationFormat>
  <Paragraphs>60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17_Default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U.S.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Ward, Jeremy L SFC USARMY USAREUR (US)</cp:lastModifiedBy>
  <cp:revision>761</cp:revision>
  <cp:lastPrinted>2017-05-15T10:15:05Z</cp:lastPrinted>
  <dcterms:created xsi:type="dcterms:W3CDTF">2013-08-27T21:11:28Z</dcterms:created>
  <dcterms:modified xsi:type="dcterms:W3CDTF">2020-05-29T09:23:20Z</dcterms:modified>
</cp:coreProperties>
</file>