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
  </p:notesMasterIdLst>
  <p:sldIdLst>
    <p:sldId id="256" r:id="rId2"/>
    <p:sldId id="257" r:id="rId3"/>
    <p:sldId id="337" r:id="rId4"/>
    <p:sldId id="332" r:id="rId5"/>
    <p:sldId id="35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03A"/>
    <a:srgbClr val="329632"/>
    <a:srgbClr val="000000"/>
    <a:srgbClr val="4BA5FF"/>
    <a:srgbClr val="658CD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9" autoAdjust="0"/>
    <p:restoredTop sz="94660"/>
  </p:normalViewPr>
  <p:slideViewPr>
    <p:cSldViewPr snapToGrid="0">
      <p:cViewPr varScale="1">
        <p:scale>
          <a:sx n="67" d="100"/>
          <a:sy n="67" d="100"/>
        </p:scale>
        <p:origin x="157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453C7-0BA4-492C-B485-7C764EBDF43E}" type="datetimeFigureOut">
              <a:rPr lang="en-US" smtClean="0"/>
              <a:t>2/19/2021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B2B1A-EC5F-4CDC-ABDF-58E52ED239AC}" type="slidenum">
              <a:rPr lang="en-US" smtClean="0"/>
              <a:t>‹#›</a:t>
            </a:fld>
            <a:endParaRPr lang="en-US"/>
          </a:p>
        </p:txBody>
      </p:sp>
    </p:spTree>
    <p:extLst>
      <p:ext uri="{BB962C8B-B14F-4D97-AF65-F5344CB8AC3E}">
        <p14:creationId xmlns:p14="http://schemas.microsoft.com/office/powerpoint/2010/main" val="118214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9241" rtl="0" eaLnBrk="0" fontAlgn="base" latinLnBrk="0" hangingPunct="0">
              <a:lnSpc>
                <a:spcPct val="100000"/>
              </a:lnSpc>
              <a:spcBef>
                <a:spcPct val="0"/>
              </a:spcBef>
              <a:spcAft>
                <a:spcPct val="0"/>
              </a:spcAft>
              <a:buClrTx/>
              <a:buSzTx/>
              <a:buFontTx/>
              <a:buNone/>
              <a:tabLst/>
              <a:defRPr/>
            </a:pPr>
            <a:fld id="{D9E9E939-0A6F-403C-9BD4-55C5E0FEF90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6" charset="-128"/>
                <a:cs typeface="+mn-cs"/>
              </a:rPr>
              <a:pPr marL="0" marR="0" lvl="0" indent="0" algn="r" defTabSz="929241"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0914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B2B1A-EC5F-4CDC-ABDF-58E52ED239AC}" type="slidenum">
              <a:rPr lang="en-US" smtClean="0"/>
              <a:t>2</a:t>
            </a:fld>
            <a:endParaRPr lang="en-US"/>
          </a:p>
        </p:txBody>
      </p:sp>
    </p:spTree>
    <p:extLst>
      <p:ext uri="{BB962C8B-B14F-4D97-AF65-F5344CB8AC3E}">
        <p14:creationId xmlns:p14="http://schemas.microsoft.com/office/powerpoint/2010/main" val="294216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B2B1A-EC5F-4CDC-ABDF-58E52ED239AC}" type="slidenum">
              <a:rPr lang="en-US" smtClean="0"/>
              <a:t>4</a:t>
            </a:fld>
            <a:endParaRPr lang="en-US"/>
          </a:p>
        </p:txBody>
      </p:sp>
    </p:spTree>
    <p:extLst>
      <p:ext uri="{BB962C8B-B14F-4D97-AF65-F5344CB8AC3E}">
        <p14:creationId xmlns:p14="http://schemas.microsoft.com/office/powerpoint/2010/main" val="241328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855910"/>
      </p:ext>
    </p:extLst>
  </p:cSld>
  <p:clrMapOvr>
    <a:masterClrMapping/>
  </p:clrMapOvr>
  <p:transition spd="med">
    <p:cu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4D4850-E377-4A1A-A9FB-708E1C16117E}"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D2628-CF01-40A4-87E2-7D0116069A02}" type="slidenum">
              <a:rPr lang="en-US" smtClean="0"/>
              <a:t>‹#›</a:t>
            </a:fld>
            <a:endParaRPr lang="en-US"/>
          </a:p>
        </p:txBody>
      </p:sp>
    </p:spTree>
    <p:extLst>
      <p:ext uri="{BB962C8B-B14F-4D97-AF65-F5344CB8AC3E}">
        <p14:creationId xmlns:p14="http://schemas.microsoft.com/office/powerpoint/2010/main" val="427195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11287755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6"/>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42291122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728081277"/>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1" name="LowerBa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32283"/>
            <a:ext cx="9144000" cy="923925"/>
          </a:xfrm>
          <a:prstGeom prst="rect">
            <a:avLst/>
          </a:prstGeom>
        </p:spPr>
      </p:pic>
      <p:pic>
        <p:nvPicPr>
          <p:cNvPr id="13" name="TopBa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14" name="Title Placeholder 1"/>
          <p:cNvSpPr>
            <a:spLocks noGrp="1"/>
          </p:cNvSpPr>
          <p:nvPr>
            <p:ph type="title"/>
          </p:nvPr>
        </p:nvSpPr>
        <p:spPr bwMode="gray">
          <a:xfrm>
            <a:off x="836761" y="99567"/>
            <a:ext cx="7955280" cy="584775"/>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pic>
        <p:nvPicPr>
          <p:cNvPr id="22" name="Picture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96102" y="6108970"/>
            <a:ext cx="659247" cy="602112"/>
          </a:xfrm>
          <a:prstGeom prst="rect">
            <a:avLst/>
          </a:prstGeom>
        </p:spPr>
      </p:pic>
      <p:sp>
        <p:nvSpPr>
          <p:cNvPr id="7" name="TextBox 6"/>
          <p:cNvSpPr txBox="1"/>
          <p:nvPr userDrawn="1"/>
        </p:nvSpPr>
        <p:spPr>
          <a:xfrm>
            <a:off x="4002752" y="6583469"/>
            <a:ext cx="1072588"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r>
              <a:rPr lang="en-US" sz="1200" b="1" dirty="0" smtClean="0">
                <a:latin typeface="Arial" panose="020B0604020202020204" pitchFamily="34" charset="0"/>
                <a:cs typeface="Arial" panose="020B0604020202020204" pitchFamily="34" charset="0"/>
              </a:rPr>
              <a:t> of 5</a:t>
            </a:r>
            <a:endParaRPr lang="en-US" sz="1200" b="1" dirty="0">
              <a:latin typeface="Arial" panose="020B0604020202020204" pitchFamily="34" charset="0"/>
              <a:cs typeface="Arial" panose="020B0604020202020204" pitchFamily="34" charset="0"/>
            </a:endParaRPr>
          </a:p>
        </p:txBody>
      </p:sp>
      <p:sp>
        <p:nvSpPr>
          <p:cNvPr id="8" name="Rectangle 7"/>
          <p:cNvSpPr/>
          <p:nvPr userDrawn="1"/>
        </p:nvSpPr>
        <p:spPr>
          <a:xfrm>
            <a:off x="0" y="6616189"/>
            <a:ext cx="4051883" cy="246221"/>
          </a:xfrm>
          <a:prstGeom prst="rect">
            <a:avLst/>
          </a:prstGeom>
        </p:spPr>
        <p:txBody>
          <a:bodyPr wrap="square">
            <a:spAutoFit/>
          </a:bodyPr>
          <a:lstStyle/>
          <a:p>
            <a:pPr algn="l" defTabSz="457200" fontAlgn="base">
              <a:spcBef>
                <a:spcPct val="0"/>
              </a:spcBef>
              <a:spcAft>
                <a:spcPct val="0"/>
              </a:spcAft>
            </a:pPr>
            <a:r>
              <a:rPr lang="en-US" sz="1000" dirty="0" smtClean="0">
                <a:solidFill>
                  <a:prstClr val="black"/>
                </a:solidFill>
                <a:latin typeface="Arial" charset="0"/>
                <a:cs typeface="Arial" charset="0"/>
              </a:rPr>
              <a:t>Mark D. Moll/314-476-2858/mark.d.moll.civ@mail.mil</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val="4069746993"/>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727" r:id="rId3"/>
    <p:sldLayoutId id="2147483711" r:id="rId4"/>
    <p:sldLayoutId id="2147483729" r:id="rId5"/>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tx1"/>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0" fontAlgn="base" hangingPunct="0">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0" fontAlgn="base" hangingPunct="0">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0" fontAlgn="base" hangingPunct="0">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fontAlgn="base">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fontAlgn="base">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fontAlgn="base">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fontAlgn="base">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10" name="Subtitle 9"/>
          <p:cNvSpPr>
            <a:spLocks noGrp="1"/>
          </p:cNvSpPr>
          <p:nvPr>
            <p:ph type="subTitle" idx="1"/>
          </p:nvPr>
        </p:nvSpPr>
        <p:spPr/>
        <p:txBody>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5476875"/>
          </a:xfrm>
          <a:prstGeom prst="rect">
            <a:avLst/>
          </a:prstGeom>
        </p:spPr>
      </p:pic>
      <p:pic>
        <p:nvPicPr>
          <p:cNvPr id="12" name="Lower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pic>
        <p:nvPicPr>
          <p:cNvPr id="14" name="Army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746" y="2"/>
            <a:ext cx="1495425" cy="1857375"/>
          </a:xfrm>
          <a:prstGeom prst="rect">
            <a:avLst/>
          </a:prstGeom>
        </p:spPr>
      </p:pic>
      <p:sp>
        <p:nvSpPr>
          <p:cNvPr id="15" name="Classification Lower"/>
          <p:cNvSpPr txBox="1">
            <a:spLocks/>
          </p:cNvSpPr>
          <p:nvPr/>
        </p:nvSpPr>
        <p:spPr>
          <a:xfrm>
            <a:off x="0" y="6710045"/>
            <a:ext cx="137160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srgbClr val="000000"/>
                </a:solidFill>
              </a:rPr>
              <a:t>UNCLASSIFIED</a:t>
            </a:r>
            <a:endParaRPr lang="en-US" sz="900" b="1" dirty="0">
              <a:solidFill>
                <a:srgbClr val="000000"/>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8258" y="4089863"/>
            <a:ext cx="914433" cy="835182"/>
          </a:xfrm>
          <a:prstGeom prst="rect">
            <a:avLst/>
          </a:prstGeom>
        </p:spPr>
      </p:pic>
      <p:sp>
        <p:nvSpPr>
          <p:cNvPr id="20" name="Title 9"/>
          <p:cNvSpPr txBox="1">
            <a:spLocks/>
          </p:cNvSpPr>
          <p:nvPr/>
        </p:nvSpPr>
        <p:spPr>
          <a:xfrm>
            <a:off x="140550" y="5050975"/>
            <a:ext cx="6063028" cy="1195989"/>
          </a:xfrm>
          <a:prstGeom prst="rect">
            <a:avLst/>
          </a:prstGeom>
        </p:spPr>
        <p:txBody>
          <a:bodyPr/>
          <a:lstStyle>
            <a:lvl1pPr algn="ctr" rtl="0" eaLnBrk="0" fontAlgn="base" hangingPunct="0">
              <a:spcBef>
                <a:spcPct val="0"/>
              </a:spcBef>
              <a:spcAft>
                <a:spcPct val="0"/>
              </a:spcAft>
              <a:defRPr sz="3200" b="1">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a:lstStyle>
          <a:p>
            <a:pPr algn="l"/>
            <a:r>
              <a:rPr lang="en-US" sz="3500" kern="0" dirty="0">
                <a:ln>
                  <a:solidFill>
                    <a:srgbClr val="DDDDDD">
                      <a:lumMod val="50000"/>
                    </a:srgbClr>
                  </a:solidFill>
                </a:ln>
                <a:solidFill>
                  <a:srgbClr val="FFFFFF"/>
                </a:solidFill>
              </a:rPr>
              <a:t>USAG </a:t>
            </a:r>
            <a:r>
              <a:rPr lang="en-US" sz="3500" kern="0" dirty="0" smtClean="0">
                <a:ln>
                  <a:solidFill>
                    <a:srgbClr val="DDDDDD">
                      <a:lumMod val="50000"/>
                    </a:srgbClr>
                  </a:solidFill>
                </a:ln>
                <a:solidFill>
                  <a:srgbClr val="FFFFFF"/>
                </a:solidFill>
              </a:rPr>
              <a:t>Bavaria</a:t>
            </a:r>
          </a:p>
          <a:p>
            <a:pPr algn="l"/>
            <a:r>
              <a:rPr lang="en-US" sz="3500" kern="0" dirty="0" smtClean="0">
                <a:ln>
                  <a:solidFill>
                    <a:srgbClr val="DDDDDD">
                      <a:lumMod val="50000"/>
                    </a:srgbClr>
                  </a:solidFill>
                </a:ln>
                <a:solidFill>
                  <a:srgbClr val="FFFFFF"/>
                </a:solidFill>
              </a:rPr>
              <a:t>D,FMWR- ACS</a:t>
            </a:r>
            <a:endParaRPr lang="en-US" sz="3500" kern="0" dirty="0">
              <a:ln>
                <a:solidFill>
                  <a:srgbClr val="DDDDDD">
                    <a:lumMod val="50000"/>
                  </a:srgbClr>
                </a:solidFill>
              </a:ln>
              <a:solidFill>
                <a:srgbClr val="FFFFFF"/>
              </a:solidFill>
            </a:endParaRPr>
          </a:p>
        </p:txBody>
      </p:sp>
      <p:sp>
        <p:nvSpPr>
          <p:cNvPr id="18" name="TextBox 17"/>
          <p:cNvSpPr txBox="1"/>
          <p:nvPr/>
        </p:nvSpPr>
        <p:spPr>
          <a:xfrm>
            <a:off x="6306670" y="5805725"/>
            <a:ext cx="2819400" cy="838691"/>
          </a:xfrm>
          <a:prstGeom prst="rect">
            <a:avLst/>
          </a:prstGeom>
          <a:noFill/>
        </p:spPr>
        <p:txBody>
          <a:bodyPr wrap="square" rtlCol="0">
            <a:spAutoFit/>
          </a:bodyPr>
          <a:lstStyle/>
          <a:p>
            <a:pPr algn="ctr"/>
            <a:r>
              <a:rPr lang="en-US" b="1" dirty="0" smtClean="0">
                <a:latin typeface="Arial" pitchFamily="34" charset="0"/>
                <a:cs typeface="Arial" pitchFamily="34" charset="0"/>
              </a:rPr>
              <a:t>Mark D. Moll</a:t>
            </a:r>
          </a:p>
          <a:p>
            <a:pPr algn="ctr">
              <a:spcBef>
                <a:spcPts val="300"/>
              </a:spcBef>
            </a:pPr>
            <a:r>
              <a:rPr lang="en-US" sz="1400" b="1" dirty="0" err="1" smtClean="0">
                <a:latin typeface="Arial" pitchFamily="34" charset="0"/>
                <a:cs typeface="Arial" pitchFamily="34" charset="0"/>
              </a:rPr>
              <a:t>Chief,ACS</a:t>
            </a:r>
            <a:endParaRPr lang="en-US"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USAG Bavaria</a:t>
            </a:r>
            <a:endParaRPr lang="en-US" sz="1400" b="1" dirty="0">
              <a:latin typeface="Arial" pitchFamily="34" charset="0"/>
              <a:cs typeface="Arial" pitchFamily="34" charset="0"/>
            </a:endParaRPr>
          </a:p>
        </p:txBody>
      </p:sp>
      <p:sp>
        <p:nvSpPr>
          <p:cNvPr id="19" name="TextBox 18"/>
          <p:cNvSpPr txBox="1"/>
          <p:nvPr/>
        </p:nvSpPr>
        <p:spPr>
          <a:xfrm>
            <a:off x="0" y="6271828"/>
            <a:ext cx="1543050" cy="369332"/>
          </a:xfrm>
          <a:prstGeom prst="rect">
            <a:avLst/>
          </a:prstGeom>
          <a:noFill/>
        </p:spPr>
        <p:txBody>
          <a:bodyPr wrap="square" rtlCol="0">
            <a:spAutoFit/>
          </a:bodyPr>
          <a:lstStyle/>
          <a:p>
            <a:r>
              <a:rPr lang="en-US" sz="900" dirty="0" smtClean="0">
                <a:latin typeface="Arial" pitchFamily="34" charset="0"/>
                <a:cs typeface="Arial" pitchFamily="34" charset="0"/>
              </a:rPr>
              <a:t>Version Number </a:t>
            </a:r>
            <a:r>
              <a:rPr lang="en-US" sz="900" dirty="0">
                <a:latin typeface="Arial" pitchFamily="34" charset="0"/>
                <a:cs typeface="Arial" pitchFamily="34" charset="0"/>
              </a:rPr>
              <a:t>2</a:t>
            </a:r>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As of 01 June 2020</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46323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926411" y="122102"/>
            <a:ext cx="7772400" cy="424732"/>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algn="ctr"/>
            <a:r>
              <a:rPr lang="en-US" sz="2400" dirty="0"/>
              <a:t>Military and Family Life Counselor Program</a:t>
            </a:r>
          </a:p>
        </p:txBody>
      </p:sp>
      <p:sp>
        <p:nvSpPr>
          <p:cNvPr id="2" name="Rectangle 1"/>
          <p:cNvSpPr/>
          <p:nvPr/>
        </p:nvSpPr>
        <p:spPr>
          <a:xfrm>
            <a:off x="419878" y="1059913"/>
            <a:ext cx="8278934" cy="1107996"/>
          </a:xfrm>
          <a:prstGeom prst="rect">
            <a:avLst/>
          </a:prstGeom>
        </p:spPr>
        <p:txBody>
          <a:bodyPr wrap="square">
            <a:spAutoFit/>
          </a:bodyPr>
          <a:lstStyle/>
          <a:p>
            <a:pPr algn="ctr">
              <a:spcBef>
                <a:spcPct val="50000"/>
              </a:spcBef>
            </a:pPr>
            <a:r>
              <a:rPr lang="en-US" b="1" dirty="0">
                <a:latin typeface="Arial" pitchFamily="34" charset="0"/>
                <a:cs typeface="Arial" pitchFamily="34" charset="0"/>
              </a:rPr>
              <a:t>Provides non-medical, short term, situational problem-solving counseling services to individuals, couples, families, units, and FRG Groups. </a:t>
            </a:r>
          </a:p>
          <a:p>
            <a:pPr>
              <a:spcBef>
                <a:spcPct val="50000"/>
              </a:spcBef>
            </a:pPr>
            <a:r>
              <a:rPr lang="en-US" sz="2000" b="1" dirty="0">
                <a:solidFill>
                  <a:srgbClr val="0033CC"/>
                </a:solidFill>
                <a:latin typeface="Arial" pitchFamily="34" charset="0"/>
                <a:cs typeface="Arial" pitchFamily="34" charset="0"/>
              </a:rPr>
              <a:t>                 </a:t>
            </a:r>
            <a:r>
              <a:rPr lang="en-US" sz="2000" dirty="0">
                <a:solidFill>
                  <a:srgbClr val="0033CC"/>
                </a:solidFill>
                <a:latin typeface="Arial" pitchFamily="34" charset="0"/>
                <a:cs typeface="Arial" pitchFamily="34" charset="0"/>
              </a:rPr>
              <a:t> 		</a:t>
            </a:r>
            <a:r>
              <a:rPr lang="en-US" dirty="0">
                <a:solidFill>
                  <a:srgbClr val="3AB03A"/>
                </a:solidFill>
                <a:latin typeface="Arial" pitchFamily="34" charset="0"/>
                <a:cs typeface="Arial" pitchFamily="34" charset="0"/>
              </a:rPr>
              <a:t>Confidential </a:t>
            </a:r>
            <a:r>
              <a:rPr lang="en-US" dirty="0" smtClean="0">
                <a:solidFill>
                  <a:srgbClr val="3AB03A"/>
                </a:solidFill>
                <a:latin typeface="Arial" pitchFamily="34" charset="0"/>
                <a:cs typeface="Arial" pitchFamily="34" charset="0"/>
              </a:rPr>
              <a:t>and Free </a:t>
            </a:r>
            <a:endParaRPr lang="en-US" dirty="0">
              <a:solidFill>
                <a:srgbClr val="3AB03A"/>
              </a:solidFill>
              <a:latin typeface="Arial" pitchFamily="34" charset="0"/>
              <a:cs typeface="Arial" pitchFamily="34" charset="0"/>
            </a:endParaRPr>
          </a:p>
        </p:txBody>
      </p:sp>
      <p:sp>
        <p:nvSpPr>
          <p:cNvPr id="3" name="Rectangle 2"/>
          <p:cNvSpPr/>
          <p:nvPr/>
        </p:nvSpPr>
        <p:spPr>
          <a:xfrm>
            <a:off x="0" y="2226545"/>
            <a:ext cx="9143999" cy="4185761"/>
          </a:xfrm>
          <a:prstGeom prst="rect">
            <a:avLst/>
          </a:prstGeom>
        </p:spPr>
        <p:txBody>
          <a:bodyPr wrap="square">
            <a:spAutoFit/>
          </a:bodyPr>
          <a:lstStyle/>
          <a:p>
            <a:pPr algn="ctr"/>
            <a:r>
              <a:rPr lang="en-US" sz="1400" dirty="0">
                <a:latin typeface="Arial" pitchFamily="34" charset="0"/>
                <a:cs typeface="Arial" pitchFamily="34" charset="0"/>
              </a:rPr>
              <a:t>Rose Barracks:</a:t>
            </a:r>
          </a:p>
          <a:p>
            <a:pPr algn="ctr"/>
            <a:endParaRPr lang="en-US" sz="1400" dirty="0">
              <a:latin typeface="Arial" pitchFamily="34" charset="0"/>
              <a:cs typeface="Arial" pitchFamily="34" charset="0"/>
            </a:endParaRPr>
          </a:p>
          <a:p>
            <a:pPr algn="ctr"/>
            <a:r>
              <a:rPr lang="en-US" sz="1400" b="1" dirty="0">
                <a:latin typeface="Arial" pitchFamily="34" charset="0"/>
                <a:cs typeface="Arial" pitchFamily="34" charset="0"/>
              </a:rPr>
              <a:t>01736045200</a:t>
            </a:r>
            <a:br>
              <a:rPr lang="en-US" sz="1400" b="1" dirty="0">
                <a:latin typeface="Arial" pitchFamily="34" charset="0"/>
                <a:cs typeface="Arial" pitchFamily="34" charset="0"/>
              </a:rPr>
            </a:br>
            <a:endParaRPr lang="en-US" sz="1400" b="1" dirty="0">
              <a:latin typeface="Arial" pitchFamily="34" charset="0"/>
              <a:cs typeface="Arial" pitchFamily="34" charset="0"/>
            </a:endParaRPr>
          </a:p>
          <a:p>
            <a:pPr algn="ctr"/>
            <a:r>
              <a:rPr lang="en-US" sz="1400" dirty="0">
                <a:latin typeface="Arial" pitchFamily="34" charset="0"/>
                <a:cs typeface="Arial" pitchFamily="34" charset="0"/>
              </a:rPr>
              <a:t> Tower Barracks  </a:t>
            </a:r>
          </a:p>
          <a:p>
            <a:pPr algn="ctr"/>
            <a:endParaRPr lang="en-US" sz="1400" dirty="0">
              <a:latin typeface="Arial" pitchFamily="34" charset="0"/>
              <a:cs typeface="Arial" pitchFamily="34" charset="0"/>
            </a:endParaRPr>
          </a:p>
          <a:p>
            <a:pPr algn="ctr"/>
            <a:r>
              <a:rPr lang="en-US" sz="1400" b="1" dirty="0">
                <a:latin typeface="Arial" pitchFamily="34" charset="0"/>
                <a:cs typeface="Arial" pitchFamily="34" charset="0"/>
              </a:rPr>
              <a:t>01724964406</a:t>
            </a:r>
          </a:p>
          <a:p>
            <a:pPr algn="ctr"/>
            <a:r>
              <a:rPr lang="en-US" sz="1400" b="1" dirty="0">
                <a:latin typeface="Arial" pitchFamily="34" charset="0"/>
                <a:cs typeface="Arial" pitchFamily="34" charset="0"/>
              </a:rPr>
              <a:t>01629531853</a:t>
            </a:r>
          </a:p>
          <a:p>
            <a:pPr algn="ctr"/>
            <a:endParaRPr lang="en-US" sz="1400" b="1" dirty="0">
              <a:latin typeface="Arial" pitchFamily="34" charset="0"/>
              <a:cs typeface="Arial" pitchFamily="34" charset="0"/>
            </a:endParaRPr>
          </a:p>
          <a:p>
            <a:pPr algn="ctr"/>
            <a:r>
              <a:rPr lang="en-US" sz="1400" dirty="0">
                <a:latin typeface="Arial" pitchFamily="34" charset="0"/>
                <a:cs typeface="Arial" pitchFamily="34" charset="0"/>
              </a:rPr>
              <a:t>Hohenfels</a:t>
            </a:r>
          </a:p>
          <a:p>
            <a:pPr algn="ctr"/>
            <a:endParaRPr lang="en-US" sz="1400" dirty="0">
              <a:latin typeface="Arial" pitchFamily="34" charset="0"/>
              <a:cs typeface="Arial" pitchFamily="34" charset="0"/>
            </a:endParaRPr>
          </a:p>
          <a:p>
            <a:pPr algn="ctr"/>
            <a:r>
              <a:rPr lang="en-US" sz="1400" b="1" dirty="0"/>
              <a:t>01525-280-5059 </a:t>
            </a:r>
          </a:p>
          <a:p>
            <a:pPr algn="ctr"/>
            <a:r>
              <a:rPr lang="en-US" sz="1400" b="1" dirty="0"/>
              <a:t>01520-522-1471</a:t>
            </a:r>
          </a:p>
          <a:p>
            <a:pPr algn="ctr"/>
            <a:endParaRPr lang="en-US" sz="1400" b="1" dirty="0">
              <a:latin typeface="Arial" pitchFamily="34" charset="0"/>
              <a:cs typeface="Arial" pitchFamily="34" charset="0"/>
            </a:endParaRPr>
          </a:p>
          <a:p>
            <a:pPr algn="ctr"/>
            <a:r>
              <a:rPr lang="en-US" sz="1400" dirty="0">
                <a:latin typeface="Arial" pitchFamily="34" charset="0"/>
                <a:cs typeface="Arial" pitchFamily="34" charset="0"/>
              </a:rPr>
              <a:t>Unit </a:t>
            </a: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                                                                                        </a:t>
            </a:r>
            <a:endParaRPr lang="en-US" sz="1400" dirty="0">
              <a:latin typeface="Arial" pitchFamily="34" charset="0"/>
              <a:cs typeface="Arial" pitchFamily="34" charset="0"/>
            </a:endParaRPr>
          </a:p>
          <a:p>
            <a:r>
              <a:rPr lang="en-US" sz="1400" dirty="0">
                <a:latin typeface="Arial" pitchFamily="34" charset="0"/>
                <a:cs typeface="Arial" pitchFamily="34" charset="0"/>
              </a:rPr>
              <a:t>                                                                       </a:t>
            </a:r>
            <a:r>
              <a:rPr lang="en-US" sz="1400" dirty="0" smtClean="0">
                <a:latin typeface="Arial" pitchFamily="34" charset="0"/>
                <a:cs typeface="Arial" pitchFamily="34" charset="0"/>
              </a:rPr>
              <a:t>2CR</a:t>
            </a:r>
            <a:r>
              <a:rPr lang="en-US" sz="1400" dirty="0">
                <a:latin typeface="Arial" pitchFamily="34" charset="0"/>
                <a:cs typeface="Arial" pitchFamily="34" charset="0"/>
              </a:rPr>
              <a:t>: </a:t>
            </a:r>
            <a:r>
              <a:rPr lang="en-US" sz="1400" b="1" dirty="0">
                <a:latin typeface="Arial" pitchFamily="34" charset="0"/>
                <a:cs typeface="Arial" pitchFamily="34" charset="0"/>
              </a:rPr>
              <a:t>0174-886-4024</a:t>
            </a:r>
          </a:p>
          <a:p>
            <a:r>
              <a:rPr lang="en-US" sz="1400" dirty="0">
                <a:latin typeface="Arial" pitchFamily="34" charset="0"/>
                <a:cs typeface="Arial" pitchFamily="34" charset="0"/>
              </a:rPr>
              <a:t>                                                                      </a:t>
            </a:r>
            <a:r>
              <a:rPr lang="en-US" sz="1400" dirty="0" smtClean="0">
                <a:latin typeface="Arial" pitchFamily="34" charset="0"/>
                <a:cs typeface="Arial" pitchFamily="34" charset="0"/>
              </a:rPr>
              <a:t>173</a:t>
            </a:r>
            <a:r>
              <a:rPr lang="en-US" sz="1400" baseline="30000" dirty="0" smtClean="0">
                <a:latin typeface="Arial" pitchFamily="34" charset="0"/>
                <a:cs typeface="Arial" pitchFamily="34" charset="0"/>
              </a:rPr>
              <a:t>rd</a:t>
            </a:r>
            <a:r>
              <a:rPr lang="en-US" sz="1400" dirty="0">
                <a:latin typeface="Arial" pitchFamily="34" charset="0"/>
                <a:cs typeface="Arial" pitchFamily="34" charset="0"/>
              </a:rPr>
              <a:t>: </a:t>
            </a:r>
            <a:r>
              <a:rPr lang="en-US" sz="1400" b="1" dirty="0">
                <a:latin typeface="Arial" pitchFamily="34" charset="0"/>
                <a:cs typeface="Arial" pitchFamily="34" charset="0"/>
              </a:rPr>
              <a:t>0174-147-6832</a:t>
            </a:r>
          </a:p>
          <a:p>
            <a:r>
              <a:rPr lang="en-US" sz="1400" dirty="0">
                <a:latin typeface="Arial" pitchFamily="34" charset="0"/>
                <a:cs typeface="Arial" pitchFamily="34" charset="0"/>
              </a:rPr>
              <a:t>                                                           </a:t>
            </a:r>
            <a:r>
              <a:rPr lang="en-US" sz="1400" dirty="0" smtClean="0">
                <a:latin typeface="Arial" pitchFamily="34" charset="0"/>
                <a:cs typeface="Arial" pitchFamily="34" charset="0"/>
              </a:rPr>
              <a:t> 18</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a:t>
            </a:r>
            <a:r>
              <a:rPr lang="en-US" sz="1400" dirty="0">
                <a:latin typeface="Arial" pitchFamily="34" charset="0"/>
                <a:cs typeface="Arial" pitchFamily="34" charset="0"/>
              </a:rPr>
              <a:t>MP BDE: </a:t>
            </a:r>
            <a:r>
              <a:rPr lang="en-US" sz="1400" b="1" dirty="0">
                <a:latin typeface="Arial" pitchFamily="34" charset="0"/>
                <a:cs typeface="Arial" pitchFamily="34" charset="0"/>
              </a:rPr>
              <a:t>01741476846</a:t>
            </a:r>
          </a:p>
        </p:txBody>
      </p:sp>
      <p:pic>
        <p:nvPicPr>
          <p:cNvPr id="6" name="Picture 10" descr="MPj03997120000[1]"/>
          <p:cNvPicPr>
            <a:picLocks noChangeAspect="1" noChangeArrowheads="1"/>
          </p:cNvPicPr>
          <p:nvPr/>
        </p:nvPicPr>
        <p:blipFill>
          <a:blip r:embed="rId3" cstate="print"/>
          <a:srcRect/>
          <a:stretch>
            <a:fillRect/>
          </a:stretch>
        </p:blipFill>
        <p:spPr bwMode="auto">
          <a:xfrm>
            <a:off x="419878" y="3949174"/>
            <a:ext cx="2438400" cy="1752600"/>
          </a:xfrm>
          <a:prstGeom prst="rect">
            <a:avLst/>
          </a:prstGeom>
          <a:noFill/>
          <a:ln w="28575">
            <a:solidFill>
              <a:schemeClr val="tx1"/>
            </a:solidFill>
            <a:miter lim="800000"/>
            <a:headEnd/>
            <a:tailEnd/>
          </a:ln>
        </p:spPr>
      </p:pic>
      <p:pic>
        <p:nvPicPr>
          <p:cNvPr id="8" name="Picture 2" descr="C:\Documents and Settings\mark.d.moll\My Documents\My Pictures\progs_right.jpg"/>
          <p:cNvPicPr>
            <a:picLocks noChangeAspect="1" noChangeArrowheads="1"/>
          </p:cNvPicPr>
          <p:nvPr/>
        </p:nvPicPr>
        <p:blipFill>
          <a:blip r:embed="rId4" cstate="print"/>
          <a:srcRect/>
          <a:stretch>
            <a:fillRect/>
          </a:stretch>
        </p:blipFill>
        <p:spPr bwMode="auto">
          <a:xfrm>
            <a:off x="6248400" y="3949174"/>
            <a:ext cx="2451100" cy="17526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2119597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802715" y="124131"/>
            <a:ext cx="8020462" cy="464017"/>
          </a:xfrm>
          <a:prstGeom prst="rect">
            <a:avLst/>
          </a:prstGeom>
          <a:noFill/>
          <a:ln w="9525">
            <a:noFill/>
            <a:miter lim="800000"/>
            <a:headEnd/>
            <a:tailEnd/>
          </a:ln>
        </p:spPr>
        <p:txBody>
          <a:bodyPr/>
          <a:lstStyle/>
          <a:p>
            <a:pPr algn="ctr"/>
            <a:r>
              <a:rPr lang="en-US" sz="2400" b="1" dirty="0" smtClean="0">
                <a:solidFill>
                  <a:schemeClr val="bg1"/>
                </a:solidFill>
                <a:ea typeface="ＭＳ Ｐゴシック" pitchFamily="34" charset="-128"/>
              </a:rPr>
              <a:t>Army Community Service (ACS) MFLC Program</a:t>
            </a:r>
            <a:endParaRPr lang="en-US" sz="2400" b="1" dirty="0">
              <a:solidFill>
                <a:schemeClr val="bg1"/>
              </a:solidFill>
              <a:ea typeface="ＭＳ Ｐゴシック" pitchFamily="34" charset="-128"/>
            </a:endParaRPr>
          </a:p>
        </p:txBody>
      </p:sp>
      <p:sp>
        <p:nvSpPr>
          <p:cNvPr id="10" name="TextBox 9"/>
          <p:cNvSpPr txBox="1"/>
          <p:nvPr/>
        </p:nvSpPr>
        <p:spPr>
          <a:xfrm>
            <a:off x="-109799" y="466844"/>
            <a:ext cx="3444240" cy="369332"/>
          </a:xfrm>
          <a:prstGeom prst="rect">
            <a:avLst/>
          </a:prstGeom>
          <a:noFill/>
        </p:spPr>
        <p:txBody>
          <a:bodyPr wrap="square" rtlCol="0">
            <a:spAutoFit/>
          </a:bodyPr>
          <a:lstStyle/>
          <a:p>
            <a:r>
              <a:rPr lang="en-US" dirty="0" smtClean="0"/>
              <a:t>Mission</a:t>
            </a:r>
            <a:endParaRPr lang="en-US" dirty="0"/>
          </a:p>
        </p:txBody>
      </p:sp>
      <p:sp>
        <p:nvSpPr>
          <p:cNvPr id="8" name="Rectangle 1"/>
          <p:cNvSpPr>
            <a:spLocks noChangeArrowheads="1"/>
          </p:cNvSpPr>
          <p:nvPr/>
        </p:nvSpPr>
        <p:spPr bwMode="auto">
          <a:xfrm>
            <a:off x="380999" y="1095288"/>
            <a:ext cx="8353425"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spcBef>
                <a:spcPct val="50000"/>
              </a:spcBef>
            </a:pPr>
            <a:r>
              <a:rPr lang="en-US" sz="2400" b="1" dirty="0" smtClean="0">
                <a:latin typeface="Arial" pitchFamily="34" charset="0"/>
                <a:cs typeface="Arial" pitchFamily="34" charset="0"/>
              </a:rPr>
              <a:t>Due to COVID – 19 Protective Measures and Restrictions face to face consultations are limited.</a:t>
            </a:r>
          </a:p>
          <a:p>
            <a:pPr algn="ctr">
              <a:spcBef>
                <a:spcPct val="50000"/>
              </a:spcBef>
            </a:pPr>
            <a:endParaRPr lang="en-US" b="1" dirty="0" smtClean="0">
              <a:latin typeface="Arial" pitchFamily="34" charset="0"/>
              <a:cs typeface="Arial" pitchFamily="34" charset="0"/>
            </a:endParaRPr>
          </a:p>
          <a:p>
            <a:pPr algn="ctr">
              <a:spcBef>
                <a:spcPct val="50000"/>
              </a:spcBef>
            </a:pPr>
            <a:r>
              <a:rPr lang="en-US" sz="2400" b="1" dirty="0" smtClean="0">
                <a:solidFill>
                  <a:srgbClr val="FF0000"/>
                </a:solidFill>
                <a:latin typeface="Arial" pitchFamily="34" charset="0"/>
                <a:cs typeface="Arial" pitchFamily="34" charset="0"/>
              </a:rPr>
              <a:t>Call one of the numbers provided to schedule a                       tele-health appointment or telephone consultation.</a:t>
            </a:r>
          </a:p>
          <a:p>
            <a:pPr algn="ctr">
              <a:spcBef>
                <a:spcPct val="50000"/>
              </a:spcBef>
            </a:pPr>
            <a:endParaRPr lang="en-US" b="1" dirty="0" smtClean="0">
              <a:solidFill>
                <a:srgbClr val="FF0000"/>
              </a:solidFill>
              <a:latin typeface="Arial" pitchFamily="34" charset="0"/>
              <a:cs typeface="Arial" pitchFamily="34" charset="0"/>
            </a:endParaRPr>
          </a:p>
          <a:p>
            <a:pPr algn="ctr">
              <a:spcBef>
                <a:spcPct val="50000"/>
              </a:spcBef>
            </a:pPr>
            <a:r>
              <a:rPr lang="en-US" sz="2400" b="1" dirty="0" smtClean="0">
                <a:latin typeface="Arial" pitchFamily="34" charset="0"/>
                <a:cs typeface="Arial" pitchFamily="34" charset="0"/>
              </a:rPr>
              <a:t>Currently only the MFLC at Rose Barracks is conducting Face to Face sessions by appointment.</a:t>
            </a:r>
          </a:p>
          <a:p>
            <a:pPr algn="ctr">
              <a:spcBef>
                <a:spcPct val="50000"/>
              </a:spcBef>
            </a:pPr>
            <a:endParaRPr lang="en-US" b="1" dirty="0" smtClean="0">
              <a:latin typeface="Arial" pitchFamily="34" charset="0"/>
              <a:cs typeface="Arial" pitchFamily="34" charset="0"/>
            </a:endParaRPr>
          </a:p>
          <a:p>
            <a:pPr algn="ctr">
              <a:spcBef>
                <a:spcPct val="50000"/>
              </a:spcBef>
            </a:pPr>
            <a:r>
              <a:rPr lang="en-US" sz="2400" b="1" dirty="0" smtClean="0">
                <a:latin typeface="Arial" pitchFamily="34" charset="0"/>
                <a:cs typeface="Arial" pitchFamily="34" charset="0"/>
              </a:rPr>
              <a:t>If you assigned to one of the units listed please contact the unit number to schedule a session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49113392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3"/>
          <p:cNvSpPr txBox="1">
            <a:spLocks noChangeArrowheads="1"/>
          </p:cNvSpPr>
          <p:nvPr/>
        </p:nvSpPr>
        <p:spPr bwMode="auto">
          <a:xfrm>
            <a:off x="802715" y="124131"/>
            <a:ext cx="8020462" cy="464017"/>
          </a:xfrm>
          <a:prstGeom prst="rect">
            <a:avLst/>
          </a:prstGeom>
          <a:noFill/>
          <a:ln w="9525">
            <a:noFill/>
            <a:miter lim="800000"/>
            <a:headEnd/>
            <a:tailEnd/>
          </a:ln>
        </p:spPr>
        <p:txBody>
          <a:bodyPr/>
          <a:lstStyle/>
          <a:p>
            <a:pPr algn="ctr"/>
            <a:r>
              <a:rPr lang="en-US" sz="2400" b="1" dirty="0">
                <a:solidFill>
                  <a:schemeClr val="bg1"/>
                </a:solidFill>
                <a:ea typeface="ＭＳ Ｐゴシック" pitchFamily="34" charset="-128"/>
              </a:rPr>
              <a:t>Army Community Service (ACS) MFLC Program</a:t>
            </a:r>
          </a:p>
        </p:txBody>
      </p:sp>
      <p:sp>
        <p:nvSpPr>
          <p:cNvPr id="2" name="Rectangle 1"/>
          <p:cNvSpPr/>
          <p:nvPr/>
        </p:nvSpPr>
        <p:spPr>
          <a:xfrm>
            <a:off x="102636" y="810504"/>
            <a:ext cx="8976049" cy="369332"/>
          </a:xfrm>
          <a:prstGeom prst="rect">
            <a:avLst/>
          </a:prstGeom>
        </p:spPr>
        <p:txBody>
          <a:bodyPr wrap="square">
            <a:spAutoFit/>
          </a:bodyPr>
          <a:lstStyle/>
          <a:p>
            <a:pPr algn="ctr"/>
            <a:r>
              <a:rPr lang="en-US" b="1" dirty="0">
                <a:latin typeface="Arial" pitchFamily="34" charset="0"/>
                <a:cs typeface="Arial" pitchFamily="34" charset="0"/>
              </a:rPr>
              <a:t>Military &amp; Family Life </a:t>
            </a:r>
            <a:r>
              <a:rPr lang="en-US" b="1" dirty="0" smtClean="0">
                <a:latin typeface="Arial" pitchFamily="34" charset="0"/>
                <a:cs typeface="Arial" pitchFamily="34" charset="0"/>
              </a:rPr>
              <a:t>Counselors (</a:t>
            </a:r>
            <a:r>
              <a:rPr lang="en-US" b="1" dirty="0">
                <a:latin typeface="Arial" pitchFamily="34" charset="0"/>
                <a:cs typeface="Arial" pitchFamily="34" charset="0"/>
              </a:rPr>
              <a:t>MFLCs) </a:t>
            </a:r>
            <a:endParaRPr lang="en-US" dirty="0"/>
          </a:p>
        </p:txBody>
      </p:sp>
      <p:sp>
        <p:nvSpPr>
          <p:cNvPr id="7" name="Rectangle 6"/>
          <p:cNvSpPr/>
          <p:nvPr/>
        </p:nvSpPr>
        <p:spPr>
          <a:xfrm>
            <a:off x="335902" y="1422437"/>
            <a:ext cx="8487275" cy="3416320"/>
          </a:xfrm>
          <a:prstGeom prst="rect">
            <a:avLst/>
          </a:prstGeom>
        </p:spPr>
        <p:txBody>
          <a:bodyPr wrap="square">
            <a:spAutoFit/>
          </a:bodyPr>
          <a:lstStyle/>
          <a:p>
            <a:pPr>
              <a:buNone/>
            </a:pPr>
            <a:r>
              <a:rPr lang="en-US" b="1" dirty="0" smtClean="0">
                <a:latin typeface="Arial" pitchFamily="34" charset="0"/>
                <a:cs typeface="Arial" pitchFamily="34" charset="0"/>
              </a:rPr>
              <a:t>MFLCs </a:t>
            </a:r>
            <a:r>
              <a:rPr lang="en-US" dirty="0" smtClean="0">
                <a:latin typeface="Arial" pitchFamily="34" charset="0"/>
                <a:cs typeface="Arial" pitchFamily="34" charset="0"/>
              </a:rPr>
              <a:t>provide non medical, short term, situational, problem-solving counseling services to individuals, couples, Families, units and FRG Groups. </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You can address relationships, stress management, grief after loss, occupational and other individual and Family issues, and it provides crisis intervention when needed. Services are confidential and private except for duty –to-warn situations.  MFLCs are mandated reporters of child abuse, domestic violence and other duty-to-warn mandated situations. </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They each have a Master or </a:t>
            </a:r>
            <a:r>
              <a:rPr lang="en-US" dirty="0" err="1" smtClean="0">
                <a:latin typeface="Arial" pitchFamily="34" charset="0"/>
                <a:cs typeface="Arial" pitchFamily="34" charset="0"/>
              </a:rPr>
              <a:t>Ph.D</a:t>
            </a:r>
            <a:r>
              <a:rPr lang="en-US" dirty="0" smtClean="0">
                <a:latin typeface="Arial" pitchFamily="34" charset="0"/>
                <a:cs typeface="Arial" pitchFamily="34" charset="0"/>
              </a:rPr>
              <a:t> level licensed clinical counselors that works with existing Military Family support programs to complement services provided on the installation.</a:t>
            </a:r>
          </a:p>
        </p:txBody>
      </p:sp>
      <p:pic>
        <p:nvPicPr>
          <p:cNvPr id="9" name="Picture 8" descr="4254015370_ba11853b07_z.jpg"/>
          <p:cNvPicPr>
            <a:picLocks noChangeAspect="1"/>
          </p:cNvPicPr>
          <p:nvPr/>
        </p:nvPicPr>
        <p:blipFill>
          <a:blip r:embed="rId3" cstate="print"/>
          <a:stretch>
            <a:fillRect/>
          </a:stretch>
        </p:blipFill>
        <p:spPr>
          <a:xfrm>
            <a:off x="335902" y="4838757"/>
            <a:ext cx="2341984" cy="1676400"/>
          </a:xfrm>
          <a:prstGeom prst="rect">
            <a:avLst/>
          </a:prstGeom>
        </p:spPr>
      </p:pic>
      <p:pic>
        <p:nvPicPr>
          <p:cNvPr id="10" name="Picture 9" descr="us soldiers.jpg"/>
          <p:cNvPicPr>
            <a:picLocks noChangeAspect="1"/>
          </p:cNvPicPr>
          <p:nvPr/>
        </p:nvPicPr>
        <p:blipFill>
          <a:blip r:embed="rId4" cstate="print"/>
          <a:srcRect r="27097"/>
          <a:stretch>
            <a:fillRect/>
          </a:stretch>
        </p:blipFill>
        <p:spPr>
          <a:xfrm>
            <a:off x="2883572" y="4838757"/>
            <a:ext cx="2108305" cy="1676400"/>
          </a:xfrm>
          <a:prstGeom prst="rect">
            <a:avLst/>
          </a:prstGeom>
        </p:spPr>
      </p:pic>
      <p:pic>
        <p:nvPicPr>
          <p:cNvPr id="11" name="Picture 10" descr="efmp_3.jpg"/>
          <p:cNvPicPr>
            <a:picLocks noChangeAspect="1"/>
          </p:cNvPicPr>
          <p:nvPr/>
        </p:nvPicPr>
        <p:blipFill>
          <a:blip r:embed="rId5" cstate="print"/>
          <a:stretch>
            <a:fillRect/>
          </a:stretch>
        </p:blipFill>
        <p:spPr>
          <a:xfrm>
            <a:off x="5216225" y="4837919"/>
            <a:ext cx="2108305" cy="1677238"/>
          </a:xfrm>
          <a:prstGeom prst="rect">
            <a:avLst/>
          </a:prstGeom>
        </p:spPr>
      </p:pic>
    </p:spTree>
    <p:extLst>
      <p:ext uri="{BB962C8B-B14F-4D97-AF65-F5344CB8AC3E}">
        <p14:creationId xmlns:p14="http://schemas.microsoft.com/office/powerpoint/2010/main" val="118014171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802715" y="124131"/>
            <a:ext cx="8020462" cy="464017"/>
          </a:xfrm>
          <a:prstGeom prst="rect">
            <a:avLst/>
          </a:prstGeom>
          <a:noFill/>
          <a:ln w="9525">
            <a:noFill/>
            <a:miter lim="800000"/>
            <a:headEnd/>
            <a:tailEnd/>
          </a:ln>
        </p:spPr>
        <p:txBody>
          <a:bodyPr/>
          <a:lstStyle/>
          <a:p>
            <a:pPr algn="ctr"/>
            <a:r>
              <a:rPr lang="en-US" sz="2400" b="1" dirty="0">
                <a:solidFill>
                  <a:schemeClr val="bg1"/>
                </a:solidFill>
                <a:ea typeface="ＭＳ Ｐゴシック" pitchFamily="34" charset="-128"/>
              </a:rPr>
              <a:t>Army Community Service (ACS) MFLC Program</a:t>
            </a:r>
          </a:p>
        </p:txBody>
      </p:sp>
      <p:pic>
        <p:nvPicPr>
          <p:cNvPr id="8" name="Picture 2" descr="C:\Users\Owner\Documents\MHN\MFLC Scope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39" y="905306"/>
            <a:ext cx="7931020" cy="468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02715" y="1184990"/>
            <a:ext cx="7342909"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802715" y="979714"/>
            <a:ext cx="7342909" cy="523220"/>
          </a:xfrm>
          <a:prstGeom prst="rect">
            <a:avLst/>
          </a:prstGeom>
          <a:noFill/>
        </p:spPr>
        <p:txBody>
          <a:bodyPr wrap="square" rtlCol="0">
            <a:spAutoFit/>
          </a:bodyPr>
          <a:lstStyle/>
          <a:p>
            <a:pPr algn="ctr"/>
            <a:r>
              <a:rPr lang="en-US" sz="2800" dirty="0" smtClean="0"/>
              <a:t>Military Family Life Counselors Scope</a:t>
            </a:r>
            <a:endParaRPr lang="en-US" sz="2800" dirty="0"/>
          </a:p>
        </p:txBody>
      </p:sp>
    </p:spTree>
    <p:extLst>
      <p:ext uri="{BB962C8B-B14F-4D97-AF65-F5344CB8AC3E}">
        <p14:creationId xmlns:p14="http://schemas.microsoft.com/office/powerpoint/2010/main" val="1174353543"/>
      </p:ext>
    </p:extLst>
  </p:cSld>
  <p:clrMapOvr>
    <a:masterClrMapping/>
  </p:clrMapOvr>
  <p:transition spd="med">
    <p:cut/>
  </p:transition>
</p:sld>
</file>

<file path=ppt/theme/theme1.xml><?xml version="1.0" encoding="utf-8"?>
<a:theme xmlns:a="http://schemas.openxmlformats.org/drawingml/2006/main" name="4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2092</TotalTime>
  <Words>298</Words>
  <Application>Microsoft Office PowerPoint</Application>
  <PresentationFormat>On-screen Show (4:3)</PresentationFormat>
  <Paragraphs>50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ＭＳ Ｐゴシック</vt:lpstr>
      <vt:lpstr>Arial</vt:lpstr>
      <vt:lpstr>Calibri</vt:lpstr>
      <vt:lpstr>Wingdings</vt:lpstr>
      <vt:lpstr>4_2003 03 CG Unclassified Master</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Muzzy, Roger E Mr CIV USA IMCOM</dc:creator>
  <cp:lastModifiedBy>Sullivan, Sidney F Ms CIV USA IMCOM</cp:lastModifiedBy>
  <cp:revision>79</cp:revision>
  <dcterms:created xsi:type="dcterms:W3CDTF">2020-02-07T14:59:30Z</dcterms:created>
  <dcterms:modified xsi:type="dcterms:W3CDTF">2021-02-19T15:27:45Z</dcterms:modified>
</cp:coreProperties>
</file>