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802" r:id="rId1"/>
  </p:sldMasterIdLst>
  <p:notesMasterIdLst>
    <p:notesMasterId r:id="rId16"/>
  </p:notesMasterIdLst>
  <p:handoutMasterIdLst>
    <p:handoutMasterId r:id="rId17"/>
  </p:handoutMasterIdLst>
  <p:sldIdLst>
    <p:sldId id="2067" r:id="rId2"/>
    <p:sldId id="2056" r:id="rId3"/>
    <p:sldId id="2068" r:id="rId4"/>
    <p:sldId id="2069" r:id="rId5"/>
    <p:sldId id="2075" r:id="rId6"/>
    <p:sldId id="2071" r:id="rId7"/>
    <p:sldId id="2062" r:id="rId8"/>
    <p:sldId id="2072" r:id="rId9"/>
    <p:sldId id="2073" r:id="rId10"/>
    <p:sldId id="2074" r:id="rId11"/>
    <p:sldId id="2064" r:id="rId12"/>
    <p:sldId id="2065" r:id="rId13"/>
    <p:sldId id="2076" r:id="rId14"/>
    <p:sldId id="2066" r:id="rId15"/>
  </p:sldIdLst>
  <p:sldSz cx="9144000" cy="6858000" type="letter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00CC"/>
    <a:srgbClr val="0033CC"/>
    <a:srgbClr val="996633"/>
    <a:srgbClr val="FF7C80"/>
    <a:srgbClr val="006600"/>
    <a:srgbClr val="000000"/>
    <a:srgbClr val="663300"/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39" autoAdjust="0"/>
    <p:restoredTop sz="85497" autoAdjust="0"/>
  </p:normalViewPr>
  <p:slideViewPr>
    <p:cSldViewPr>
      <p:cViewPr varScale="1">
        <p:scale>
          <a:sx n="98" d="100"/>
          <a:sy n="98" d="100"/>
        </p:scale>
        <p:origin x="100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9933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060" y="-90"/>
      </p:cViewPr>
      <p:guideLst>
        <p:guide orient="horz" pos="2932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6" tIns="46558" rIns="93116" bIns="46558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5734" y="0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6" tIns="46558" rIns="93116" bIns="4655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838722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6" tIns="46558" rIns="93116" bIns="46558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5734" y="8838722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6" tIns="46558" rIns="93116" bIns="4655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C90642C-8BFA-489E-B9EF-3E0F30FE69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377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618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09600"/>
            <a:ext cx="4648200" cy="348615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9676756-989C-4082-8148-B2BF3B4B4394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841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6050" y="1163638"/>
            <a:ext cx="4187825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8338"/>
            <a:ext cx="5616575" cy="36639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62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6050" y="1163638"/>
            <a:ext cx="4187825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8338"/>
            <a:ext cx="5616575" cy="36639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799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0716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93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4" cstate="print"/>
          <a:srcRect t="44063" b="11873"/>
          <a:stretch/>
        </p:blipFill>
        <p:spPr>
          <a:xfrm flipV="1">
            <a:off x="0" y="6365543"/>
            <a:ext cx="9144000" cy="49245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4" cstate="print"/>
          <a:srcRect t="-1" b="11873"/>
          <a:stretch/>
        </p:blipFill>
        <p:spPr>
          <a:xfrm flipH="1" flipV="1">
            <a:off x="-8791" y="0"/>
            <a:ext cx="9152792" cy="9849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61502" y="76200"/>
            <a:ext cx="957155" cy="463336"/>
          </a:xfrm>
          <a:prstGeom prst="rect">
            <a:avLst/>
          </a:prstGeom>
        </p:spPr>
      </p:pic>
      <p:pic>
        <p:nvPicPr>
          <p:cNvPr id="6" name="Picture 5" descr="big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9634" y="554827"/>
            <a:ext cx="691418" cy="35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algn="ctr" rotWithShape="0">
              <a:schemeClr val="bg1">
                <a:alpha val="70000"/>
              </a:schemeClr>
            </a:outerShdw>
          </a:effectLst>
        </p:spPr>
      </p:pic>
      <p:sp>
        <p:nvSpPr>
          <p:cNvPr id="4" name="TextBox 3"/>
          <p:cNvSpPr txBox="1"/>
          <p:nvPr userDrawn="1"/>
        </p:nvSpPr>
        <p:spPr>
          <a:xfrm>
            <a:off x="1497694" y="0"/>
            <a:ext cx="6139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Directorate</a:t>
            </a:r>
            <a:r>
              <a:rPr lang="en-US" sz="2800" b="1" baseline="0" dirty="0" smtClean="0"/>
              <a:t> of Emergency Services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076" y="-33470"/>
            <a:ext cx="1066806" cy="106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1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89" r:id="rId1"/>
    <p:sldLayoutId id="214748589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843642" y="2638961"/>
            <a:ext cx="753291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Provost Marshal Office</a:t>
            </a:r>
          </a:p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In-processing Brief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14"/>
          <p:cNvSpPr txBox="1">
            <a:spLocks/>
          </p:cNvSpPr>
          <p:nvPr/>
        </p:nvSpPr>
        <p:spPr>
          <a:xfrm>
            <a:off x="228600" y="5715000"/>
            <a:ext cx="87630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1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62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35170" y="625415"/>
            <a:ext cx="6965830" cy="517585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Operating Under Influence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121921" y="733001"/>
            <a:ext cx="9065623" cy="556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algn="ctr">
              <a:buFontTx/>
              <a:buNone/>
              <a:defRPr/>
            </a:pPr>
            <a:r>
              <a:rPr lang="en-US" altLang="en-US" sz="2000" b="1" u="sng" kern="0" dirty="0"/>
              <a:t>.05 G/100ML (BAC) TO .079 G/100ML (BAC) </a:t>
            </a:r>
            <a:r>
              <a:rPr lang="en-US" altLang="en-US" sz="2000" b="1" u="sng" kern="0" dirty="0" smtClean="0"/>
              <a:t>= </a:t>
            </a:r>
            <a:r>
              <a:rPr lang="en-US" altLang="en-US" sz="2400" b="1" u="sng" kern="0" dirty="0" smtClean="0">
                <a:solidFill>
                  <a:srgbClr val="FF0000"/>
                </a:solidFill>
              </a:rPr>
              <a:t>DWI - AER 190-1</a:t>
            </a:r>
            <a:endParaRPr lang="en-US" altLang="en-US" sz="2400" b="1" u="sng" kern="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en-US" sz="2000" kern="0" dirty="0" smtClean="0"/>
              <a:t> 3 </a:t>
            </a:r>
            <a:r>
              <a:rPr lang="en-US" altLang="en-US" sz="2000" kern="0" dirty="0"/>
              <a:t>Month Suspension of Drivers License</a:t>
            </a:r>
          </a:p>
          <a:p>
            <a:pPr>
              <a:defRPr/>
            </a:pPr>
            <a:r>
              <a:rPr lang="en-US" altLang="en-US" sz="2000" kern="0" dirty="0" smtClean="0"/>
              <a:t> Assessment </a:t>
            </a:r>
            <a:r>
              <a:rPr lang="en-US" altLang="en-US" sz="2000" kern="0" dirty="0"/>
              <a:t>of 6 Traffic </a:t>
            </a:r>
            <a:r>
              <a:rPr lang="en-US" altLang="en-US" sz="2000" kern="0" dirty="0" smtClean="0"/>
              <a:t>Points</a:t>
            </a:r>
          </a:p>
          <a:p>
            <a:pPr>
              <a:defRPr/>
            </a:pPr>
            <a:endParaRPr lang="en-US" altLang="en-US" sz="2000" kern="0" dirty="0"/>
          </a:p>
          <a:p>
            <a:pPr>
              <a:buNone/>
              <a:defRPr/>
            </a:pPr>
            <a:endParaRPr lang="en-US" altLang="en-US" sz="2000" kern="0" dirty="0" smtClean="0"/>
          </a:p>
          <a:p>
            <a:pPr>
              <a:buNone/>
              <a:defRPr/>
            </a:pPr>
            <a:endParaRPr lang="en-US" altLang="en-US" sz="2000" kern="0" dirty="0"/>
          </a:p>
          <a:p>
            <a:pPr algn="ctr">
              <a:buNone/>
              <a:defRPr/>
            </a:pPr>
            <a:r>
              <a:rPr lang="en-US" altLang="en-US" sz="2000" b="1" u="sng" kern="0" dirty="0"/>
              <a:t>.08 G/100ML (BAC) </a:t>
            </a:r>
            <a:r>
              <a:rPr lang="en-US" altLang="en-US" sz="2000" b="1" u="sng" kern="0" dirty="0" smtClean="0"/>
              <a:t>or higher = </a:t>
            </a:r>
            <a:r>
              <a:rPr lang="en-US" altLang="en-US" sz="2400" b="1" u="sng" kern="0" dirty="0">
                <a:solidFill>
                  <a:srgbClr val="FF0000"/>
                </a:solidFill>
              </a:rPr>
              <a:t>Drunken Driving </a:t>
            </a:r>
            <a:r>
              <a:rPr lang="en-US" altLang="en-US" sz="2400" b="1" u="sng" kern="0" dirty="0" smtClean="0">
                <a:solidFill>
                  <a:srgbClr val="FF0000"/>
                </a:solidFill>
              </a:rPr>
              <a:t>- </a:t>
            </a:r>
            <a:r>
              <a:rPr lang="en-US" altLang="en-US" sz="2400" b="1" u="sng" kern="0" dirty="0">
                <a:solidFill>
                  <a:srgbClr val="FF0000"/>
                </a:solidFill>
              </a:rPr>
              <a:t>ART 113 </a:t>
            </a:r>
            <a:r>
              <a:rPr lang="en-US" altLang="en-US" sz="2400" b="1" u="sng" kern="0" dirty="0" smtClean="0">
                <a:solidFill>
                  <a:srgbClr val="FF0000"/>
                </a:solidFill>
              </a:rPr>
              <a:t>UCMJ</a:t>
            </a:r>
            <a:endParaRPr lang="en-US" altLang="en-US" sz="2400" b="1" u="sng" kern="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en-US" sz="2000" kern="0" dirty="0" smtClean="0"/>
              <a:t> 1 Year Suspension of Drivers License</a:t>
            </a:r>
          </a:p>
          <a:p>
            <a:pPr>
              <a:defRPr/>
            </a:pPr>
            <a:r>
              <a:rPr lang="en-US" altLang="en-US" sz="2000" kern="0" dirty="0" smtClean="0"/>
              <a:t> Assessment </a:t>
            </a:r>
            <a:r>
              <a:rPr lang="en-US" altLang="en-US" sz="2000" kern="0" dirty="0"/>
              <a:t>of 6 Traffic Points</a:t>
            </a: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20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2000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20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20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252" y="4655682"/>
            <a:ext cx="8691666" cy="70788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en-US" sz="2000" b="1" dirty="0">
                <a:solidFill>
                  <a:srgbClr val="FF0000"/>
                </a:solidFill>
              </a:rPr>
              <a:t>Operating a POV with a BAC .05 or more for a second offense within the last 5 year period is an automatic 5 year revocation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0297" y="2397007"/>
            <a:ext cx="8691666" cy="70788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en-US" sz="2000" b="1" dirty="0" smtClean="0">
                <a:solidFill>
                  <a:srgbClr val="FF0000"/>
                </a:solidFill>
              </a:rPr>
              <a:t>SM under 21 with </a:t>
            </a:r>
            <a:r>
              <a:rPr lang="en-US" altLang="en-US" sz="2000" b="1" u="sng" dirty="0" smtClean="0">
                <a:solidFill>
                  <a:srgbClr val="FF0000"/>
                </a:solidFill>
              </a:rPr>
              <a:t>ANY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 BAC up to .049 G/100ML (BAC) while driving will receive 30 day suspension (60 day for 2</a:t>
            </a:r>
            <a:r>
              <a:rPr lang="en-US" altLang="en-US" sz="2000" b="1" baseline="30000" dirty="0" smtClean="0">
                <a:solidFill>
                  <a:srgbClr val="FF0000"/>
                </a:solidFill>
              </a:rPr>
              <a:t>nd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, 90 day for 3</a:t>
            </a:r>
            <a:r>
              <a:rPr lang="en-US" altLang="en-US" sz="2000" b="1" baseline="30000" dirty="0" smtClean="0">
                <a:solidFill>
                  <a:srgbClr val="FF0000"/>
                </a:solidFill>
              </a:rPr>
              <a:t>rd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 offense) 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80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4740" y="609600"/>
            <a:ext cx="6132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prstClr val="black"/>
                </a:solidFill>
              </a:rPr>
              <a:t>ACCESS TO ARMY INSTALLATIONS 1 / 2</a:t>
            </a:r>
            <a:endParaRPr lang="en-US" sz="2400" b="1" u="sng" dirty="0">
              <a:solidFill>
                <a:prstClr val="black"/>
              </a:solidFill>
            </a:endParaRPr>
          </a:p>
        </p:txBody>
      </p:sp>
      <p:sp>
        <p:nvSpPr>
          <p:cNvPr id="5" name="Rectangle 740"/>
          <p:cNvSpPr txBox="1">
            <a:spLocks noChangeArrowheads="1"/>
          </p:cNvSpPr>
          <p:nvPr/>
        </p:nvSpPr>
        <p:spPr bwMode="auto">
          <a:xfrm>
            <a:off x="48906" y="1059976"/>
            <a:ext cx="9095094" cy="508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Escorted-Visitor Paper Pass 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 ID Card Holders who are 18 years or older and Military Spouses under the age of 18 are authorized sign in privileges.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Sponsors that are living in Government Quarters will be allowed to obtain a 72 hour Escorted-Visitor Paper Pass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Sponsors that are not living in Government Quarters (i.e. Single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oldier Barracks) will be allowed to obtain a 24 hour Escorted-Visitor Paper Pass. 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Sponsors Responsibility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that their visitors are physically escorted at all times.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Visitors will physically be signed out 24 hours or 72 hours from the date and time the Escorted-Visitor Paper Pass issued at the gate that was issued.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Sponsors or Visitors failing to comply will result in the revocation of their sign-in privileges. First offense 30 days, second offense 120 days and third offense 1 year.</a:t>
            </a:r>
          </a:p>
        </p:txBody>
      </p:sp>
    </p:spTree>
    <p:extLst>
      <p:ext uri="{BB962C8B-B14F-4D97-AF65-F5344CB8AC3E}">
        <p14:creationId xmlns:p14="http://schemas.microsoft.com/office/powerpoint/2010/main" val="147917461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4740" y="609600"/>
            <a:ext cx="6132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prstClr val="black"/>
                </a:solidFill>
              </a:rPr>
              <a:t>ACCESS TO ARMY INSTALLATIONS 2 / 2</a:t>
            </a:r>
            <a:endParaRPr lang="en-US" sz="2400" b="1" u="sng" dirty="0">
              <a:solidFill>
                <a:prstClr val="black"/>
              </a:solidFill>
            </a:endParaRPr>
          </a:p>
        </p:txBody>
      </p:sp>
      <p:sp>
        <p:nvSpPr>
          <p:cNvPr id="5" name="Rectangle 740"/>
          <p:cNvSpPr txBox="1">
            <a:spLocks noChangeArrowheads="1"/>
          </p:cNvSpPr>
          <p:nvPr/>
        </p:nvSpPr>
        <p:spPr bwMode="auto">
          <a:xfrm>
            <a:off x="48906" y="1059976"/>
            <a:ext cx="9095094" cy="508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Roster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DOD ID card holders (CAC and dependent) registered in IACS with Visitor-Sponsor Privileges may submit an Access Roster Request using AE Form 190-16F. It is limited to 30 days per person within a 12-months period.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Sponsors may submit access roster requests to the IACS Office at Bldg. 244 on Tower Barracks or the IACO’s office at Bldg. 2099 on Rose Barracks.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access rosters requests must be submitted at least three working days prior to the </a:t>
            </a:r>
            <a:r>
              <a: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date, weekly on Tuesdays and Fridays.  </a:t>
            </a:r>
            <a:endParaRPr lang="en-US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osters are posted at all Access Control Points on Tower and Rose Barracks. </a:t>
            </a:r>
          </a:p>
        </p:txBody>
      </p:sp>
    </p:spTree>
    <p:extLst>
      <p:ext uri="{BB962C8B-B14F-4D97-AF65-F5344CB8AC3E}">
        <p14:creationId xmlns:p14="http://schemas.microsoft.com/office/powerpoint/2010/main" val="182754058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184" y="-65318"/>
            <a:ext cx="1066806" cy="10668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990" y="1219200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Rose </a:t>
            </a:r>
            <a:r>
              <a:rPr lang="en-US" dirty="0"/>
              <a:t>Barracks, Bldg. </a:t>
            </a:r>
            <a:r>
              <a:rPr lang="en-US" dirty="0" smtClean="0"/>
              <a:t>2099</a:t>
            </a:r>
            <a:endParaRPr lang="en-US" dirty="0"/>
          </a:p>
          <a:p>
            <a:pPr algn="ctr"/>
            <a:r>
              <a:rPr lang="en-US" dirty="0" smtClean="0"/>
              <a:t>DSN </a:t>
            </a:r>
            <a:r>
              <a:rPr lang="en-US" dirty="0" smtClean="0"/>
              <a:t>476-3398/3397, </a:t>
            </a:r>
            <a:r>
              <a:rPr lang="en-US" dirty="0"/>
              <a:t>CIV </a:t>
            </a:r>
            <a:r>
              <a:rPr lang="en-US" dirty="0" smtClean="0"/>
              <a:t>09662-83-3397/3398</a:t>
            </a:r>
            <a:endParaRPr lang="en-US" dirty="0" smtClean="0"/>
          </a:p>
          <a:p>
            <a:pPr algn="ctr"/>
            <a:r>
              <a:rPr lang="en-US" b="1" dirty="0" smtClean="0"/>
              <a:t>Admin office Hours </a:t>
            </a:r>
            <a:r>
              <a:rPr lang="en-US" b="1" dirty="0"/>
              <a:t>of operation:</a:t>
            </a:r>
            <a:r>
              <a:rPr lang="en-US" dirty="0"/>
              <a:t> Mon - Fri 8 a.m. - 11 a.m. &amp; 11:45 a.m. - 3:30 p.m. </a:t>
            </a:r>
            <a:endParaRPr lang="en-US" dirty="0" smtClean="0"/>
          </a:p>
          <a:p>
            <a:pPr algn="ctr"/>
            <a:r>
              <a:rPr lang="en-US" dirty="0" smtClean="0"/>
              <a:t>DSN: 476-1580, CIV 09662-83-1580</a:t>
            </a:r>
            <a:endParaRPr lang="en-US" dirty="0" smtClean="0"/>
          </a:p>
          <a:p>
            <a:pPr algn="ctr"/>
            <a:r>
              <a:rPr lang="en-US" dirty="0" smtClean="0"/>
              <a:t>Closed </a:t>
            </a:r>
            <a:r>
              <a:rPr lang="en-US" dirty="0"/>
              <a:t>on American and German holidays</a:t>
            </a:r>
            <a:r>
              <a:rPr lang="en-US" dirty="0" smtClean="0"/>
              <a:t>.</a:t>
            </a:r>
          </a:p>
          <a:p>
            <a:pPr algn="ctr"/>
            <a:endParaRPr lang="en-US" sz="600" dirty="0" smtClean="0"/>
          </a:p>
          <a:p>
            <a:pPr algn="ctr"/>
            <a:r>
              <a:rPr lang="en-US" dirty="0"/>
              <a:t>Hohenfels, Bldg. 10</a:t>
            </a:r>
          </a:p>
          <a:p>
            <a:pPr algn="ctr"/>
            <a:r>
              <a:rPr lang="en-US" dirty="0"/>
              <a:t>DSN </a:t>
            </a:r>
            <a:r>
              <a:rPr lang="en-US" dirty="0" smtClean="0"/>
              <a:t>466-2812/2713, </a:t>
            </a:r>
            <a:r>
              <a:rPr lang="en-US" dirty="0"/>
              <a:t>CIV </a:t>
            </a:r>
            <a:r>
              <a:rPr lang="en-US" dirty="0" smtClean="0"/>
              <a:t>09472-83-2812/2817</a:t>
            </a:r>
          </a:p>
          <a:p>
            <a:pPr algn="ctr"/>
            <a:r>
              <a:rPr lang="en-US" b="1" dirty="0"/>
              <a:t>A</a:t>
            </a:r>
            <a:r>
              <a:rPr lang="en-US" b="1" dirty="0" smtClean="0"/>
              <a:t>dmin </a:t>
            </a:r>
            <a:r>
              <a:rPr lang="en-US" b="1" dirty="0" smtClean="0"/>
              <a:t>office Hours </a:t>
            </a:r>
            <a:r>
              <a:rPr lang="en-US" b="1" dirty="0"/>
              <a:t>of operation:</a:t>
            </a:r>
            <a:r>
              <a:rPr lang="en-US" dirty="0"/>
              <a:t> Mon - Fri 8 – 11:30 a.m. &amp; 12:30 – 3:15 p.m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DSN, </a:t>
            </a:r>
            <a:r>
              <a:rPr lang="en-US" dirty="0" smtClean="0"/>
              <a:t>522-1580, CIV 09742-83-1580</a:t>
            </a:r>
            <a:endParaRPr lang="en-US" dirty="0" smtClean="0"/>
          </a:p>
          <a:p>
            <a:pPr algn="ctr"/>
            <a:r>
              <a:rPr lang="en-US" dirty="0" smtClean="0"/>
              <a:t> </a:t>
            </a:r>
            <a:r>
              <a:rPr lang="en-US" dirty="0"/>
              <a:t>Closed U.S. &amp; German holidays; Closed at noon the last work day of the </a:t>
            </a:r>
            <a:r>
              <a:rPr lang="en-US" dirty="0" smtClean="0"/>
              <a:t>month.</a:t>
            </a:r>
            <a:endParaRPr lang="en-US" dirty="0"/>
          </a:p>
          <a:p>
            <a:pPr algn="ctr"/>
            <a:endParaRPr lang="en-US" sz="600" dirty="0" smtClean="0"/>
          </a:p>
          <a:p>
            <a:pPr algn="ctr"/>
            <a:r>
              <a:rPr lang="en-US" dirty="0" smtClean="0"/>
              <a:t>Garmisch</a:t>
            </a:r>
            <a:endParaRPr lang="en-US" dirty="0"/>
          </a:p>
          <a:p>
            <a:pPr algn="ctr"/>
            <a:r>
              <a:rPr lang="en-US" dirty="0"/>
              <a:t>Artillery Kaserne, Bldg. 202</a:t>
            </a:r>
            <a:endParaRPr lang="en-US" dirty="0" smtClean="0"/>
          </a:p>
          <a:p>
            <a:pPr algn="ctr"/>
            <a:r>
              <a:rPr lang="en-US" dirty="0" smtClean="0"/>
              <a:t>DSN 440-3801/3827, CIV 08821-750-3801-3827</a:t>
            </a:r>
            <a:endParaRPr lang="en-US" dirty="0" smtClean="0"/>
          </a:p>
          <a:p>
            <a:pPr algn="ctr"/>
            <a:r>
              <a:rPr lang="en-US" b="1" dirty="0" smtClean="0"/>
              <a:t>Admin office Hours </a:t>
            </a:r>
            <a:r>
              <a:rPr lang="en-US" b="1" dirty="0"/>
              <a:t>of operation:</a:t>
            </a:r>
            <a:r>
              <a:rPr lang="en-US" dirty="0"/>
              <a:t> Mon, Tue, Thu, Fri appointment only; Wed 8 - noon </a:t>
            </a:r>
            <a:endParaRPr lang="en-US" dirty="0" smtClean="0"/>
          </a:p>
          <a:p>
            <a:pPr algn="ctr"/>
            <a:r>
              <a:rPr lang="en-US" dirty="0"/>
              <a:t>DSN 440-3801/3827, CIV 08821-750-3801-3827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Closed U.S. &amp; German </a:t>
            </a:r>
            <a:r>
              <a:rPr lang="en-US" dirty="0" smtClean="0"/>
              <a:t>holidays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60354" y="701615"/>
            <a:ext cx="6965830" cy="517585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MP Station and MP Admin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68879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6012" y="609600"/>
            <a:ext cx="4289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smtClean="0"/>
              <a:t>Emergency Phone Numbers</a:t>
            </a:r>
            <a:endParaRPr lang="en-US" sz="2400" b="1" u="sng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243374"/>
              </p:ext>
            </p:extLst>
          </p:nvPr>
        </p:nvGraphicFramePr>
        <p:xfrm>
          <a:off x="609600" y="1219200"/>
          <a:ext cx="8001000" cy="48180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0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40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Military Police (Emergency)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DSN 114</a:t>
                      </a:r>
                      <a:br>
                        <a:rPr lang="en-US" sz="1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CIV 09641-83-110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0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Military Police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DSN 476-3398/3397, CIV 09662-83-3398/3397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17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Fire Dept. (Emergency)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DSN 112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CIV 09641-83-112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68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German Police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CIV 110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68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Military Life Counselor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CIV 0152-0293-4290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CIV 0152-0241-5226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68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Suicide Prevention Hotline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DSN 118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CIV 09641-83-118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68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Sexual Assault Hotline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DSN 475-4567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CIV 09641-83-4567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689">
                <a:tc>
                  <a:txBody>
                    <a:bodyPr/>
                    <a:lstStyle/>
                    <a:p>
                      <a:r>
                        <a:rPr lang="en-US" sz="1600" b="1" dirty="0"/>
                        <a:t>Domestic Violence Hotline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01622-96-0661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68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American Red Cross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1-877-272-7337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68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Call a DSN phone from a Cell Phone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Dial 09461 70 + Full DSN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01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488924" y="6715957"/>
            <a:ext cx="2024109" cy="142043"/>
          </a:xfrm>
          <a:prstGeom prst="rect">
            <a:avLst/>
          </a:prstGeom>
          <a:solidFill>
            <a:srgbClr val="C7BFAD"/>
          </a:solidFill>
          <a:ln>
            <a:solidFill>
              <a:srgbClr val="C7BF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740994" y="609600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AGENDA</a:t>
            </a:r>
            <a:endParaRPr lang="en-US" sz="2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143000"/>
            <a:ext cx="8763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GERMAN POLICE / MILITARY POLICE JURISDICTION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VEHICLE REGISTRATION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DRIVING IN </a:t>
            </a:r>
            <a:r>
              <a:rPr lang="en-US" dirty="0" smtClean="0"/>
              <a:t>EUROPE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TRAFFIC VIOLATIONS / DD FORM 1408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DRINKING AND DRIVING (DUI/DWI)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ACCESS TO ARMY INSTALLATIONS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OUTPROCESSING THE DES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EMERGENCY PHONE NUMBERS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5996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35170" y="777815"/>
            <a:ext cx="6965830" cy="517585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German Police and Military Police</a:t>
            </a:r>
            <a:endParaRPr lang="en-US" sz="4000" b="1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03581" y="3935024"/>
            <a:ext cx="2895600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German Police may draw blood if suspicion of DUI/DWI exists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detain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member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until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MP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arrive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5170" y="3576419"/>
            <a:ext cx="2437118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German Police work closely </a:t>
            </a: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with U.S. MP; you must follow German Police commands and directives off post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7318" y="1631000"/>
            <a:ext cx="2652822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highly disciplined, well trained and professional Police force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4621">
            <a:off x="4168863" y="4091380"/>
            <a:ext cx="1283880" cy="2241926"/>
          </a:xfrm>
          <a:prstGeom prst="rect">
            <a:avLst/>
          </a:prstGeom>
          <a:scene3d>
            <a:camera prst="orthographicFront">
              <a:rot lat="20120134" lon="20449272" rev="21158434"/>
            </a:camera>
            <a:lightRig rig="threePt" dir="t"/>
          </a:scene3d>
        </p:spPr>
      </p:pic>
      <p:sp>
        <p:nvSpPr>
          <p:cNvPr id="9" name="TextBox 8"/>
          <p:cNvSpPr txBox="1"/>
          <p:nvPr/>
        </p:nvSpPr>
        <p:spPr>
          <a:xfrm>
            <a:off x="3733800" y="3914973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(MUST IDENTIFY)</a:t>
            </a:r>
            <a:endParaRPr lang="de-DE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5585" y="1718337"/>
            <a:ext cx="3989071" cy="2096864"/>
          </a:xfrm>
          <a:prstGeom prst="rect">
            <a:avLst/>
          </a:prstGeom>
          <a:scene3d>
            <a:camera prst="perspectiveContrastingRightFacing">
              <a:rot lat="600000" lon="210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06588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35170" y="701615"/>
            <a:ext cx="6965830" cy="517585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Vehicle Registration</a:t>
            </a: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1" y="1101243"/>
            <a:ext cx="9231086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Vehicle Registration:</a:t>
            </a:r>
          </a:p>
          <a:p>
            <a:pPr>
              <a:spcBef>
                <a:spcPct val="0"/>
              </a:spcBef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Temporary Tags are only authorized for up to 30 days or until the day you pass inspection.  </a:t>
            </a:r>
          </a:p>
          <a:p>
            <a:pPr>
              <a:spcBef>
                <a:spcPct val="0"/>
              </a:spcBef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Failure to return temp tags within the 30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days, </a:t>
            </a:r>
            <a:r>
              <a:rPr lang="en-US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 date of inspection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will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result in loss of registration privileges: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every day late = two days of registration privileges suspended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30+ days late = 60 days plus fees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Vehicle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must pass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inspection before permanent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USAREUR plates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issued</a:t>
            </a:r>
          </a:p>
          <a:p>
            <a:pPr>
              <a:spcBef>
                <a:spcPct val="0"/>
              </a:spcBef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Military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Police are updated daily on overdue temp and permanent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plates</a:t>
            </a:r>
          </a:p>
          <a:p>
            <a:pPr marL="1085850" lvl="1" indent="-342900">
              <a:spcBef>
                <a:spcPct val="0"/>
              </a:spcBef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Citation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will be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issued </a:t>
            </a:r>
          </a:p>
          <a:p>
            <a:pPr marL="1085850" lvl="1" indent="-342900">
              <a:spcBef>
                <a:spcPct val="0"/>
              </a:spcBef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Plates will be removed from vehicle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481" y="5308937"/>
            <a:ext cx="8752125" cy="101566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VEHICLE MUST BE REGISTERED AT ALL TIMES!</a:t>
            </a:r>
          </a:p>
          <a:p>
            <a:pPr algn="ctr"/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or Non-Operational</a:t>
            </a:r>
          </a:p>
        </p:txBody>
      </p:sp>
    </p:spTree>
    <p:extLst>
      <p:ext uri="{BB962C8B-B14F-4D97-AF65-F5344CB8AC3E}">
        <p14:creationId xmlns:p14="http://schemas.microsoft.com/office/powerpoint/2010/main" val="335479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184" y="-65318"/>
            <a:ext cx="1066806" cy="10668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990" y="1219200"/>
            <a:ext cx="9018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Tower Barracks, </a:t>
            </a:r>
            <a:r>
              <a:rPr lang="en-US" dirty="0"/>
              <a:t>Bldg. </a:t>
            </a:r>
            <a:r>
              <a:rPr lang="en-US" dirty="0" smtClean="0"/>
              <a:t>301</a:t>
            </a:r>
            <a:endParaRPr lang="en-US" dirty="0"/>
          </a:p>
          <a:p>
            <a:pPr algn="ctr"/>
            <a:r>
              <a:rPr lang="en-US" dirty="0" smtClean="0"/>
              <a:t>DSN </a:t>
            </a:r>
            <a:r>
              <a:rPr lang="en-US" dirty="0"/>
              <a:t>475-7254/6477, CIV 09641-83-7254/6477</a:t>
            </a:r>
            <a:endParaRPr lang="en-US" dirty="0" smtClean="0"/>
          </a:p>
          <a:p>
            <a:pPr algn="ctr"/>
            <a:r>
              <a:rPr lang="en-US" b="1" dirty="0" smtClean="0"/>
              <a:t>Admin office Hours </a:t>
            </a:r>
            <a:r>
              <a:rPr lang="en-US" b="1" dirty="0"/>
              <a:t>of operation:</a:t>
            </a:r>
            <a:r>
              <a:rPr lang="en-US" dirty="0"/>
              <a:t> Mon - Fri 8 a.m. - 11 a.m. &amp; 11:45 a.m. - 3:30 p.m. </a:t>
            </a:r>
            <a:endParaRPr lang="en-US" dirty="0" smtClean="0"/>
          </a:p>
          <a:p>
            <a:pPr algn="ctr"/>
            <a:r>
              <a:rPr lang="en-US" dirty="0" smtClean="0"/>
              <a:t>Closed </a:t>
            </a:r>
            <a:r>
              <a:rPr lang="en-US" dirty="0"/>
              <a:t>on American and German holidays.</a:t>
            </a:r>
          </a:p>
          <a:p>
            <a:pPr algn="ctr"/>
            <a:r>
              <a:rPr lang="en-US" dirty="0"/>
              <a:t>Closed at noon the last work-day of month for inventory.</a:t>
            </a:r>
          </a:p>
          <a:p>
            <a:pPr algn="ctr"/>
            <a:endParaRPr lang="en-US" sz="600" dirty="0" smtClean="0"/>
          </a:p>
          <a:p>
            <a:pPr algn="ctr"/>
            <a:r>
              <a:rPr lang="en-US" dirty="0"/>
              <a:t>Hohenfels, Bldg. </a:t>
            </a:r>
            <a:r>
              <a:rPr lang="en-US" dirty="0" smtClean="0"/>
              <a:t>90b</a:t>
            </a:r>
            <a:endParaRPr lang="en-US" dirty="0"/>
          </a:p>
          <a:p>
            <a:pPr algn="ctr"/>
            <a:r>
              <a:rPr lang="en-US" dirty="0"/>
              <a:t>DSN </a:t>
            </a:r>
            <a:r>
              <a:rPr lang="en-US" dirty="0" smtClean="0"/>
              <a:t>466-4916, </a:t>
            </a:r>
            <a:r>
              <a:rPr lang="en-US" dirty="0"/>
              <a:t>CIV </a:t>
            </a:r>
            <a:r>
              <a:rPr lang="en-US" dirty="0" smtClean="0"/>
              <a:t>09472-83-4916</a:t>
            </a:r>
            <a:endParaRPr lang="en-US" dirty="0" smtClean="0"/>
          </a:p>
          <a:p>
            <a:pPr algn="ctr"/>
            <a:r>
              <a:rPr lang="en-US" b="1" dirty="0" smtClean="0"/>
              <a:t>Admin office Hours </a:t>
            </a:r>
            <a:r>
              <a:rPr lang="en-US" b="1" dirty="0"/>
              <a:t>of operation:</a:t>
            </a:r>
            <a:r>
              <a:rPr lang="en-US" dirty="0"/>
              <a:t> Mon - Fri 8 – 11:30 a.m. &amp; 12:30 – 3:15 p.m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Closed U.S. &amp; German holidays; Closed at noon the last work day of the </a:t>
            </a:r>
            <a:r>
              <a:rPr lang="en-US" dirty="0" smtClean="0"/>
              <a:t>month.</a:t>
            </a:r>
            <a:endParaRPr lang="en-US" dirty="0"/>
          </a:p>
          <a:p>
            <a:pPr algn="ctr"/>
            <a:endParaRPr lang="en-US" sz="600" dirty="0" smtClean="0"/>
          </a:p>
          <a:p>
            <a:pPr algn="ctr"/>
            <a:r>
              <a:rPr lang="en-US" dirty="0" smtClean="0"/>
              <a:t>Garmisch</a:t>
            </a:r>
            <a:endParaRPr lang="en-US" dirty="0"/>
          </a:p>
          <a:p>
            <a:pPr algn="ctr"/>
            <a:r>
              <a:rPr lang="en-US" dirty="0"/>
              <a:t>Artillery Kaserne, Bldg. 202</a:t>
            </a:r>
            <a:endParaRPr lang="en-US" dirty="0" smtClean="0"/>
          </a:p>
          <a:p>
            <a:pPr algn="ctr"/>
            <a:r>
              <a:rPr lang="en-US" dirty="0"/>
              <a:t>DSN </a:t>
            </a:r>
            <a:r>
              <a:rPr lang="en-US" dirty="0" smtClean="0"/>
              <a:t>440-3608, </a:t>
            </a:r>
            <a:r>
              <a:rPr lang="en-US" dirty="0"/>
              <a:t>CIV </a:t>
            </a:r>
            <a:r>
              <a:rPr lang="en-US" dirty="0" smtClean="0"/>
              <a:t>08821-750-3</a:t>
            </a:r>
            <a:r>
              <a:rPr lang="en-US" dirty="0" smtClean="0"/>
              <a:t>608</a:t>
            </a:r>
            <a:endParaRPr lang="en-US" dirty="0" smtClean="0"/>
          </a:p>
          <a:p>
            <a:pPr algn="ctr"/>
            <a:r>
              <a:rPr lang="en-US" b="1" dirty="0" smtClean="0"/>
              <a:t>Admin office Hours </a:t>
            </a:r>
            <a:r>
              <a:rPr lang="en-US" b="1" dirty="0"/>
              <a:t>of operation:</a:t>
            </a:r>
            <a:r>
              <a:rPr lang="en-US" dirty="0"/>
              <a:t> Mon, Tue, Thu, Fri appointment only; Wed 8 - noon &amp; 1 - 3:15 p.m. Closed U.S. &amp; German </a:t>
            </a:r>
            <a:r>
              <a:rPr lang="en-US" dirty="0" smtClean="0"/>
              <a:t>holidays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35170" y="701615"/>
            <a:ext cx="6965830" cy="517585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Vehicle Registration</a:t>
            </a:r>
          </a:p>
        </p:txBody>
      </p:sp>
    </p:spTree>
    <p:extLst>
      <p:ext uri="{BB962C8B-B14F-4D97-AF65-F5344CB8AC3E}">
        <p14:creationId xmlns:p14="http://schemas.microsoft.com/office/powerpoint/2010/main" val="18667227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78376" y="846218"/>
            <a:ext cx="9065623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	</a:t>
            </a:r>
            <a:r>
              <a:rPr lang="en-US" altLang="en-US" sz="2000" dirty="0" smtClean="0">
                <a:latin typeface="Arial" panose="020B0604020202020204" pitchFamily="34" charset="0"/>
              </a:rPr>
              <a:t>			* After </a:t>
            </a:r>
            <a:r>
              <a:rPr lang="en-US" altLang="en-US" sz="2000" dirty="0">
                <a:latin typeface="Arial" panose="020B0604020202020204" pitchFamily="34" charset="0"/>
              </a:rPr>
              <a:t>market window tint is </a:t>
            </a:r>
            <a:r>
              <a:rPr lang="en-US" altLang="en-US" sz="2000" dirty="0" smtClean="0">
                <a:latin typeface="Arial" panose="020B0604020202020204" pitchFamily="34" charset="0"/>
              </a:rPr>
              <a:t>illegal </a:t>
            </a:r>
            <a:r>
              <a:rPr lang="en-US" altLang="en-US" sz="2000" dirty="0">
                <a:latin typeface="Arial" panose="020B0604020202020204" pitchFamily="34" charset="0"/>
              </a:rPr>
              <a:t>on front </a:t>
            </a:r>
            <a:r>
              <a:rPr lang="en-US" altLang="en-US" sz="2000" dirty="0" smtClean="0">
                <a:latin typeface="Arial" panose="020B0604020202020204" pitchFamily="34" charset="0"/>
              </a:rPr>
              <a:t>				windows </a:t>
            </a:r>
            <a:r>
              <a:rPr lang="en-US" altLang="en-US" sz="2000" dirty="0">
                <a:latin typeface="Arial" panose="020B0604020202020204" pitchFamily="34" charset="0"/>
              </a:rPr>
              <a:t>and </a:t>
            </a:r>
            <a:r>
              <a:rPr lang="en-US" altLang="en-US" sz="2000" dirty="0" smtClean="0">
                <a:latin typeface="Arial" panose="020B0604020202020204" pitchFamily="34" charset="0"/>
              </a:rPr>
              <a:t>windshield</a:t>
            </a:r>
          </a:p>
          <a:p>
            <a:pPr>
              <a:spcBef>
                <a:spcPct val="0"/>
              </a:spcBef>
              <a:buNone/>
            </a:pPr>
            <a:endParaRPr lang="en-US" altLang="en-US" sz="20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000" dirty="0" smtClean="0">
                <a:latin typeface="Arial" panose="020B0604020202020204" pitchFamily="34" charset="0"/>
              </a:rPr>
              <a:t>				* Vehicles </a:t>
            </a:r>
            <a:r>
              <a:rPr lang="en-US" altLang="en-US" sz="2000" dirty="0">
                <a:latin typeface="Arial" panose="020B0604020202020204" pitchFamily="34" charset="0"/>
              </a:rPr>
              <a:t>can not have US </a:t>
            </a:r>
            <a:r>
              <a:rPr lang="en-US" altLang="en-US" sz="2000" dirty="0" smtClean="0">
                <a:latin typeface="Arial" panose="020B0604020202020204" pitchFamily="34" charset="0"/>
              </a:rPr>
              <a:t>Forces affiliation 				shown i.e</a:t>
            </a:r>
            <a:r>
              <a:rPr lang="en-US" altLang="en-US" sz="2000" dirty="0">
                <a:latin typeface="Arial" panose="020B0604020202020204" pitchFamily="34" charset="0"/>
              </a:rPr>
              <a:t>. ERB </a:t>
            </a:r>
            <a:r>
              <a:rPr lang="en-US" altLang="en-US" sz="2000" dirty="0" smtClean="0">
                <a:latin typeface="Arial" panose="020B0604020202020204" pitchFamily="34" charset="0"/>
              </a:rPr>
              <a:t>window, dealership </a:t>
            </a:r>
            <a:r>
              <a:rPr lang="en-US" altLang="en-US" sz="2000" dirty="0">
                <a:latin typeface="Arial" panose="020B0604020202020204" pitchFamily="34" charset="0"/>
              </a:rPr>
              <a:t>name, etc.</a:t>
            </a:r>
          </a:p>
          <a:p>
            <a:pPr>
              <a:spcBef>
                <a:spcPct val="0"/>
              </a:spcBef>
              <a:buNone/>
            </a:pPr>
            <a:endParaRPr lang="en-US" altLang="en-US" sz="20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000" dirty="0" smtClean="0">
                <a:latin typeface="Arial" panose="020B0604020202020204" pitchFamily="34" charset="0"/>
              </a:rPr>
              <a:t>* Winter tires/AS </a:t>
            </a:r>
            <a:r>
              <a:rPr lang="en-US" altLang="en-US" sz="2000" dirty="0">
                <a:latin typeface="Arial" panose="020B0604020202020204" pitchFamily="34" charset="0"/>
              </a:rPr>
              <a:t>are required when </a:t>
            </a:r>
            <a:r>
              <a:rPr lang="en-US" altLang="en-US" sz="2000" dirty="0" smtClean="0">
                <a:latin typeface="Arial" panose="020B0604020202020204" pitchFamily="34" charset="0"/>
              </a:rPr>
              <a:t>snow/ice </a:t>
            </a:r>
            <a:r>
              <a:rPr lang="en-US" altLang="en-US" sz="2000" dirty="0">
                <a:latin typeface="Arial" panose="020B0604020202020204" pitchFamily="34" charset="0"/>
              </a:rPr>
              <a:t>is present on the road, M/S rated tires are acceptable. </a:t>
            </a:r>
            <a:r>
              <a:rPr lang="en-US" altLang="en-US" sz="2000" dirty="0" smtClean="0">
                <a:latin typeface="Arial" panose="020B0604020202020204" pitchFamily="34" charset="0"/>
              </a:rPr>
              <a:t>Winter Tires must have 6 mm </a:t>
            </a:r>
            <a:r>
              <a:rPr lang="en-US" altLang="en-US" sz="2000" dirty="0">
                <a:latin typeface="Arial" panose="020B0604020202020204" pitchFamily="34" charset="0"/>
              </a:rPr>
              <a:t>tread </a:t>
            </a:r>
            <a:r>
              <a:rPr lang="en-US" altLang="en-US" sz="2000" dirty="0" smtClean="0">
                <a:latin typeface="Arial" panose="020B0604020202020204" pitchFamily="34" charset="0"/>
              </a:rPr>
              <a:t>depth, AS tires at least 4 mm.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000" dirty="0" smtClean="0">
                <a:latin typeface="Arial" panose="020B0604020202020204" pitchFamily="34" charset="0"/>
              </a:rPr>
              <a:t>* License </a:t>
            </a:r>
            <a:r>
              <a:rPr lang="en-US" altLang="en-US" sz="2000" dirty="0">
                <a:latin typeface="Arial" panose="020B0604020202020204" pitchFamily="34" charset="0"/>
              </a:rPr>
              <a:t>plates must be secured in bracket or </a:t>
            </a:r>
            <a:endParaRPr lang="en-US" altLang="en-US" sz="20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000" dirty="0" smtClean="0">
                <a:latin typeface="Arial" panose="020B0604020202020204" pitchFamily="34" charset="0"/>
              </a:rPr>
              <a:t>screws</a:t>
            </a:r>
            <a:r>
              <a:rPr lang="en-US" altLang="en-US" sz="2000" dirty="0">
                <a:latin typeface="Arial" panose="020B0604020202020204" pitchFamily="34" charset="0"/>
              </a:rPr>
              <a:t>. No 550 cord or Zip </a:t>
            </a:r>
            <a:r>
              <a:rPr lang="en-US" altLang="en-US" sz="2000" dirty="0" smtClean="0">
                <a:latin typeface="Arial" panose="020B0604020202020204" pitchFamily="34" charset="0"/>
              </a:rPr>
              <a:t>Ties</a:t>
            </a:r>
          </a:p>
          <a:p>
            <a:pPr>
              <a:spcBef>
                <a:spcPct val="0"/>
              </a:spcBef>
            </a:pPr>
            <a:endParaRPr lang="en-US" altLang="en-US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530" y="1163881"/>
            <a:ext cx="3396344" cy="25472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4718414"/>
            <a:ext cx="3526622" cy="13775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37146" y="609600"/>
            <a:ext cx="3927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smtClean="0"/>
              <a:t>DRIVING IN EUROPE 1 / 2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239816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7146" y="609600"/>
            <a:ext cx="3927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smtClean="0"/>
              <a:t>DRIVING IN EUROPE 2 / 2</a:t>
            </a:r>
            <a:endParaRPr lang="en-US" sz="24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152400" y="1243830"/>
            <a:ext cx="70866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prstClr val="black"/>
                </a:solidFill>
              </a:rPr>
              <a:t>License Requirements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prstClr val="black"/>
                </a:solidFill>
              </a:rPr>
              <a:t>USAREUR Driver’s License</a:t>
            </a:r>
          </a:p>
          <a:p>
            <a:pPr lvl="0"/>
            <a:endParaRPr lang="en-US" sz="2200" dirty="0">
              <a:solidFill>
                <a:prstClr val="black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prstClr val="black"/>
                </a:solidFill>
              </a:rPr>
              <a:t>Vehicle Accidents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en-US" sz="2200" dirty="0">
                <a:latin typeface="Arial" panose="020B0604020202020204" pitchFamily="34" charset="0"/>
              </a:rPr>
              <a:t>off post report immediately to the </a:t>
            </a:r>
            <a:r>
              <a:rPr lang="en-US" altLang="en-US" sz="2200" dirty="0" smtClean="0">
                <a:latin typeface="Arial" panose="020B0604020202020204" pitchFamily="34" charset="0"/>
              </a:rPr>
              <a:t>German Police, and then </a:t>
            </a:r>
            <a:r>
              <a:rPr lang="en-US" altLang="en-US" sz="2200" dirty="0">
                <a:latin typeface="Arial" panose="020B0604020202020204" pitchFamily="34" charset="0"/>
              </a:rPr>
              <a:t>report to MP </a:t>
            </a:r>
            <a:r>
              <a:rPr lang="en-US" altLang="en-US" sz="2200" dirty="0" smtClean="0">
                <a:latin typeface="Arial" panose="020B0604020202020204" pitchFamily="34" charset="0"/>
              </a:rPr>
              <a:t>Station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en-US" sz="2200" dirty="0">
                <a:latin typeface="Arial" panose="020B0604020202020204" pitchFamily="34" charset="0"/>
              </a:rPr>
              <a:t>Failure to report will result in being </a:t>
            </a:r>
            <a:r>
              <a:rPr lang="en-US" altLang="en-US" sz="2200" dirty="0" smtClean="0">
                <a:latin typeface="Arial" panose="020B0604020202020204" pitchFamily="34" charset="0"/>
              </a:rPr>
              <a:t>titled </a:t>
            </a:r>
            <a:r>
              <a:rPr lang="en-US" altLang="en-US" sz="2200" dirty="0">
                <a:latin typeface="Arial" panose="020B0604020202020204" pitchFamily="34" charset="0"/>
              </a:rPr>
              <a:t>with either “Failure to report an accident” or “Fleeing the scene of an accident”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143000"/>
            <a:ext cx="3158002" cy="18045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1819050"/>
            <a:ext cx="1725318" cy="23044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9848" y="5105400"/>
            <a:ext cx="396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smtClean="0">
                <a:latin typeface="Arial" panose="020B0604020202020204" pitchFamily="34" charset="0"/>
              </a:rPr>
              <a:t>* Cell </a:t>
            </a:r>
            <a:r>
              <a:rPr lang="en-US" altLang="en-US" dirty="0">
                <a:latin typeface="Arial" panose="020B0604020202020204" pitchFamily="34" charset="0"/>
              </a:rPr>
              <a:t>phone use (without a hands free device) is prohibited; </a:t>
            </a:r>
            <a:r>
              <a:rPr lang="en-US" altLang="en-US" b="1" dirty="0">
                <a:latin typeface="Arial" panose="020B0604020202020204" pitchFamily="34" charset="0"/>
              </a:rPr>
              <a:t>mandatory 7 day drivers license suspension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26259" y="4343400"/>
            <a:ext cx="4807108" cy="209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9197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35170" y="625415"/>
            <a:ext cx="6965830" cy="517585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Traffic Violations</a:t>
            </a: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78377" y="741710"/>
            <a:ext cx="8647612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en-US" altLang="en-US" sz="20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latin typeface="Arial" panose="020B0604020202020204" pitchFamily="34" charset="0"/>
              </a:rPr>
              <a:t> Inside city limit the speed limit is 50 KPH (note: there are dedicated 30 KPH zones within some city limits)</a:t>
            </a:r>
          </a:p>
          <a:p>
            <a:pPr>
              <a:spcBef>
                <a:spcPct val="0"/>
              </a:spcBef>
            </a:pPr>
            <a:endParaRPr lang="en-US" altLang="en-US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latin typeface="Arial" panose="020B0604020202020204" pitchFamily="34" charset="0"/>
              </a:rPr>
              <a:t> Outside city limits the speed limit is 100 KPH</a:t>
            </a:r>
          </a:p>
          <a:p>
            <a:pPr>
              <a:spcBef>
                <a:spcPct val="0"/>
              </a:spcBef>
            </a:pPr>
            <a:endParaRPr lang="en-US" altLang="en-US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latin typeface="Arial" panose="020B0604020202020204" pitchFamily="34" charset="0"/>
              </a:rPr>
              <a:t> Autobahn recommended speed limit is 130 KPH, above </a:t>
            </a:r>
            <a:endParaRPr lang="en-US" altLang="en-US" sz="20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000" dirty="0" smtClean="0">
                <a:latin typeface="Arial" panose="020B0604020202020204" pitchFamily="34" charset="0"/>
              </a:rPr>
              <a:t>that </a:t>
            </a:r>
            <a:r>
              <a:rPr lang="en-US" altLang="en-US" sz="2000" dirty="0">
                <a:latin typeface="Arial" panose="020B0604020202020204" pitchFamily="34" charset="0"/>
              </a:rPr>
              <a:t>you may be held liable if accident occurs, even if </a:t>
            </a:r>
            <a:endParaRPr lang="en-US" altLang="en-US" sz="20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000" dirty="0" smtClean="0">
                <a:latin typeface="Arial" panose="020B0604020202020204" pitchFamily="34" charset="0"/>
              </a:rPr>
              <a:t>you </a:t>
            </a:r>
            <a:r>
              <a:rPr lang="en-US" altLang="en-US" sz="2000" dirty="0">
                <a:latin typeface="Arial" panose="020B0604020202020204" pitchFamily="34" charset="0"/>
              </a:rPr>
              <a:t>are not at fault</a:t>
            </a:r>
          </a:p>
          <a:p>
            <a:pPr>
              <a:spcBef>
                <a:spcPct val="0"/>
              </a:spcBef>
            </a:pPr>
            <a:endParaRPr lang="en-US" altLang="en-US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latin typeface="Arial" panose="020B0604020202020204" pitchFamily="34" charset="0"/>
              </a:rPr>
              <a:t> Look out for posted speed zones, cameras are used by German Police to catch violators</a:t>
            </a:r>
          </a:p>
          <a:p>
            <a:pPr>
              <a:spcBef>
                <a:spcPct val="0"/>
              </a:spcBef>
            </a:pPr>
            <a:endParaRPr lang="en-US" altLang="en-US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latin typeface="Arial" panose="020B0604020202020204" pitchFamily="34" charset="0"/>
              </a:rPr>
              <a:t> On </a:t>
            </a:r>
            <a:r>
              <a:rPr lang="en-US" altLang="en-US" sz="2000" dirty="0" smtClean="0">
                <a:latin typeface="Arial" panose="020B0604020202020204" pitchFamily="34" charset="0"/>
              </a:rPr>
              <a:t>post, if </a:t>
            </a:r>
            <a:r>
              <a:rPr lang="en-US" altLang="en-US" sz="2000" dirty="0">
                <a:latin typeface="Arial" panose="020B0604020202020204" pitchFamily="34" charset="0"/>
              </a:rPr>
              <a:t>speed limit is not </a:t>
            </a:r>
            <a:r>
              <a:rPr lang="en-US" altLang="en-US" sz="2000" dirty="0" smtClean="0">
                <a:latin typeface="Arial" panose="020B0604020202020204" pitchFamily="34" charset="0"/>
              </a:rPr>
              <a:t>posted, </a:t>
            </a:r>
            <a:r>
              <a:rPr lang="en-US" altLang="en-US" sz="2000" dirty="0">
                <a:latin typeface="Arial" panose="020B0604020202020204" pitchFamily="34" charset="0"/>
              </a:rPr>
              <a:t>the speed limit is 30 </a:t>
            </a:r>
            <a:r>
              <a:rPr lang="en-US" altLang="en-US" sz="2000" dirty="0" smtClean="0">
                <a:latin typeface="Arial" panose="020B0604020202020204" pitchFamily="34" charset="0"/>
              </a:rPr>
              <a:t>KPH</a:t>
            </a:r>
          </a:p>
          <a:p>
            <a:pPr>
              <a:spcBef>
                <a:spcPct val="0"/>
              </a:spcBef>
              <a:buNone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smtClean="0">
                <a:latin typeface="Arial" panose="020B0604020202020204" pitchFamily="34" charset="0"/>
              </a:rPr>
              <a:t>Display Parking Disc when in timed parking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4948" y="1563972"/>
            <a:ext cx="2719052" cy="20057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9181" y="4239503"/>
            <a:ext cx="5933368" cy="40011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Speeding tickets range from 15 - 680 euros! </a:t>
            </a:r>
            <a:endParaRPr lang="de-DE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4948" y="5024177"/>
            <a:ext cx="2438400" cy="14630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5231" y="5767857"/>
            <a:ext cx="4574829" cy="40011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Parking tickets up to 30 euros!</a:t>
            </a:r>
            <a:endParaRPr lang="de-DE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27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58970" y="685800"/>
            <a:ext cx="6965830" cy="517585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DD Form 1408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78376" y="1299065"/>
            <a:ext cx="906562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latin typeface="Arial" panose="020B0604020202020204" pitchFamily="34" charset="0"/>
              </a:rPr>
              <a:t> USAREUR has a drivers points </a:t>
            </a:r>
            <a:r>
              <a:rPr lang="en-US" altLang="en-US" sz="2000" dirty="0" smtClean="0">
                <a:latin typeface="Arial" panose="020B0604020202020204" pitchFamily="34" charset="0"/>
              </a:rPr>
              <a:t>system</a:t>
            </a:r>
          </a:p>
          <a:p>
            <a:pPr>
              <a:spcBef>
                <a:spcPct val="0"/>
              </a:spcBef>
              <a:buNone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b="1" dirty="0">
                <a:latin typeface="Arial" panose="020B0604020202020204" pitchFamily="34" charset="0"/>
              </a:rPr>
              <a:t>12 points in one year or 18 points in </a:t>
            </a:r>
            <a:endParaRPr lang="en-US" altLang="en-US" sz="2000" b="1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 </a:t>
            </a:r>
            <a:r>
              <a:rPr lang="en-US" altLang="en-US" sz="2000" b="1" dirty="0" smtClean="0">
                <a:latin typeface="Arial" panose="020B0604020202020204" pitchFamily="34" charset="0"/>
              </a:rPr>
              <a:t>     two </a:t>
            </a:r>
            <a:r>
              <a:rPr lang="en-US" altLang="en-US" sz="2000" b="1" dirty="0">
                <a:latin typeface="Arial" panose="020B0604020202020204" pitchFamily="34" charset="0"/>
              </a:rPr>
              <a:t>years will result in a suspension of your </a:t>
            </a:r>
            <a:endParaRPr lang="en-US" altLang="en-US" sz="2000" b="1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 </a:t>
            </a:r>
            <a:r>
              <a:rPr lang="en-US" altLang="en-US" sz="2000" b="1" dirty="0" smtClean="0">
                <a:latin typeface="Arial" panose="020B0604020202020204" pitchFamily="34" charset="0"/>
              </a:rPr>
              <a:t>     license</a:t>
            </a:r>
          </a:p>
          <a:p>
            <a:pPr>
              <a:spcBef>
                <a:spcPct val="0"/>
              </a:spcBef>
              <a:buNone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latin typeface="Arial" panose="020B0604020202020204" pitchFamily="34" charset="0"/>
              </a:rPr>
              <a:t> Commanders will assess points accumulated </a:t>
            </a:r>
            <a:endParaRPr lang="en-US" altLang="en-US" sz="20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smtClean="0">
                <a:latin typeface="Arial" panose="020B0604020202020204" pitchFamily="34" charset="0"/>
              </a:rPr>
              <a:t>     off </a:t>
            </a:r>
            <a:r>
              <a:rPr lang="en-US" altLang="en-US" sz="2000" dirty="0">
                <a:latin typeface="Arial" panose="020B0604020202020204" pitchFamily="34" charset="0"/>
              </a:rPr>
              <a:t>post </a:t>
            </a:r>
            <a:r>
              <a:rPr lang="en-US" altLang="en-US" sz="2000" dirty="0" smtClean="0">
                <a:latin typeface="Arial" panose="020B0604020202020204" pitchFamily="34" charset="0"/>
              </a:rPr>
              <a:t>and </a:t>
            </a:r>
            <a:r>
              <a:rPr lang="en-US" altLang="en-US" sz="2000" dirty="0">
                <a:latin typeface="Arial" panose="020B0604020202020204" pitchFamily="34" charset="0"/>
              </a:rPr>
              <a:t>on post together </a:t>
            </a:r>
            <a:endParaRPr lang="en-US" altLang="en-US" sz="20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67843" y="966651"/>
            <a:ext cx="3083919" cy="589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6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IMCOM Briefing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47760</TotalTime>
  <Words>1323</Words>
  <Application>Microsoft Office PowerPoint</Application>
  <PresentationFormat>Letter Paper (8.5x11 in)</PresentationFormat>
  <Paragraphs>181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1_IMCOM Briefing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Annex A</dc:title>
  <dc:creator>Ron Grantham</dc:creator>
  <cp:lastModifiedBy>Beaty, Robert A. Mr CIV USA IMCOM</cp:lastModifiedBy>
  <cp:revision>2290</cp:revision>
  <cp:lastPrinted>2017-04-06T16:05:18Z</cp:lastPrinted>
  <dcterms:created xsi:type="dcterms:W3CDTF">2008-06-06T11:59:27Z</dcterms:created>
  <dcterms:modified xsi:type="dcterms:W3CDTF">2020-06-03T12:19:05Z</dcterms:modified>
  <cp:version>Final</cp:version>
</cp:coreProperties>
</file>