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1"/>
  </p:notesMasterIdLst>
  <p:sldIdLst>
    <p:sldId id="328" r:id="rId2"/>
    <p:sldId id="358" r:id="rId3"/>
    <p:sldId id="330" r:id="rId4"/>
    <p:sldId id="359" r:id="rId5"/>
    <p:sldId id="332" r:id="rId6"/>
    <p:sldId id="333" r:id="rId7"/>
    <p:sldId id="360" r:id="rId8"/>
    <p:sldId id="334" r:id="rId9"/>
    <p:sldId id="335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33" autoAdjust="0"/>
    <p:restoredTop sz="93134" autoAdjust="0"/>
  </p:normalViewPr>
  <p:slideViewPr>
    <p:cSldViewPr snapToGrid="0" snapToObjects="1">
      <p:cViewPr>
        <p:scale>
          <a:sx n="97" d="100"/>
          <a:sy n="97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320EE30-35C4-404E-B5FC-D58555F22F2C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6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6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A10F8B9-74DC-1C4C-A631-1BC36485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76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7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5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0F8B9-74DC-1C4C-A631-1BC36485E1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0F8B9-74DC-1C4C-A631-1BC36485E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1016"/>
            <a:ext cx="8540496" cy="4855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3719" y="1179576"/>
            <a:ext cx="2657475" cy="49561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38653" y="1179576"/>
            <a:ext cx="5601628" cy="4956174"/>
          </a:xfrm>
          <a:noFill/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with Denom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23"/>
          </p:nvPr>
        </p:nvSpPr>
        <p:spPr>
          <a:xfrm>
            <a:off x="303720" y="1636713"/>
            <a:ext cx="8536562" cy="44894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3719" y="1083973"/>
            <a:ext cx="8536562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271016"/>
            <a:ext cx="3898167" cy="4855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05605" y="1271016"/>
            <a:ext cx="4334676" cy="485546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8" y="1608900"/>
            <a:ext cx="4114800" cy="451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91991" y="1608900"/>
            <a:ext cx="4114800" cy="451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32748" y="1179576"/>
            <a:ext cx="4114800" cy="3657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691991" y="1179576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541942"/>
            <a:ext cx="4114800" cy="20519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6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600" dirty="0" smtClean="0"/>
            </a:lvl2pPr>
            <a:lvl3pPr>
              <a:lnSpc>
                <a:spcPct val="100000"/>
              </a:lnSpc>
              <a:defRPr lang="en-US" sz="1600" dirty="0" smtClean="0"/>
            </a:lvl3pPr>
            <a:lvl4pPr>
              <a:lnSpc>
                <a:spcPct val="100000"/>
              </a:lnSpc>
              <a:defRPr lang="en-US" sz="1600" dirty="0" smtClean="0"/>
            </a:lvl4pPr>
            <a:lvl5pPr>
              <a:lnSpc>
                <a:spcPct val="100000"/>
              </a:lnSpc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5481" y="1541942"/>
            <a:ext cx="4114800" cy="2057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6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600" dirty="0" smtClean="0"/>
            </a:lvl2pPr>
            <a:lvl3pPr>
              <a:lnSpc>
                <a:spcPct val="100000"/>
              </a:lnSpc>
              <a:defRPr lang="en-US" sz="1600" dirty="0" smtClean="0"/>
            </a:lvl3pPr>
            <a:lvl4pPr>
              <a:lnSpc>
                <a:spcPct val="100000"/>
              </a:lnSpc>
              <a:defRPr lang="en-US" sz="1600" dirty="0" smtClean="0"/>
            </a:lvl4pPr>
            <a:lvl5pPr>
              <a:lnSpc>
                <a:spcPct val="100000"/>
              </a:lnSpc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514600" y="4160815"/>
            <a:ext cx="4114800" cy="20574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03719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514600" y="3789927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725481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541943"/>
            <a:ext cx="4114800" cy="1828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4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400" dirty="0" smtClean="0"/>
            </a:lvl2pPr>
            <a:lvl3pPr>
              <a:lnSpc>
                <a:spcPct val="100000"/>
              </a:lnSpc>
              <a:defRPr lang="en-US" sz="1400" dirty="0" smtClean="0"/>
            </a:lvl3pPr>
            <a:lvl4pPr>
              <a:lnSpc>
                <a:spcPct val="100000"/>
              </a:lnSpc>
              <a:defRPr lang="en-US" sz="1400" dirty="0" smtClean="0"/>
            </a:lvl4pPr>
            <a:lvl5pPr>
              <a:lnSpc>
                <a:spcPct val="100000"/>
              </a:lnSpc>
              <a:defRPr lang="en-US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5481" y="1541943"/>
            <a:ext cx="4114800" cy="1828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lang="en-US" sz="14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400" dirty="0" smtClean="0"/>
            </a:lvl2pPr>
            <a:lvl3pPr>
              <a:lnSpc>
                <a:spcPct val="100000"/>
              </a:lnSpc>
              <a:defRPr lang="en-US" sz="1400" dirty="0" smtClean="0"/>
            </a:lvl3pPr>
            <a:lvl4pPr>
              <a:lnSpc>
                <a:spcPct val="100000"/>
              </a:lnSpc>
              <a:defRPr lang="en-US" sz="1400" dirty="0" smtClean="0"/>
            </a:lvl4pPr>
            <a:lvl5pPr>
              <a:lnSpc>
                <a:spcPct val="100000"/>
              </a:lnSpc>
              <a:defRPr lang="en-US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03719" y="4030868"/>
            <a:ext cx="4114800" cy="18288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25481" y="4030868"/>
            <a:ext cx="4114800" cy="18288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03719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25481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03719" y="3659980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725481" y="3659980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7142" y="1179575"/>
            <a:ext cx="5603139" cy="49465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3719" y="1179576"/>
            <a:ext cx="2650670" cy="4946587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520028" y="6442358"/>
            <a:ext cx="5486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3719" y="1270000"/>
            <a:ext cx="8536562" cy="4856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black">
          <a:xfrm>
            <a:off x="7405880" y="6442358"/>
            <a:ext cx="1114147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00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714899" y="6442358"/>
            <a:ext cx="3528112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US" sz="1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70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/>
        <a:buNone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charset="0"/>
        <a:buChar char="•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.AppleSystemUIFont" charset="-120"/>
        <a:buChar char="–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912813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charset="2"/>
        <a:buChar char="§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1445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.AppleSystemUIFont" charset="-120"/>
        <a:buChar char="-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1147762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374775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1788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8439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55824" y="3452740"/>
            <a:ext cx="9246122" cy="9549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Commu</a:t>
            </a:r>
            <a:r>
              <a:rPr lang="en-US" b="1" dirty="0" smtClean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nity Bank</a:t>
            </a:r>
            <a:br>
              <a:rPr lang="en-US" b="1" dirty="0" smtClean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2588" y="3968705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Newcomer Services Briefing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7" y="6020787"/>
            <a:ext cx="2651760" cy="589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27650"/>
            <a:ext cx="9144000" cy="5785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Provided by the Military Services</a:t>
            </a:r>
            <a:r>
              <a:rPr lang="en-US" sz="3600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sz="3600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</a:br>
            <a:r>
              <a:rPr lang="en-US" sz="36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Exclusively for You</a:t>
            </a:r>
            <a:endParaRPr lang="en-US" sz="3600" b="1" dirty="0" smtClean="0">
              <a:effectLst/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625" y="2708304"/>
            <a:ext cx="8244750" cy="31544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u="sng" dirty="0">
                <a:latin typeface="Franklin Gothic Book" charset="0"/>
                <a:ea typeface="Franklin Gothic Book" charset="0"/>
                <a:cs typeface="Franklin Gothic Book" charset="0"/>
              </a:rPr>
              <a:t>C</a:t>
            </a:r>
            <a:r>
              <a:rPr lang="en-US" sz="2400" i="1" u="sng" dirty="0" smtClean="0">
                <a:latin typeface="Franklin Gothic Book" charset="0"/>
                <a:ea typeface="Franklin Gothic Book" charset="0"/>
                <a:cs typeface="Franklin Gothic Book" charset="0"/>
              </a:rPr>
              <a:t>ountry-specific and traditional banking products and services to help make banking easier while you serve overseas</a:t>
            </a:r>
            <a:endParaRPr lang="en-US" sz="2400" i="1" u="sng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9089" y="3866309"/>
            <a:ext cx="8010939" cy="1900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Products, services, operating locations, fees, and charges are established by the Military Services via a contract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between a U.S. commercial financial institution and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 Department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Defense </a:t>
            </a:r>
          </a:p>
          <a:p>
            <a:pPr marL="0" indent="0" algn="ctr">
              <a:buNone/>
            </a:pPr>
            <a:endParaRPr lang="en-US" sz="22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Defense Finance and Accounting Service, in coordination with the Military Service banking representatives, is responsible for oversight of Community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Bank</a:t>
            </a:r>
            <a:endParaRPr lang="en-US" sz="2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72968"/>
            <a:ext cx="9144000" cy="578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Franklin Gothic Book" charset="0"/>
                <a:ea typeface="Franklin Gothic Book" charset="0"/>
                <a:cs typeface="Franklin Gothic Book" charset="0"/>
              </a:rPr>
              <a:t>Personalized Service for Your </a:t>
            </a:r>
            <a: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Banking </a:t>
            </a:r>
            <a:b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</a:br>
            <a: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Needs Overseas</a:t>
            </a:r>
            <a:endParaRPr lang="en-US" sz="3200" b="1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092" y="2872844"/>
            <a:ext cx="5550078" cy="3214244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 </a:t>
            </a:r>
            <a:r>
              <a:rPr lang="en-US" sz="22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Experience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understand the overseas military lifestyle and the unique banking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needs that go with it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can help you address gaps in your stateside banking relationship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which </a:t>
            </a: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may help prevent local financial-related challenges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Customer Service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In-person at Community Bank locations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24/7 Automated Service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Live Customer Service Representatives are available nearly 24/5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Live Debit and ATM card assistance available 24/7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Franklin Gothic Book" panose="020B0503020102020204" pitchFamily="34" charset="0"/>
              <a:ea typeface="Franklin Gothic Demi Cond" charset="0"/>
              <a:cs typeface="Franklin Gothic Demi Cond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Franklin Gothic Book" panose="020B0503020102020204" pitchFamily="34" charset="0"/>
              <a:ea typeface="Franklin Gothic Demi Cond" charset="0"/>
              <a:cs typeface="Franklin Gothic Demi Cond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                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" y="2947066"/>
            <a:ext cx="328109" cy="318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25" y="4822614"/>
            <a:ext cx="329213" cy="3170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311" y="1494883"/>
            <a:ext cx="9144000" cy="75266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Addressing Your Immediate Needs</a:t>
            </a:r>
            <a:r>
              <a:rPr lang="en-US" sz="3000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sz="3000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</a:br>
            <a:endParaRPr lang="en-US" sz="3000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6624" y="2517678"/>
            <a:ext cx="8307376" cy="4424587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latin typeface="Franklin Gothic Demi Cond" charset="0"/>
                <a:ea typeface="Franklin Gothic Demi Cond" charset="0"/>
                <a:cs typeface="Franklin Gothic Demi Cond" charset="0"/>
              </a:rPr>
              <a:t>       </a:t>
            </a:r>
            <a:r>
              <a:rPr lang="en-US" sz="3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</a:t>
            </a:r>
            <a:r>
              <a:rPr lang="en-US" sz="3800" b="1" i="1" u="sng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Easy Access to Local Currency and U.S. Dollars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Banking Centers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Dual Currency ATMs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24/7 Availability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No International Service Fee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Service Charge Free 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Most ATM Debit Cards Accepted </a:t>
            </a:r>
          </a:p>
          <a:p>
            <a:pPr marL="914400" lvl="2" indent="0">
              <a:buNone/>
            </a:pPr>
            <a:endParaRPr lang="en-US" sz="16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Franklin Gothic Demi Cond" charset="0"/>
                <a:ea typeface="Franklin Gothic Demi Cond" charset="0"/>
                <a:cs typeface="Franklin Gothic Demi Cond" charset="0"/>
              </a:rPr>
              <a:t>       </a:t>
            </a:r>
            <a:r>
              <a:rPr lang="en-US" sz="2400" dirty="0" smtClean="0">
                <a:latin typeface="Franklin Gothic Demi Cond" charset="0"/>
                <a:ea typeface="Franklin Gothic Demi Cond" charset="0"/>
                <a:cs typeface="Franklin Gothic Demi Cond" charset="0"/>
              </a:rPr>
              <a:t>      </a:t>
            </a:r>
            <a:r>
              <a:rPr lang="en-US" sz="38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Pay </a:t>
            </a:r>
            <a:r>
              <a:rPr lang="en-US" sz="3800" b="1" i="1" u="sng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Local* and Stateside Bills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Recurring or one-time payment options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can help recommend the payment option right for you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latin typeface="Franklin Gothic Book" panose="020B0503020102020204" pitchFamily="34" charset="0"/>
              </a:rPr>
              <a:t>*Payment options may vary by country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4" y="2566459"/>
            <a:ext cx="328109" cy="318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3" y="5086584"/>
            <a:ext cx="328109" cy="3189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129" y="1687761"/>
            <a:ext cx="8464732" cy="61529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Addressing Your Ongoing Needs</a:t>
            </a:r>
            <a:endParaRPr lang="en-US" sz="3200" b="1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20835" y="2615944"/>
            <a:ext cx="7106545" cy="2440593"/>
            <a:chOff x="1020835" y="2824956"/>
            <a:chExt cx="7106545" cy="2440593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75069" y="2824956"/>
              <a:ext cx="7052311" cy="244059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0"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Online and Mobile Banking with Fraud Protection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Competitive </a:t>
              </a: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Loan Rates</a:t>
              </a:r>
              <a:endParaRPr lang="en-US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endParaRP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Chip-Enabled Debit Cards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Checking and Savings Accounts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Account </a:t>
              </a: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Alerts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Life Stages</a:t>
              </a:r>
              <a:endParaRPr lang="en-US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endParaRPr>
            </a:p>
            <a:p>
              <a:pPr marL="0" indent="0">
                <a:buNone/>
              </a:pPr>
              <a:endParaRPr lang="en-US" sz="21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2978161"/>
              <a:ext cx="189306" cy="1840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78" y="3389758"/>
              <a:ext cx="189306" cy="184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3801355"/>
              <a:ext cx="189306" cy="184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4212952"/>
              <a:ext cx="189306" cy="184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4624550"/>
              <a:ext cx="189306" cy="184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089" y="5015486"/>
              <a:ext cx="189306" cy="184048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1" y="1632020"/>
            <a:ext cx="7817975" cy="994172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Community Bank Is Here To </a:t>
            </a:r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Help</a:t>
            </a:r>
            <a:endParaRPr lang="en-US" sz="3200" b="1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041" y="2522512"/>
            <a:ext cx="8551918" cy="3919846"/>
          </a:xfrm>
          <a:prstGeom prst="rect">
            <a:avLst/>
          </a:prstGeom>
        </p:spPr>
        <p:txBody>
          <a:bodyPr vert="horz" lIns="68580" tIns="34291" rIns="68580" bIns="3429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 smtClean="0"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Grafenwoehr</a:t>
            </a:r>
            <a:endParaRPr lang="en-US" sz="2400" b="1" dirty="0" smtClean="0">
              <a:latin typeface="Franklin Gothic Book" panose="020B0503020102020204" pitchFamily="34" charset="0"/>
              <a:ea typeface="Franklin Gothic Demi" charset="0"/>
              <a:cs typeface="Franklin Gothic Demi" charset="0"/>
            </a:endParaRP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Building 105</a:t>
            </a:r>
            <a:endParaRPr lang="en-US" sz="20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Mon–Wed &amp; Fri 0900-1600 Thu 1000-1700</a:t>
            </a:r>
            <a:endParaRPr lang="en-US" sz="20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 err="1" smtClean="0">
                <a:latin typeface="Franklin Gothic Book" panose="020B0503020102020204" pitchFamily="34" charset="0"/>
              </a:rPr>
              <a:t>Civ</a:t>
            </a:r>
            <a:r>
              <a:rPr lang="en-US" sz="2000" dirty="0" smtClean="0">
                <a:latin typeface="Franklin Gothic Book" panose="020B0503020102020204" pitchFamily="34" charset="0"/>
              </a:rPr>
              <a:t>: 09641-92240 DSN: 569-0699</a:t>
            </a: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ATM locations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Banking Center – Bldg. 105, 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Welcome Center – Bldg. 244</a:t>
            </a:r>
          </a:p>
          <a:p>
            <a:pPr lvl="2"/>
            <a:r>
              <a:rPr lang="en-US" sz="1800" dirty="0" err="1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Shoppette</a:t>
            </a:r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 – Bldg. 695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PX Exchange – Bldg. 700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Drive-Up at Theater – Bldg. 620</a:t>
            </a:r>
          </a:p>
          <a:p>
            <a:pPr lvl="2"/>
            <a:r>
              <a:rPr lang="en-US" sz="1800" dirty="0" err="1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Netzaberg</a:t>
            </a:r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 </a:t>
            </a:r>
            <a:r>
              <a:rPr lang="en-US" sz="1800" dirty="0" err="1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Shoppette</a:t>
            </a:r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 – Bldg. 9090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Camp Aachen – Bldg. 2001</a:t>
            </a:r>
          </a:p>
        </p:txBody>
      </p:sp>
    </p:spTree>
    <p:extLst>
      <p:ext uri="{BB962C8B-B14F-4D97-AF65-F5344CB8AC3E}">
        <p14:creationId xmlns:p14="http://schemas.microsoft.com/office/powerpoint/2010/main" val="2279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1" y="1632020"/>
            <a:ext cx="7817975" cy="994172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Community Bank Is Here To </a:t>
            </a:r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Help</a:t>
            </a:r>
            <a:endParaRPr lang="en-US" sz="3200" b="1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765" y="2565982"/>
            <a:ext cx="8304470" cy="3648723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Vilseck</a:t>
            </a: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Building 224</a:t>
            </a:r>
            <a:endParaRPr lang="en-US" sz="20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Mon–Wed &amp; Fri 0900-1600 Thu 1000-1700</a:t>
            </a:r>
            <a:endParaRPr lang="en-US" sz="20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 err="1" smtClean="0">
                <a:latin typeface="Franklin Gothic Book" panose="020B0503020102020204" pitchFamily="34" charset="0"/>
              </a:rPr>
              <a:t>Civ</a:t>
            </a:r>
            <a:r>
              <a:rPr lang="en-US" sz="2000" dirty="0" smtClean="0">
                <a:latin typeface="Franklin Gothic Book" panose="020B0503020102020204" pitchFamily="34" charset="0"/>
              </a:rPr>
              <a:t>: 09662-8791 DSN: 476-2539</a:t>
            </a:r>
          </a:p>
          <a:p>
            <a:pPr lvl="1"/>
            <a:r>
              <a:rPr lang="en-US" sz="20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ATM locations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Banking Center – Bldg. 224 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PX Food Mall – Bldg. 2203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Post Office – Bldg. 339</a:t>
            </a:r>
          </a:p>
          <a:p>
            <a:pPr lvl="2"/>
            <a:r>
              <a:rPr lang="en-US" sz="1800" dirty="0" err="1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Langenbruck</a:t>
            </a:r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 Center – Bldg. 607</a:t>
            </a:r>
          </a:p>
          <a:p>
            <a:pPr lvl="2"/>
            <a:r>
              <a:rPr lang="en-US" sz="18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Drive-Up at Gas Station – Bldg. 2207</a:t>
            </a:r>
          </a:p>
        </p:txBody>
      </p:sp>
    </p:spTree>
    <p:extLst>
      <p:ext uri="{BB962C8B-B14F-4D97-AF65-F5344CB8AC3E}">
        <p14:creationId xmlns:p14="http://schemas.microsoft.com/office/powerpoint/2010/main" val="41158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2129439"/>
            <a:ext cx="9144001" cy="56657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Franklin Gothic Demi Cond" charset="0"/>
                <a:ea typeface="Franklin Gothic Demi Cond" charset="0"/>
                <a:cs typeface="Franklin Gothic Demi Cond" charset="0"/>
              </a:rPr>
              <a:t>Questions?</a:t>
            </a:r>
            <a:endParaRPr lang="en-US" sz="32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84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80" y="6008395"/>
            <a:ext cx="2651760" cy="5892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55824" y="2851372"/>
            <a:ext cx="9246122" cy="9549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erprise_Printer_Friendly_Confidential">
  <a:themeElements>
    <a:clrScheme name="BoA">
      <a:dk1>
        <a:srgbClr val="000000"/>
      </a:dk1>
      <a:lt1>
        <a:srgbClr val="FFFFFF"/>
      </a:lt1>
      <a:dk2>
        <a:srgbClr val="D5D5D5"/>
      </a:dk2>
      <a:lt2>
        <a:srgbClr val="EDEDED"/>
      </a:lt2>
      <a:accent1>
        <a:srgbClr val="E31837"/>
      </a:accent1>
      <a:accent2>
        <a:srgbClr val="780032"/>
      </a:accent2>
      <a:accent3>
        <a:srgbClr val="012069"/>
      </a:accent3>
      <a:accent4>
        <a:srgbClr val="0051C2"/>
      </a:accent4>
      <a:accent5>
        <a:srgbClr val="009CDE"/>
      </a:accent5>
      <a:accent6>
        <a:srgbClr val="D3EFFC"/>
      </a:accent6>
      <a:hlink>
        <a:srgbClr val="0052C2"/>
      </a:hlink>
      <a:folHlink>
        <a:srgbClr val="0121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C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25000"/>
              </a:schemeClr>
            </a:gs>
            <a:gs pos="50000">
              <a:schemeClr val="phClr">
                <a:tint val="100000"/>
                <a:shade val="75000"/>
                <a:satMod val="125000"/>
              </a:schemeClr>
            </a:gs>
            <a:gs pos="100000">
              <a:schemeClr val="phClr">
                <a:tint val="100000"/>
                <a:shade val="98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30000"/>
              </a:schemeClr>
            </a:gs>
            <a:gs pos="40000">
              <a:schemeClr val="phClr">
                <a:shade val="75000"/>
                <a:satMod val="140000"/>
              </a:schemeClr>
            </a:gs>
            <a:gs pos="100000">
              <a:schemeClr val="phClr"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38100" dir="2700000" algn="ct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2700">
            <a:bevelT w="0" h="0"/>
            <a:contourClr>
              <a:srgbClr val="FFFFFF"/>
            </a:contourClr>
          </a:sp3d>
        </a:effectStyle>
        <a:effectStyle>
          <a:effectLst>
            <a:outerShdw blurRad="50800" dist="12700" dir="27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Enterprise_Printer_Friendly_Confidential" id="{7386D0B6-CB6E-694D-9C48-3472B5DE9917}" vid="{AFB84C10-1CCA-6E46-91FB-BE1ABFBDC0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Enterprise_Printer_Friendly_Confidential</Template>
  <TotalTime>0</TotalTime>
  <Words>369</Words>
  <Application>Microsoft Office PowerPoint</Application>
  <PresentationFormat>On-screen Show (4:3)</PresentationFormat>
  <Paragraphs>95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Enterprise_Printer_Friendly_Confidential</vt:lpstr>
      <vt:lpstr>Community Bank  </vt:lpstr>
      <vt:lpstr>Provided by the Military Services Exclusively for You </vt:lpstr>
      <vt:lpstr>Personalized Service for Your Banking  Needs Overseas</vt:lpstr>
      <vt:lpstr>Addressing Your Immediate Needs </vt:lpstr>
      <vt:lpstr>Addressing Your Ongoing Needs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2019-03-07T21:38:23Z</dcterms:created>
  <dcterms:modified xsi:type="dcterms:W3CDTF">2020-06-26T13:05:03Z</dcterms:modified>
</cp:coreProperties>
</file>