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1" r:id="rId1"/>
  </p:sldMasterIdLst>
  <p:notesMasterIdLst>
    <p:notesMasterId r:id="rId15"/>
  </p:notesMasterIdLst>
  <p:handoutMasterIdLst>
    <p:handoutMasterId r:id="rId16"/>
  </p:handoutMasterIdLst>
  <p:sldIdLst>
    <p:sldId id="2829" r:id="rId2"/>
    <p:sldId id="2889" r:id="rId3"/>
    <p:sldId id="2892" r:id="rId4"/>
    <p:sldId id="2901" r:id="rId5"/>
    <p:sldId id="2898" r:id="rId6"/>
    <p:sldId id="2902" r:id="rId7"/>
    <p:sldId id="2900" r:id="rId8"/>
    <p:sldId id="2903" r:id="rId9"/>
    <p:sldId id="2899" r:id="rId10"/>
    <p:sldId id="2891" r:id="rId11"/>
    <p:sldId id="2896" r:id="rId12"/>
    <p:sldId id="2893" r:id="rId13"/>
    <p:sldId id="2895" r:id="rId14"/>
  </p:sldIdLst>
  <p:sldSz cx="9144000" cy="6858000" type="screen4x3"/>
  <p:notesSz cx="6858000" cy="9296400"/>
  <p:defaultTextStyle>
    <a:defPPr>
      <a:defRPr lang="en-US"/>
    </a:defPPr>
    <a:lvl1pPr algn="l" rtl="0" fontAlgn="base">
      <a:spcBef>
        <a:spcPct val="0"/>
      </a:spcBef>
      <a:spcAft>
        <a:spcPct val="0"/>
      </a:spcAft>
      <a:defRPr sz="1300" kern="1200">
        <a:solidFill>
          <a:schemeClr val="tx1"/>
        </a:solidFill>
        <a:latin typeface="Arial" charset="0"/>
        <a:ea typeface="+mn-ea"/>
        <a:cs typeface="+mn-cs"/>
      </a:defRPr>
    </a:lvl1pPr>
    <a:lvl2pPr marL="457200" algn="l" rtl="0" fontAlgn="base">
      <a:spcBef>
        <a:spcPct val="0"/>
      </a:spcBef>
      <a:spcAft>
        <a:spcPct val="0"/>
      </a:spcAft>
      <a:defRPr sz="1300" kern="1200">
        <a:solidFill>
          <a:schemeClr val="tx1"/>
        </a:solidFill>
        <a:latin typeface="Arial" charset="0"/>
        <a:ea typeface="+mn-ea"/>
        <a:cs typeface="+mn-cs"/>
      </a:defRPr>
    </a:lvl2pPr>
    <a:lvl3pPr marL="914400" algn="l" rtl="0" fontAlgn="base">
      <a:spcBef>
        <a:spcPct val="0"/>
      </a:spcBef>
      <a:spcAft>
        <a:spcPct val="0"/>
      </a:spcAft>
      <a:defRPr sz="1300" kern="1200">
        <a:solidFill>
          <a:schemeClr val="tx1"/>
        </a:solidFill>
        <a:latin typeface="Arial" charset="0"/>
        <a:ea typeface="+mn-ea"/>
        <a:cs typeface="+mn-cs"/>
      </a:defRPr>
    </a:lvl3pPr>
    <a:lvl4pPr marL="1371600" algn="l" rtl="0" fontAlgn="base">
      <a:spcBef>
        <a:spcPct val="0"/>
      </a:spcBef>
      <a:spcAft>
        <a:spcPct val="0"/>
      </a:spcAft>
      <a:defRPr sz="1300" kern="1200">
        <a:solidFill>
          <a:schemeClr val="tx1"/>
        </a:solidFill>
        <a:latin typeface="Arial" charset="0"/>
        <a:ea typeface="+mn-ea"/>
        <a:cs typeface="+mn-cs"/>
      </a:defRPr>
    </a:lvl4pPr>
    <a:lvl5pPr marL="1828800" algn="l" rtl="0" fontAlgn="base">
      <a:spcBef>
        <a:spcPct val="0"/>
      </a:spcBef>
      <a:spcAft>
        <a:spcPct val="0"/>
      </a:spcAft>
      <a:defRPr sz="1300" kern="1200">
        <a:solidFill>
          <a:schemeClr val="tx1"/>
        </a:solidFill>
        <a:latin typeface="Arial" charset="0"/>
        <a:ea typeface="+mn-ea"/>
        <a:cs typeface="+mn-cs"/>
      </a:defRPr>
    </a:lvl5pPr>
    <a:lvl6pPr marL="2286000" algn="l" defTabSz="914400" rtl="0" eaLnBrk="1" latinLnBrk="0" hangingPunct="1">
      <a:defRPr sz="1300" kern="1200">
        <a:solidFill>
          <a:schemeClr val="tx1"/>
        </a:solidFill>
        <a:latin typeface="Arial" charset="0"/>
        <a:ea typeface="+mn-ea"/>
        <a:cs typeface="+mn-cs"/>
      </a:defRPr>
    </a:lvl6pPr>
    <a:lvl7pPr marL="2743200" algn="l" defTabSz="914400" rtl="0" eaLnBrk="1" latinLnBrk="0" hangingPunct="1">
      <a:defRPr sz="1300" kern="1200">
        <a:solidFill>
          <a:schemeClr val="tx1"/>
        </a:solidFill>
        <a:latin typeface="Arial" charset="0"/>
        <a:ea typeface="+mn-ea"/>
        <a:cs typeface="+mn-cs"/>
      </a:defRPr>
    </a:lvl7pPr>
    <a:lvl8pPr marL="3200400" algn="l" defTabSz="914400" rtl="0" eaLnBrk="1" latinLnBrk="0" hangingPunct="1">
      <a:defRPr sz="1300" kern="1200">
        <a:solidFill>
          <a:schemeClr val="tx1"/>
        </a:solidFill>
        <a:latin typeface="Arial" charset="0"/>
        <a:ea typeface="+mn-ea"/>
        <a:cs typeface="+mn-cs"/>
      </a:defRPr>
    </a:lvl8pPr>
    <a:lvl9pPr marL="3657600" algn="l" defTabSz="914400" rtl="0" eaLnBrk="1" latinLnBrk="0" hangingPunct="1">
      <a:defRPr sz="13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232">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yhurst, James A MIL USARMY (US)" initials="HJAMU(" lastIdx="11" clrIdx="0">
    <p:extLst>
      <p:ext uri="{19B8F6BF-5375-455C-9EA6-DF929625EA0E}">
        <p15:presenceInfo xmlns:p15="http://schemas.microsoft.com/office/powerpoint/2012/main" userId="Hayhurst, James A MIL USARMY (US)" providerId="None"/>
      </p:ext>
    </p:extLst>
  </p:cmAuthor>
  <p:cmAuthor id="2" name="Millard, Isaac A MIL USARMY (US)" initials="MIAMU(" lastIdx="5" clrIdx="1">
    <p:extLst>
      <p:ext uri="{19B8F6BF-5375-455C-9EA6-DF929625EA0E}">
        <p15:presenceInfo xmlns:p15="http://schemas.microsoft.com/office/powerpoint/2012/main" userId="Millard, Isaac A MIL USARMY (U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FF"/>
    <a:srgbClr val="1C1C1C"/>
    <a:srgbClr val="FF3300"/>
    <a:srgbClr val="33CC33"/>
    <a:srgbClr val="FF9933"/>
    <a:srgbClr val="FFCC00"/>
    <a:srgbClr val="66CCFF"/>
    <a:srgbClr val="66FF99"/>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7077" autoAdjust="0"/>
  </p:normalViewPr>
  <p:slideViewPr>
    <p:cSldViewPr snapToGrid="0">
      <p:cViewPr varScale="1">
        <p:scale>
          <a:sx n="141" d="100"/>
          <a:sy n="141" d="100"/>
        </p:scale>
        <p:origin x="4926" y="30"/>
      </p:cViewPr>
      <p:guideLst>
        <p:guide orient="horz" pos="22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7" d="100"/>
          <a:sy n="67" d="100"/>
        </p:scale>
        <p:origin x="3086" y="43"/>
      </p:cViewPr>
      <p:guideLst>
        <p:guide orient="horz" pos="2928"/>
        <p:guide pos="216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2" y="1"/>
            <a:ext cx="2972421" cy="465137"/>
          </a:xfrm>
          <a:prstGeom prst="rect">
            <a:avLst/>
          </a:prstGeom>
          <a:noFill/>
          <a:ln w="9525">
            <a:noFill/>
            <a:miter lim="800000"/>
            <a:headEnd/>
            <a:tailEnd/>
          </a:ln>
          <a:effectLst/>
        </p:spPr>
        <p:txBody>
          <a:bodyPr vert="horz" wrap="square" lIns="94033" tIns="47017" rIns="94033" bIns="47017" numCol="1" anchor="t" anchorCtr="0" compatLnSpc="1">
            <a:prstTxWarp prst="textNoShape">
              <a:avLst/>
            </a:prstTxWarp>
          </a:bodyPr>
          <a:lstStyle>
            <a:lvl1pPr algn="l" defTabSz="940724" eaLnBrk="0" hangingPunct="0">
              <a:defRPr sz="1300">
                <a:latin typeface="Times New Roman" pitchFamily="18" charset="0"/>
              </a:defRPr>
            </a:lvl1pPr>
          </a:lstStyle>
          <a:p>
            <a:pPr>
              <a:defRPr/>
            </a:pPr>
            <a:endParaRPr lang="en-US" dirty="0"/>
          </a:p>
        </p:txBody>
      </p:sp>
      <p:sp>
        <p:nvSpPr>
          <p:cNvPr id="54275" name="Rectangle 3"/>
          <p:cNvSpPr>
            <a:spLocks noGrp="1" noChangeArrowheads="1"/>
          </p:cNvSpPr>
          <p:nvPr>
            <p:ph type="dt" sz="quarter" idx="1"/>
          </p:nvPr>
        </p:nvSpPr>
        <p:spPr bwMode="auto">
          <a:xfrm>
            <a:off x="3885580" y="1"/>
            <a:ext cx="2972421" cy="465137"/>
          </a:xfrm>
          <a:prstGeom prst="rect">
            <a:avLst/>
          </a:prstGeom>
          <a:noFill/>
          <a:ln w="9525">
            <a:noFill/>
            <a:miter lim="800000"/>
            <a:headEnd/>
            <a:tailEnd/>
          </a:ln>
          <a:effectLst/>
        </p:spPr>
        <p:txBody>
          <a:bodyPr vert="horz" wrap="square" lIns="94033" tIns="47017" rIns="94033" bIns="47017" numCol="1" anchor="t" anchorCtr="0" compatLnSpc="1">
            <a:prstTxWarp prst="textNoShape">
              <a:avLst/>
            </a:prstTxWarp>
          </a:bodyPr>
          <a:lstStyle>
            <a:lvl1pPr algn="r" defTabSz="940724" eaLnBrk="0" hangingPunct="0">
              <a:defRPr sz="1300">
                <a:latin typeface="Times New Roman" pitchFamily="18" charset="0"/>
              </a:defRPr>
            </a:lvl1pPr>
          </a:lstStyle>
          <a:p>
            <a:pPr>
              <a:defRPr/>
            </a:pPr>
            <a:fld id="{1EBEAAD9-C441-4EF4-A575-C8DD7717B2E8}" type="datetimeFigureOut">
              <a:rPr lang="en-US"/>
              <a:pPr>
                <a:defRPr/>
              </a:pPr>
              <a:t>5/15/2020</a:t>
            </a:fld>
            <a:endParaRPr lang="en-US" dirty="0"/>
          </a:p>
        </p:txBody>
      </p:sp>
      <p:sp>
        <p:nvSpPr>
          <p:cNvPr id="54276" name="Rectangle 4"/>
          <p:cNvSpPr>
            <a:spLocks noGrp="1" noChangeArrowheads="1"/>
          </p:cNvSpPr>
          <p:nvPr>
            <p:ph type="ftr" sz="quarter" idx="2"/>
          </p:nvPr>
        </p:nvSpPr>
        <p:spPr bwMode="auto">
          <a:xfrm>
            <a:off x="2" y="8831265"/>
            <a:ext cx="2972421" cy="465136"/>
          </a:xfrm>
          <a:prstGeom prst="rect">
            <a:avLst/>
          </a:prstGeom>
          <a:noFill/>
          <a:ln w="9525">
            <a:noFill/>
            <a:miter lim="800000"/>
            <a:headEnd/>
            <a:tailEnd/>
          </a:ln>
          <a:effectLst/>
        </p:spPr>
        <p:txBody>
          <a:bodyPr vert="horz" wrap="square" lIns="94033" tIns="47017" rIns="94033" bIns="47017" numCol="1" anchor="b" anchorCtr="0" compatLnSpc="1">
            <a:prstTxWarp prst="textNoShape">
              <a:avLst/>
            </a:prstTxWarp>
          </a:bodyPr>
          <a:lstStyle>
            <a:lvl1pPr algn="l" defTabSz="940724" eaLnBrk="0" hangingPunct="0">
              <a:defRPr sz="1300">
                <a:latin typeface="Times New Roman" pitchFamily="18" charset="0"/>
              </a:defRPr>
            </a:lvl1pPr>
          </a:lstStyle>
          <a:p>
            <a:pPr>
              <a:defRPr/>
            </a:pPr>
            <a:endParaRPr lang="en-US" dirty="0"/>
          </a:p>
        </p:txBody>
      </p:sp>
      <p:sp>
        <p:nvSpPr>
          <p:cNvPr id="54277" name="Rectangle 5"/>
          <p:cNvSpPr>
            <a:spLocks noGrp="1" noChangeArrowheads="1"/>
          </p:cNvSpPr>
          <p:nvPr>
            <p:ph type="sldNum" sz="quarter" idx="3"/>
          </p:nvPr>
        </p:nvSpPr>
        <p:spPr bwMode="auto">
          <a:xfrm>
            <a:off x="3885580" y="8831265"/>
            <a:ext cx="2972421" cy="465136"/>
          </a:xfrm>
          <a:prstGeom prst="rect">
            <a:avLst/>
          </a:prstGeom>
          <a:noFill/>
          <a:ln w="9525">
            <a:noFill/>
            <a:miter lim="800000"/>
            <a:headEnd/>
            <a:tailEnd/>
          </a:ln>
          <a:effectLst/>
        </p:spPr>
        <p:txBody>
          <a:bodyPr vert="horz" wrap="square" lIns="94033" tIns="47017" rIns="94033" bIns="47017" numCol="1" anchor="b" anchorCtr="0" compatLnSpc="1">
            <a:prstTxWarp prst="textNoShape">
              <a:avLst/>
            </a:prstTxWarp>
          </a:bodyPr>
          <a:lstStyle>
            <a:lvl1pPr algn="r" defTabSz="940724" eaLnBrk="0" hangingPunct="0">
              <a:defRPr sz="1300">
                <a:latin typeface="Times New Roman" pitchFamily="18" charset="0"/>
              </a:defRPr>
            </a:lvl1pPr>
          </a:lstStyle>
          <a:p>
            <a:pPr>
              <a:defRPr/>
            </a:pPr>
            <a:fld id="{F3101E35-D1B3-4992-AA0C-1F5B6D323ECB}" type="slidenum">
              <a:rPr lang="en-US"/>
              <a:pPr>
                <a:defRPr/>
              </a:pPr>
              <a:t>‹#›</a:t>
            </a:fld>
            <a:endParaRPr lang="en-US" dirty="0"/>
          </a:p>
        </p:txBody>
      </p:sp>
    </p:spTree>
    <p:extLst>
      <p:ext uri="{BB962C8B-B14F-4D97-AF65-F5344CB8AC3E}">
        <p14:creationId xmlns:p14="http://schemas.microsoft.com/office/powerpoint/2010/main" val="3386758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2" y="1"/>
            <a:ext cx="2972421" cy="465137"/>
          </a:xfrm>
          <a:prstGeom prst="rect">
            <a:avLst/>
          </a:prstGeom>
          <a:noFill/>
          <a:ln w="9525">
            <a:noFill/>
            <a:miter lim="800000"/>
            <a:headEnd/>
            <a:tailEnd/>
          </a:ln>
          <a:effectLst/>
        </p:spPr>
        <p:txBody>
          <a:bodyPr vert="horz" wrap="square" lIns="94033" tIns="47017" rIns="94033" bIns="47017" numCol="1" anchor="t" anchorCtr="0" compatLnSpc="1">
            <a:prstTxWarp prst="textNoShape">
              <a:avLst/>
            </a:prstTxWarp>
          </a:bodyPr>
          <a:lstStyle>
            <a:lvl1pPr algn="l" defTabSz="940724" eaLnBrk="0" hangingPunct="0">
              <a:defRPr sz="1300">
                <a:latin typeface="Times New Roman" pitchFamily="18" charset="0"/>
              </a:defRPr>
            </a:lvl1pPr>
          </a:lstStyle>
          <a:p>
            <a:pPr>
              <a:defRPr/>
            </a:pPr>
            <a:endParaRPr lang="en-US" dirty="0"/>
          </a:p>
        </p:txBody>
      </p:sp>
      <p:sp>
        <p:nvSpPr>
          <p:cNvPr id="5123" name="Rectangle 3"/>
          <p:cNvSpPr>
            <a:spLocks noGrp="1" noChangeArrowheads="1"/>
          </p:cNvSpPr>
          <p:nvPr>
            <p:ph type="dt" idx="1"/>
          </p:nvPr>
        </p:nvSpPr>
        <p:spPr bwMode="auto">
          <a:xfrm>
            <a:off x="3885580" y="1"/>
            <a:ext cx="2972421" cy="465137"/>
          </a:xfrm>
          <a:prstGeom prst="rect">
            <a:avLst/>
          </a:prstGeom>
          <a:noFill/>
          <a:ln w="9525">
            <a:noFill/>
            <a:miter lim="800000"/>
            <a:headEnd/>
            <a:tailEnd/>
          </a:ln>
          <a:effectLst/>
        </p:spPr>
        <p:txBody>
          <a:bodyPr vert="horz" wrap="square" lIns="94033" tIns="47017" rIns="94033" bIns="47017" numCol="1" anchor="t" anchorCtr="0" compatLnSpc="1">
            <a:prstTxWarp prst="textNoShape">
              <a:avLst/>
            </a:prstTxWarp>
          </a:bodyPr>
          <a:lstStyle>
            <a:lvl1pPr algn="r" defTabSz="940724" eaLnBrk="0" hangingPunct="0">
              <a:defRPr sz="1300">
                <a:latin typeface="Times New Roman" pitchFamily="18" charset="0"/>
              </a:defRPr>
            </a:lvl1pPr>
          </a:lstStyle>
          <a:p>
            <a:pPr>
              <a:defRPr/>
            </a:pPr>
            <a:fld id="{A3C9734B-F952-4494-8241-36DB3BC41679}" type="datetimeFigureOut">
              <a:rPr lang="en-US"/>
              <a:pPr>
                <a:defRPr/>
              </a:pPr>
              <a:t>5/15/2020</a:t>
            </a:fld>
            <a:endParaRPr lang="en-US" dirty="0"/>
          </a:p>
        </p:txBody>
      </p:sp>
      <p:sp>
        <p:nvSpPr>
          <p:cNvPr id="15364" name="Rectangle 4"/>
          <p:cNvSpPr>
            <a:spLocks noGrp="1" noRot="1" noChangeAspect="1" noChangeArrowheads="1" noTextEdit="1"/>
          </p:cNvSpPr>
          <p:nvPr>
            <p:ph type="sldImg" idx="2"/>
          </p:nvPr>
        </p:nvSpPr>
        <p:spPr bwMode="auto">
          <a:xfrm>
            <a:off x="1108075" y="698500"/>
            <a:ext cx="4643438" cy="3482975"/>
          </a:xfrm>
          <a:prstGeom prst="rect">
            <a:avLst/>
          </a:prstGeom>
          <a:noFill/>
          <a:ln w="9525">
            <a:solidFill>
              <a:srgbClr val="000000"/>
            </a:solidFill>
            <a:miter lim="800000"/>
            <a:headEnd/>
            <a:tailEnd/>
          </a:ln>
        </p:spPr>
      </p:sp>
      <p:sp>
        <p:nvSpPr>
          <p:cNvPr id="5126" name="Rectangle 6"/>
          <p:cNvSpPr>
            <a:spLocks noGrp="1" noChangeArrowheads="1"/>
          </p:cNvSpPr>
          <p:nvPr>
            <p:ph type="ftr" sz="quarter" idx="4"/>
          </p:nvPr>
        </p:nvSpPr>
        <p:spPr bwMode="auto">
          <a:xfrm>
            <a:off x="2" y="8831265"/>
            <a:ext cx="2972421" cy="465136"/>
          </a:xfrm>
          <a:prstGeom prst="rect">
            <a:avLst/>
          </a:prstGeom>
          <a:noFill/>
          <a:ln w="9525">
            <a:noFill/>
            <a:miter lim="800000"/>
            <a:headEnd/>
            <a:tailEnd/>
          </a:ln>
          <a:effectLst/>
        </p:spPr>
        <p:txBody>
          <a:bodyPr vert="horz" wrap="square" lIns="94033" tIns="47017" rIns="94033" bIns="47017" numCol="1" anchor="b" anchorCtr="0" compatLnSpc="1">
            <a:prstTxWarp prst="textNoShape">
              <a:avLst/>
            </a:prstTxWarp>
          </a:bodyPr>
          <a:lstStyle>
            <a:lvl1pPr algn="l" defTabSz="940724" eaLnBrk="0" hangingPunct="0">
              <a:defRPr sz="1300">
                <a:latin typeface="Times New Roman" pitchFamily="18" charset="0"/>
              </a:defRPr>
            </a:lvl1pPr>
          </a:lstStyle>
          <a:p>
            <a:pPr>
              <a:defRPr/>
            </a:pPr>
            <a:endParaRPr lang="en-US" dirty="0"/>
          </a:p>
        </p:txBody>
      </p:sp>
      <p:sp>
        <p:nvSpPr>
          <p:cNvPr id="5127" name="Rectangle 7"/>
          <p:cNvSpPr>
            <a:spLocks noGrp="1" noChangeArrowheads="1"/>
          </p:cNvSpPr>
          <p:nvPr>
            <p:ph type="sldNum" sz="quarter" idx="5"/>
          </p:nvPr>
        </p:nvSpPr>
        <p:spPr bwMode="auto">
          <a:xfrm>
            <a:off x="3885580" y="8831265"/>
            <a:ext cx="2972421" cy="465136"/>
          </a:xfrm>
          <a:prstGeom prst="rect">
            <a:avLst/>
          </a:prstGeom>
          <a:noFill/>
          <a:ln w="9525">
            <a:noFill/>
            <a:miter lim="800000"/>
            <a:headEnd/>
            <a:tailEnd/>
          </a:ln>
          <a:effectLst/>
        </p:spPr>
        <p:txBody>
          <a:bodyPr vert="horz" wrap="square" lIns="94033" tIns="47017" rIns="94033" bIns="47017" numCol="1" anchor="b" anchorCtr="0" compatLnSpc="1">
            <a:prstTxWarp prst="textNoShape">
              <a:avLst/>
            </a:prstTxWarp>
          </a:bodyPr>
          <a:lstStyle>
            <a:lvl1pPr algn="r" defTabSz="940724" eaLnBrk="0" hangingPunct="0">
              <a:defRPr sz="1300">
                <a:latin typeface="Times New Roman" pitchFamily="18" charset="0"/>
              </a:defRPr>
            </a:lvl1pPr>
          </a:lstStyle>
          <a:p>
            <a:pPr>
              <a:defRPr/>
            </a:pPr>
            <a:fld id="{E7729E06-6877-41E0-AA8E-40B9EFBBF92A}" type="slidenum">
              <a:rPr lang="en-US"/>
              <a:pPr>
                <a:defRPr/>
              </a:pPr>
              <a:t>‹#›</a:t>
            </a:fld>
            <a:endParaRPr lang="en-US" dirty="0"/>
          </a:p>
        </p:txBody>
      </p:sp>
    </p:spTree>
    <p:extLst>
      <p:ext uri="{BB962C8B-B14F-4D97-AF65-F5344CB8AC3E}">
        <p14:creationId xmlns:p14="http://schemas.microsoft.com/office/powerpoint/2010/main" val="3949406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6"/>
            <a:ext cx="5485158" cy="3660775"/>
          </a:xfrm>
          <a:prstGeom prst="rect">
            <a:avLst/>
          </a:prstGeom>
        </p:spPr>
        <p:txBody>
          <a:bodyPr/>
          <a:lstStyle/>
          <a:p>
            <a:r>
              <a:rPr lang="en-US" i="1" dirty="0" smtClean="0"/>
              <a:t>LAST UPDATED: 1 JAN</a:t>
            </a:r>
            <a:r>
              <a:rPr lang="en-US" i="1" baseline="0" dirty="0" smtClean="0"/>
              <a:t> 2019</a:t>
            </a:r>
          </a:p>
          <a:p>
            <a:endParaRPr lang="en-US" i="1" baseline="0" smtClean="0"/>
          </a:p>
          <a:p>
            <a:r>
              <a:rPr lang="en-US" i="1" smtClean="0"/>
              <a:t>-Italic</a:t>
            </a:r>
            <a:r>
              <a:rPr lang="en-US" i="1" baseline="0" smtClean="0"/>
              <a:t> </a:t>
            </a:r>
            <a:r>
              <a:rPr lang="en-US" i="1" baseline="0" dirty="0" smtClean="0"/>
              <a:t>writing indicates “Notes” to presenter.</a:t>
            </a:r>
          </a:p>
          <a:p>
            <a:endParaRPr lang="en-US" i="1" baseline="0" dirty="0" smtClean="0"/>
          </a:p>
          <a:p>
            <a:r>
              <a:rPr lang="en-US" b="1" i="0" baseline="0" dirty="0" smtClean="0"/>
              <a:t>*Bold writing indicates information to be presented to audience.</a:t>
            </a:r>
            <a:endParaRPr lang="en-US" b="1" i="0" dirty="0"/>
          </a:p>
        </p:txBody>
      </p:sp>
      <p:sp>
        <p:nvSpPr>
          <p:cNvPr id="4" name="Slide Number Placeholder 3"/>
          <p:cNvSpPr>
            <a:spLocks noGrp="1"/>
          </p:cNvSpPr>
          <p:nvPr>
            <p:ph type="sldNum" sz="quarter" idx="10"/>
          </p:nvPr>
        </p:nvSpPr>
        <p:spPr/>
        <p:txBody>
          <a:bodyPr/>
          <a:lstStyle/>
          <a:p>
            <a:pPr>
              <a:defRPr/>
            </a:pPr>
            <a:fld id="{E7729E06-6877-41E0-AA8E-40B9EFBBF92A}" type="slidenum">
              <a:rPr lang="en-US" smtClean="0"/>
              <a:pPr>
                <a:defRPr/>
              </a:pPr>
              <a:t>1</a:t>
            </a:fld>
            <a:endParaRPr lang="en-US" dirty="0"/>
          </a:p>
        </p:txBody>
      </p:sp>
    </p:spTree>
    <p:extLst>
      <p:ext uri="{BB962C8B-B14F-4D97-AF65-F5344CB8AC3E}">
        <p14:creationId xmlns:p14="http://schemas.microsoft.com/office/powerpoint/2010/main" val="2981658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6"/>
            <a:ext cx="5485158" cy="3660775"/>
          </a:xfrm>
          <a:prstGeom prst="rect">
            <a:avLst/>
          </a:prstGeom>
        </p:spPr>
        <p:txBody>
          <a:bodyPr/>
          <a:lstStyle/>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b="1" baseline="0" dirty="0" smtClean="0"/>
              <a:t>When someone says “no” or “stop” the first time, that is where all actions stop. Pursuing action after that is where people get in trouble.</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endParaRPr lang="en-US" b="1" baseline="0" dirty="0" smtClean="0"/>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b="1" baseline="0" dirty="0" smtClean="0"/>
              <a:t>Caring for each other the same way we would care and protect our immediate family members should be the same. Ask yourself, “would I let my younger sibling do this?” or “would I want this to occur to my younger sibling?”  If the answer is “no” or “probably not” or any hesitated type answer, then intervene!</a:t>
            </a:r>
          </a:p>
          <a:p>
            <a:pPr marL="171450" indent="-171450">
              <a:buFontTx/>
              <a:buChar char="-"/>
            </a:pPr>
            <a:endParaRPr lang="en-US" b="1" baseline="0" dirty="0" smtClean="0"/>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b="1" baseline="0" dirty="0" smtClean="0"/>
              <a:t>Many cases include the report of alcohol consumption prior to the incident occurring. Drink responsibly means know your limits, don’t try to exceed your limits, and know when to stop. There is no need to impress anybody when consuming alcohol as it will not further your career. It is important to understand alcohol is not an excuse of why an incident occurred as is consuming alcohol is not a crime, but the actions of one will be questioned.</a:t>
            </a:r>
            <a:endParaRPr lang="en-US" baseline="0" dirty="0" smtClean="0"/>
          </a:p>
        </p:txBody>
      </p:sp>
      <p:sp>
        <p:nvSpPr>
          <p:cNvPr id="4" name="Slide Number Placeholder 3"/>
          <p:cNvSpPr>
            <a:spLocks noGrp="1"/>
          </p:cNvSpPr>
          <p:nvPr>
            <p:ph type="sldNum" sz="quarter" idx="10"/>
          </p:nvPr>
        </p:nvSpPr>
        <p:spPr/>
        <p:txBody>
          <a:bodyPr/>
          <a:lstStyle/>
          <a:p>
            <a:pPr>
              <a:defRPr/>
            </a:pPr>
            <a:fld id="{E7729E06-6877-41E0-AA8E-40B9EFBBF92A}" type="slidenum">
              <a:rPr lang="en-US" smtClean="0"/>
              <a:pPr>
                <a:defRPr/>
              </a:pPr>
              <a:t>10</a:t>
            </a:fld>
            <a:endParaRPr lang="en-US" dirty="0"/>
          </a:p>
        </p:txBody>
      </p:sp>
    </p:spTree>
    <p:extLst>
      <p:ext uri="{BB962C8B-B14F-4D97-AF65-F5344CB8AC3E}">
        <p14:creationId xmlns:p14="http://schemas.microsoft.com/office/powerpoint/2010/main" val="559635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6"/>
            <a:ext cx="5485158" cy="3660775"/>
          </a:xfrm>
          <a:prstGeom prst="rect">
            <a:avLst/>
          </a:prstGeom>
        </p:spPr>
        <p:txBody>
          <a:bodyPr/>
          <a:lstStyle/>
          <a:p>
            <a:pPr marL="171450" indent="-171450">
              <a:buFontTx/>
              <a:buChar char="-"/>
            </a:pPr>
            <a:r>
              <a:rPr lang="en-US" i="1" dirty="0" smtClean="0"/>
              <a:t>Speaker</a:t>
            </a:r>
            <a:r>
              <a:rPr lang="en-US" i="1" baseline="0" dirty="0" smtClean="0"/>
              <a:t> talks about Integrity and Personal Courage (Recommend having volunteers describe Integrity and Personal Courage in their own words), subsequently tie the two Army Values into being our responsibility to report misconduct.</a:t>
            </a:r>
          </a:p>
          <a:p>
            <a:pPr marL="171450" indent="-171450">
              <a:buFontTx/>
              <a:buChar char="-"/>
            </a:pPr>
            <a:r>
              <a:rPr lang="en-US" i="1" baseline="0" dirty="0" smtClean="0"/>
              <a:t>Speaker talks about Crime Tips (P3).</a:t>
            </a:r>
          </a:p>
        </p:txBody>
      </p:sp>
      <p:sp>
        <p:nvSpPr>
          <p:cNvPr id="4" name="Slide Number Placeholder 3"/>
          <p:cNvSpPr>
            <a:spLocks noGrp="1"/>
          </p:cNvSpPr>
          <p:nvPr>
            <p:ph type="sldNum" sz="quarter" idx="10"/>
          </p:nvPr>
        </p:nvSpPr>
        <p:spPr/>
        <p:txBody>
          <a:bodyPr/>
          <a:lstStyle/>
          <a:p>
            <a:pPr>
              <a:defRPr/>
            </a:pPr>
            <a:fld id="{E7729E06-6877-41E0-AA8E-40B9EFBBF92A}" type="slidenum">
              <a:rPr lang="en-US" smtClean="0"/>
              <a:pPr>
                <a:defRPr/>
              </a:pPr>
              <a:t>11</a:t>
            </a:fld>
            <a:endParaRPr lang="en-US" dirty="0"/>
          </a:p>
        </p:txBody>
      </p:sp>
    </p:spTree>
    <p:extLst>
      <p:ext uri="{BB962C8B-B14F-4D97-AF65-F5344CB8AC3E}">
        <p14:creationId xmlns:p14="http://schemas.microsoft.com/office/powerpoint/2010/main" val="11694786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6"/>
            <a:ext cx="5485158" cy="3660775"/>
          </a:xfrm>
          <a:prstGeom prst="rect">
            <a:avLst/>
          </a:prstGeom>
        </p:spPr>
        <p:txBody>
          <a:bodyPr/>
          <a:lstStyle/>
          <a:p>
            <a:pPr marL="0" indent="0">
              <a:buFontTx/>
              <a:buNone/>
            </a:pPr>
            <a:r>
              <a:rPr lang="en-US" i="1" baseline="0" dirty="0" smtClean="0"/>
              <a:t>- Do Not Provide Office Numbers! Explain to them the website has details on the above which gets updated as changes are made and the website is where the process begins. .</a:t>
            </a:r>
          </a:p>
          <a:p>
            <a:pPr marL="0" indent="0">
              <a:buFontTx/>
              <a:buNone/>
            </a:pPr>
            <a:endParaRPr lang="en-US" i="1" baseline="0" dirty="0" smtClean="0"/>
          </a:p>
          <a:p>
            <a:pPr marL="0" indent="0">
              <a:buFontTx/>
              <a:buNone/>
            </a:pPr>
            <a:r>
              <a:rPr lang="en-US" i="1" baseline="0" dirty="0" smtClean="0"/>
              <a:t>- Discuss </a:t>
            </a:r>
            <a:r>
              <a:rPr lang="en-US" sz="1200" i="1" dirty="0" smtClean="0"/>
              <a:t>Training Benefits:</a:t>
            </a:r>
          </a:p>
          <a:p>
            <a:pPr algn="ctr"/>
            <a:endParaRPr lang="en-US" sz="1200" dirty="0" smtClean="0"/>
          </a:p>
          <a:p>
            <a:r>
              <a:rPr lang="en-US" sz="1200" b="1" dirty="0" smtClean="0"/>
              <a:t>-Warrant Officer Opportunity for Forensic Science Officer (FSO), Digital Forensic Examiner (DFE), or Polygraph Examiner.</a:t>
            </a:r>
          </a:p>
          <a:p>
            <a:endParaRPr lang="en-US" sz="1200" b="1" dirty="0" smtClean="0"/>
          </a:p>
          <a:p>
            <a:r>
              <a:rPr lang="en-US" sz="1200" b="1" dirty="0" smtClean="0"/>
              <a:t>-Partnership with higher learning institutions.</a:t>
            </a:r>
          </a:p>
          <a:p>
            <a:endParaRPr lang="en-US" sz="1200" b="1" dirty="0" smtClean="0"/>
          </a:p>
          <a:p>
            <a:r>
              <a:rPr lang="en-US" sz="1200" b="1" dirty="0" smtClean="0"/>
              <a:t>-Worldwide Executive Protection.</a:t>
            </a:r>
            <a:endParaRPr lang="en-US" b="1" i="1" baseline="0" dirty="0" smtClean="0"/>
          </a:p>
          <a:p>
            <a:pPr marL="0" indent="0">
              <a:buFontTx/>
              <a:buNone/>
            </a:pPr>
            <a:endParaRPr lang="en-US" i="1" baseline="0" dirty="0" smtClean="0"/>
          </a:p>
          <a:p>
            <a:pPr marL="0" indent="0">
              <a:buFontTx/>
              <a:buNone/>
            </a:pPr>
            <a:endParaRPr lang="en-US" i="1" baseline="0" dirty="0" smtClean="0"/>
          </a:p>
        </p:txBody>
      </p:sp>
      <p:sp>
        <p:nvSpPr>
          <p:cNvPr id="4" name="Slide Number Placeholder 3"/>
          <p:cNvSpPr>
            <a:spLocks noGrp="1"/>
          </p:cNvSpPr>
          <p:nvPr>
            <p:ph type="sldNum" sz="quarter" idx="10"/>
          </p:nvPr>
        </p:nvSpPr>
        <p:spPr/>
        <p:txBody>
          <a:bodyPr/>
          <a:lstStyle/>
          <a:p>
            <a:pPr>
              <a:defRPr/>
            </a:pPr>
            <a:fld id="{E7729E06-6877-41E0-AA8E-40B9EFBBF92A}" type="slidenum">
              <a:rPr lang="en-US" smtClean="0"/>
              <a:pPr>
                <a:defRPr/>
              </a:pPr>
              <a:t>12</a:t>
            </a:fld>
            <a:endParaRPr lang="en-US" dirty="0"/>
          </a:p>
        </p:txBody>
      </p:sp>
    </p:spTree>
    <p:extLst>
      <p:ext uri="{BB962C8B-B14F-4D97-AF65-F5344CB8AC3E}">
        <p14:creationId xmlns:p14="http://schemas.microsoft.com/office/powerpoint/2010/main" val="6186326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6"/>
            <a:ext cx="5485158" cy="3660775"/>
          </a:xfrm>
          <a:prstGeom prst="rect">
            <a:avLst/>
          </a:prstGeom>
        </p:spPr>
        <p:txBody>
          <a:bodyPr/>
          <a:lstStyle/>
          <a:p>
            <a:pPr marL="0" indent="0">
              <a:buFontTx/>
              <a:buNone/>
            </a:pPr>
            <a:r>
              <a:rPr lang="en-US" i="1" baseline="0" dirty="0" smtClean="0"/>
              <a:t>- Information for the audience.</a:t>
            </a:r>
          </a:p>
          <a:p>
            <a:pPr marL="0" indent="0">
              <a:buFontTx/>
              <a:buNone/>
            </a:pPr>
            <a:endParaRPr lang="en-US" i="1" baseline="0" dirty="0" smtClean="0"/>
          </a:p>
          <a:p>
            <a:pPr marL="0" indent="0">
              <a:buFontTx/>
              <a:buNone/>
            </a:pPr>
            <a:r>
              <a:rPr lang="en-US" i="1" baseline="0" dirty="0" smtClean="0"/>
              <a:t>- Ask for questions.</a:t>
            </a:r>
          </a:p>
        </p:txBody>
      </p:sp>
      <p:sp>
        <p:nvSpPr>
          <p:cNvPr id="4" name="Slide Number Placeholder 3"/>
          <p:cNvSpPr>
            <a:spLocks noGrp="1"/>
          </p:cNvSpPr>
          <p:nvPr>
            <p:ph type="sldNum" sz="quarter" idx="10"/>
          </p:nvPr>
        </p:nvSpPr>
        <p:spPr/>
        <p:txBody>
          <a:bodyPr/>
          <a:lstStyle/>
          <a:p>
            <a:pPr>
              <a:defRPr/>
            </a:pPr>
            <a:fld id="{E7729E06-6877-41E0-AA8E-40B9EFBBF92A}" type="slidenum">
              <a:rPr lang="en-US" smtClean="0"/>
              <a:pPr>
                <a:defRPr/>
              </a:pPr>
              <a:t>13</a:t>
            </a:fld>
            <a:endParaRPr lang="en-US" dirty="0"/>
          </a:p>
        </p:txBody>
      </p:sp>
    </p:spTree>
    <p:extLst>
      <p:ext uri="{BB962C8B-B14F-4D97-AF65-F5344CB8AC3E}">
        <p14:creationId xmlns:p14="http://schemas.microsoft.com/office/powerpoint/2010/main" val="1385231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6"/>
            <a:ext cx="5485158" cy="3660775"/>
          </a:xfrm>
          <a:prstGeom prst="rect">
            <a:avLst/>
          </a:prstGeom>
        </p:spPr>
        <p:txBody>
          <a:bodyPr/>
          <a:lstStyle/>
          <a:p>
            <a:pPr marL="171450" indent="-171450">
              <a:buFontTx/>
              <a:buChar char="-"/>
            </a:pPr>
            <a:r>
              <a:rPr lang="en-US" i="1" baseline="0" dirty="0" smtClean="0"/>
              <a:t>Introduces Themselves.</a:t>
            </a:r>
          </a:p>
          <a:p>
            <a:pPr marL="171450" indent="-171450">
              <a:buFontTx/>
              <a:buChar char="-"/>
            </a:pPr>
            <a:r>
              <a:rPr lang="en-US" i="1" baseline="0" dirty="0" smtClean="0"/>
              <a:t>Read CID responsibility and investigative range bullets.</a:t>
            </a:r>
          </a:p>
          <a:p>
            <a:pPr marL="171450" indent="-171450">
              <a:buFontTx/>
              <a:buChar char="-"/>
            </a:pPr>
            <a:r>
              <a:rPr lang="en-US" i="1" baseline="0" dirty="0" smtClean="0"/>
              <a:t>Speaker explains what the CID means to them and how it impacts the community.</a:t>
            </a:r>
          </a:p>
        </p:txBody>
      </p:sp>
      <p:sp>
        <p:nvSpPr>
          <p:cNvPr id="4" name="Slide Number Placeholder 3"/>
          <p:cNvSpPr>
            <a:spLocks noGrp="1"/>
          </p:cNvSpPr>
          <p:nvPr>
            <p:ph type="sldNum" sz="quarter" idx="10"/>
          </p:nvPr>
        </p:nvSpPr>
        <p:spPr/>
        <p:txBody>
          <a:bodyPr/>
          <a:lstStyle/>
          <a:p>
            <a:pPr>
              <a:defRPr/>
            </a:pPr>
            <a:fld id="{E7729E06-6877-41E0-AA8E-40B9EFBBF92A}" type="slidenum">
              <a:rPr lang="en-US" smtClean="0"/>
              <a:pPr>
                <a:defRPr/>
              </a:pPr>
              <a:t>2</a:t>
            </a:fld>
            <a:endParaRPr lang="en-US" dirty="0"/>
          </a:p>
        </p:txBody>
      </p:sp>
    </p:spTree>
    <p:extLst>
      <p:ext uri="{BB962C8B-B14F-4D97-AF65-F5344CB8AC3E}">
        <p14:creationId xmlns:p14="http://schemas.microsoft.com/office/powerpoint/2010/main" val="2785827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6"/>
            <a:ext cx="5485158" cy="3660775"/>
          </a:xfrm>
          <a:prstGeom prst="rect">
            <a:avLst/>
          </a:prstGeom>
        </p:spPr>
        <p:txBody>
          <a:bodyPr/>
          <a:lstStyle/>
          <a:p>
            <a:r>
              <a:rPr lang="en-US" i="1" dirty="0" smtClean="0"/>
              <a:t>- Read facts</a:t>
            </a:r>
            <a:r>
              <a:rPr lang="en-US" i="1" baseline="0" dirty="0" smtClean="0"/>
              <a:t> and be energetic, passionate, etc. Make it known there is a problem!</a:t>
            </a:r>
          </a:p>
          <a:p>
            <a:endParaRPr lang="en-US" baseline="0" dirty="0" smtClean="0"/>
          </a:p>
          <a:p>
            <a:r>
              <a:rPr lang="en-US" b="1" baseline="0" dirty="0" smtClean="0"/>
              <a:t>*Drugs continue to be an issue in our ranks as you can see by the statistics.</a:t>
            </a:r>
          </a:p>
          <a:p>
            <a:endParaRPr lang="en-US" b="1" baseline="0" dirty="0" smtClean="0"/>
          </a:p>
          <a:p>
            <a:r>
              <a:rPr lang="en-US" b="1" baseline="0" dirty="0" smtClean="0"/>
              <a:t>*Brief CBD Oil is illegal.</a:t>
            </a:r>
          </a:p>
        </p:txBody>
      </p:sp>
      <p:sp>
        <p:nvSpPr>
          <p:cNvPr id="4" name="Slide Number Placeholder 3"/>
          <p:cNvSpPr>
            <a:spLocks noGrp="1"/>
          </p:cNvSpPr>
          <p:nvPr>
            <p:ph type="sldNum" sz="quarter" idx="10"/>
          </p:nvPr>
        </p:nvSpPr>
        <p:spPr/>
        <p:txBody>
          <a:bodyPr/>
          <a:lstStyle/>
          <a:p>
            <a:pPr>
              <a:defRPr/>
            </a:pPr>
            <a:fld id="{E7729E06-6877-41E0-AA8E-40B9EFBBF92A}" type="slidenum">
              <a:rPr lang="en-US" smtClean="0"/>
              <a:pPr>
                <a:defRPr/>
              </a:pPr>
              <a:t>3</a:t>
            </a:fld>
            <a:endParaRPr lang="en-US" dirty="0"/>
          </a:p>
        </p:txBody>
      </p:sp>
    </p:spTree>
    <p:extLst>
      <p:ext uri="{BB962C8B-B14F-4D97-AF65-F5344CB8AC3E}">
        <p14:creationId xmlns:p14="http://schemas.microsoft.com/office/powerpoint/2010/main" val="3216277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6"/>
            <a:ext cx="5485158" cy="3660775"/>
          </a:xfrm>
          <a:prstGeom prst="rect">
            <a:avLst/>
          </a:prstGeom>
        </p:spPr>
        <p:txBody>
          <a:bodyPr/>
          <a:lstStyle/>
          <a:p>
            <a:r>
              <a:rPr lang="en-US" i="1" dirty="0" smtClean="0"/>
              <a:t>- Read facts</a:t>
            </a:r>
            <a:r>
              <a:rPr lang="en-US" i="1" baseline="0" dirty="0" smtClean="0"/>
              <a:t> and be energetic, passionate, etc. Make it known there is a problem!</a:t>
            </a:r>
          </a:p>
          <a:p>
            <a:endParaRPr lang="en-US" baseline="0" dirty="0" smtClean="0"/>
          </a:p>
          <a:p>
            <a:r>
              <a:rPr lang="en-US" b="1" baseline="0" dirty="0" smtClean="0"/>
              <a:t>*Drugs continue to be an issue in our ranks as you can see by the statistics.</a:t>
            </a:r>
          </a:p>
          <a:p>
            <a:endParaRPr lang="en-US" b="1" baseline="0" dirty="0" smtClean="0"/>
          </a:p>
          <a:p>
            <a:r>
              <a:rPr lang="en-US" b="1" baseline="0" dirty="0" smtClean="0"/>
              <a:t>*Brief CBD Oil is illegal.</a:t>
            </a:r>
          </a:p>
        </p:txBody>
      </p:sp>
      <p:sp>
        <p:nvSpPr>
          <p:cNvPr id="4" name="Slide Number Placeholder 3"/>
          <p:cNvSpPr>
            <a:spLocks noGrp="1"/>
          </p:cNvSpPr>
          <p:nvPr>
            <p:ph type="sldNum" sz="quarter" idx="10"/>
          </p:nvPr>
        </p:nvSpPr>
        <p:spPr/>
        <p:txBody>
          <a:bodyPr/>
          <a:lstStyle/>
          <a:p>
            <a:pPr>
              <a:defRPr/>
            </a:pPr>
            <a:fld id="{E7729E06-6877-41E0-AA8E-40B9EFBBF92A}" type="slidenum">
              <a:rPr lang="en-US" smtClean="0"/>
              <a:pPr>
                <a:defRPr/>
              </a:pPr>
              <a:t>4</a:t>
            </a:fld>
            <a:endParaRPr lang="en-US" dirty="0"/>
          </a:p>
        </p:txBody>
      </p:sp>
    </p:spTree>
    <p:extLst>
      <p:ext uri="{BB962C8B-B14F-4D97-AF65-F5344CB8AC3E}">
        <p14:creationId xmlns:p14="http://schemas.microsoft.com/office/powerpoint/2010/main" val="3494202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6"/>
            <a:ext cx="5485158" cy="3660775"/>
          </a:xfrm>
          <a:prstGeom prst="rect">
            <a:avLst/>
          </a:prstGeom>
        </p:spPr>
        <p:txBody>
          <a:bodyPr/>
          <a:lstStyle/>
          <a:p>
            <a:pPr marL="171450" indent="-171450">
              <a:buFontTx/>
              <a:buChar char="-"/>
            </a:pPr>
            <a:r>
              <a:rPr lang="en-US" i="1" dirty="0" smtClean="0"/>
              <a:t>Read facts</a:t>
            </a:r>
            <a:r>
              <a:rPr lang="en-US" i="1" baseline="0" dirty="0" smtClean="0"/>
              <a:t> and be energetic, passionate, etc. Make it known there is a problem!</a:t>
            </a:r>
          </a:p>
          <a:p>
            <a:pPr marL="171450" indent="-171450">
              <a:buFontTx/>
              <a:buChar char="-"/>
            </a:pPr>
            <a:r>
              <a:rPr lang="en-US" b="0" i="1" baseline="0" dirty="0" smtClean="0"/>
              <a:t>Explain Article 117a; Broadcasting images without consent, although you had consent to have images.</a:t>
            </a:r>
            <a:endParaRPr lang="en-US" i="1" baseline="0" dirty="0" smtClean="0"/>
          </a:p>
          <a:p>
            <a:endParaRPr lang="en-US" b="1" baseline="0" dirty="0" smtClean="0"/>
          </a:p>
          <a:p>
            <a:r>
              <a:rPr lang="en-US" b="1" baseline="0" dirty="0" smtClean="0"/>
              <a:t>* Article 120 cases include; Sexual Assaults, Abusive Sexual Contacts, Digital Broadcasting w/out consent, etc.</a:t>
            </a:r>
          </a:p>
          <a:p>
            <a:endParaRPr lang="en-US" b="1" baseline="0" dirty="0" smtClean="0"/>
          </a:p>
          <a:p>
            <a:r>
              <a:rPr lang="en-US" b="1" baseline="0" dirty="0" smtClean="0"/>
              <a:t>* </a:t>
            </a:r>
            <a:r>
              <a:rPr lang="en-US" b="1" dirty="0" smtClean="0"/>
              <a:t>Article 117a – Wrongful broadcast or distribution of intimate visual images. </a:t>
            </a:r>
          </a:p>
        </p:txBody>
      </p:sp>
      <p:sp>
        <p:nvSpPr>
          <p:cNvPr id="4" name="Slide Number Placeholder 3"/>
          <p:cNvSpPr>
            <a:spLocks noGrp="1"/>
          </p:cNvSpPr>
          <p:nvPr>
            <p:ph type="sldNum" sz="quarter" idx="10"/>
          </p:nvPr>
        </p:nvSpPr>
        <p:spPr/>
        <p:txBody>
          <a:bodyPr/>
          <a:lstStyle/>
          <a:p>
            <a:pPr>
              <a:defRPr/>
            </a:pPr>
            <a:fld id="{E7729E06-6877-41E0-AA8E-40B9EFBBF92A}" type="slidenum">
              <a:rPr lang="en-US" smtClean="0"/>
              <a:pPr>
                <a:defRPr/>
              </a:pPr>
              <a:t>5</a:t>
            </a:fld>
            <a:endParaRPr lang="en-US" dirty="0"/>
          </a:p>
        </p:txBody>
      </p:sp>
    </p:spTree>
    <p:extLst>
      <p:ext uri="{BB962C8B-B14F-4D97-AF65-F5344CB8AC3E}">
        <p14:creationId xmlns:p14="http://schemas.microsoft.com/office/powerpoint/2010/main" val="1640411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6"/>
            <a:ext cx="5485158" cy="3660775"/>
          </a:xfrm>
          <a:prstGeom prst="rect">
            <a:avLst/>
          </a:prstGeom>
        </p:spPr>
        <p:txBody>
          <a:bodyPr/>
          <a:lstStyle/>
          <a:p>
            <a:pPr marL="171450" indent="-171450">
              <a:buFontTx/>
              <a:buChar char="-"/>
            </a:pPr>
            <a:r>
              <a:rPr lang="en-US" i="1" dirty="0" smtClean="0"/>
              <a:t>Read facts</a:t>
            </a:r>
            <a:r>
              <a:rPr lang="en-US" i="1" baseline="0" dirty="0" smtClean="0"/>
              <a:t> and be energetic, passionate, etc. Make it known there is a problem!</a:t>
            </a:r>
          </a:p>
          <a:p>
            <a:pPr marL="171450" indent="-171450">
              <a:buFontTx/>
              <a:buChar char="-"/>
            </a:pPr>
            <a:r>
              <a:rPr lang="en-US" b="0" i="1" baseline="0" dirty="0" smtClean="0"/>
              <a:t>Explain Article 117a; Broadcasting images without consent, although you had consent to have images.</a:t>
            </a:r>
            <a:endParaRPr lang="en-US" i="1" baseline="0" dirty="0" smtClean="0"/>
          </a:p>
          <a:p>
            <a:endParaRPr lang="en-US" b="1" baseline="0" dirty="0" smtClean="0"/>
          </a:p>
          <a:p>
            <a:r>
              <a:rPr lang="en-US" b="1" baseline="0" dirty="0" smtClean="0"/>
              <a:t>* Article 120 cases include; Sexual Assaults, Abusive Sexual Contacts, Digital Broadcasting w/out consent, etc.</a:t>
            </a:r>
          </a:p>
          <a:p>
            <a:endParaRPr lang="en-US" b="1" baseline="0" dirty="0" smtClean="0"/>
          </a:p>
          <a:p>
            <a:r>
              <a:rPr lang="en-US" b="1" baseline="0" dirty="0" smtClean="0"/>
              <a:t>* </a:t>
            </a:r>
            <a:r>
              <a:rPr lang="en-US" b="1" dirty="0" smtClean="0"/>
              <a:t>Article 117a – Wrongful broadcast or distribution of intimate visual images. </a:t>
            </a:r>
          </a:p>
        </p:txBody>
      </p:sp>
      <p:sp>
        <p:nvSpPr>
          <p:cNvPr id="4" name="Slide Number Placeholder 3"/>
          <p:cNvSpPr>
            <a:spLocks noGrp="1"/>
          </p:cNvSpPr>
          <p:nvPr>
            <p:ph type="sldNum" sz="quarter" idx="10"/>
          </p:nvPr>
        </p:nvSpPr>
        <p:spPr/>
        <p:txBody>
          <a:bodyPr/>
          <a:lstStyle/>
          <a:p>
            <a:pPr>
              <a:defRPr/>
            </a:pPr>
            <a:fld id="{E7729E06-6877-41E0-AA8E-40B9EFBBF92A}" type="slidenum">
              <a:rPr lang="en-US" smtClean="0"/>
              <a:pPr>
                <a:defRPr/>
              </a:pPr>
              <a:t>6</a:t>
            </a:fld>
            <a:endParaRPr lang="en-US" dirty="0"/>
          </a:p>
        </p:txBody>
      </p:sp>
    </p:spTree>
    <p:extLst>
      <p:ext uri="{BB962C8B-B14F-4D97-AF65-F5344CB8AC3E}">
        <p14:creationId xmlns:p14="http://schemas.microsoft.com/office/powerpoint/2010/main" val="1256327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6"/>
            <a:ext cx="5485158" cy="3660775"/>
          </a:xfrm>
          <a:prstGeom prst="rect">
            <a:avLst/>
          </a:prstGeom>
        </p:spPr>
        <p:txBody>
          <a:bodyPr/>
          <a:lstStyle/>
          <a:p>
            <a:r>
              <a:rPr lang="en-US" b="0" i="1" baseline="0" dirty="0" smtClean="0"/>
              <a:t>- Speakers reads and discusses each bullet.</a:t>
            </a:r>
          </a:p>
        </p:txBody>
      </p:sp>
      <p:sp>
        <p:nvSpPr>
          <p:cNvPr id="4" name="Slide Number Placeholder 3"/>
          <p:cNvSpPr>
            <a:spLocks noGrp="1"/>
          </p:cNvSpPr>
          <p:nvPr>
            <p:ph type="sldNum" sz="quarter" idx="10"/>
          </p:nvPr>
        </p:nvSpPr>
        <p:spPr/>
        <p:txBody>
          <a:bodyPr/>
          <a:lstStyle/>
          <a:p>
            <a:pPr>
              <a:defRPr/>
            </a:pPr>
            <a:fld id="{E7729E06-6877-41E0-AA8E-40B9EFBBF92A}" type="slidenum">
              <a:rPr lang="en-US" smtClean="0"/>
              <a:pPr>
                <a:defRPr/>
              </a:pPr>
              <a:t>7</a:t>
            </a:fld>
            <a:endParaRPr lang="en-US" dirty="0"/>
          </a:p>
        </p:txBody>
      </p:sp>
    </p:spTree>
    <p:extLst>
      <p:ext uri="{BB962C8B-B14F-4D97-AF65-F5344CB8AC3E}">
        <p14:creationId xmlns:p14="http://schemas.microsoft.com/office/powerpoint/2010/main" val="2035438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6"/>
            <a:ext cx="5485158" cy="3660775"/>
          </a:xfrm>
          <a:prstGeom prst="rect">
            <a:avLst/>
          </a:prstGeom>
        </p:spPr>
        <p:txBody>
          <a:bodyPr/>
          <a:lstStyle/>
          <a:p>
            <a:r>
              <a:rPr lang="en-US" b="0" i="1" baseline="0" dirty="0" smtClean="0"/>
              <a:t>- Speakers reads and discusses each bullet.</a:t>
            </a:r>
          </a:p>
        </p:txBody>
      </p:sp>
      <p:sp>
        <p:nvSpPr>
          <p:cNvPr id="4" name="Slide Number Placeholder 3"/>
          <p:cNvSpPr>
            <a:spLocks noGrp="1"/>
          </p:cNvSpPr>
          <p:nvPr>
            <p:ph type="sldNum" sz="quarter" idx="10"/>
          </p:nvPr>
        </p:nvSpPr>
        <p:spPr/>
        <p:txBody>
          <a:bodyPr/>
          <a:lstStyle/>
          <a:p>
            <a:pPr>
              <a:defRPr/>
            </a:pPr>
            <a:fld id="{E7729E06-6877-41E0-AA8E-40B9EFBBF92A}" type="slidenum">
              <a:rPr lang="en-US" smtClean="0"/>
              <a:pPr>
                <a:defRPr/>
              </a:pPr>
              <a:t>8</a:t>
            </a:fld>
            <a:endParaRPr lang="en-US" dirty="0"/>
          </a:p>
        </p:txBody>
      </p:sp>
    </p:spTree>
    <p:extLst>
      <p:ext uri="{BB962C8B-B14F-4D97-AF65-F5344CB8AC3E}">
        <p14:creationId xmlns:p14="http://schemas.microsoft.com/office/powerpoint/2010/main" val="22601787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421" y="4473576"/>
            <a:ext cx="5485158" cy="3660775"/>
          </a:xfrm>
          <a:prstGeom prst="rect">
            <a:avLst/>
          </a:prstGeom>
        </p:spPr>
        <p:txBody>
          <a:bodyPr/>
          <a:lstStyle/>
          <a:p>
            <a:pPr marL="171450" indent="-171450">
              <a:buFontTx/>
              <a:buChar char="-"/>
            </a:pPr>
            <a:r>
              <a:rPr lang="en-US" i="1" dirty="0" smtClean="0"/>
              <a:t>Read facts</a:t>
            </a:r>
            <a:r>
              <a:rPr lang="en-US" i="1" baseline="0" dirty="0" smtClean="0"/>
              <a:t> and be energetic, passionate, etc.</a:t>
            </a:r>
          </a:p>
          <a:p>
            <a:pPr marL="171450" indent="-171450">
              <a:buFontTx/>
              <a:buChar char="-"/>
            </a:pPr>
            <a:endParaRPr lang="en-US" b="1" i="1" baseline="0" dirty="0" smtClean="0"/>
          </a:p>
          <a:p>
            <a:pPr marL="171450" indent="-171450">
              <a:buFont typeface="Arial" panose="020B0604020202020204" pitchFamily="34" charset="0"/>
              <a:buChar char="•"/>
            </a:pPr>
            <a:r>
              <a:rPr lang="en-US" b="1" baseline="0" dirty="0" smtClean="0"/>
              <a:t>Death cases are investigated thoroughly, regardless of the circumstances. They are time consuming as any other case may be. This includes suicides. </a:t>
            </a:r>
          </a:p>
          <a:p>
            <a:pPr marL="0" indent="0">
              <a:buFont typeface="Arial" panose="020B0604020202020204" pitchFamily="34" charset="0"/>
              <a:buNone/>
            </a:pPr>
            <a:endParaRPr lang="en-US" b="1" baseline="0" dirty="0" smtClean="0"/>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0" baseline="0" dirty="0" smtClean="0"/>
              <a:t>-</a:t>
            </a:r>
            <a:r>
              <a:rPr lang="en-US" b="1" baseline="0" dirty="0" smtClean="0"/>
              <a:t> </a:t>
            </a:r>
            <a:r>
              <a:rPr lang="en-US" b="0" i="1" baseline="0" dirty="0" smtClean="0"/>
              <a:t>Briefly talk about suicides and how they impact family, friends, and unit readiness.</a:t>
            </a:r>
            <a:endParaRPr lang="en-US" i="1" baseline="0" dirty="0" smtClean="0"/>
          </a:p>
          <a:p>
            <a:pPr marL="0" indent="0">
              <a:buFont typeface="Arial" panose="020B0604020202020204" pitchFamily="34" charset="0"/>
              <a:buNone/>
            </a:pPr>
            <a:endParaRPr lang="en-US" b="1" baseline="0" dirty="0" smtClean="0"/>
          </a:p>
        </p:txBody>
      </p:sp>
      <p:sp>
        <p:nvSpPr>
          <p:cNvPr id="4" name="Slide Number Placeholder 3"/>
          <p:cNvSpPr>
            <a:spLocks noGrp="1"/>
          </p:cNvSpPr>
          <p:nvPr>
            <p:ph type="sldNum" sz="quarter" idx="10"/>
          </p:nvPr>
        </p:nvSpPr>
        <p:spPr/>
        <p:txBody>
          <a:bodyPr/>
          <a:lstStyle/>
          <a:p>
            <a:pPr>
              <a:defRPr/>
            </a:pPr>
            <a:fld id="{E7729E06-6877-41E0-AA8E-40B9EFBBF92A}" type="slidenum">
              <a:rPr lang="en-US" smtClean="0"/>
              <a:pPr>
                <a:defRPr/>
              </a:pPr>
              <a:t>9</a:t>
            </a:fld>
            <a:endParaRPr lang="en-US" dirty="0"/>
          </a:p>
        </p:txBody>
      </p:sp>
    </p:spTree>
    <p:extLst>
      <p:ext uri="{BB962C8B-B14F-4D97-AF65-F5344CB8AC3E}">
        <p14:creationId xmlns:p14="http://schemas.microsoft.com/office/powerpoint/2010/main" val="1032795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alpha val="94000"/>
          </a:schemeClr>
        </a:solidFill>
        <a:effectLst/>
      </p:bgPr>
    </p:bg>
    <p:spTree>
      <p:nvGrpSpPr>
        <p:cNvPr id="1" name=""/>
        <p:cNvGrpSpPr/>
        <p:nvPr/>
      </p:nvGrpSpPr>
      <p:grpSpPr>
        <a:xfrm>
          <a:off x="0" y="0"/>
          <a:ext cx="0" cy="0"/>
          <a:chOff x="0" y="0"/>
          <a:chExt cx="0" cy="0"/>
        </a:xfrm>
      </p:grpSpPr>
      <p:pic>
        <p:nvPicPr>
          <p:cNvPr id="8" name="Picture 7" descr="DECAL.png"/>
          <p:cNvPicPr>
            <a:picLocks noChangeAspect="1"/>
          </p:cNvPicPr>
          <p:nvPr userDrawn="1"/>
        </p:nvPicPr>
        <p:blipFill>
          <a:blip r:embed="rId2" cstate="print">
            <a:clrChange>
              <a:clrFrom>
                <a:srgbClr val="FFFFFF"/>
              </a:clrFrom>
              <a:clrTo>
                <a:srgbClr val="FFFFFF">
                  <a:alpha val="0"/>
                </a:srgbClr>
              </a:clrTo>
            </a:clrChange>
            <a:lum bright="70000" contrast="-70000"/>
          </a:blip>
          <a:stretch>
            <a:fillRect/>
          </a:stretch>
        </p:blipFill>
        <p:spPr>
          <a:xfrm>
            <a:off x="2197100" y="769112"/>
            <a:ext cx="4749800" cy="5319777"/>
          </a:xfrm>
          <a:prstGeom prst="rect">
            <a:avLst/>
          </a:prstGeom>
          <a:effectLst>
            <a:glow rad="50800">
              <a:schemeClr val="tx1">
                <a:lumMod val="75000"/>
                <a:lumOff val="25000"/>
                <a:alpha val="20000"/>
              </a:schemeClr>
            </a:glow>
            <a:softEdge rad="50800"/>
          </a:effectLst>
        </p:spPr>
      </p:pic>
      <p:sp>
        <p:nvSpPr>
          <p:cNvPr id="2" name="Title 1"/>
          <p:cNvSpPr>
            <a:spLocks noGrp="1"/>
          </p:cNvSpPr>
          <p:nvPr>
            <p:ph type="ctrTitle"/>
          </p:nvPr>
        </p:nvSpPr>
        <p:spPr>
          <a:xfrm>
            <a:off x="685800" y="1494777"/>
            <a:ext cx="7772400" cy="1470025"/>
          </a:xfrm>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339064"/>
            <a:ext cx="6400800" cy="1752600"/>
          </a:xfrm>
        </p:spPr>
        <p:txBody>
          <a:bodyPr/>
          <a:lstStyle>
            <a:lvl1pPr marL="0" indent="0" algn="ctr">
              <a:buNone/>
              <a:defRPr>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a:xfrm>
            <a:off x="7010400" y="6559447"/>
            <a:ext cx="2133600" cy="304800"/>
          </a:xfrm>
          <a:prstGeom prst="rect">
            <a:avLst/>
          </a:prstGeom>
        </p:spPr>
        <p:txBody>
          <a:bodyPr/>
          <a:lstStyle/>
          <a:p>
            <a:fld id="{63661DBB-2844-4D8F-BC07-28EC7DA34190}" type="slidenum">
              <a:rPr lang="en-US" smtClean="0">
                <a:solidFill>
                  <a:prstClr val="black"/>
                </a:solidFill>
              </a:rPr>
              <a:pPr/>
              <a:t>‹#›</a:t>
            </a:fld>
            <a:endParaRPr lang="en-US">
              <a:solidFill>
                <a:prstClr val="black"/>
              </a:solidFill>
            </a:endParaRPr>
          </a:p>
        </p:txBody>
      </p:sp>
      <p:sp>
        <p:nvSpPr>
          <p:cNvPr id="7" name="Date Placeholder 3"/>
          <p:cNvSpPr>
            <a:spLocks noGrp="1"/>
          </p:cNvSpPr>
          <p:nvPr>
            <p:ph type="dt" sz="half" idx="10"/>
          </p:nvPr>
        </p:nvSpPr>
        <p:spPr>
          <a:xfrm>
            <a:off x="457200" y="6457950"/>
            <a:ext cx="2133600" cy="365125"/>
          </a:xfrm>
          <a:prstGeom prst="rect">
            <a:avLst/>
          </a:prstGeom>
        </p:spPr>
        <p:txBody>
          <a:bodyPr/>
          <a:lstStyle/>
          <a:p>
            <a:fld id="{3D7A7F25-92E5-406C-B846-D1F952624820}" type="datetime2">
              <a:rPr lang="en-US" smtClean="0">
                <a:solidFill>
                  <a:prstClr val="black"/>
                </a:solidFill>
              </a:rPr>
              <a:t>Friday, May 15, 2020</a:t>
            </a:fld>
            <a:endParaRPr lang="en-US">
              <a:solidFill>
                <a:prstClr val="black"/>
              </a:solidFill>
            </a:endParaRPr>
          </a:p>
        </p:txBody>
      </p:sp>
    </p:spTree>
    <p:extLst>
      <p:ext uri="{BB962C8B-B14F-4D97-AF65-F5344CB8AC3E}">
        <p14:creationId xmlns:p14="http://schemas.microsoft.com/office/powerpoint/2010/main" val="1776424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172979"/>
            <a:ext cx="3567659" cy="4388371"/>
          </a:xfrm>
        </p:spPr>
        <p:txBody>
          <a:bodyPr>
            <a:normAutofit/>
          </a:bodyPr>
          <a:lstStyle>
            <a:lvl1pPr>
              <a:defRPr sz="28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6" name="Slide Number Placeholder 5"/>
          <p:cNvSpPr>
            <a:spLocks noGrp="1"/>
          </p:cNvSpPr>
          <p:nvPr>
            <p:ph type="sldNum" sz="quarter" idx="12"/>
          </p:nvPr>
        </p:nvSpPr>
        <p:spPr>
          <a:xfrm>
            <a:off x="7010400" y="6551952"/>
            <a:ext cx="2133600" cy="304800"/>
          </a:xfrm>
          <a:prstGeom prst="rect">
            <a:avLst/>
          </a:prstGeom>
        </p:spPr>
        <p:txBody>
          <a:bodyPr/>
          <a:lstStyle/>
          <a:p>
            <a:fld id="{63661DBB-2844-4D8F-BC07-28EC7DA34190}" type="slidenum">
              <a:rPr lang="en-US" smtClean="0">
                <a:solidFill>
                  <a:prstClr val="black"/>
                </a:solidFill>
              </a:rPr>
              <a:pPr/>
              <a:t>‹#›</a:t>
            </a:fld>
            <a:endParaRPr lang="en-US">
              <a:solidFill>
                <a:prstClr val="black"/>
              </a:solidFill>
            </a:endParaRPr>
          </a:p>
        </p:txBody>
      </p:sp>
      <p:cxnSp>
        <p:nvCxnSpPr>
          <p:cNvPr id="7" name="Straight Connector 6"/>
          <p:cNvCxnSpPr/>
          <p:nvPr userDrawn="1"/>
        </p:nvCxnSpPr>
        <p:spPr>
          <a:xfrm>
            <a:off x="914400" y="785027"/>
            <a:ext cx="7391400" cy="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5" name="Text Placeholder 4"/>
          <p:cNvSpPr>
            <a:spLocks noGrp="1"/>
          </p:cNvSpPr>
          <p:nvPr>
            <p:ph type="body" sz="quarter" idx="13" hasCustomPrompt="1"/>
          </p:nvPr>
        </p:nvSpPr>
        <p:spPr>
          <a:xfrm>
            <a:off x="1097756" y="322523"/>
            <a:ext cx="6948488" cy="485775"/>
          </a:xfrm>
        </p:spPr>
        <p:txBody>
          <a:bodyPr>
            <a:noAutofit/>
            <a:scene3d>
              <a:camera prst="orthographicFront"/>
              <a:lightRig rig="threePt" dir="t"/>
            </a:scene3d>
            <a:sp3d extrusionH="57150">
              <a:bevelT w="38100" h="38100"/>
            </a:sp3d>
          </a:bodyPr>
          <a:lstStyle>
            <a:lvl1pPr marL="0" indent="0" algn="ctr">
              <a:buNone/>
              <a:defRPr sz="2800" b="1">
                <a:solidFill>
                  <a:srgbClr val="008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r>
              <a:rPr lang="en-US" dirty="0" smtClean="0"/>
              <a:t>AGENDA</a:t>
            </a:r>
          </a:p>
        </p:txBody>
      </p:sp>
      <p:sp>
        <p:nvSpPr>
          <p:cNvPr id="9" name="Content Placeholder 2"/>
          <p:cNvSpPr>
            <a:spLocks noGrp="1"/>
          </p:cNvSpPr>
          <p:nvPr>
            <p:ph idx="14"/>
          </p:nvPr>
        </p:nvSpPr>
        <p:spPr>
          <a:xfrm>
            <a:off x="4738141" y="1172978"/>
            <a:ext cx="3567659" cy="4388371"/>
          </a:xfrm>
        </p:spPr>
        <p:txBody>
          <a:bodyPr>
            <a:normAutofit/>
          </a:bodyPr>
          <a:lstStyle>
            <a:lvl1pPr>
              <a:defRPr sz="28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p:txBody>
      </p:sp>
    </p:spTree>
    <p:extLst>
      <p:ext uri="{BB962C8B-B14F-4D97-AF65-F5344CB8AC3E}">
        <p14:creationId xmlns:p14="http://schemas.microsoft.com/office/powerpoint/2010/main" val="393863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 y="1172980"/>
            <a:ext cx="8229600" cy="452596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7010400" y="6551952"/>
            <a:ext cx="2133600" cy="304800"/>
          </a:xfrm>
          <a:prstGeom prst="rect">
            <a:avLst/>
          </a:prstGeom>
        </p:spPr>
        <p:txBody>
          <a:bodyPr/>
          <a:lstStyle/>
          <a:p>
            <a:fld id="{63661DBB-2844-4D8F-BC07-28EC7DA34190}" type="slidenum">
              <a:rPr lang="en-US" smtClean="0">
                <a:solidFill>
                  <a:prstClr val="black"/>
                </a:solidFill>
              </a:rPr>
              <a:pPr/>
              <a:t>‹#›</a:t>
            </a:fld>
            <a:endParaRPr lang="en-US">
              <a:solidFill>
                <a:prstClr val="black"/>
              </a:solidFill>
            </a:endParaRPr>
          </a:p>
        </p:txBody>
      </p:sp>
      <p:cxnSp>
        <p:nvCxnSpPr>
          <p:cNvPr id="7" name="Straight Connector 6"/>
          <p:cNvCxnSpPr/>
          <p:nvPr userDrawn="1"/>
        </p:nvCxnSpPr>
        <p:spPr>
          <a:xfrm>
            <a:off x="914400" y="785027"/>
            <a:ext cx="7391400" cy="0"/>
          </a:xfrm>
          <a:prstGeom prst="line">
            <a:avLst/>
          </a:prstGeom>
          <a:ln w="12700">
            <a:solidFill>
              <a:srgbClr val="008000"/>
            </a:solidFill>
          </a:ln>
        </p:spPr>
        <p:style>
          <a:lnRef idx="1">
            <a:schemeClr val="accent1"/>
          </a:lnRef>
          <a:fillRef idx="0">
            <a:schemeClr val="accent1"/>
          </a:fillRef>
          <a:effectRef idx="0">
            <a:schemeClr val="accent1"/>
          </a:effectRef>
          <a:fontRef idx="minor">
            <a:schemeClr val="tx1"/>
          </a:fontRef>
        </p:style>
      </p:cxnSp>
      <p:sp>
        <p:nvSpPr>
          <p:cNvPr id="5" name="Text Placeholder 4"/>
          <p:cNvSpPr>
            <a:spLocks noGrp="1"/>
          </p:cNvSpPr>
          <p:nvPr>
            <p:ph type="body" sz="quarter" idx="13" hasCustomPrompt="1"/>
          </p:nvPr>
        </p:nvSpPr>
        <p:spPr>
          <a:xfrm>
            <a:off x="1097756" y="322523"/>
            <a:ext cx="6948488" cy="485775"/>
          </a:xfrm>
        </p:spPr>
        <p:txBody>
          <a:bodyPr>
            <a:noAutofit/>
            <a:scene3d>
              <a:camera prst="orthographicFront"/>
              <a:lightRig rig="threePt" dir="t"/>
            </a:scene3d>
            <a:sp3d extrusionH="57150">
              <a:bevelT w="38100" h="38100"/>
            </a:sp3d>
          </a:bodyPr>
          <a:lstStyle>
            <a:lvl1pPr marL="0" indent="0" algn="ctr">
              <a:buNone/>
              <a:defRPr sz="2800" b="1">
                <a:solidFill>
                  <a:srgbClr val="008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r>
              <a:rPr lang="en-US" dirty="0" smtClean="0"/>
              <a:t>CLICK TO EDIT</a:t>
            </a:r>
          </a:p>
        </p:txBody>
      </p:sp>
    </p:spTree>
    <p:extLst>
      <p:ext uri="{BB962C8B-B14F-4D97-AF65-F5344CB8AC3E}">
        <p14:creationId xmlns:p14="http://schemas.microsoft.com/office/powerpoint/2010/main" val="42079364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27" name="Straight Connector 26"/>
          <p:cNvCxnSpPr/>
          <p:nvPr userDrawn="1"/>
        </p:nvCxnSpPr>
        <p:spPr>
          <a:xfrm>
            <a:off x="0" y="6477000"/>
            <a:ext cx="9144000" cy="15875"/>
          </a:xfrm>
          <a:prstGeom prst="line">
            <a:avLst/>
          </a:prstGeom>
          <a:ln w="57150">
            <a:solidFill>
              <a:srgbClr val="008000"/>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457200" y="274638"/>
            <a:ext cx="8229600" cy="1143000"/>
          </a:xfrm>
          <a:prstGeom prst="rect">
            <a:avLst/>
          </a:prstGeom>
          <a:noFill/>
          <a:ln w="19050">
            <a:noFill/>
          </a:ln>
        </p:spPr>
        <p:txBody>
          <a:bodyPr vert="horz" lIns="91440" tIns="45720" rIns="91440" bIns="45720" rtlCol="0" anchor="t" anchorCtr="0">
            <a:normAutofit/>
            <a:scene3d>
              <a:camera prst="orthographicFront"/>
              <a:lightRig rig="threePt" dir="t"/>
            </a:scene3d>
            <a:sp3d extrusionH="57150">
              <a:bevelT w="82550" h="38100"/>
            </a:sp3d>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1" name="Picture 10" descr="DECAL.png"/>
          <p:cNvPicPr>
            <a:picLocks noChangeAspect="1"/>
          </p:cNvPicPr>
          <p:nvPr userDrawn="1"/>
        </p:nvPicPr>
        <p:blipFill>
          <a:blip r:embed="rId5"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8382000" y="219456"/>
            <a:ext cx="604157" cy="676656"/>
          </a:xfrm>
          <a:prstGeom prst="rect">
            <a:avLst/>
          </a:prstGeom>
        </p:spPr>
      </p:pic>
      <p:sp>
        <p:nvSpPr>
          <p:cNvPr id="22" name="Slide Number Placeholder 5"/>
          <p:cNvSpPr>
            <a:spLocks noGrp="1"/>
          </p:cNvSpPr>
          <p:nvPr>
            <p:ph type="sldNum" sz="quarter" idx="4"/>
          </p:nvPr>
        </p:nvSpPr>
        <p:spPr>
          <a:xfrm>
            <a:off x="7010400" y="6492890"/>
            <a:ext cx="2133600" cy="365125"/>
          </a:xfrm>
          <a:prstGeom prst="rect">
            <a:avLst/>
          </a:prstGeom>
        </p:spPr>
        <p:txBody>
          <a:bodyPr vert="horz" lIns="91440" tIns="45720" rIns="91440" bIns="45720" rtlCol="0" anchor="ctr"/>
          <a:lstStyle>
            <a:lvl1pPr algn="r">
              <a:defRPr sz="1200">
                <a:solidFill>
                  <a:schemeClr val="tx1"/>
                </a:solidFill>
              </a:defRPr>
            </a:lvl1pPr>
          </a:lstStyle>
          <a:p>
            <a:fld id="{63661DBB-2844-4D8F-BC07-28EC7DA34190}" type="slidenum">
              <a:rPr lang="en-US" smtClean="0">
                <a:solidFill>
                  <a:prstClr val="black"/>
                </a:solidFill>
              </a:rPr>
              <a:pPr/>
              <a:t>‹#›</a:t>
            </a:fld>
            <a:endParaRPr lang="en-US" dirty="0">
              <a:solidFill>
                <a:prstClr val="black"/>
              </a:solidFill>
            </a:endParaRPr>
          </a:p>
        </p:txBody>
      </p:sp>
      <p:sp>
        <p:nvSpPr>
          <p:cNvPr id="24" name="Footer Placeholder 4"/>
          <p:cNvSpPr txBox="1">
            <a:spLocks/>
          </p:cNvSpPr>
          <p:nvPr userDrawn="1"/>
        </p:nvSpPr>
        <p:spPr>
          <a:xfrm>
            <a:off x="3581400" y="6553200"/>
            <a:ext cx="1981200" cy="252349"/>
          </a:xfrm>
          <a:prstGeom prst="rect">
            <a:avLst/>
          </a:prstGeom>
          <a:noFill/>
          <a:ln>
            <a:solidFill>
              <a:schemeClr val="bg1"/>
            </a:solidFill>
          </a:ln>
        </p:spPr>
        <p:txBody>
          <a:bodyPr vert="horz" lIns="91440" tIns="45720" rIns="91440" bIns="45720" rtlCol="0" anchor="ctr"/>
          <a:lstStyle>
            <a:lvl1pPr algn="ctr">
              <a:defRPr sz="1800" b="1">
                <a:solidFill>
                  <a:schemeClr val="bg1"/>
                </a:solidFill>
              </a:defRPr>
            </a:lvl1pPr>
          </a:lstStyle>
          <a:p>
            <a:pPr>
              <a:defRPr/>
            </a:pPr>
            <a:r>
              <a:rPr lang="en-US" dirty="0" smtClean="0">
                <a:solidFill>
                  <a:prstClr val="black"/>
                </a:solidFill>
                <a:latin typeface="Arial" pitchFamily="34" charset="0"/>
                <a:cs typeface="Arial" pitchFamily="34" charset="0"/>
              </a:rPr>
              <a:t>UNCLASSIFIED</a:t>
            </a:r>
            <a:endParaRPr lang="en-US" dirty="0">
              <a:solidFill>
                <a:prstClr val="black"/>
              </a:solidFill>
              <a:latin typeface="Arial" pitchFamily="34" charset="0"/>
              <a:cs typeface="Arial" pitchFamily="34" charset="0"/>
            </a:endParaRPr>
          </a:p>
        </p:txBody>
      </p:sp>
      <p:sp>
        <p:nvSpPr>
          <p:cNvPr id="25" name="Date Placeholder 3"/>
          <p:cNvSpPr txBox="1">
            <a:spLocks/>
          </p:cNvSpPr>
          <p:nvPr userDrawn="1"/>
        </p:nvSpPr>
        <p:spPr>
          <a:xfrm>
            <a:off x="5919538" y="6324600"/>
            <a:ext cx="2767262" cy="304800"/>
          </a:xfrm>
          <a:prstGeom prst="rect">
            <a:avLst/>
          </a:prstGeom>
          <a:solidFill>
            <a:schemeClr val="bg1"/>
          </a:solidFill>
        </p:spPr>
        <p:txBody>
          <a:bodyPr vert="horz" lIns="91440" tIns="45720" rIns="91440" bIns="45720" rtlCol="0" anchor="ctr"/>
          <a:lstStyle>
            <a:lvl1pPr algn="ctr">
              <a:defRPr sz="1400" b="1" i="1">
                <a:solidFill>
                  <a:schemeClr val="tx1"/>
                </a:solidFill>
              </a:defRPr>
            </a:lvl1pPr>
          </a:lstStyle>
          <a:p>
            <a:pPr>
              <a:defRPr/>
            </a:pPr>
            <a:r>
              <a:rPr lang="en-US" sz="1600" dirty="0" smtClean="0">
                <a:solidFill>
                  <a:prstClr val="black"/>
                </a:solidFill>
                <a:latin typeface="Arial" pitchFamily="34" charset="0"/>
                <a:cs typeface="Arial" pitchFamily="34" charset="0"/>
              </a:rPr>
              <a:t>PROFESSIONAL ALWAYS!</a:t>
            </a:r>
            <a:endParaRPr lang="en-US" sz="1600" dirty="0">
              <a:solidFill>
                <a:prstClr val="black"/>
              </a:solidFill>
              <a:latin typeface="Arial" pitchFamily="34" charset="0"/>
              <a:cs typeface="Arial" pitchFamily="34" charset="0"/>
            </a:endParaRPr>
          </a:p>
        </p:txBody>
      </p:sp>
      <p:pic>
        <p:nvPicPr>
          <p:cNvPr id="12" name="Picture 12" descr="CID Color Patch"/>
          <p:cNvPicPr>
            <a:picLocks noChangeAspect="1" noChangeArrowheads="1"/>
          </p:cNvPicPr>
          <p:nvPr userDrawn="1"/>
        </p:nvPicPr>
        <p:blipFill>
          <a:blip r:embed="rId6"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93505" y="219456"/>
            <a:ext cx="727389" cy="697673"/>
          </a:xfrm>
          <a:prstGeom prst="rect">
            <a:avLst/>
          </a:prstGeom>
          <a:noFill/>
        </p:spPr>
      </p:pic>
    </p:spTree>
    <p:extLst>
      <p:ext uri="{BB962C8B-B14F-4D97-AF65-F5344CB8AC3E}">
        <p14:creationId xmlns:p14="http://schemas.microsoft.com/office/powerpoint/2010/main" val="545321520"/>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Lst>
  <p:hf hdr="0" ftr="0"/>
  <p:txStyles>
    <p:titleStyle>
      <a:lvl1pPr algn="ctr" defTabSz="914400" rtl="0" eaLnBrk="1" latinLnBrk="0" hangingPunct="1">
        <a:spcBef>
          <a:spcPct val="0"/>
        </a:spcBef>
        <a:buNone/>
        <a:defRPr sz="4400" b="1" kern="1200">
          <a:ln w="19050">
            <a:solidFill>
              <a:srgbClr val="3CA52B"/>
            </a:solidFill>
          </a:ln>
          <a:solidFill>
            <a:srgbClr val="339933"/>
          </a:solidFill>
          <a:effectLst>
            <a:outerShdw blurRad="50800" dist="50800" dir="5400000" algn="ctr" rotWithShape="0">
              <a:schemeClr val="tx1">
                <a:alpha val="33000"/>
              </a:schemeClr>
            </a:outerShdw>
          </a:effectLst>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6.jpg"/></Relationships>
</file>

<file path=ppt/slides/_rels/slide12.xml.rels><?xml version="1.0" encoding="UTF-8" standalone="yes"?>
<Relationships xmlns="http://schemas.openxmlformats.org/package/2006/relationships"><Relationship Id="rId3" Type="http://schemas.openxmlformats.org/officeDocument/2006/relationships/hyperlink" Target="https://www.cid.army.mil/"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jp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212" y="3366654"/>
            <a:ext cx="9144000" cy="1574386"/>
          </a:xfrm>
          <a:prstGeom prst="rect">
            <a:avLst/>
          </a:prstGeom>
          <a:noFill/>
          <a:effectLst>
            <a:glow rad="63500">
              <a:schemeClr val="accent1">
                <a:satMod val="175000"/>
                <a:alpha val="40000"/>
              </a:schemeClr>
            </a:glow>
          </a:effectLst>
          <a:scene3d>
            <a:camera prst="orthographicFront"/>
            <a:lightRig rig="threePt" dir="t"/>
          </a:scene3d>
          <a:sp3d>
            <a:bevelT/>
          </a:sp3d>
        </p:spPr>
        <p:txBody>
          <a:bodyPr wrap="square" lIns="96120" tIns="48060" rIns="96120" bIns="48060" rtlCol="0">
            <a:spAutoFit/>
            <a:sp3d extrusionH="57150">
              <a:bevelT w="82550" h="38100" prst="coolSlant"/>
            </a:sp3d>
          </a:bodyPr>
          <a:lstStyle/>
          <a:p>
            <a:pPr algn="ctr"/>
            <a:r>
              <a:rPr lang="en-US" sz="3200" b="1" dirty="0" smtClean="0">
                <a:ln w="17780" cmpd="sng">
                  <a:solidFill>
                    <a:srgbClr val="3CA52B"/>
                  </a:solidFill>
                  <a:prstDash val="solid"/>
                  <a:miter lim="800000"/>
                </a:ln>
                <a:solidFill>
                  <a:srgbClr val="3CA52B"/>
                </a:solidFill>
                <a:effectLst>
                  <a:outerShdw blurRad="55000" dist="50800" dir="5400000" algn="tl">
                    <a:srgbClr val="000000">
                      <a:alpha val="33000"/>
                    </a:srgbClr>
                  </a:outerShdw>
                </a:effectLst>
                <a:latin typeface="Arial" pitchFamily="34" charset="0"/>
                <a:cs typeface="Arial" pitchFamily="34" charset="0"/>
              </a:rPr>
              <a:t>Grafenwoehr Criminal Investigation Division (CID) Office</a:t>
            </a:r>
          </a:p>
          <a:p>
            <a:pPr algn="ctr"/>
            <a:endParaRPr lang="en-US" sz="3200" b="1" dirty="0">
              <a:ln w="17780" cmpd="sng">
                <a:solidFill>
                  <a:srgbClr val="3CA52B"/>
                </a:solidFill>
                <a:prstDash val="solid"/>
                <a:miter lim="800000"/>
              </a:ln>
              <a:solidFill>
                <a:srgbClr val="3CA52B"/>
              </a:solidFill>
              <a:effectLst>
                <a:outerShdw blurRad="55000" dist="50800" dir="5400000" algn="tl">
                  <a:srgbClr val="000000">
                    <a:alpha val="33000"/>
                  </a:srgbClr>
                </a:outerShdw>
              </a:effectLst>
              <a:latin typeface="Arial" pitchFamily="34" charset="0"/>
              <a:cs typeface="Arial" pitchFamily="34" charset="0"/>
            </a:endParaRPr>
          </a:p>
        </p:txBody>
      </p:sp>
      <p:sp>
        <p:nvSpPr>
          <p:cNvPr id="5" name="TextBox 4"/>
          <p:cNvSpPr txBox="1"/>
          <p:nvPr/>
        </p:nvSpPr>
        <p:spPr>
          <a:xfrm>
            <a:off x="127000" y="1067540"/>
            <a:ext cx="9144000" cy="1759052"/>
          </a:xfrm>
          <a:prstGeom prst="rect">
            <a:avLst/>
          </a:prstGeom>
          <a:noFill/>
          <a:effectLst>
            <a:glow rad="63500">
              <a:schemeClr val="accent1">
                <a:satMod val="175000"/>
                <a:alpha val="40000"/>
              </a:schemeClr>
            </a:glow>
          </a:effectLst>
          <a:scene3d>
            <a:camera prst="orthographicFront"/>
            <a:lightRig rig="threePt" dir="t"/>
          </a:scene3d>
          <a:sp3d>
            <a:bevelT/>
          </a:sp3d>
        </p:spPr>
        <p:txBody>
          <a:bodyPr wrap="square" lIns="96120" tIns="48060" rIns="96120" bIns="48060" rtlCol="0">
            <a:spAutoFit/>
            <a:sp3d extrusionH="57150">
              <a:bevelT w="82550" h="38100" prst="coolSlant"/>
            </a:sp3d>
          </a:bodyPr>
          <a:lstStyle/>
          <a:p>
            <a:pPr algn="ctr"/>
            <a:r>
              <a:rPr lang="en-US" sz="5400" b="1" dirty="0" smtClean="0">
                <a:ln w="17780" cmpd="sng">
                  <a:solidFill>
                    <a:srgbClr val="3CA52B"/>
                  </a:solidFill>
                  <a:prstDash val="solid"/>
                  <a:miter lim="800000"/>
                </a:ln>
                <a:solidFill>
                  <a:srgbClr val="008000"/>
                </a:solidFill>
                <a:effectLst>
                  <a:outerShdw blurRad="55000" dist="50800" dir="5400000" algn="tl">
                    <a:srgbClr val="000000">
                      <a:alpha val="33000"/>
                    </a:srgbClr>
                  </a:outerShdw>
                </a:effectLst>
                <a:latin typeface="Arial" pitchFamily="34" charset="0"/>
                <a:cs typeface="Arial" pitchFamily="34" charset="0"/>
              </a:rPr>
              <a:t>In-Processing Training Center (ITC) Brief</a:t>
            </a:r>
            <a:endParaRPr lang="en-US" sz="5400" b="1" dirty="0">
              <a:ln w="17780" cmpd="sng">
                <a:solidFill>
                  <a:srgbClr val="3CA52B"/>
                </a:solidFill>
                <a:prstDash val="solid"/>
                <a:miter lim="800000"/>
              </a:ln>
              <a:solidFill>
                <a:srgbClr val="008000"/>
              </a:solidFill>
              <a:effectLst>
                <a:outerShdw blurRad="55000" dist="50800" dir="5400000" algn="tl">
                  <a:srgbClr val="000000">
                    <a:alpha val="33000"/>
                  </a:srgbClr>
                </a:outerShdw>
              </a:effectLst>
              <a:latin typeface="Arial" pitchFamily="34" charset="0"/>
              <a:cs typeface="Arial" pitchFamily="34" charset="0"/>
            </a:endParaRPr>
          </a:p>
        </p:txBody>
      </p:sp>
      <p:sp>
        <p:nvSpPr>
          <p:cNvPr id="3" name="Date Placeholder 2"/>
          <p:cNvSpPr>
            <a:spLocks noGrp="1"/>
          </p:cNvSpPr>
          <p:nvPr>
            <p:ph type="dt" sz="half" idx="10"/>
          </p:nvPr>
        </p:nvSpPr>
        <p:spPr/>
        <p:txBody>
          <a:bodyPr/>
          <a:lstStyle/>
          <a:p>
            <a:fld id="{9D9FC5ED-A31C-48E5-A3BF-49A798BF404C}" type="datetime2">
              <a:rPr lang="en-US" smtClean="0">
                <a:solidFill>
                  <a:prstClr val="black"/>
                </a:solidFill>
              </a:rPr>
              <a:t>Friday, May 15, 2020</a:t>
            </a:fld>
            <a:endParaRPr lang="en-US">
              <a:solidFill>
                <a:prstClr val="black"/>
              </a:solidFill>
            </a:endParaRPr>
          </a:p>
        </p:txBody>
      </p:sp>
      <p:sp>
        <p:nvSpPr>
          <p:cNvPr id="6" name="Slide Number Placeholder 5"/>
          <p:cNvSpPr>
            <a:spLocks noGrp="1"/>
          </p:cNvSpPr>
          <p:nvPr>
            <p:ph type="sldNum" sz="quarter" idx="12"/>
          </p:nvPr>
        </p:nvSpPr>
        <p:spPr/>
        <p:txBody>
          <a:bodyPr/>
          <a:lstStyle/>
          <a:p>
            <a:fld id="{63661DBB-2844-4D8F-BC07-28EC7DA34190}"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40001272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Tx/>
              <a:buChar char="-"/>
            </a:pPr>
            <a:r>
              <a:rPr lang="en-US" dirty="0"/>
              <a:t>“No” means “No” and “Stop” means “Stop</a:t>
            </a:r>
            <a:r>
              <a:rPr lang="en-US" dirty="0" smtClean="0"/>
              <a:t>”</a:t>
            </a:r>
          </a:p>
          <a:p>
            <a:pPr marL="457200" lvl="1" indent="0">
              <a:buNone/>
            </a:pPr>
            <a:r>
              <a:rPr lang="en-US" sz="1900" dirty="0" smtClean="0"/>
              <a:t>A sexual act can initiate consensually, but consent can be revoked at any time (</a:t>
            </a:r>
            <a:r>
              <a:rPr lang="en-US" sz="1900" dirty="0" err="1"/>
              <a:t>Y</a:t>
            </a:r>
            <a:r>
              <a:rPr lang="en-US" sz="1900" dirty="0" err="1" smtClean="0"/>
              <a:t>outube</a:t>
            </a:r>
            <a:r>
              <a:rPr lang="en-US" sz="1900" dirty="0" smtClean="0"/>
              <a:t> search “Tea and Consent” for a great video explanation of consent).</a:t>
            </a:r>
          </a:p>
          <a:p>
            <a:pPr>
              <a:buFontTx/>
              <a:buChar char="-"/>
            </a:pPr>
            <a:r>
              <a:rPr lang="en-US" dirty="0" smtClean="0"/>
              <a:t>Drink </a:t>
            </a:r>
            <a:r>
              <a:rPr lang="en-US" dirty="0"/>
              <a:t>Responsibly; Science supports alcohol is not an excuse! </a:t>
            </a:r>
          </a:p>
          <a:p>
            <a:pPr marL="457200" lvl="1" indent="0">
              <a:buNone/>
            </a:pPr>
            <a:r>
              <a:rPr lang="en-US" sz="1500" dirty="0"/>
              <a:t>You CAN consume alcohol and consent, one beer does not disable you from making an adult decision</a:t>
            </a:r>
          </a:p>
          <a:p>
            <a:pPr>
              <a:buFontTx/>
              <a:buChar char="-"/>
            </a:pPr>
            <a:r>
              <a:rPr lang="en-US" dirty="0" smtClean="0"/>
              <a:t>Take care of your Soldiers and friends</a:t>
            </a:r>
            <a:endParaRPr lang="en-US" dirty="0" smtClean="0"/>
          </a:p>
          <a:p>
            <a:pPr>
              <a:buFontTx/>
              <a:buChar char="-"/>
            </a:pPr>
            <a:r>
              <a:rPr lang="en-US" dirty="0" smtClean="0"/>
              <a:t>You see something, intervene immediately</a:t>
            </a:r>
            <a:r>
              <a:rPr lang="en-US" dirty="0" smtClean="0"/>
              <a:t>.</a:t>
            </a:r>
            <a:endParaRPr lang="en-US" dirty="0" smtClean="0"/>
          </a:p>
        </p:txBody>
      </p:sp>
      <p:sp>
        <p:nvSpPr>
          <p:cNvPr id="3" name="Slide Number Placeholder 2"/>
          <p:cNvSpPr>
            <a:spLocks noGrp="1"/>
          </p:cNvSpPr>
          <p:nvPr>
            <p:ph type="sldNum" sz="quarter" idx="12"/>
          </p:nvPr>
        </p:nvSpPr>
        <p:spPr/>
        <p:txBody>
          <a:bodyPr/>
          <a:lstStyle/>
          <a:p>
            <a:fld id="{63661DBB-2844-4D8F-BC07-28EC7DA34190}" type="slidenum">
              <a:rPr lang="en-US" smtClean="0">
                <a:solidFill>
                  <a:prstClr val="black"/>
                </a:solidFill>
              </a:rPr>
              <a:pPr/>
              <a:t>10</a:t>
            </a:fld>
            <a:endParaRPr lang="en-US">
              <a:solidFill>
                <a:prstClr val="black"/>
              </a:solidFill>
            </a:endParaRPr>
          </a:p>
        </p:txBody>
      </p:sp>
      <p:sp>
        <p:nvSpPr>
          <p:cNvPr id="4" name="Text Placeholder 3"/>
          <p:cNvSpPr>
            <a:spLocks noGrp="1"/>
          </p:cNvSpPr>
          <p:nvPr>
            <p:ph type="body" sz="quarter" idx="13"/>
          </p:nvPr>
        </p:nvSpPr>
        <p:spPr/>
        <p:txBody>
          <a:bodyPr/>
          <a:lstStyle/>
          <a:p>
            <a:r>
              <a:rPr lang="en-US" dirty="0" smtClean="0"/>
              <a:t>Making Smart Decisions (Prevention)	</a:t>
            </a:r>
            <a:endParaRPr lang="en-US" dirty="0"/>
          </a:p>
        </p:txBody>
      </p:sp>
    </p:spTree>
    <p:extLst>
      <p:ext uri="{BB962C8B-B14F-4D97-AF65-F5344CB8AC3E}">
        <p14:creationId xmlns:p14="http://schemas.microsoft.com/office/powerpoint/2010/main" val="2141695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3702" y="1216522"/>
            <a:ext cx="8547100" cy="4525963"/>
          </a:xfrm>
        </p:spPr>
        <p:txBody>
          <a:bodyPr/>
          <a:lstStyle/>
          <a:p>
            <a:r>
              <a:rPr lang="en-US" dirty="0" smtClean="0"/>
              <a:t>Army Values</a:t>
            </a:r>
            <a:endParaRPr lang="en-US" dirty="0"/>
          </a:p>
          <a:p>
            <a:r>
              <a:rPr lang="en-US" dirty="0" smtClean="0"/>
              <a:t>See Something Say Something!</a:t>
            </a:r>
          </a:p>
          <a:p>
            <a:pPr lvl="1"/>
            <a:r>
              <a:rPr lang="en-US" dirty="0"/>
              <a:t>http://</a:t>
            </a:r>
            <a:r>
              <a:rPr lang="en-US" dirty="0" smtClean="0"/>
              <a:t>www.cid.army.mil/report-a-crime.html</a:t>
            </a:r>
          </a:p>
          <a:p>
            <a:pPr lvl="1"/>
            <a:r>
              <a:rPr lang="en-US" dirty="0" smtClean="0"/>
              <a:t>“</a:t>
            </a:r>
            <a:r>
              <a:rPr lang="en-US" b="1" dirty="0" smtClean="0"/>
              <a:t>CID </a:t>
            </a:r>
            <a:r>
              <a:rPr lang="en-US" b="1" dirty="0" smtClean="0"/>
              <a:t>Crime </a:t>
            </a:r>
            <a:r>
              <a:rPr lang="en-US" b="1" dirty="0" smtClean="0"/>
              <a:t>Tip</a:t>
            </a:r>
            <a:r>
              <a:rPr lang="en-US" dirty="0" smtClean="0"/>
              <a:t>” phone </a:t>
            </a:r>
            <a:r>
              <a:rPr lang="en-US" dirty="0" smtClean="0"/>
              <a:t>application, allows for totally anonymous reporting</a:t>
            </a:r>
            <a:endParaRPr lang="en-US" dirty="0" smtClean="0"/>
          </a:p>
        </p:txBody>
      </p:sp>
      <p:sp>
        <p:nvSpPr>
          <p:cNvPr id="3" name="Slide Number Placeholder 2"/>
          <p:cNvSpPr>
            <a:spLocks noGrp="1"/>
          </p:cNvSpPr>
          <p:nvPr>
            <p:ph type="sldNum" sz="quarter" idx="12"/>
          </p:nvPr>
        </p:nvSpPr>
        <p:spPr/>
        <p:txBody>
          <a:bodyPr/>
          <a:lstStyle/>
          <a:p>
            <a:fld id="{63661DBB-2844-4D8F-BC07-28EC7DA34190}" type="slidenum">
              <a:rPr lang="en-US" smtClean="0">
                <a:solidFill>
                  <a:prstClr val="black"/>
                </a:solidFill>
              </a:rPr>
              <a:pPr/>
              <a:t>11</a:t>
            </a:fld>
            <a:endParaRPr lang="en-US">
              <a:solidFill>
                <a:prstClr val="black"/>
              </a:solidFill>
            </a:endParaRPr>
          </a:p>
        </p:txBody>
      </p:sp>
      <p:sp>
        <p:nvSpPr>
          <p:cNvPr id="4" name="Text Placeholder 3"/>
          <p:cNvSpPr>
            <a:spLocks noGrp="1"/>
          </p:cNvSpPr>
          <p:nvPr>
            <p:ph type="body" sz="quarter" idx="13"/>
          </p:nvPr>
        </p:nvSpPr>
        <p:spPr/>
        <p:txBody>
          <a:bodyPr/>
          <a:lstStyle/>
          <a:p>
            <a:r>
              <a:rPr lang="en-US" dirty="0" smtClean="0"/>
              <a:t>Informants</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3702" y="3782967"/>
            <a:ext cx="5484584" cy="2487004"/>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71733" y="3371736"/>
            <a:ext cx="1675796" cy="2898235"/>
          </a:xfrm>
          <a:prstGeom prst="rect">
            <a:avLst/>
          </a:prstGeom>
        </p:spPr>
      </p:pic>
    </p:spTree>
    <p:extLst>
      <p:ext uri="{BB962C8B-B14F-4D97-AF65-F5344CB8AC3E}">
        <p14:creationId xmlns:p14="http://schemas.microsoft.com/office/powerpoint/2010/main" val="3886463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par>
                                <p:cTn id="39" presetID="26" presetClass="entr" presetSubtype="0" fill="hold" nodeType="withEffect">
                                  <p:stCondLst>
                                    <p:cond delay="0"/>
                                  </p:stCondLst>
                                  <p:childTnLst>
                                    <p:set>
                                      <p:cBhvr>
                                        <p:cTn id="40" dur="1" fill="hold">
                                          <p:stCondLst>
                                            <p:cond delay="0"/>
                                          </p:stCondLst>
                                        </p:cTn>
                                        <p:tgtEl>
                                          <p:spTgt spid="2">
                                            <p:txEl>
                                              <p:pRg st="2" end="2"/>
                                            </p:txEl>
                                          </p:spTgt>
                                        </p:tgtEl>
                                        <p:attrNameLst>
                                          <p:attrName>style.visibility</p:attrName>
                                        </p:attrNameLst>
                                      </p:cBhvr>
                                      <p:to>
                                        <p:strVal val="visible"/>
                                      </p:to>
                                    </p:set>
                                    <p:animEffect transition="in" filter="wipe(down)">
                                      <p:cBhvr>
                                        <p:cTn id="41" dur="580">
                                          <p:stCondLst>
                                            <p:cond delay="0"/>
                                          </p:stCondLst>
                                        </p:cTn>
                                        <p:tgtEl>
                                          <p:spTgt spid="2">
                                            <p:txEl>
                                              <p:pRg st="2" end="2"/>
                                            </p:txEl>
                                          </p:spTgt>
                                        </p:tgtEl>
                                      </p:cBhvr>
                                    </p:animEffect>
                                    <p:anim calcmode="lin" valueType="num">
                                      <p:cBhvr>
                                        <p:cTn id="42"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2">
                                            <p:txEl>
                                              <p:pRg st="2" end="2"/>
                                            </p:txEl>
                                          </p:spTgt>
                                        </p:tgtEl>
                                      </p:cBhvr>
                                      <p:to x="100000" y="60000"/>
                                    </p:animScale>
                                    <p:animScale>
                                      <p:cBhvr>
                                        <p:cTn id="48" dur="166" decel="50000">
                                          <p:stCondLst>
                                            <p:cond delay="676"/>
                                          </p:stCondLst>
                                        </p:cTn>
                                        <p:tgtEl>
                                          <p:spTgt spid="2">
                                            <p:txEl>
                                              <p:pRg st="2" end="2"/>
                                            </p:txEl>
                                          </p:spTgt>
                                        </p:tgtEl>
                                      </p:cBhvr>
                                      <p:to x="100000" y="100000"/>
                                    </p:animScale>
                                    <p:animScale>
                                      <p:cBhvr>
                                        <p:cTn id="49" dur="26">
                                          <p:stCondLst>
                                            <p:cond delay="1312"/>
                                          </p:stCondLst>
                                        </p:cTn>
                                        <p:tgtEl>
                                          <p:spTgt spid="2">
                                            <p:txEl>
                                              <p:pRg st="2" end="2"/>
                                            </p:txEl>
                                          </p:spTgt>
                                        </p:tgtEl>
                                      </p:cBhvr>
                                      <p:to x="100000" y="80000"/>
                                    </p:animScale>
                                    <p:animScale>
                                      <p:cBhvr>
                                        <p:cTn id="50" dur="166" decel="50000">
                                          <p:stCondLst>
                                            <p:cond delay="1338"/>
                                          </p:stCondLst>
                                        </p:cTn>
                                        <p:tgtEl>
                                          <p:spTgt spid="2">
                                            <p:txEl>
                                              <p:pRg st="2" end="2"/>
                                            </p:txEl>
                                          </p:spTgt>
                                        </p:tgtEl>
                                      </p:cBhvr>
                                      <p:to x="100000" y="100000"/>
                                    </p:animScale>
                                    <p:animScale>
                                      <p:cBhvr>
                                        <p:cTn id="51" dur="26">
                                          <p:stCondLst>
                                            <p:cond delay="1642"/>
                                          </p:stCondLst>
                                        </p:cTn>
                                        <p:tgtEl>
                                          <p:spTgt spid="2">
                                            <p:txEl>
                                              <p:pRg st="2" end="2"/>
                                            </p:txEl>
                                          </p:spTgt>
                                        </p:tgtEl>
                                      </p:cBhvr>
                                      <p:to x="100000" y="90000"/>
                                    </p:animScale>
                                    <p:animScale>
                                      <p:cBhvr>
                                        <p:cTn id="52" dur="166" decel="50000">
                                          <p:stCondLst>
                                            <p:cond delay="1668"/>
                                          </p:stCondLst>
                                        </p:cTn>
                                        <p:tgtEl>
                                          <p:spTgt spid="2">
                                            <p:txEl>
                                              <p:pRg st="2" end="2"/>
                                            </p:txEl>
                                          </p:spTgt>
                                        </p:tgtEl>
                                      </p:cBhvr>
                                      <p:to x="100000" y="100000"/>
                                    </p:animScale>
                                    <p:animScale>
                                      <p:cBhvr>
                                        <p:cTn id="53" dur="26">
                                          <p:stCondLst>
                                            <p:cond delay="1808"/>
                                          </p:stCondLst>
                                        </p:cTn>
                                        <p:tgtEl>
                                          <p:spTgt spid="2">
                                            <p:txEl>
                                              <p:pRg st="2" end="2"/>
                                            </p:txEl>
                                          </p:spTgt>
                                        </p:tgtEl>
                                      </p:cBhvr>
                                      <p:to x="100000" y="95000"/>
                                    </p:animScale>
                                    <p:animScale>
                                      <p:cBhvr>
                                        <p:cTn id="54" dur="166" decel="50000">
                                          <p:stCondLst>
                                            <p:cond delay="1834"/>
                                          </p:stCondLst>
                                        </p:cTn>
                                        <p:tgtEl>
                                          <p:spTgt spid="2">
                                            <p:txEl>
                                              <p:pRg st="2" end="2"/>
                                            </p:txEl>
                                          </p:spTgt>
                                        </p:tgtEl>
                                      </p:cBhvr>
                                      <p:to x="100000" y="100000"/>
                                    </p:animScale>
                                  </p:childTnLst>
                                </p:cTn>
                              </p:par>
                              <p:par>
                                <p:cTn id="55" presetID="26" presetClass="entr" presetSubtype="0" fill="hold" nodeType="withEffect">
                                  <p:stCondLst>
                                    <p:cond delay="0"/>
                                  </p:stCondLst>
                                  <p:childTnLst>
                                    <p:set>
                                      <p:cBhvr>
                                        <p:cTn id="56" dur="1" fill="hold">
                                          <p:stCondLst>
                                            <p:cond delay="0"/>
                                          </p:stCondLst>
                                        </p:cTn>
                                        <p:tgtEl>
                                          <p:spTgt spid="2">
                                            <p:txEl>
                                              <p:pRg st="3" end="3"/>
                                            </p:txEl>
                                          </p:spTgt>
                                        </p:tgtEl>
                                        <p:attrNameLst>
                                          <p:attrName>style.visibility</p:attrName>
                                        </p:attrNameLst>
                                      </p:cBhvr>
                                      <p:to>
                                        <p:strVal val="visible"/>
                                      </p:to>
                                    </p:set>
                                    <p:animEffect transition="in" filter="wipe(down)">
                                      <p:cBhvr>
                                        <p:cTn id="57" dur="580">
                                          <p:stCondLst>
                                            <p:cond delay="0"/>
                                          </p:stCondLst>
                                        </p:cTn>
                                        <p:tgtEl>
                                          <p:spTgt spid="2">
                                            <p:txEl>
                                              <p:pRg st="3" end="3"/>
                                            </p:txEl>
                                          </p:spTgt>
                                        </p:tgtEl>
                                      </p:cBhvr>
                                    </p:animEffect>
                                    <p:anim calcmode="lin" valueType="num">
                                      <p:cBhvr>
                                        <p:cTn id="58"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3" dur="26">
                                          <p:stCondLst>
                                            <p:cond delay="650"/>
                                          </p:stCondLst>
                                        </p:cTn>
                                        <p:tgtEl>
                                          <p:spTgt spid="2">
                                            <p:txEl>
                                              <p:pRg st="3" end="3"/>
                                            </p:txEl>
                                          </p:spTgt>
                                        </p:tgtEl>
                                      </p:cBhvr>
                                      <p:to x="100000" y="60000"/>
                                    </p:animScale>
                                    <p:animScale>
                                      <p:cBhvr>
                                        <p:cTn id="64" dur="166" decel="50000">
                                          <p:stCondLst>
                                            <p:cond delay="676"/>
                                          </p:stCondLst>
                                        </p:cTn>
                                        <p:tgtEl>
                                          <p:spTgt spid="2">
                                            <p:txEl>
                                              <p:pRg st="3" end="3"/>
                                            </p:txEl>
                                          </p:spTgt>
                                        </p:tgtEl>
                                      </p:cBhvr>
                                      <p:to x="100000" y="100000"/>
                                    </p:animScale>
                                    <p:animScale>
                                      <p:cBhvr>
                                        <p:cTn id="65" dur="26">
                                          <p:stCondLst>
                                            <p:cond delay="1312"/>
                                          </p:stCondLst>
                                        </p:cTn>
                                        <p:tgtEl>
                                          <p:spTgt spid="2">
                                            <p:txEl>
                                              <p:pRg st="3" end="3"/>
                                            </p:txEl>
                                          </p:spTgt>
                                        </p:tgtEl>
                                      </p:cBhvr>
                                      <p:to x="100000" y="80000"/>
                                    </p:animScale>
                                    <p:animScale>
                                      <p:cBhvr>
                                        <p:cTn id="66" dur="166" decel="50000">
                                          <p:stCondLst>
                                            <p:cond delay="1338"/>
                                          </p:stCondLst>
                                        </p:cTn>
                                        <p:tgtEl>
                                          <p:spTgt spid="2">
                                            <p:txEl>
                                              <p:pRg st="3" end="3"/>
                                            </p:txEl>
                                          </p:spTgt>
                                        </p:tgtEl>
                                      </p:cBhvr>
                                      <p:to x="100000" y="100000"/>
                                    </p:animScale>
                                    <p:animScale>
                                      <p:cBhvr>
                                        <p:cTn id="67" dur="26">
                                          <p:stCondLst>
                                            <p:cond delay="1642"/>
                                          </p:stCondLst>
                                        </p:cTn>
                                        <p:tgtEl>
                                          <p:spTgt spid="2">
                                            <p:txEl>
                                              <p:pRg st="3" end="3"/>
                                            </p:txEl>
                                          </p:spTgt>
                                        </p:tgtEl>
                                      </p:cBhvr>
                                      <p:to x="100000" y="90000"/>
                                    </p:animScale>
                                    <p:animScale>
                                      <p:cBhvr>
                                        <p:cTn id="68" dur="166" decel="50000">
                                          <p:stCondLst>
                                            <p:cond delay="1668"/>
                                          </p:stCondLst>
                                        </p:cTn>
                                        <p:tgtEl>
                                          <p:spTgt spid="2">
                                            <p:txEl>
                                              <p:pRg st="3" end="3"/>
                                            </p:txEl>
                                          </p:spTgt>
                                        </p:tgtEl>
                                      </p:cBhvr>
                                      <p:to x="100000" y="100000"/>
                                    </p:animScale>
                                    <p:animScale>
                                      <p:cBhvr>
                                        <p:cTn id="69" dur="26">
                                          <p:stCondLst>
                                            <p:cond delay="1808"/>
                                          </p:stCondLst>
                                        </p:cTn>
                                        <p:tgtEl>
                                          <p:spTgt spid="2">
                                            <p:txEl>
                                              <p:pRg st="3" end="3"/>
                                            </p:txEl>
                                          </p:spTgt>
                                        </p:tgtEl>
                                      </p:cBhvr>
                                      <p:to x="100000" y="95000"/>
                                    </p:animScale>
                                    <p:animScale>
                                      <p:cBhvr>
                                        <p:cTn id="70" dur="166" decel="50000">
                                          <p:stCondLst>
                                            <p:cond delay="1834"/>
                                          </p:stCondLst>
                                        </p:cTn>
                                        <p:tgtEl>
                                          <p:spTgt spid="2">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5300" y="921760"/>
            <a:ext cx="8229600" cy="5207183"/>
          </a:xfrm>
        </p:spPr>
        <p:txBody>
          <a:bodyPr>
            <a:normAutofit/>
          </a:bodyPr>
          <a:lstStyle/>
          <a:p>
            <a:pPr marL="0" indent="0" algn="ctr">
              <a:buNone/>
            </a:pPr>
            <a:r>
              <a:rPr lang="en-US" b="1" u="sng" dirty="0" smtClean="0"/>
              <a:t>Visit: </a:t>
            </a:r>
            <a:r>
              <a:rPr lang="en-US" dirty="0" smtClean="0">
                <a:hlinkClick r:id="rId3"/>
              </a:rPr>
              <a:t>https://</a:t>
            </a:r>
            <a:r>
              <a:rPr lang="en-US" dirty="0">
                <a:hlinkClick r:id="rId3"/>
              </a:rPr>
              <a:t>www.cid.army.mil</a:t>
            </a:r>
            <a:r>
              <a:rPr lang="en-US" dirty="0" smtClean="0">
                <a:hlinkClick r:id="rId3"/>
              </a:rPr>
              <a:t>/</a:t>
            </a:r>
            <a:endParaRPr lang="en-US" dirty="0" smtClean="0"/>
          </a:p>
          <a:p>
            <a:pPr marL="0" indent="0" algn="ctr">
              <a:buNone/>
            </a:pPr>
            <a:endParaRPr lang="en-US" sz="1800" dirty="0" smtClean="0"/>
          </a:p>
          <a:p>
            <a:pPr marL="0" indent="0">
              <a:buNone/>
            </a:pPr>
            <a:r>
              <a:rPr lang="en-US" b="1" u="sng" dirty="0" smtClean="0"/>
              <a:t>Pre-</a:t>
            </a:r>
            <a:r>
              <a:rPr lang="en-US" b="1" u="sng" dirty="0" err="1" smtClean="0"/>
              <a:t>req’s</a:t>
            </a:r>
            <a:r>
              <a:rPr lang="en-US" b="1" u="sng" dirty="0" smtClean="0"/>
              <a:t>:</a:t>
            </a:r>
            <a:endParaRPr lang="en-US" dirty="0" smtClean="0"/>
          </a:p>
          <a:p>
            <a:pPr marL="0" indent="0">
              <a:buNone/>
            </a:pPr>
            <a:r>
              <a:rPr lang="en-US" sz="2000" dirty="0" smtClean="0"/>
              <a:t>-MUST be 2/3 </a:t>
            </a:r>
            <a:r>
              <a:rPr lang="en-US" sz="2000" dirty="0" smtClean="0"/>
              <a:t>of </a:t>
            </a:r>
            <a:r>
              <a:rPr lang="en-US" sz="2000" dirty="0" smtClean="0"/>
              <a:t>OCONUS </a:t>
            </a:r>
          </a:p>
          <a:p>
            <a:pPr marL="0" indent="0">
              <a:buNone/>
            </a:pPr>
            <a:r>
              <a:rPr lang="en-US" sz="2000" dirty="0" smtClean="0"/>
              <a:t>tour </a:t>
            </a:r>
            <a:r>
              <a:rPr lang="en-US" sz="2000" dirty="0" smtClean="0"/>
              <a:t>complete</a:t>
            </a:r>
          </a:p>
          <a:p>
            <a:pPr marL="0" indent="0">
              <a:buNone/>
            </a:pPr>
            <a:r>
              <a:rPr lang="en-US" sz="2000" dirty="0" smtClean="0"/>
              <a:t>-BLC complete</a:t>
            </a:r>
            <a:endParaRPr lang="en-US" sz="2000" dirty="0" smtClean="0"/>
          </a:p>
          <a:p>
            <a:pPr marL="0" indent="0">
              <a:buNone/>
            </a:pPr>
            <a:r>
              <a:rPr lang="en-US" sz="2000" dirty="0" smtClean="0"/>
              <a:t>-Minimum 60 College Semester Hours</a:t>
            </a:r>
          </a:p>
          <a:p>
            <a:pPr marL="0" indent="0">
              <a:buNone/>
            </a:pPr>
            <a:r>
              <a:rPr lang="en-US" sz="2000" dirty="0" smtClean="0"/>
              <a:t>-</a:t>
            </a:r>
            <a:r>
              <a:rPr lang="en-US" sz="2000" dirty="0" smtClean="0"/>
              <a:t>Must be able to take 3 event </a:t>
            </a:r>
          </a:p>
          <a:p>
            <a:pPr marL="0" indent="0">
              <a:buNone/>
            </a:pPr>
            <a:r>
              <a:rPr lang="en-US" sz="2000" dirty="0" smtClean="0"/>
              <a:t>APFT</a:t>
            </a:r>
          </a:p>
          <a:p>
            <a:pPr marL="0" indent="0">
              <a:buNone/>
            </a:pPr>
            <a:r>
              <a:rPr lang="en-US" sz="2000" dirty="0" smtClean="0"/>
              <a:t>-Not </a:t>
            </a:r>
            <a:r>
              <a:rPr lang="en-US" sz="2000" dirty="0" smtClean="0"/>
              <a:t>color </a:t>
            </a:r>
            <a:r>
              <a:rPr lang="en-US" sz="2000" dirty="0" smtClean="0"/>
              <a:t>blind (no exceptions)</a:t>
            </a:r>
          </a:p>
          <a:p>
            <a:pPr marL="0" indent="0">
              <a:buNone/>
            </a:pPr>
            <a:endParaRPr lang="en-US" sz="2000" dirty="0"/>
          </a:p>
          <a:p>
            <a:pPr marL="0" indent="0">
              <a:buNone/>
            </a:pPr>
            <a:r>
              <a:rPr lang="en-US" sz="2000" dirty="0" smtClean="0"/>
              <a:t>Come by BLDG 540 on Tower Barracks</a:t>
            </a:r>
          </a:p>
          <a:p>
            <a:pPr marL="0" indent="0">
              <a:buNone/>
            </a:pPr>
            <a:r>
              <a:rPr lang="en-US" sz="2000" dirty="0"/>
              <a:t>f</a:t>
            </a:r>
            <a:r>
              <a:rPr lang="en-US" sz="2000" dirty="0" smtClean="0"/>
              <a:t>or more information</a:t>
            </a:r>
            <a:endParaRPr lang="en-US" sz="2000" dirty="0" smtClean="0"/>
          </a:p>
        </p:txBody>
      </p:sp>
      <p:sp>
        <p:nvSpPr>
          <p:cNvPr id="3" name="Slide Number Placeholder 2"/>
          <p:cNvSpPr>
            <a:spLocks noGrp="1"/>
          </p:cNvSpPr>
          <p:nvPr>
            <p:ph type="sldNum" sz="quarter" idx="12"/>
          </p:nvPr>
        </p:nvSpPr>
        <p:spPr/>
        <p:txBody>
          <a:bodyPr/>
          <a:lstStyle/>
          <a:p>
            <a:fld id="{63661DBB-2844-4D8F-BC07-28EC7DA34190}" type="slidenum">
              <a:rPr lang="en-US" smtClean="0">
                <a:solidFill>
                  <a:prstClr val="black"/>
                </a:solidFill>
              </a:rPr>
              <a:pPr/>
              <a:t>12</a:t>
            </a:fld>
            <a:endParaRPr lang="en-US">
              <a:solidFill>
                <a:prstClr val="black"/>
              </a:solidFill>
            </a:endParaRPr>
          </a:p>
        </p:txBody>
      </p:sp>
      <p:sp>
        <p:nvSpPr>
          <p:cNvPr id="4" name="Text Placeholder 3"/>
          <p:cNvSpPr>
            <a:spLocks noGrp="1"/>
          </p:cNvSpPr>
          <p:nvPr>
            <p:ph type="body" sz="quarter" idx="13"/>
          </p:nvPr>
        </p:nvSpPr>
        <p:spPr/>
        <p:txBody>
          <a:bodyPr/>
          <a:lstStyle/>
          <a:p>
            <a:r>
              <a:rPr lang="en-US" dirty="0" smtClean="0"/>
              <a:t>Interested in Joining CID?	</a:t>
            </a:r>
            <a:endParaRPr lang="en-US"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45471" y="3693586"/>
            <a:ext cx="3112822" cy="2238434"/>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83946" y="1549549"/>
            <a:ext cx="3616961" cy="2030575"/>
          </a:xfrm>
          <a:prstGeom prst="rect">
            <a:avLst/>
          </a:prstGeom>
        </p:spPr>
      </p:pic>
    </p:spTree>
    <p:extLst>
      <p:ext uri="{BB962C8B-B14F-4D97-AF65-F5344CB8AC3E}">
        <p14:creationId xmlns:p14="http://schemas.microsoft.com/office/powerpoint/2010/main" val="18569994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495300" y="914400"/>
            <a:ext cx="8229600" cy="5156200"/>
          </a:xfrm>
        </p:spPr>
        <p:txBody>
          <a:bodyPr>
            <a:normAutofit/>
          </a:bodyPr>
          <a:lstStyle/>
          <a:p>
            <a:pPr marL="0" indent="0" algn="ctr">
              <a:buNone/>
            </a:pPr>
            <a:r>
              <a:rPr lang="en-US" sz="2000" b="1" u="sng" dirty="0" smtClean="0"/>
              <a:t>ON POST</a:t>
            </a:r>
          </a:p>
          <a:p>
            <a:r>
              <a:rPr lang="en-US" sz="2000" dirty="0" smtClean="0"/>
              <a:t>Military </a:t>
            </a:r>
            <a:r>
              <a:rPr lang="en-US" sz="2000" dirty="0"/>
              <a:t>Police</a:t>
            </a:r>
            <a:r>
              <a:rPr lang="en-US" sz="2000" b="1" dirty="0"/>
              <a:t> (Emergency</a:t>
            </a:r>
            <a:r>
              <a:rPr lang="en-US" sz="2000" b="1" dirty="0" smtClean="0"/>
              <a:t>): </a:t>
            </a:r>
            <a:r>
              <a:rPr lang="en-US" sz="2000" dirty="0" smtClean="0"/>
              <a:t>DSN 114 / CIV 09641-83-110</a:t>
            </a:r>
          </a:p>
          <a:p>
            <a:r>
              <a:rPr lang="en-US" sz="2000" dirty="0"/>
              <a:t>Fire Dept. </a:t>
            </a:r>
            <a:r>
              <a:rPr lang="en-US" sz="2000" b="1" dirty="0"/>
              <a:t>(Emergency</a:t>
            </a:r>
            <a:r>
              <a:rPr lang="en-US" sz="2000" b="1" dirty="0" smtClean="0"/>
              <a:t>): </a:t>
            </a:r>
            <a:r>
              <a:rPr lang="en-US" sz="2000" dirty="0" smtClean="0"/>
              <a:t>DSN 112 / CIV 09641-83-112</a:t>
            </a:r>
          </a:p>
          <a:p>
            <a:r>
              <a:rPr lang="en-US" sz="2000" dirty="0" smtClean="0"/>
              <a:t>Ambulance </a:t>
            </a:r>
            <a:r>
              <a:rPr lang="en-US" sz="2000" b="1" dirty="0"/>
              <a:t>(On-Post Emergency</a:t>
            </a:r>
            <a:r>
              <a:rPr lang="en-US" sz="2000" b="1" dirty="0" smtClean="0"/>
              <a:t>): </a:t>
            </a:r>
            <a:r>
              <a:rPr lang="en-US" sz="2000" dirty="0" smtClean="0"/>
              <a:t>DSN 112 / CIV 09641-83-112</a:t>
            </a:r>
          </a:p>
          <a:p>
            <a:pPr marL="0" indent="0">
              <a:buNone/>
            </a:pPr>
            <a:endParaRPr lang="en-US" sz="2000" dirty="0" smtClean="0"/>
          </a:p>
          <a:p>
            <a:pPr marL="0" indent="0" algn="ctr">
              <a:buNone/>
            </a:pPr>
            <a:r>
              <a:rPr lang="en-US" sz="2000" b="1" u="sng" dirty="0" smtClean="0"/>
              <a:t>OFF POST</a:t>
            </a:r>
          </a:p>
          <a:p>
            <a:r>
              <a:rPr lang="en-US" sz="2000" dirty="0" smtClean="0"/>
              <a:t>German </a:t>
            </a:r>
            <a:r>
              <a:rPr lang="en-US" sz="2000" dirty="0"/>
              <a:t>Police: CIV 110</a:t>
            </a:r>
          </a:p>
          <a:p>
            <a:r>
              <a:rPr lang="en-US" sz="2000" dirty="0"/>
              <a:t>German Fire Dept.: CIV </a:t>
            </a:r>
            <a:r>
              <a:rPr lang="en-US" sz="2000" dirty="0" smtClean="0"/>
              <a:t>112</a:t>
            </a:r>
          </a:p>
          <a:p>
            <a:r>
              <a:rPr lang="en-US" sz="2000" dirty="0"/>
              <a:t>Ambulance</a:t>
            </a:r>
            <a:r>
              <a:rPr lang="en-US" sz="2000" b="1" dirty="0"/>
              <a:t> (Off-Post Emergency</a:t>
            </a:r>
            <a:r>
              <a:rPr lang="en-US" sz="2000" b="1" dirty="0" smtClean="0"/>
              <a:t>): </a:t>
            </a:r>
            <a:r>
              <a:rPr lang="en-US" sz="2000" dirty="0" smtClean="0"/>
              <a:t>CIV 112</a:t>
            </a:r>
          </a:p>
          <a:p>
            <a:endParaRPr lang="en-US" sz="2000" dirty="0" smtClean="0"/>
          </a:p>
          <a:p>
            <a:pPr marL="0" indent="0" algn="ctr">
              <a:buNone/>
            </a:pPr>
            <a:r>
              <a:rPr lang="en-US" sz="2000" b="1" u="sng" dirty="0" smtClean="0"/>
              <a:t>NON-EMERGENCY</a:t>
            </a:r>
          </a:p>
          <a:p>
            <a:pPr>
              <a:buFontTx/>
              <a:buChar char="-"/>
            </a:pPr>
            <a:r>
              <a:rPr lang="en-US" sz="2000" u="sng" dirty="0" smtClean="0"/>
              <a:t>MP Station:</a:t>
            </a:r>
            <a:r>
              <a:rPr lang="en-US" sz="2000" dirty="0" smtClean="0"/>
              <a:t> </a:t>
            </a:r>
            <a:r>
              <a:rPr lang="en-US" sz="2000" dirty="0"/>
              <a:t>DSN 314-476-3398/3397</a:t>
            </a:r>
          </a:p>
          <a:p>
            <a:pPr marL="0" indent="0">
              <a:buNone/>
            </a:pPr>
            <a:r>
              <a:rPr lang="en-US" sz="2000" dirty="0"/>
              <a:t>     From Cell Phone: 0-9662-83-3398/3397</a:t>
            </a:r>
          </a:p>
          <a:p>
            <a:pPr>
              <a:buFontTx/>
              <a:buChar char="-"/>
            </a:pPr>
            <a:r>
              <a:rPr lang="en-US" sz="2000" u="sng" dirty="0"/>
              <a:t>MP </a:t>
            </a:r>
            <a:r>
              <a:rPr lang="en-US" sz="2000" u="sng" dirty="0" smtClean="0"/>
              <a:t>Station Location:</a:t>
            </a:r>
            <a:r>
              <a:rPr lang="en-US" sz="2000" dirty="0" smtClean="0"/>
              <a:t> </a:t>
            </a:r>
            <a:r>
              <a:rPr lang="en-US" sz="2000" dirty="0"/>
              <a:t>Building 2099, Rose Barracks, APO, AE </a:t>
            </a:r>
            <a:r>
              <a:rPr lang="en-US" sz="2000" dirty="0" smtClean="0"/>
              <a:t>09112</a:t>
            </a:r>
          </a:p>
        </p:txBody>
      </p:sp>
      <p:sp>
        <p:nvSpPr>
          <p:cNvPr id="11" name="Text Placeholder 3"/>
          <p:cNvSpPr>
            <a:spLocks noGrp="1"/>
          </p:cNvSpPr>
          <p:nvPr>
            <p:ph type="body" sz="quarter" idx="13"/>
          </p:nvPr>
        </p:nvSpPr>
        <p:spPr>
          <a:xfrm>
            <a:off x="1199356" y="322523"/>
            <a:ext cx="6948488" cy="485775"/>
          </a:xfrm>
        </p:spPr>
        <p:txBody>
          <a:bodyPr/>
          <a:lstStyle/>
          <a:p>
            <a:r>
              <a:rPr lang="en-US" dirty="0" smtClean="0"/>
              <a:t>Closing / Contact Information	</a:t>
            </a:r>
            <a:endParaRPr lang="en-US" dirty="0"/>
          </a:p>
        </p:txBody>
      </p:sp>
      <p:sp>
        <p:nvSpPr>
          <p:cNvPr id="3" name="Slide Number Placeholder 2"/>
          <p:cNvSpPr>
            <a:spLocks noGrp="1"/>
          </p:cNvSpPr>
          <p:nvPr>
            <p:ph type="sldNum" sz="quarter" idx="12"/>
          </p:nvPr>
        </p:nvSpPr>
        <p:spPr/>
        <p:txBody>
          <a:bodyPr/>
          <a:lstStyle/>
          <a:p>
            <a:fld id="{63661DBB-2844-4D8F-BC07-28EC7DA34190}"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961913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653396"/>
            <a:ext cx="1460500" cy="1784256"/>
          </a:xfrm>
          <a:prstGeom prst="rect">
            <a:avLst/>
          </a:prstGeom>
        </p:spPr>
      </p:pic>
      <p:sp>
        <p:nvSpPr>
          <p:cNvPr id="2" name="Content Placeholder 1"/>
          <p:cNvSpPr>
            <a:spLocks noGrp="1"/>
          </p:cNvSpPr>
          <p:nvPr>
            <p:ph idx="1"/>
          </p:nvPr>
        </p:nvSpPr>
        <p:spPr/>
        <p:txBody>
          <a:bodyPr>
            <a:normAutofit/>
          </a:bodyPr>
          <a:lstStyle/>
          <a:p>
            <a:pPr>
              <a:buFontTx/>
              <a:buChar char="-"/>
            </a:pPr>
            <a:r>
              <a:rPr lang="en-US" sz="2600" dirty="0"/>
              <a:t>CID is responsible for conducting criminal investigations in which the Army is, or may be, a party of interest</a:t>
            </a:r>
            <a:r>
              <a:rPr lang="en-US" sz="2600" dirty="0" smtClean="0"/>
              <a:t>.</a:t>
            </a:r>
          </a:p>
          <a:p>
            <a:pPr>
              <a:buFontTx/>
              <a:buChar char="-"/>
            </a:pPr>
            <a:r>
              <a:rPr lang="en-US" sz="2600" dirty="0" smtClean="0"/>
              <a:t>Criminal investigations include, but not limited to, Drugs, Sexual Assaults, Fraud, Deaths, Larceny of GOVT Property; which occur </a:t>
            </a:r>
            <a:r>
              <a:rPr lang="en-US" sz="2600" dirty="0"/>
              <a:t>on and off military reservations and when appropriate, with local, state and other federal investigative agencies.</a:t>
            </a:r>
            <a:endParaRPr lang="en-US" sz="2600" dirty="0" smtClean="0"/>
          </a:p>
          <a:p>
            <a:pPr lvl="1">
              <a:buFontTx/>
              <a:buChar char="-"/>
            </a:pPr>
            <a:endParaRPr lang="en-US" sz="2900" dirty="0" smtClean="0"/>
          </a:p>
        </p:txBody>
      </p:sp>
      <p:sp>
        <p:nvSpPr>
          <p:cNvPr id="3" name="Slide Number Placeholder 2"/>
          <p:cNvSpPr>
            <a:spLocks noGrp="1"/>
          </p:cNvSpPr>
          <p:nvPr>
            <p:ph type="sldNum" sz="quarter" idx="12"/>
          </p:nvPr>
        </p:nvSpPr>
        <p:spPr/>
        <p:txBody>
          <a:bodyPr/>
          <a:lstStyle/>
          <a:p>
            <a:fld id="{63661DBB-2844-4D8F-BC07-28EC7DA34190}" type="slidenum">
              <a:rPr lang="en-US" smtClean="0">
                <a:solidFill>
                  <a:prstClr val="black"/>
                </a:solidFill>
              </a:rPr>
              <a:pPr/>
              <a:t>2</a:t>
            </a:fld>
            <a:endParaRPr lang="en-US">
              <a:solidFill>
                <a:prstClr val="black"/>
              </a:solidFill>
            </a:endParaRPr>
          </a:p>
        </p:txBody>
      </p:sp>
      <p:sp>
        <p:nvSpPr>
          <p:cNvPr id="4" name="Text Placeholder 3"/>
          <p:cNvSpPr>
            <a:spLocks noGrp="1"/>
          </p:cNvSpPr>
          <p:nvPr>
            <p:ph type="body" sz="quarter" idx="13"/>
          </p:nvPr>
        </p:nvSpPr>
        <p:spPr/>
        <p:txBody>
          <a:bodyPr/>
          <a:lstStyle/>
          <a:p>
            <a:r>
              <a:rPr lang="en-US" dirty="0" smtClean="0"/>
              <a:t>Introduction	</a:t>
            </a:r>
            <a:endParaRPr lang="en-US"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31101" y="4746760"/>
            <a:ext cx="1587500" cy="1594588"/>
          </a:xfrm>
          <a:prstGeom prst="rect">
            <a:avLst/>
          </a:prstGeom>
        </p:spPr>
      </p:pic>
    </p:spTree>
    <p:extLst>
      <p:ext uri="{BB962C8B-B14F-4D97-AF65-F5344CB8AC3E}">
        <p14:creationId xmlns:p14="http://schemas.microsoft.com/office/powerpoint/2010/main" val="60158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1172979"/>
            <a:ext cx="4177259" cy="4388371"/>
          </a:xfrm>
        </p:spPr>
        <p:txBody>
          <a:bodyPr>
            <a:normAutofit/>
          </a:bodyPr>
          <a:lstStyle/>
          <a:p>
            <a:r>
              <a:rPr lang="en-US" sz="2400" dirty="0" smtClean="0"/>
              <a:t>1 Jan 18 – 31 Dec 18</a:t>
            </a:r>
          </a:p>
          <a:p>
            <a:pPr lvl="1"/>
            <a:r>
              <a:rPr lang="en-US" sz="2400" dirty="0" smtClean="0"/>
              <a:t>Approx. 33% of Total Cases were Drug Related.</a:t>
            </a:r>
            <a:endParaRPr lang="en-US" sz="2400" dirty="0"/>
          </a:p>
          <a:p>
            <a:pPr lvl="1"/>
            <a:r>
              <a:rPr lang="en-US" sz="2400" dirty="0"/>
              <a:t>Approx. </a:t>
            </a:r>
            <a:r>
              <a:rPr lang="en-US" sz="2400" dirty="0" smtClean="0"/>
              <a:t>49% of Drug Cases Involved THC.</a:t>
            </a:r>
          </a:p>
          <a:p>
            <a:pPr lvl="1"/>
            <a:r>
              <a:rPr lang="en-US" sz="2400" dirty="0" smtClean="0"/>
              <a:t>Approx. 27% of Drug Cases Involved MDMA.</a:t>
            </a:r>
            <a:endParaRPr lang="en-US" sz="2400" dirty="0"/>
          </a:p>
        </p:txBody>
      </p:sp>
      <p:sp>
        <p:nvSpPr>
          <p:cNvPr id="3" name="Slide Number Placeholder 2"/>
          <p:cNvSpPr>
            <a:spLocks noGrp="1"/>
          </p:cNvSpPr>
          <p:nvPr>
            <p:ph type="sldNum" sz="quarter" idx="12"/>
          </p:nvPr>
        </p:nvSpPr>
        <p:spPr/>
        <p:txBody>
          <a:bodyPr/>
          <a:lstStyle/>
          <a:p>
            <a:fld id="{63661DBB-2844-4D8F-BC07-28EC7DA34190}" type="slidenum">
              <a:rPr lang="en-US" smtClean="0">
                <a:solidFill>
                  <a:prstClr val="black"/>
                </a:solidFill>
              </a:rPr>
              <a:pPr/>
              <a:t>3</a:t>
            </a:fld>
            <a:endParaRPr lang="en-US">
              <a:solidFill>
                <a:prstClr val="black"/>
              </a:solidFill>
            </a:endParaRPr>
          </a:p>
        </p:txBody>
      </p:sp>
      <p:sp>
        <p:nvSpPr>
          <p:cNvPr id="4" name="Text Placeholder 3"/>
          <p:cNvSpPr>
            <a:spLocks noGrp="1"/>
          </p:cNvSpPr>
          <p:nvPr>
            <p:ph type="body" sz="quarter" idx="13"/>
          </p:nvPr>
        </p:nvSpPr>
        <p:spPr/>
        <p:txBody>
          <a:bodyPr/>
          <a:lstStyle/>
          <a:p>
            <a:r>
              <a:rPr lang="en-US" dirty="0" smtClean="0"/>
              <a:t>Drug Investigation Facts	</a:t>
            </a:r>
            <a:endParaRPr lang="en-US" dirty="0"/>
          </a:p>
        </p:txBody>
      </p:sp>
      <p:sp>
        <p:nvSpPr>
          <p:cNvPr id="6" name="Content Placeholder 5"/>
          <p:cNvSpPr>
            <a:spLocks noGrp="1"/>
          </p:cNvSpPr>
          <p:nvPr>
            <p:ph idx="14"/>
          </p:nvPr>
        </p:nvSpPr>
        <p:spPr>
          <a:xfrm>
            <a:off x="4738141" y="1172978"/>
            <a:ext cx="4004806" cy="4388371"/>
          </a:xfrm>
        </p:spPr>
        <p:txBody>
          <a:bodyPr>
            <a:normAutofit/>
          </a:bodyPr>
          <a:lstStyle/>
          <a:p>
            <a:r>
              <a:rPr lang="en-US" sz="2400" dirty="0" smtClean="0"/>
              <a:t>1 Jan 19 – 11 May 20</a:t>
            </a:r>
          </a:p>
          <a:p>
            <a:pPr lvl="1"/>
            <a:r>
              <a:rPr lang="en-US" sz="2400" dirty="0"/>
              <a:t>Approx. </a:t>
            </a:r>
            <a:r>
              <a:rPr lang="en-US" sz="2400" dirty="0" smtClean="0"/>
              <a:t>41% </a:t>
            </a:r>
            <a:r>
              <a:rPr lang="en-US" sz="2400" dirty="0"/>
              <a:t>of Total Cases were Drug Related.</a:t>
            </a:r>
          </a:p>
          <a:p>
            <a:pPr lvl="1"/>
            <a:r>
              <a:rPr lang="en-US" sz="2400" dirty="0"/>
              <a:t>Approx. 3</a:t>
            </a:r>
            <a:r>
              <a:rPr lang="en-US" sz="2400" dirty="0" smtClean="0"/>
              <a:t>7% </a:t>
            </a:r>
            <a:r>
              <a:rPr lang="en-US" sz="2400" dirty="0"/>
              <a:t>of Drug Cases Involved THC.</a:t>
            </a:r>
          </a:p>
          <a:p>
            <a:pPr lvl="1"/>
            <a:r>
              <a:rPr lang="en-US" sz="2400" dirty="0"/>
              <a:t>Approx. </a:t>
            </a:r>
            <a:r>
              <a:rPr lang="en-US" sz="2400" dirty="0" smtClean="0"/>
              <a:t>33% </a:t>
            </a:r>
            <a:r>
              <a:rPr lang="en-US" sz="2400" dirty="0"/>
              <a:t>of Drug Cases Involved MDMA</a:t>
            </a:r>
            <a:r>
              <a:rPr lang="en-US" sz="2400" dirty="0" smtClean="0"/>
              <a:t>.</a:t>
            </a:r>
            <a:endParaRPr lang="en-US" sz="2400" dirty="0"/>
          </a:p>
        </p:txBody>
      </p:sp>
      <p:sp>
        <p:nvSpPr>
          <p:cNvPr id="7" name="TextBox 6"/>
          <p:cNvSpPr txBox="1"/>
          <p:nvPr/>
        </p:nvSpPr>
        <p:spPr>
          <a:xfrm>
            <a:off x="192505" y="4705986"/>
            <a:ext cx="8951495" cy="830997"/>
          </a:xfrm>
          <a:prstGeom prst="rect">
            <a:avLst/>
          </a:prstGeom>
          <a:noFill/>
        </p:spPr>
        <p:txBody>
          <a:bodyPr wrap="square" rtlCol="0">
            <a:spAutoFit/>
          </a:bodyPr>
          <a:lstStyle/>
          <a:p>
            <a:pPr algn="ctr"/>
            <a:r>
              <a:rPr lang="en-US" sz="2400" dirty="0" smtClean="0"/>
              <a:t>* Remaining drug cases included, but not limited to: CBD Oil, Cocaine</a:t>
            </a:r>
            <a:r>
              <a:rPr lang="en-US" sz="2400" dirty="0"/>
              <a:t>, LSD, Steroids, and </a:t>
            </a:r>
            <a:r>
              <a:rPr lang="en-US" sz="2400" dirty="0" smtClean="0"/>
              <a:t>Heroin.</a:t>
            </a:r>
            <a:endParaRPr lang="en-US" dirty="0"/>
          </a:p>
        </p:txBody>
      </p:sp>
      <p:sp>
        <p:nvSpPr>
          <p:cNvPr id="8" name="TextBox 7"/>
          <p:cNvSpPr txBox="1"/>
          <p:nvPr/>
        </p:nvSpPr>
        <p:spPr>
          <a:xfrm>
            <a:off x="262392" y="5570779"/>
            <a:ext cx="8951495" cy="815608"/>
          </a:xfrm>
          <a:prstGeom prst="rect">
            <a:avLst/>
          </a:prstGeom>
          <a:noFill/>
        </p:spPr>
        <p:txBody>
          <a:bodyPr wrap="square" rtlCol="0">
            <a:spAutoFit/>
          </a:bodyPr>
          <a:lstStyle/>
          <a:p>
            <a:pPr algn="ctr"/>
            <a:r>
              <a:rPr lang="en-US" sz="2400" dirty="0" smtClean="0"/>
              <a:t>- </a:t>
            </a:r>
            <a:r>
              <a:rPr lang="en-US" sz="2300" dirty="0" err="1" smtClean="0"/>
              <a:t>Cannabidiol</a:t>
            </a:r>
            <a:r>
              <a:rPr lang="en-US" sz="2300" dirty="0" smtClean="0"/>
              <a:t> (CBD) is a chemical occurring in a cannabis plants, which still contains an amount of THC. </a:t>
            </a:r>
            <a:r>
              <a:rPr lang="en-US" sz="2300" b="1" dirty="0" smtClean="0">
                <a:solidFill>
                  <a:srgbClr val="FF0000"/>
                </a:solidFill>
              </a:rPr>
              <a:t>CBD Oil is Prohibited!</a:t>
            </a:r>
            <a:r>
              <a:rPr lang="en-US" sz="2300" dirty="0" smtClean="0">
                <a:solidFill>
                  <a:srgbClr val="FF0000"/>
                </a:solidFill>
              </a:rPr>
              <a:t> </a:t>
            </a:r>
            <a:endParaRPr lang="en-US" sz="2300" dirty="0">
              <a:solidFill>
                <a:srgbClr val="FF0000"/>
              </a:solidFill>
            </a:endParaRPr>
          </a:p>
        </p:txBody>
      </p:sp>
    </p:spTree>
    <p:extLst>
      <p:ext uri="{BB962C8B-B14F-4D97-AF65-F5344CB8AC3E}">
        <p14:creationId xmlns:p14="http://schemas.microsoft.com/office/powerpoint/2010/main" val="1724828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barn(inVertical)">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barn(inVertical)">
                                      <p:cBhvr>
                                        <p:cTn id="32" dur="500"/>
                                        <p:tgtEl>
                                          <p:spTgt spid="6">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animEffect transition="in" filter="barn(inVertical)">
                                      <p:cBhvr>
                                        <p:cTn id="37" dur="500"/>
                                        <p:tgtEl>
                                          <p:spTgt spid="6">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6">
                                            <p:txEl>
                                              <p:pRg st="3" end="3"/>
                                            </p:txEl>
                                          </p:spTgt>
                                        </p:tgtEl>
                                        <p:attrNameLst>
                                          <p:attrName>style.visibility</p:attrName>
                                        </p:attrNameLst>
                                      </p:cBhvr>
                                      <p:to>
                                        <p:strVal val="visible"/>
                                      </p:to>
                                    </p:set>
                                    <p:animEffect transition="in" filter="barn(inVertical)">
                                      <p:cBhvr>
                                        <p:cTn id="42" dur="500"/>
                                        <p:tgtEl>
                                          <p:spTgt spid="6">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barn(inVertical)">
                                      <p:cBhvr>
                                        <p:cTn id="47" dur="5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barn(inVertical)">
                                      <p:cBhvr>
                                        <p:cTn id="5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3661DBB-2844-4D8F-BC07-28EC7DA34190}" type="slidenum">
              <a:rPr lang="en-US" smtClean="0">
                <a:solidFill>
                  <a:prstClr val="black"/>
                </a:solidFill>
              </a:rPr>
              <a:pPr/>
              <a:t>4</a:t>
            </a:fld>
            <a:endParaRPr lang="en-US">
              <a:solidFill>
                <a:prstClr val="black"/>
              </a:solidFill>
            </a:endParaRPr>
          </a:p>
        </p:txBody>
      </p:sp>
      <p:sp>
        <p:nvSpPr>
          <p:cNvPr id="4" name="Text Placeholder 3"/>
          <p:cNvSpPr>
            <a:spLocks noGrp="1"/>
          </p:cNvSpPr>
          <p:nvPr>
            <p:ph type="body" sz="quarter" idx="13"/>
          </p:nvPr>
        </p:nvSpPr>
        <p:spPr/>
        <p:txBody>
          <a:bodyPr/>
          <a:lstStyle/>
          <a:p>
            <a:r>
              <a:rPr lang="en-US" dirty="0" smtClean="0"/>
              <a:t>Drug Investigation Facts	</a:t>
            </a:r>
            <a:endParaRPr lang="en-US" dirty="0"/>
          </a:p>
        </p:txBody>
      </p:sp>
      <p:sp>
        <p:nvSpPr>
          <p:cNvPr id="8" name="TextBox 7"/>
          <p:cNvSpPr txBox="1"/>
          <p:nvPr/>
        </p:nvSpPr>
        <p:spPr>
          <a:xfrm>
            <a:off x="96252" y="3141516"/>
            <a:ext cx="8951495" cy="1077218"/>
          </a:xfrm>
          <a:prstGeom prst="rect">
            <a:avLst/>
          </a:prstGeom>
          <a:noFill/>
        </p:spPr>
        <p:txBody>
          <a:bodyPr wrap="square" rtlCol="0">
            <a:spAutoFit/>
          </a:bodyPr>
          <a:lstStyle/>
          <a:p>
            <a:pPr algn="ctr"/>
            <a:r>
              <a:rPr lang="en-US" sz="3200" b="1" dirty="0" smtClean="0">
                <a:solidFill>
                  <a:srgbClr val="FF0000"/>
                </a:solidFill>
              </a:rPr>
              <a:t>CBD products in all forms are </a:t>
            </a:r>
            <a:r>
              <a:rPr lang="en-US" sz="3200" b="1" dirty="0" smtClean="0">
                <a:solidFill>
                  <a:srgbClr val="FF0000"/>
                </a:solidFill>
              </a:rPr>
              <a:t>p</a:t>
            </a:r>
            <a:r>
              <a:rPr lang="en-US" sz="3200" b="1" dirty="0" smtClean="0">
                <a:solidFill>
                  <a:srgbClr val="FF0000"/>
                </a:solidFill>
              </a:rPr>
              <a:t>rohibited</a:t>
            </a:r>
          </a:p>
          <a:p>
            <a:pPr algn="ctr"/>
            <a:r>
              <a:rPr lang="en-US" sz="3200" b="1" dirty="0" smtClean="0">
                <a:solidFill>
                  <a:srgbClr val="FF0000"/>
                </a:solidFill>
              </a:rPr>
              <a:t>for use by DOD personnel!</a:t>
            </a:r>
            <a:r>
              <a:rPr lang="en-US" sz="3200" dirty="0" smtClean="0">
                <a:solidFill>
                  <a:srgbClr val="FF0000"/>
                </a:solidFill>
              </a:rPr>
              <a:t> </a:t>
            </a:r>
            <a:endParaRPr lang="en-US" sz="3200" dirty="0">
              <a:solidFill>
                <a:srgbClr val="FF0000"/>
              </a:solidFill>
            </a:endParaRPr>
          </a:p>
        </p:txBody>
      </p:sp>
    </p:spTree>
    <p:extLst>
      <p:ext uri="{BB962C8B-B14F-4D97-AF65-F5344CB8AC3E}">
        <p14:creationId xmlns:p14="http://schemas.microsoft.com/office/powerpoint/2010/main" val="1833702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96714" y="1924818"/>
            <a:ext cx="4241427" cy="4489527"/>
          </a:xfrm>
        </p:spPr>
        <p:txBody>
          <a:bodyPr/>
          <a:lstStyle/>
          <a:p>
            <a:r>
              <a:rPr lang="en-US" dirty="0" smtClean="0"/>
              <a:t>1 Jan 18 – 31 Dec 18</a:t>
            </a:r>
          </a:p>
          <a:p>
            <a:pPr lvl="1"/>
            <a:r>
              <a:rPr lang="en-US" dirty="0"/>
              <a:t>Approx. </a:t>
            </a:r>
            <a:r>
              <a:rPr lang="en-US" dirty="0" smtClean="0"/>
              <a:t>26% </a:t>
            </a:r>
            <a:r>
              <a:rPr lang="en-US" dirty="0"/>
              <a:t>of Total Cases were </a:t>
            </a:r>
            <a:r>
              <a:rPr lang="en-US" dirty="0" smtClean="0"/>
              <a:t>Article 120 UCMJ Cases.</a:t>
            </a:r>
            <a:endParaRPr lang="en-US" dirty="0"/>
          </a:p>
          <a:p>
            <a:endParaRPr lang="en-US" dirty="0"/>
          </a:p>
        </p:txBody>
      </p:sp>
      <p:sp>
        <p:nvSpPr>
          <p:cNvPr id="3" name="Slide Number Placeholder 2"/>
          <p:cNvSpPr>
            <a:spLocks noGrp="1"/>
          </p:cNvSpPr>
          <p:nvPr>
            <p:ph type="sldNum" sz="quarter" idx="12"/>
          </p:nvPr>
        </p:nvSpPr>
        <p:spPr/>
        <p:txBody>
          <a:bodyPr/>
          <a:lstStyle/>
          <a:p>
            <a:fld id="{63661DBB-2844-4D8F-BC07-28EC7DA34190}" type="slidenum">
              <a:rPr lang="en-US" smtClean="0">
                <a:solidFill>
                  <a:prstClr val="black"/>
                </a:solidFill>
              </a:rPr>
              <a:pPr/>
              <a:t>5</a:t>
            </a:fld>
            <a:endParaRPr lang="en-US">
              <a:solidFill>
                <a:prstClr val="black"/>
              </a:solidFill>
            </a:endParaRPr>
          </a:p>
        </p:txBody>
      </p:sp>
      <p:sp>
        <p:nvSpPr>
          <p:cNvPr id="4" name="Text Placeholder 3"/>
          <p:cNvSpPr>
            <a:spLocks noGrp="1"/>
          </p:cNvSpPr>
          <p:nvPr>
            <p:ph type="body" sz="quarter" idx="13"/>
          </p:nvPr>
        </p:nvSpPr>
        <p:spPr/>
        <p:txBody>
          <a:bodyPr/>
          <a:lstStyle/>
          <a:p>
            <a:r>
              <a:rPr lang="en-US" dirty="0" smtClean="0"/>
              <a:t>Article 120, 117a, and 128 UCMJ Cases	</a:t>
            </a:r>
            <a:endParaRPr lang="en-US" dirty="0"/>
          </a:p>
        </p:txBody>
      </p:sp>
      <p:sp>
        <p:nvSpPr>
          <p:cNvPr id="7" name="Content Placeholder 6"/>
          <p:cNvSpPr>
            <a:spLocks noGrp="1"/>
          </p:cNvSpPr>
          <p:nvPr>
            <p:ph idx="14"/>
          </p:nvPr>
        </p:nvSpPr>
        <p:spPr>
          <a:xfrm>
            <a:off x="4738141" y="1924818"/>
            <a:ext cx="4405859" cy="4388371"/>
          </a:xfrm>
        </p:spPr>
        <p:txBody>
          <a:bodyPr/>
          <a:lstStyle/>
          <a:p>
            <a:r>
              <a:rPr lang="en-US" dirty="0" smtClean="0"/>
              <a:t>1 Jan 19 – 11 May 20</a:t>
            </a:r>
          </a:p>
          <a:p>
            <a:r>
              <a:rPr lang="en-US" dirty="0"/>
              <a:t>Approx. </a:t>
            </a:r>
            <a:r>
              <a:rPr lang="en-US" dirty="0" smtClean="0"/>
              <a:t>17% </a:t>
            </a:r>
            <a:r>
              <a:rPr lang="en-US" dirty="0"/>
              <a:t>of Total Cases were Article 120 UCMJ Cases</a:t>
            </a:r>
            <a:r>
              <a:rPr lang="en-US" dirty="0" smtClean="0"/>
              <a:t>.</a:t>
            </a:r>
            <a:endParaRPr lang="en-US" dirty="0"/>
          </a:p>
        </p:txBody>
      </p:sp>
      <p:sp>
        <p:nvSpPr>
          <p:cNvPr id="2" name="TextBox 1"/>
          <p:cNvSpPr txBox="1"/>
          <p:nvPr/>
        </p:nvSpPr>
        <p:spPr>
          <a:xfrm>
            <a:off x="3205480" y="808298"/>
            <a:ext cx="2733040" cy="400110"/>
          </a:xfrm>
          <a:prstGeom prst="rect">
            <a:avLst/>
          </a:prstGeom>
          <a:noFill/>
        </p:spPr>
        <p:txBody>
          <a:bodyPr wrap="square" rtlCol="0">
            <a:spAutoFit/>
          </a:bodyPr>
          <a:lstStyle/>
          <a:p>
            <a:r>
              <a:rPr lang="en-US" sz="2000" dirty="0" smtClean="0"/>
              <a:t>(Sex related offenses)</a:t>
            </a:r>
            <a:endParaRPr lang="en-US" sz="2000" dirty="0"/>
          </a:p>
        </p:txBody>
      </p:sp>
    </p:spTree>
    <p:extLst>
      <p:ext uri="{BB962C8B-B14F-4D97-AF65-F5344CB8AC3E}">
        <p14:creationId xmlns:p14="http://schemas.microsoft.com/office/powerpoint/2010/main" val="138273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fade">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fade">
                                      <p:cBhvr>
                                        <p:cTn id="2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3661DBB-2844-4D8F-BC07-28EC7DA34190}" type="slidenum">
              <a:rPr lang="en-US" smtClean="0">
                <a:solidFill>
                  <a:prstClr val="black"/>
                </a:solidFill>
              </a:rPr>
              <a:pPr/>
              <a:t>6</a:t>
            </a:fld>
            <a:endParaRPr lang="en-US">
              <a:solidFill>
                <a:prstClr val="black"/>
              </a:solidFill>
            </a:endParaRPr>
          </a:p>
        </p:txBody>
      </p:sp>
      <p:sp>
        <p:nvSpPr>
          <p:cNvPr id="4" name="Text Placeholder 3"/>
          <p:cNvSpPr>
            <a:spLocks noGrp="1"/>
          </p:cNvSpPr>
          <p:nvPr>
            <p:ph type="body" sz="quarter" idx="13"/>
          </p:nvPr>
        </p:nvSpPr>
        <p:spPr/>
        <p:txBody>
          <a:bodyPr/>
          <a:lstStyle/>
          <a:p>
            <a:r>
              <a:rPr lang="en-US" dirty="0" smtClean="0"/>
              <a:t>Article </a:t>
            </a:r>
            <a:r>
              <a:rPr lang="en-US" dirty="0" smtClean="0"/>
              <a:t>117a </a:t>
            </a:r>
            <a:r>
              <a:rPr lang="en-US" dirty="0" smtClean="0"/>
              <a:t>and 128 UCMJ Cases	</a:t>
            </a:r>
            <a:endParaRPr lang="en-US" dirty="0"/>
          </a:p>
        </p:txBody>
      </p:sp>
      <p:sp>
        <p:nvSpPr>
          <p:cNvPr id="9" name="TextBox 8"/>
          <p:cNvSpPr txBox="1"/>
          <p:nvPr/>
        </p:nvSpPr>
        <p:spPr>
          <a:xfrm>
            <a:off x="192503" y="1163389"/>
            <a:ext cx="8951495" cy="2677656"/>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t>Article </a:t>
            </a:r>
            <a:r>
              <a:rPr lang="en-US" sz="2400" dirty="0"/>
              <a:t>117a – Wrongful broadcast or distribution of intimate visual images</a:t>
            </a:r>
            <a:r>
              <a:rPr lang="en-US" sz="2400" dirty="0" smtClean="0"/>
              <a:t>.</a:t>
            </a:r>
          </a:p>
          <a:p>
            <a:pPr lvl="2"/>
            <a:r>
              <a:rPr lang="en-US" sz="2400" dirty="0" smtClean="0"/>
              <a:t>If you receive sexually explicit images from someone and then, without consent of that person, SEND OR SHOW those images to a third party, you have just committed an article 117a offense (reference “Marines United” case / revenge porn)</a:t>
            </a:r>
            <a:endParaRPr lang="en-US" sz="2400" dirty="0" smtClean="0"/>
          </a:p>
        </p:txBody>
      </p:sp>
      <p:sp>
        <p:nvSpPr>
          <p:cNvPr id="8" name="TextBox 7"/>
          <p:cNvSpPr txBox="1"/>
          <p:nvPr/>
        </p:nvSpPr>
        <p:spPr>
          <a:xfrm>
            <a:off x="192502" y="3875477"/>
            <a:ext cx="8951495" cy="2308324"/>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t>Article </a:t>
            </a:r>
            <a:r>
              <a:rPr lang="en-US" sz="2400" dirty="0" smtClean="0"/>
              <a:t>128 - Assault </a:t>
            </a:r>
          </a:p>
          <a:p>
            <a:r>
              <a:rPr lang="en-US" sz="2400" dirty="0" smtClean="0">
                <a:solidFill>
                  <a:srgbClr val="FF0000"/>
                </a:solidFill>
              </a:rPr>
              <a:t>NEW!</a:t>
            </a:r>
            <a:r>
              <a:rPr lang="en-US" sz="2400" dirty="0" smtClean="0"/>
              <a:t> Article 128b – Domestic </a:t>
            </a:r>
            <a:r>
              <a:rPr lang="en-US" sz="2400" dirty="0" smtClean="0"/>
              <a:t>Violence instances involving Strangulation </a:t>
            </a:r>
            <a:r>
              <a:rPr lang="en-US" sz="2400" dirty="0" smtClean="0"/>
              <a:t>and Suffocation </a:t>
            </a:r>
            <a:r>
              <a:rPr lang="en-US" sz="2400" dirty="0" smtClean="0"/>
              <a:t>are now worked </a:t>
            </a:r>
            <a:r>
              <a:rPr lang="en-US" sz="2400" dirty="0" smtClean="0"/>
              <a:t>by </a:t>
            </a:r>
            <a:r>
              <a:rPr lang="en-US" sz="2400" dirty="0" smtClean="0"/>
              <a:t>CID</a:t>
            </a:r>
          </a:p>
          <a:p>
            <a:r>
              <a:rPr lang="en-US" sz="2400" dirty="0"/>
              <a:t>	</a:t>
            </a:r>
            <a:r>
              <a:rPr lang="en-US" sz="2400" dirty="0" smtClean="0"/>
              <a:t>If you are involved in a domestic dispute and there is a report of “hands around the neck” or “choking”, CID will open an investigation into Aggravated Assault. </a:t>
            </a:r>
            <a:endParaRPr lang="en-US" sz="2400" dirty="0" smtClean="0"/>
          </a:p>
        </p:txBody>
      </p:sp>
    </p:spTree>
    <p:extLst>
      <p:ext uri="{BB962C8B-B14F-4D97-AF65-F5344CB8AC3E}">
        <p14:creationId xmlns:p14="http://schemas.microsoft.com/office/powerpoint/2010/main" val="1433337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fade">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fade">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fade">
                                      <p:cBhvr>
                                        <p:cTn id="2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buFontTx/>
              <a:buChar char="-"/>
            </a:pPr>
            <a:r>
              <a:rPr lang="en-US" dirty="0" smtClean="0"/>
              <a:t>Cases </a:t>
            </a:r>
            <a:r>
              <a:rPr lang="en-US" dirty="0" smtClean="0"/>
              <a:t>are identified </a:t>
            </a:r>
            <a:r>
              <a:rPr lang="en-US" dirty="0" smtClean="0"/>
              <a:t>through audits and informants</a:t>
            </a:r>
            <a:r>
              <a:rPr lang="en-US" dirty="0" smtClean="0"/>
              <a:t>. (ALL geographic bachelors records will be reviewed; if your spouse lives in Ft. Polk, DO NOT claim they live in Manhattan – this is fraud)</a:t>
            </a:r>
          </a:p>
          <a:p>
            <a:pPr marL="0" indent="0">
              <a:buNone/>
            </a:pPr>
            <a:r>
              <a:rPr lang="en-US" sz="1900" dirty="0" smtClean="0">
                <a:solidFill>
                  <a:srgbClr val="FF0000"/>
                </a:solidFill>
              </a:rPr>
              <a:t>	*Commanders: as you certify your UCFR monthly, pay attention to it. If you have a 	PFC making more than you, probably look into it</a:t>
            </a:r>
            <a:endParaRPr lang="en-US" sz="1900" dirty="0" smtClean="0">
              <a:solidFill>
                <a:srgbClr val="FF0000"/>
              </a:solidFill>
            </a:endParaRPr>
          </a:p>
          <a:p>
            <a:pPr>
              <a:buFontTx/>
              <a:buChar char="-"/>
            </a:pPr>
            <a:endParaRPr lang="en-US" dirty="0" smtClean="0"/>
          </a:p>
          <a:p>
            <a:pPr>
              <a:buFontTx/>
              <a:buChar char="-"/>
            </a:pPr>
            <a:r>
              <a:rPr lang="en-US" dirty="0" smtClean="0"/>
              <a:t>Tainted Claim Rule: </a:t>
            </a:r>
            <a:r>
              <a:rPr lang="en-US" dirty="0" smtClean="0"/>
              <a:t>will </a:t>
            </a:r>
            <a:r>
              <a:rPr lang="en-US" dirty="0" smtClean="0"/>
              <a:t>be held </a:t>
            </a:r>
            <a:r>
              <a:rPr lang="en-US" dirty="0" smtClean="0"/>
              <a:t>liable </a:t>
            </a:r>
            <a:r>
              <a:rPr lang="en-US" dirty="0" smtClean="0"/>
              <a:t>for total amount paid to </a:t>
            </a:r>
            <a:r>
              <a:rPr lang="en-US" dirty="0" smtClean="0"/>
              <a:t>you during the period of the fraudulent claim, </a:t>
            </a:r>
            <a:r>
              <a:rPr lang="en-US" dirty="0" smtClean="0"/>
              <a:t>even if entitled a portion</a:t>
            </a:r>
            <a:r>
              <a:rPr lang="en-US" dirty="0" smtClean="0"/>
              <a:t>. This means forfeiture of 100% of BAH allowance during the period fraudulently claimed. (you will not only pay back the difference of Ft. Polk and Manhattan BAH rates, you will pay back all of it)</a:t>
            </a:r>
            <a:endParaRPr lang="en-US" dirty="0" smtClean="0"/>
          </a:p>
          <a:p>
            <a:pPr marL="0" indent="0">
              <a:buNone/>
            </a:pPr>
            <a:endParaRPr lang="en-US" dirty="0" smtClean="0"/>
          </a:p>
        </p:txBody>
      </p:sp>
      <p:sp>
        <p:nvSpPr>
          <p:cNvPr id="3" name="Slide Number Placeholder 2"/>
          <p:cNvSpPr>
            <a:spLocks noGrp="1"/>
          </p:cNvSpPr>
          <p:nvPr>
            <p:ph type="sldNum" sz="quarter" idx="12"/>
          </p:nvPr>
        </p:nvSpPr>
        <p:spPr/>
        <p:txBody>
          <a:bodyPr/>
          <a:lstStyle/>
          <a:p>
            <a:fld id="{63661DBB-2844-4D8F-BC07-28EC7DA34190}" type="slidenum">
              <a:rPr lang="en-US" smtClean="0">
                <a:solidFill>
                  <a:prstClr val="black"/>
                </a:solidFill>
              </a:rPr>
              <a:pPr/>
              <a:t>7</a:t>
            </a:fld>
            <a:endParaRPr lang="en-US">
              <a:solidFill>
                <a:prstClr val="black"/>
              </a:solidFill>
            </a:endParaRPr>
          </a:p>
        </p:txBody>
      </p:sp>
      <p:sp>
        <p:nvSpPr>
          <p:cNvPr id="4" name="Text Placeholder 3"/>
          <p:cNvSpPr>
            <a:spLocks noGrp="1"/>
          </p:cNvSpPr>
          <p:nvPr>
            <p:ph type="body" sz="quarter" idx="13"/>
          </p:nvPr>
        </p:nvSpPr>
        <p:spPr>
          <a:xfrm>
            <a:off x="1135856" y="319971"/>
            <a:ext cx="6948488" cy="485775"/>
          </a:xfrm>
        </p:spPr>
        <p:txBody>
          <a:bodyPr/>
          <a:lstStyle/>
          <a:p>
            <a:r>
              <a:rPr lang="en-US" dirty="0" smtClean="0"/>
              <a:t>BAH Fraud Cases	</a:t>
            </a:r>
            <a:endParaRPr lang="en-US" dirty="0"/>
          </a:p>
        </p:txBody>
      </p:sp>
    </p:spTree>
    <p:extLst>
      <p:ext uri="{BB962C8B-B14F-4D97-AF65-F5344CB8AC3E}">
        <p14:creationId xmlns:p14="http://schemas.microsoft.com/office/powerpoint/2010/main" val="2046024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FontTx/>
              <a:buChar char="-"/>
            </a:pPr>
            <a:r>
              <a:rPr lang="en-US" dirty="0" smtClean="0"/>
              <a:t>Update </a:t>
            </a:r>
            <a:r>
              <a:rPr lang="en-US" dirty="0" smtClean="0"/>
              <a:t>DA </a:t>
            </a:r>
            <a:r>
              <a:rPr lang="en-US" dirty="0" smtClean="0"/>
              <a:t>Form </a:t>
            </a:r>
            <a:r>
              <a:rPr lang="en-US" dirty="0" smtClean="0"/>
              <a:t>5960 as dependents relocate to prevent BAH </a:t>
            </a:r>
            <a:r>
              <a:rPr lang="en-US" dirty="0" smtClean="0"/>
              <a:t>fraud; must </a:t>
            </a:r>
            <a:r>
              <a:rPr lang="en-US" dirty="0" smtClean="0"/>
              <a:t>be recertified yearly by the service member</a:t>
            </a:r>
            <a:r>
              <a:rPr lang="en-US" dirty="0" smtClean="0"/>
              <a:t>. This is done in your annual </a:t>
            </a:r>
            <a:r>
              <a:rPr lang="en-US" dirty="0" err="1" smtClean="0"/>
              <a:t>iPerms</a:t>
            </a:r>
            <a:r>
              <a:rPr lang="en-US" dirty="0" smtClean="0"/>
              <a:t> records review: you will validate your pay and allowances are correct.</a:t>
            </a:r>
          </a:p>
          <a:p>
            <a:pPr>
              <a:buFontTx/>
              <a:buChar char="-"/>
            </a:pPr>
            <a:r>
              <a:rPr lang="en-US" dirty="0" smtClean="0"/>
              <a:t>BLUF: BAH Fraud offenders get caught. Don’t commit BAH fraud. If you “made a mistake” on your DA 5960 as you in processed, go back and FIX IT today.</a:t>
            </a:r>
            <a:endParaRPr lang="en-US" dirty="0" smtClean="0"/>
          </a:p>
        </p:txBody>
      </p:sp>
      <p:sp>
        <p:nvSpPr>
          <p:cNvPr id="3" name="Slide Number Placeholder 2"/>
          <p:cNvSpPr>
            <a:spLocks noGrp="1"/>
          </p:cNvSpPr>
          <p:nvPr>
            <p:ph type="sldNum" sz="quarter" idx="12"/>
          </p:nvPr>
        </p:nvSpPr>
        <p:spPr/>
        <p:txBody>
          <a:bodyPr/>
          <a:lstStyle/>
          <a:p>
            <a:fld id="{63661DBB-2844-4D8F-BC07-28EC7DA34190}" type="slidenum">
              <a:rPr lang="en-US" smtClean="0">
                <a:solidFill>
                  <a:prstClr val="black"/>
                </a:solidFill>
              </a:rPr>
              <a:pPr/>
              <a:t>8</a:t>
            </a:fld>
            <a:endParaRPr lang="en-US">
              <a:solidFill>
                <a:prstClr val="black"/>
              </a:solidFill>
            </a:endParaRPr>
          </a:p>
        </p:txBody>
      </p:sp>
      <p:sp>
        <p:nvSpPr>
          <p:cNvPr id="4" name="Text Placeholder 3"/>
          <p:cNvSpPr>
            <a:spLocks noGrp="1"/>
          </p:cNvSpPr>
          <p:nvPr>
            <p:ph type="body" sz="quarter" idx="13"/>
          </p:nvPr>
        </p:nvSpPr>
        <p:spPr/>
        <p:txBody>
          <a:bodyPr/>
          <a:lstStyle/>
          <a:p>
            <a:r>
              <a:rPr lang="en-US" dirty="0" smtClean="0"/>
              <a:t>BAH Fraud Cases	</a:t>
            </a:r>
            <a:endParaRPr lang="en-US" dirty="0"/>
          </a:p>
        </p:txBody>
      </p:sp>
    </p:spTree>
    <p:extLst>
      <p:ext uri="{BB962C8B-B14F-4D97-AF65-F5344CB8AC3E}">
        <p14:creationId xmlns:p14="http://schemas.microsoft.com/office/powerpoint/2010/main" val="2515575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9314" y="1172979"/>
            <a:ext cx="4162745" cy="4388371"/>
          </a:xfrm>
        </p:spPr>
        <p:txBody>
          <a:bodyPr>
            <a:normAutofit fontScale="92500" lnSpcReduction="10000"/>
          </a:bodyPr>
          <a:lstStyle/>
          <a:p>
            <a:pPr>
              <a:buFontTx/>
              <a:buChar char="-"/>
            </a:pPr>
            <a:r>
              <a:rPr lang="en-US" dirty="0" smtClean="0"/>
              <a:t>1 Jan 18 – 31 Dec 18</a:t>
            </a:r>
          </a:p>
          <a:p>
            <a:pPr lvl="1">
              <a:buFontTx/>
              <a:buChar char="-"/>
            </a:pPr>
            <a:r>
              <a:rPr lang="en-US" dirty="0" smtClean="0"/>
              <a:t>Approx. </a:t>
            </a:r>
            <a:r>
              <a:rPr lang="en-US" dirty="0"/>
              <a:t>1% of total </a:t>
            </a:r>
            <a:r>
              <a:rPr lang="en-US" dirty="0" smtClean="0"/>
              <a:t>were </a:t>
            </a:r>
            <a:r>
              <a:rPr lang="en-US" dirty="0"/>
              <a:t>death </a:t>
            </a:r>
            <a:r>
              <a:rPr lang="en-US" dirty="0" smtClean="0"/>
              <a:t>cases.</a:t>
            </a:r>
            <a:endParaRPr lang="en-US" dirty="0"/>
          </a:p>
          <a:p>
            <a:pPr>
              <a:buFontTx/>
              <a:buChar char="-"/>
            </a:pPr>
            <a:r>
              <a:rPr lang="en-US" dirty="0"/>
              <a:t>Approximately </a:t>
            </a:r>
            <a:r>
              <a:rPr lang="en-US" dirty="0" smtClean="0"/>
              <a:t>40% </a:t>
            </a:r>
            <a:r>
              <a:rPr lang="en-US" dirty="0"/>
              <a:t>of total </a:t>
            </a:r>
            <a:r>
              <a:rPr lang="en-US" dirty="0" smtClean="0"/>
              <a:t>cases were </a:t>
            </a:r>
            <a:r>
              <a:rPr lang="en-US" dirty="0"/>
              <a:t>requested assistance from other CID Offices across the Army, documented reports, and other investigations within CID’s purview</a:t>
            </a:r>
            <a:r>
              <a:rPr lang="en-US" dirty="0" smtClean="0"/>
              <a:t>.</a:t>
            </a:r>
            <a:endParaRPr lang="en-US" dirty="0"/>
          </a:p>
          <a:p>
            <a:pPr marL="0" indent="0">
              <a:buNone/>
            </a:pPr>
            <a:endParaRPr lang="en-US" dirty="0" smtClean="0"/>
          </a:p>
        </p:txBody>
      </p:sp>
      <p:sp>
        <p:nvSpPr>
          <p:cNvPr id="3" name="Slide Number Placeholder 2"/>
          <p:cNvSpPr>
            <a:spLocks noGrp="1"/>
          </p:cNvSpPr>
          <p:nvPr>
            <p:ph type="sldNum" sz="quarter" idx="12"/>
          </p:nvPr>
        </p:nvSpPr>
        <p:spPr/>
        <p:txBody>
          <a:bodyPr/>
          <a:lstStyle/>
          <a:p>
            <a:fld id="{63661DBB-2844-4D8F-BC07-28EC7DA34190}" type="slidenum">
              <a:rPr lang="en-US" smtClean="0">
                <a:solidFill>
                  <a:prstClr val="black"/>
                </a:solidFill>
              </a:rPr>
              <a:pPr/>
              <a:t>9</a:t>
            </a:fld>
            <a:endParaRPr lang="en-US">
              <a:solidFill>
                <a:prstClr val="black"/>
              </a:solidFill>
            </a:endParaRPr>
          </a:p>
        </p:txBody>
      </p:sp>
      <p:sp>
        <p:nvSpPr>
          <p:cNvPr id="4" name="Text Placeholder 3"/>
          <p:cNvSpPr>
            <a:spLocks noGrp="1"/>
          </p:cNvSpPr>
          <p:nvPr>
            <p:ph type="body" sz="quarter" idx="13"/>
          </p:nvPr>
        </p:nvSpPr>
        <p:spPr/>
        <p:txBody>
          <a:bodyPr/>
          <a:lstStyle/>
          <a:p>
            <a:r>
              <a:rPr lang="en-US" dirty="0" smtClean="0"/>
              <a:t>Death and Other Cases	</a:t>
            </a:r>
            <a:endParaRPr lang="en-US" dirty="0"/>
          </a:p>
        </p:txBody>
      </p:sp>
      <p:sp>
        <p:nvSpPr>
          <p:cNvPr id="5" name="Content Placeholder 4"/>
          <p:cNvSpPr>
            <a:spLocks noGrp="1"/>
          </p:cNvSpPr>
          <p:nvPr>
            <p:ph idx="14"/>
          </p:nvPr>
        </p:nvSpPr>
        <p:spPr>
          <a:xfrm>
            <a:off x="4738141" y="1172978"/>
            <a:ext cx="4101059" cy="4388371"/>
          </a:xfrm>
        </p:spPr>
        <p:txBody>
          <a:bodyPr>
            <a:normAutofit fontScale="92500" lnSpcReduction="10000"/>
          </a:bodyPr>
          <a:lstStyle/>
          <a:p>
            <a:pPr>
              <a:buFontTx/>
              <a:buChar char="-"/>
            </a:pPr>
            <a:r>
              <a:rPr lang="en-US" dirty="0"/>
              <a:t>1 Jan </a:t>
            </a:r>
            <a:r>
              <a:rPr lang="en-US" dirty="0" smtClean="0"/>
              <a:t>19 </a:t>
            </a:r>
            <a:r>
              <a:rPr lang="en-US" dirty="0"/>
              <a:t>– </a:t>
            </a:r>
            <a:r>
              <a:rPr lang="en-US" dirty="0" smtClean="0"/>
              <a:t>11 May 20</a:t>
            </a:r>
            <a:endParaRPr lang="en-US" dirty="0"/>
          </a:p>
          <a:p>
            <a:pPr lvl="1">
              <a:buFontTx/>
              <a:buChar char="-"/>
            </a:pPr>
            <a:r>
              <a:rPr lang="en-US" dirty="0"/>
              <a:t>Approx. 3</a:t>
            </a:r>
            <a:r>
              <a:rPr lang="en-US" dirty="0" smtClean="0"/>
              <a:t>% </a:t>
            </a:r>
            <a:r>
              <a:rPr lang="en-US" dirty="0"/>
              <a:t>of total were death cases.</a:t>
            </a:r>
          </a:p>
          <a:p>
            <a:pPr>
              <a:buFontTx/>
              <a:buChar char="-"/>
            </a:pPr>
            <a:r>
              <a:rPr lang="en-US" dirty="0"/>
              <a:t>Approximately </a:t>
            </a:r>
            <a:r>
              <a:rPr lang="en-US" dirty="0" smtClean="0"/>
              <a:t>38% </a:t>
            </a:r>
            <a:r>
              <a:rPr lang="en-US" dirty="0"/>
              <a:t>of total cases were requested assistance from other CID Offices across the Army, documented reports, and other investigations within CID’s purview.</a:t>
            </a:r>
          </a:p>
        </p:txBody>
      </p:sp>
    </p:spTree>
    <p:extLst>
      <p:ext uri="{BB962C8B-B14F-4D97-AF65-F5344CB8AC3E}">
        <p14:creationId xmlns:p14="http://schemas.microsoft.com/office/powerpoint/2010/main" val="2731668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p:cTn id="28"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5">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 calcmode="lin" valueType="num">
                                      <p:cBhvr>
                                        <p:cTn id="35"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37" dur="500"/>
                                        <p:tgtEl>
                                          <p:spTgt spid="5">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
                                            <p:txEl>
                                              <p:pRg st="2" end="2"/>
                                            </p:txEl>
                                          </p:spTgt>
                                        </p:tgtEl>
                                        <p:attrNameLst>
                                          <p:attrName>style.visibility</p:attrName>
                                        </p:attrNameLst>
                                      </p:cBhvr>
                                      <p:to>
                                        <p:strVal val="visible"/>
                                      </p:to>
                                    </p:set>
                                    <p:anim calcmode="lin" valueType="num">
                                      <p:cBhvr>
                                        <p:cTn id="42"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44"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xample BN Slides" id="{9BBB8A79-346C-47C5-BEBF-484172E51A11}" vid="{45F5A3CC-20D1-4796-BAFD-35EEBEDC79A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Example BN Slides</Template>
  <TotalTime>759</TotalTime>
  <Words>1667</Words>
  <Application>Microsoft Office PowerPoint</Application>
  <PresentationFormat>On-screen Show (4:3)</PresentationFormat>
  <Paragraphs>170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Harrison, Kaitlin M 1LT USARMY 3 MP GP (US)</dc:creator>
  <cp:lastModifiedBy>Reed, David B MIL USARMY 3 MP GP (US)</cp:lastModifiedBy>
  <cp:revision>151</cp:revision>
  <cp:lastPrinted>2018-11-30T09:29:02Z</cp:lastPrinted>
  <dcterms:created xsi:type="dcterms:W3CDTF">2017-04-12T07:24:40Z</dcterms:created>
  <dcterms:modified xsi:type="dcterms:W3CDTF">2020-05-15T10:58:53Z</dcterms:modified>
</cp:coreProperties>
</file>