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327" r:id="rId5"/>
    <p:sldId id="328" r:id="rId6"/>
    <p:sldId id="372" r:id="rId7"/>
    <p:sldId id="377" r:id="rId8"/>
    <p:sldId id="378" r:id="rId9"/>
    <p:sldId id="364" r:id="rId10"/>
    <p:sldId id="376" r:id="rId11"/>
    <p:sldId id="374" r:id="rId12"/>
    <p:sldId id="356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Garamond" pitchFamily="18" charset="0"/>
        <a:ea typeface="ＭＳ Ｐゴシック" pitchFamily="1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  <a:srgbClr val="00CC00"/>
    <a:srgbClr val="000000"/>
    <a:srgbClr val="009900"/>
    <a:srgbClr val="006600"/>
    <a:srgbClr val="008000"/>
    <a:srgbClr val="000066"/>
    <a:srgbClr val="FFC424"/>
    <a:srgbClr val="719E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5" autoAdjust="0"/>
    <p:restoredTop sz="88571" autoAdjust="0"/>
  </p:normalViewPr>
  <p:slideViewPr>
    <p:cSldViewPr>
      <p:cViewPr varScale="1">
        <p:scale>
          <a:sx n="62" d="100"/>
          <a:sy n="62" d="100"/>
        </p:scale>
        <p:origin x="1836" y="72"/>
      </p:cViewPr>
      <p:guideLst>
        <p:guide orient="horz" pos="52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46" y="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43099-33A4-459A-8370-01ADAB485575}" type="datetimeFigureOut">
              <a:rPr lang="en-US" smtClean="0"/>
              <a:pPr/>
              <a:t>5/18/2020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7519F-98F3-4CF2-9452-3FBB2D2CBE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09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0926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48" y="0"/>
            <a:ext cx="3038052" cy="465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0926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97" y="4416267"/>
            <a:ext cx="5141807" cy="418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946"/>
            <a:ext cx="303805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0926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48" y="8830946"/>
            <a:ext cx="3038052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0926">
              <a:defRPr sz="1200">
                <a:latin typeface="Arial" charset="0"/>
              </a:defRPr>
            </a:lvl1pPr>
          </a:lstStyle>
          <a:p>
            <a:fld id="{C58D76E4-CCF0-4814-93FE-BA0A7508E4C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485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baseline="0" dirty="0" smtClean="0"/>
              <a:t>Assistance, Investigations, Inspections, Teaching and Training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Most people come to see the IG due to a miscommunication, misperception, or unmet expectation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Confidentiality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r>
              <a:rPr lang="en-US" baseline="0" dirty="0" smtClean="0"/>
              <a:t> Excused absences during duty hours in order to come see the IG</a:t>
            </a:r>
          </a:p>
          <a:p>
            <a:pPr>
              <a:buFontTx/>
              <a:buChar char="-"/>
            </a:pPr>
            <a:endParaRPr lang="en-US" baseline="0" dirty="0" smtClean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329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453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32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5DC87A-641B-4AD0-895D-9AD4AD0535B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marL="228600" marR="0" indent="-22860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lang="en-US" b="0" dirty="0" smtClean="0"/>
          </a:p>
          <a:p>
            <a:pPr marL="228600" indent="-2286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13155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9CA61B-74AC-4457-8A5F-2E6BD8931A02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4850"/>
            <a:ext cx="4627562" cy="3471863"/>
          </a:xfrm>
          <a:ln w="12700" cap="flat">
            <a:solidFill>
              <a:schemeClr val="tx1"/>
            </a:solidFill>
          </a:ln>
        </p:spPr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9" y="4414912"/>
            <a:ext cx="5140325" cy="4181622"/>
          </a:xfrm>
          <a:noFill/>
          <a:ln/>
        </p:spPr>
        <p:txBody>
          <a:bodyPr lIns="92364" tIns="45370" rIns="92364" bIns="45370"/>
          <a:lstStyle/>
          <a:p>
            <a:r>
              <a:rPr lang="en-US" sz="900" b="1" u="sng" dirty="0" smtClean="0"/>
              <a:t>REPRISALS:</a:t>
            </a:r>
            <a:r>
              <a:rPr lang="en-US" sz="900" dirty="0" smtClean="0"/>
              <a:t> Our office exclusively handles reprisals and whistleblower complaints for this theater.  Unfortunately we see a fair amount of cases involving leaders who reprise against Soldiers.  Simply put, a Reprisal occurs when Soldier receives an ADVERSE PERSONNEL ACTION as a result of a communication to a MEMBER OF CONGRESS, DoD law ENFORCEMENT OFFICIAL, an IG, an EO REPRESENTATIVE, or a MEMBER OF THE CHAIN OF COMMAND.  Examples of adverse personnel actions could be an admonishment, an adverse counseling statement, or a flag.  It is important as leaders to focus on solving the Soldier’s problem not making it personal because he or she is seeking assistance from someone else.  Almost always you won’t have a problem if your actions are based on the Soldier’s conduct or behavior.  </a:t>
            </a:r>
          </a:p>
          <a:p>
            <a:endParaRPr lang="en-US" sz="900" dirty="0" smtClean="0"/>
          </a:p>
          <a:p>
            <a:r>
              <a:rPr lang="en-US" sz="900" b="1" u="sng" dirty="0" smtClean="0"/>
              <a:t>LAWYERS &amp; ETHICS COUNSELORS:</a:t>
            </a:r>
            <a:r>
              <a:rPr lang="en-US" sz="900" dirty="0" smtClean="0"/>
              <a:t> They are our best friends and I strongly encourage you rely on them for support.</a:t>
            </a:r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347773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 txBox="1">
            <a:spLocks noGrp="1" noChangeArrowheads="1"/>
          </p:cNvSpPr>
          <p:nvPr/>
        </p:nvSpPr>
        <p:spPr bwMode="auto">
          <a:xfrm>
            <a:off x="3971935" y="6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13" tIns="46559" rIns="93113" bIns="46559"/>
          <a:lstStyle/>
          <a:p>
            <a:pPr algn="r" defTabSz="931236"/>
            <a:fld id="{3CD5295A-16F5-4FCC-93EF-040A8AFCF1FE}" type="datetime1">
              <a:rPr lang="en-US" sz="1200" b="1">
                <a:solidFill>
                  <a:prstClr val="black"/>
                </a:solidFill>
                <a:latin typeface="Arial" charset="0"/>
              </a:rPr>
              <a:pPr algn="r" defTabSz="931236"/>
              <a:t>5/18/2020</a:t>
            </a:fld>
            <a:endParaRPr lang="en-US" sz="12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971935" y="8831275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13" tIns="46559" rIns="93113" bIns="46559" anchor="b"/>
          <a:lstStyle/>
          <a:p>
            <a:pPr algn="r" defTabSz="931236"/>
            <a:fld id="{9A9713D5-C156-4110-BFB1-CE7D12D57E5D}" type="slidenum">
              <a:rPr lang="en-US" sz="1200" b="1">
                <a:solidFill>
                  <a:prstClr val="black"/>
                </a:solidFill>
                <a:latin typeface="Arial" charset="0"/>
              </a:rPr>
              <a:pPr algn="r" defTabSz="931236"/>
              <a:t>7</a:t>
            </a:fld>
            <a:endParaRPr lang="en-US" sz="12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858963" y="727075"/>
            <a:ext cx="3795712" cy="2846388"/>
          </a:xfrm>
          <a:ln w="12700" cap="flat">
            <a:solidFill>
              <a:schemeClr val="tx1"/>
            </a:solidFill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4240223"/>
            <a:ext cx="6591300" cy="3925887"/>
          </a:xfrm>
          <a:noFill/>
          <a:ln/>
        </p:spPr>
        <p:txBody>
          <a:bodyPr lIns="93017" tIns="48112" rIns="93017" bIns="48112">
            <a:normAutofit/>
          </a:bodyPr>
          <a:lstStyle/>
          <a:p>
            <a:pPr lvl="0" fontAlgn="auto">
              <a:spcBef>
                <a:spcPts val="800"/>
              </a:spcBef>
              <a:spcAft>
                <a:spcPts val="0"/>
              </a:spcAft>
              <a:tabLst>
                <a:tab pos="2976563" algn="l"/>
              </a:tabLst>
              <a:defRPr/>
            </a:pPr>
            <a:endParaRPr lang="en-US" sz="1000" b="1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97528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8D76E4-CCF0-4814-93FE-BA0A7508E4C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900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229601" y="6400800"/>
            <a:ext cx="914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FY 20</a:t>
            </a:r>
            <a:endParaRPr lang="en-US" sz="1400" b="1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914400"/>
            <a:ext cx="9144000" cy="555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809749" y="392749"/>
            <a:ext cx="733425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" name="Text Box 5"/>
          <p:cNvSpPr txBox="1">
            <a:spLocks noChangeArrowheads="1"/>
          </p:cNvSpPr>
          <p:nvPr userDrawn="1"/>
        </p:nvSpPr>
        <p:spPr bwMode="gray">
          <a:xfrm>
            <a:off x="60326" y="6535739"/>
            <a:ext cx="281198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STRONG</a:t>
            </a:r>
            <a:r>
              <a:rPr lang="en-US" sz="1100" b="1" i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SOLDIERS, STRONG TEAMS!</a:t>
            </a:r>
            <a:endParaRPr lang="en-US" sz="11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 userDrawn="1"/>
        </p:nvSpPr>
        <p:spPr bwMode="gray">
          <a:xfrm>
            <a:off x="3720151" y="25401"/>
            <a:ext cx="1700212" cy="330200"/>
          </a:xfrm>
          <a:prstGeom prst="rect">
            <a:avLst/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UNCLASSIFIED</a:t>
            </a:r>
          </a:p>
        </p:txBody>
      </p:sp>
      <p:sp>
        <p:nvSpPr>
          <p:cNvPr id="12" name="Text Box 9"/>
          <p:cNvSpPr txBox="1">
            <a:spLocks noChangeArrowheads="1"/>
          </p:cNvSpPr>
          <p:nvPr userDrawn="1"/>
        </p:nvSpPr>
        <p:spPr bwMode="gray">
          <a:xfrm>
            <a:off x="5486400" y="6542145"/>
            <a:ext cx="22859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INPROCESSING</a:t>
            </a:r>
            <a:r>
              <a:rPr lang="en-US" sz="900" b="1" i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BRIEF</a:t>
            </a:r>
            <a:endParaRPr lang="en-US" sz="9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 userDrawn="1"/>
        </p:nvSpPr>
        <p:spPr bwMode="gray">
          <a:xfrm>
            <a:off x="3721895" y="6492964"/>
            <a:ext cx="1700212" cy="330200"/>
          </a:xfrm>
          <a:prstGeom prst="rect">
            <a:avLst/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UNCLASSIFIED</a:t>
            </a:r>
          </a:p>
        </p:txBody>
      </p:sp>
      <p:sp>
        <p:nvSpPr>
          <p:cNvPr id="14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86675" y="6622101"/>
            <a:ext cx="457200" cy="238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/>
          </a:p>
        </p:txBody>
      </p:sp>
      <p:pic>
        <p:nvPicPr>
          <p:cNvPr id="15" name="Picture 9" descr="IGcrest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71600" y="1643063"/>
            <a:ext cx="6610350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0" y="914400"/>
            <a:ext cx="9144000" cy="5556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1809749" y="392749"/>
            <a:ext cx="7334251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" name="Text Box 5"/>
          <p:cNvSpPr txBox="1">
            <a:spLocks noChangeArrowheads="1"/>
          </p:cNvSpPr>
          <p:nvPr userDrawn="1"/>
        </p:nvSpPr>
        <p:spPr bwMode="gray">
          <a:xfrm>
            <a:off x="60326" y="6535739"/>
            <a:ext cx="281198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STRONG</a:t>
            </a:r>
            <a:r>
              <a:rPr lang="en-US" sz="1100" b="1" i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SOLDIERS, STRONG TEAMS!</a:t>
            </a:r>
            <a:endParaRPr lang="en-US" sz="11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 userDrawn="1"/>
        </p:nvSpPr>
        <p:spPr bwMode="gray">
          <a:xfrm>
            <a:off x="3720151" y="25401"/>
            <a:ext cx="1700212" cy="330200"/>
          </a:xfrm>
          <a:prstGeom prst="rect">
            <a:avLst/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UNCLASSIFIED</a:t>
            </a:r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gray">
          <a:xfrm>
            <a:off x="7620000" y="6542150"/>
            <a:ext cx="15748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FY16</a:t>
            </a:r>
            <a:endParaRPr lang="en-US" sz="9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 userDrawn="1"/>
        </p:nvSpPr>
        <p:spPr bwMode="gray">
          <a:xfrm>
            <a:off x="5486400" y="6542145"/>
            <a:ext cx="2285999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9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INPROCESSING</a:t>
            </a:r>
            <a:r>
              <a:rPr lang="en-US" sz="900" b="1" i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BRIEF</a:t>
            </a:r>
            <a:endParaRPr lang="en-US" sz="9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 userDrawn="1"/>
        </p:nvSpPr>
        <p:spPr bwMode="gray">
          <a:xfrm>
            <a:off x="3721895" y="6492964"/>
            <a:ext cx="1700212" cy="330200"/>
          </a:xfrm>
          <a:prstGeom prst="rect">
            <a:avLst/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UNCLASSIFIED</a:t>
            </a:r>
          </a:p>
        </p:txBody>
      </p:sp>
      <p:sp>
        <p:nvSpPr>
          <p:cNvPr id="13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686675" y="6622101"/>
            <a:ext cx="457200" cy="238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B4B809F-1944-4D25-9715-D22843140AA2}" type="slidenum">
              <a:rPr lang="en-US" kern="0" smtClean="0"/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kern="0" dirty="0"/>
          </a:p>
        </p:txBody>
      </p:sp>
      <p:pic>
        <p:nvPicPr>
          <p:cNvPr id="14" name="Picture 9" descr="IGcrest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371600" y="1643063"/>
            <a:ext cx="6610350" cy="439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buClrTx/>
              <a:buFont typeface="Arial" pitchFamily="34" charset="0"/>
              <a:buChar char="−"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492443"/>
          </a:xfrm>
        </p:spPr>
        <p:txBody>
          <a:bodyPr/>
          <a:lstStyle>
            <a:lvl1pPr algn="ct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27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674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5257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1308677" name="Text Box 5"/>
          <p:cNvSpPr txBox="1">
            <a:spLocks noChangeArrowheads="1"/>
          </p:cNvSpPr>
          <p:nvPr/>
        </p:nvSpPr>
        <p:spPr bwMode="gray">
          <a:xfrm>
            <a:off x="60326" y="6535739"/>
            <a:ext cx="281198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1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STRONG</a:t>
            </a:r>
            <a:r>
              <a:rPr lang="en-US" sz="1100" b="1" i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SOLDIERS, STRONG TEAMS!</a:t>
            </a:r>
            <a:endParaRPr lang="en-US" sz="11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08679" name="Text Box 7"/>
          <p:cNvSpPr txBox="1">
            <a:spLocks noChangeArrowheads="1"/>
          </p:cNvSpPr>
          <p:nvPr/>
        </p:nvSpPr>
        <p:spPr bwMode="gray">
          <a:xfrm>
            <a:off x="3712464" y="25401"/>
            <a:ext cx="1700212" cy="330200"/>
          </a:xfrm>
          <a:prstGeom prst="rect">
            <a:avLst/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+mn-lt"/>
              </a:rPr>
              <a:t>UNCLASSIFIED</a:t>
            </a:r>
          </a:p>
        </p:txBody>
      </p:sp>
      <p:sp>
        <p:nvSpPr>
          <p:cNvPr id="13" name="Text Box 7"/>
          <p:cNvSpPr txBox="1">
            <a:spLocks noChangeArrowheads="1"/>
          </p:cNvSpPr>
          <p:nvPr userDrawn="1"/>
        </p:nvSpPr>
        <p:spPr bwMode="gray">
          <a:xfrm>
            <a:off x="3712464" y="6492964"/>
            <a:ext cx="1700212" cy="330200"/>
          </a:xfrm>
          <a:prstGeom prst="rect">
            <a:avLst/>
          </a:prstGeom>
          <a:gradFill flip="none" rotWithShape="1">
            <a:gsLst>
              <a:gs pos="0">
                <a:srgbClr val="009900">
                  <a:shade val="30000"/>
                  <a:satMod val="115000"/>
                </a:srgbClr>
              </a:gs>
              <a:gs pos="50000">
                <a:srgbClr val="009900">
                  <a:shade val="67500"/>
                  <a:satMod val="115000"/>
                </a:srgbClr>
              </a:gs>
              <a:gs pos="100000">
                <a:srgbClr val="009900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45720" rIns="45720" anchor="ctr" anchorCtr="1"/>
          <a:lstStyle/>
          <a:p>
            <a:pPr eaLnBrk="1" hangingPunct="1">
              <a:defRPr/>
            </a:pPr>
            <a:r>
              <a: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UNCLASSIFIED</a:t>
            </a:r>
          </a:p>
        </p:txBody>
      </p:sp>
      <p:sp>
        <p:nvSpPr>
          <p:cNvPr id="15" name="Rectangle 3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382000" y="6556429"/>
            <a:ext cx="457200" cy="238125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dirty="0" smtClean="0"/>
              <a:t>FY20</a:t>
            </a:r>
            <a:endParaRPr lang="en-US" kern="0" dirty="0"/>
          </a:p>
        </p:txBody>
      </p:sp>
      <p:pic>
        <p:nvPicPr>
          <p:cNvPr id="10" name="Picture 16" descr="IGfancya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848600" y="0"/>
            <a:ext cx="12954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691" y="4194"/>
            <a:ext cx="1175414" cy="9207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0000"/>
        <a:buFont typeface="Wingdings" pitchFamily="2" charset="2"/>
        <a:buChar char="ü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3300"/>
        </a:buClr>
        <a:buSzPct val="90000"/>
        <a:buFont typeface="Wingdings" pitchFamily="2" charset="2"/>
        <a:buChar char="è"/>
        <a:defRPr sz="2800" b="1">
          <a:solidFill>
            <a:srgbClr val="66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400" b="1">
          <a:solidFill>
            <a:srgbClr val="00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u"/>
        <a:defRPr sz="2000" b="1">
          <a:solidFill>
            <a:srgbClr val="00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Font typeface="Wingdings" pitchFamily="2" charset="2"/>
        <a:buChar char="£"/>
        <a:defRPr sz="2000" b="1">
          <a:solidFill>
            <a:srgbClr val="00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2362200" y="5334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54" name="Text Box 13"/>
          <p:cNvSpPr txBox="1">
            <a:spLocks noChangeArrowheads="1"/>
          </p:cNvSpPr>
          <p:nvPr/>
        </p:nvSpPr>
        <p:spPr bwMode="auto">
          <a:xfrm>
            <a:off x="2590800" y="609600"/>
            <a:ext cx="403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55" name="Text Box 16"/>
          <p:cNvSpPr txBox="1">
            <a:spLocks noChangeArrowheads="1"/>
          </p:cNvSpPr>
          <p:nvPr/>
        </p:nvSpPr>
        <p:spPr bwMode="auto">
          <a:xfrm>
            <a:off x="2955925" y="1331913"/>
            <a:ext cx="291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2056" name="Text Box 17"/>
          <p:cNvSpPr txBox="1">
            <a:spLocks noChangeArrowheads="1"/>
          </p:cNvSpPr>
          <p:nvPr/>
        </p:nvSpPr>
        <p:spPr bwMode="auto">
          <a:xfrm>
            <a:off x="381000" y="681687"/>
            <a:ext cx="8458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latin typeface="+mn-lt"/>
            </a:endParaRPr>
          </a:p>
          <a:p>
            <a:pPr algn="ctr"/>
            <a:r>
              <a:rPr lang="en-US" sz="4000" b="1" dirty="0" smtClean="0">
                <a:latin typeface="+mn-lt"/>
              </a:rPr>
              <a:t>7</a:t>
            </a:r>
            <a:r>
              <a:rPr lang="en-US" sz="4000" b="1" baseline="30000" dirty="0" smtClean="0">
                <a:latin typeface="+mn-lt"/>
              </a:rPr>
              <a:t>th</a:t>
            </a:r>
            <a:r>
              <a:rPr lang="en-US" sz="4000" b="1" dirty="0" smtClean="0">
                <a:latin typeface="+mn-lt"/>
              </a:rPr>
              <a:t> ATC Office </a:t>
            </a:r>
            <a:r>
              <a:rPr lang="en-US" sz="4000" b="1" dirty="0">
                <a:latin typeface="+mn-lt"/>
              </a:rPr>
              <a:t>of the </a:t>
            </a:r>
          </a:p>
          <a:p>
            <a:pPr algn="ctr"/>
            <a:r>
              <a:rPr lang="en-US" sz="4000" b="1" dirty="0">
                <a:latin typeface="+mn-lt"/>
              </a:rPr>
              <a:t>Inspector General </a:t>
            </a:r>
          </a:p>
          <a:p>
            <a:pPr algn="ctr"/>
            <a:endParaRPr lang="en-US" sz="3200" b="1" dirty="0" smtClean="0">
              <a:latin typeface="+mn-lt"/>
            </a:endParaRPr>
          </a:p>
          <a:p>
            <a:pPr algn="ctr"/>
            <a:endParaRPr lang="en-US" sz="3200" b="1" dirty="0" smtClean="0">
              <a:latin typeface="+mn-lt"/>
            </a:endParaRPr>
          </a:p>
          <a:p>
            <a:pPr algn="ctr"/>
            <a:endParaRPr lang="en-US" sz="3200" b="1" dirty="0" smtClean="0">
              <a:latin typeface="+mn-lt"/>
            </a:endParaRPr>
          </a:p>
          <a:p>
            <a:pPr algn="ctr"/>
            <a:endParaRPr lang="en-US" sz="3200" b="1" dirty="0" smtClean="0">
              <a:latin typeface="+mn-lt"/>
            </a:endParaRPr>
          </a:p>
        </p:txBody>
      </p:sp>
      <p:pic>
        <p:nvPicPr>
          <p:cNvPr id="6" name="Picture 5" descr="2%20of%202%20INSPECTOR%20GENERA%20INSIGNI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216" y="2827166"/>
            <a:ext cx="3515054" cy="28889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81000"/>
            <a:ext cx="63246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dirty="0" smtClean="0">
                <a:solidFill>
                  <a:schemeClr val="bg1"/>
                </a:solidFill>
                <a:latin typeface="+mn-lt"/>
              </a:rPr>
              <a:t>AGENDA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6172200" cy="4953000"/>
          </a:xfr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5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IG Functions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Going to see the IG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Why do people come to the IG?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What can the IG do for me?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What gets Soldiers into trouble?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Contact Information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  <a:defRPr/>
            </a:pPr>
            <a:r>
              <a:rPr lang="en-US" sz="2400" dirty="0" smtClean="0"/>
              <a:t>Questions</a:t>
            </a:r>
          </a:p>
        </p:txBody>
      </p:sp>
      <p:pic>
        <p:nvPicPr>
          <p:cNvPr id="4" name="Picture 3" descr="complain#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52382" y="1752600"/>
            <a:ext cx="2691618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22"/>
          <p:cNvSpPr>
            <a:spLocks noChangeArrowheads="1"/>
          </p:cNvSpPr>
          <p:nvPr/>
        </p:nvSpPr>
        <p:spPr bwMode="auto">
          <a:xfrm rot="10800000">
            <a:off x="3184525" y="3352800"/>
            <a:ext cx="2759075" cy="24384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76200" algn="ctr">
            <a:solidFill>
              <a:srgbClr val="FFFF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>
              <a:latin typeface="+mj-lt"/>
            </a:endParaRPr>
          </a:p>
        </p:txBody>
      </p:sp>
      <p:sp>
        <p:nvSpPr>
          <p:cNvPr id="12" name="Isosceles Triangle 25"/>
          <p:cNvSpPr>
            <a:spLocks noChangeArrowheads="1"/>
          </p:cNvSpPr>
          <p:nvPr/>
        </p:nvSpPr>
        <p:spPr bwMode="auto">
          <a:xfrm>
            <a:off x="1797050" y="3352800"/>
            <a:ext cx="2759075" cy="2438400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 w="762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>
              <a:latin typeface="+mj-lt"/>
            </a:endParaRPr>
          </a:p>
        </p:txBody>
      </p:sp>
      <p:sp>
        <p:nvSpPr>
          <p:cNvPr id="13" name="Isosceles Triangle 26"/>
          <p:cNvSpPr>
            <a:spLocks noChangeArrowheads="1"/>
          </p:cNvSpPr>
          <p:nvPr/>
        </p:nvSpPr>
        <p:spPr bwMode="auto">
          <a:xfrm>
            <a:off x="4556125" y="3352800"/>
            <a:ext cx="2759075" cy="2438400"/>
          </a:xfrm>
          <a:prstGeom prst="triangle">
            <a:avLst>
              <a:gd name="adj" fmla="val 50000"/>
            </a:avLst>
          </a:prstGeom>
          <a:solidFill>
            <a:srgbClr val="33CCFF"/>
          </a:solidFill>
          <a:ln w="762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>
              <a:latin typeface="+mj-lt"/>
            </a:endParaRPr>
          </a:p>
        </p:txBody>
      </p:sp>
      <p:sp>
        <p:nvSpPr>
          <p:cNvPr id="14" name="Isosceles Triangle 27"/>
          <p:cNvSpPr>
            <a:spLocks noChangeArrowheads="1"/>
          </p:cNvSpPr>
          <p:nvPr/>
        </p:nvSpPr>
        <p:spPr bwMode="auto">
          <a:xfrm>
            <a:off x="3184525" y="914400"/>
            <a:ext cx="2759075" cy="2438400"/>
          </a:xfrm>
          <a:prstGeom prst="triangle">
            <a:avLst>
              <a:gd name="adj" fmla="val 50000"/>
            </a:avLst>
          </a:prstGeom>
          <a:solidFill>
            <a:srgbClr val="00FF00"/>
          </a:solidFill>
          <a:ln w="762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 dirty="0">
              <a:latin typeface="+mj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733800" y="259080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313" tIns="42863" rIns="87313" bIns="42863">
            <a:spAutoFit/>
          </a:bodyPr>
          <a:lstStyle/>
          <a:p>
            <a:pPr defTabSz="858838" eaLnBrk="0" hangingPunct="0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081D5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ASSISTANCE</a:t>
            </a:r>
            <a:endParaRPr lang="en-US" sz="1800" b="1" dirty="0">
              <a:solidFill>
                <a:srgbClr val="081D5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5105400" y="5312463"/>
            <a:ext cx="1752600" cy="33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313" tIns="42863" rIns="87313" bIns="42863">
            <a:spAutoFit/>
          </a:bodyPr>
          <a:lstStyle/>
          <a:p>
            <a:pPr defTabSz="858838" eaLnBrk="0" hangingPunct="0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081D5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INSPECTIONS</a:t>
            </a:r>
            <a:endParaRPr lang="en-US" sz="1800" b="1" dirty="0">
              <a:solidFill>
                <a:srgbClr val="081D5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2057400" y="5379138"/>
            <a:ext cx="2286000" cy="33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313" tIns="42863" rIns="87313" bIns="42863">
            <a:spAutoFit/>
          </a:bodyPr>
          <a:lstStyle/>
          <a:p>
            <a:pPr defTabSz="858838" eaLnBrk="0" hangingPunct="0">
              <a:lnSpc>
                <a:spcPct val="90000"/>
              </a:lnSpc>
              <a:defRPr/>
            </a:pPr>
            <a:r>
              <a:rPr lang="en-US" sz="1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INVESTIGATIONS</a:t>
            </a:r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886200" y="3657600"/>
            <a:ext cx="15240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313" tIns="42863" rIns="87313" bIns="42863">
            <a:spAutoFit/>
          </a:bodyPr>
          <a:lstStyle/>
          <a:p>
            <a:pPr defTabSz="858838" eaLnBrk="0" hangingPunct="0">
              <a:lnSpc>
                <a:spcPct val="90000"/>
              </a:lnSpc>
              <a:defRPr/>
            </a:pPr>
            <a:r>
              <a:rPr lang="en-US" sz="1800" b="1" dirty="0">
                <a:solidFill>
                  <a:srgbClr val="081D5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TEACHING</a:t>
            </a:r>
          </a:p>
          <a:p>
            <a:pPr defTabSz="858838" eaLnBrk="0" hangingPunct="0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081D5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     AND</a:t>
            </a:r>
            <a:endParaRPr lang="en-US" sz="1800" b="1" dirty="0">
              <a:solidFill>
                <a:srgbClr val="081D58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  <a:p>
            <a:pPr defTabSz="858838" eaLnBrk="0" hangingPunct="0">
              <a:lnSpc>
                <a:spcPct val="90000"/>
              </a:lnSpc>
              <a:defRPr/>
            </a:pPr>
            <a:r>
              <a:rPr lang="en-US" sz="1800" b="1" dirty="0">
                <a:solidFill>
                  <a:srgbClr val="081D5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TRAINING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47800" y="5892225"/>
            <a:ext cx="6096000" cy="584775"/>
          </a:xfrm>
          <a:prstGeom prst="rect">
            <a:avLst/>
          </a:prstGeom>
          <a:solidFill>
            <a:srgbClr val="FFCC99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271463" indent="-271463" algn="ctr" defTabSz="868363" eaLnBrk="1" hangingPunct="1">
              <a:spcBef>
                <a:spcPct val="20000"/>
              </a:spcBef>
              <a:buClr>
                <a:schemeClr val="tx1"/>
              </a:buClr>
              <a:buSzPct val="110000"/>
            </a:pPr>
            <a:r>
              <a:rPr lang="en-US" sz="1600" b="1" dirty="0" smtClean="0">
                <a:latin typeface="+mj-lt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“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</a:rPr>
              <a:t>The Inspector General is an extension of the </a:t>
            </a:r>
            <a:r>
              <a:rPr lang="en-US" sz="1600" b="1" i="1" u="sng" dirty="0" smtClean="0">
                <a:solidFill>
                  <a:srgbClr val="0000FF"/>
                </a:solidFill>
                <a:latin typeface="+mj-lt"/>
              </a:rPr>
              <a:t>eyes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</a:rPr>
              <a:t>, </a:t>
            </a:r>
            <a:r>
              <a:rPr lang="en-US" sz="1600" b="1" i="1" u="sng" dirty="0" smtClean="0">
                <a:solidFill>
                  <a:srgbClr val="0000FF"/>
                </a:solidFill>
                <a:latin typeface="+mj-lt"/>
              </a:rPr>
              <a:t>ears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</a:rPr>
              <a:t>, </a:t>
            </a:r>
            <a:r>
              <a:rPr lang="en-US" sz="1600" b="1" i="1" u="sng" dirty="0" smtClean="0">
                <a:solidFill>
                  <a:srgbClr val="0000FF"/>
                </a:solidFill>
                <a:latin typeface="+mj-lt"/>
              </a:rPr>
              <a:t>voice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</a:rPr>
              <a:t>, and </a:t>
            </a:r>
            <a:r>
              <a:rPr lang="en-US" sz="1600" b="1" i="1" u="sng" dirty="0" smtClean="0">
                <a:solidFill>
                  <a:srgbClr val="0000FF"/>
                </a:solidFill>
                <a:latin typeface="+mj-lt"/>
              </a:rPr>
              <a:t>conscience</a:t>
            </a:r>
            <a:r>
              <a:rPr lang="en-US" sz="1600" b="1" i="1" dirty="0" smtClean="0">
                <a:solidFill>
                  <a:srgbClr val="FF0000"/>
                </a:solidFill>
                <a:latin typeface="+mj-lt"/>
              </a:rPr>
              <a:t> of the Commander.”</a:t>
            </a:r>
          </a:p>
        </p:txBody>
      </p: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1524000" y="228600"/>
            <a:ext cx="602456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3200" b="1" cap="all" dirty="0" smtClean="0">
                <a:solidFill>
                  <a:schemeClr val="bg1"/>
                </a:solidFill>
                <a:latin typeface="+mj-lt"/>
              </a:rPr>
              <a:t>U.S. ArMY ig system</a:t>
            </a:r>
            <a:endParaRPr lang="en-US" sz="3200" b="1" cap="all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6200" y="1041905"/>
            <a:ext cx="3124200" cy="2086725"/>
          </a:xfrm>
          <a:prstGeom prst="rect">
            <a:avLst/>
          </a:prstGeom>
          <a:solidFill>
            <a:srgbClr val="FFCC99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marL="230188" lvl="0" indent="-230188" eaLnBrk="1" fontAlgn="auto" hangingPunct="1"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  <a:defRPr/>
            </a:pPr>
            <a:r>
              <a:rPr lang="en-US" sz="1600" b="1" u="sng" dirty="0" smtClean="0">
                <a:latin typeface="Arial" pitchFamily="34" charset="0"/>
                <a:cs typeface="Arial" pitchFamily="34" charset="0"/>
              </a:rPr>
              <a:t>IG Mission:</a:t>
            </a:r>
          </a:p>
          <a:p>
            <a:pPr marL="230188" indent="-230188" eaLnBrk="1" fontAlgn="auto" hangingPunct="1"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  <a:defRPr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“Determine the </a:t>
            </a: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state of the command’s discipline, efficiency, economy, morale, training, and readiness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as directed by the commander”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1100" b="1" i="1" dirty="0" smtClean="0">
                <a:latin typeface="Arial" pitchFamily="34" charset="0"/>
                <a:cs typeface="Arial" pitchFamily="34" charset="0"/>
              </a:rPr>
              <a:t>AR 20-1, paragraph 1-4b.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US" sz="11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derived from   10 USC 3020</a:t>
            </a:r>
            <a:endParaRPr lang="en-US" sz="1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9175" y="6553200"/>
            <a:ext cx="457200" cy="238125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B4B809F-1944-4D25-9715-D22843140AA2}" type="slidenum">
              <a:rPr lang="en-US" kern="0" smtClean="0"/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en-US" kern="0" dirty="0"/>
          </a:p>
        </p:txBody>
      </p:sp>
      <p:sp>
        <p:nvSpPr>
          <p:cNvPr id="27" name="TextBox 26"/>
          <p:cNvSpPr txBox="1"/>
          <p:nvPr/>
        </p:nvSpPr>
        <p:spPr>
          <a:xfrm>
            <a:off x="5943601" y="1683603"/>
            <a:ext cx="3047999" cy="830997"/>
          </a:xfrm>
          <a:prstGeom prst="rect">
            <a:avLst/>
          </a:prstGeom>
          <a:solidFill>
            <a:srgbClr val="FFCC99"/>
          </a:solidFill>
          <a:ln w="381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+mj-lt"/>
                <a:cs typeface="Arial" charset="0"/>
              </a:rPr>
              <a:t>Perform as </a:t>
            </a:r>
            <a:r>
              <a:rPr lang="en-US" sz="1600" b="1" i="1" dirty="0" smtClean="0">
                <a:solidFill>
                  <a:srgbClr val="0000FF"/>
                </a:solidFill>
                <a:latin typeface="+mj-lt"/>
                <a:cs typeface="Arial" charset="0"/>
              </a:rPr>
              <a:t>fair</a:t>
            </a:r>
            <a:r>
              <a:rPr lang="en-US" sz="1600" b="1" i="1" dirty="0" smtClean="0">
                <a:latin typeface="+mj-lt"/>
                <a:cs typeface="Arial" charset="0"/>
              </a:rPr>
              <a:t>, </a:t>
            </a:r>
            <a:r>
              <a:rPr lang="en-US" sz="1600" b="1" i="1" dirty="0" smtClean="0">
                <a:solidFill>
                  <a:srgbClr val="0000FF"/>
                </a:solidFill>
                <a:latin typeface="+mj-lt"/>
                <a:cs typeface="Arial" charset="0"/>
              </a:rPr>
              <a:t>objective</a:t>
            </a:r>
            <a:r>
              <a:rPr lang="en-US" sz="1600" b="1" i="1" dirty="0" smtClean="0">
                <a:latin typeface="+mj-lt"/>
                <a:cs typeface="Arial" charset="0"/>
              </a:rPr>
              <a:t>, and </a:t>
            </a:r>
            <a:r>
              <a:rPr lang="en-US" sz="1600" b="1" i="1" dirty="0" smtClean="0">
                <a:solidFill>
                  <a:srgbClr val="0000FF"/>
                </a:solidFill>
                <a:latin typeface="+mj-lt"/>
                <a:cs typeface="Arial" charset="0"/>
              </a:rPr>
              <a:t>impartial</a:t>
            </a:r>
            <a:r>
              <a:rPr lang="en-US" sz="1600" b="1" i="1" dirty="0" smtClean="0">
                <a:latin typeface="+mj-lt"/>
                <a:cs typeface="Arial" charset="0"/>
              </a:rPr>
              <a:t> </a:t>
            </a:r>
            <a:r>
              <a:rPr lang="en-US" sz="1600" b="1" i="1" dirty="0" smtClean="0">
                <a:solidFill>
                  <a:srgbClr val="006600"/>
                </a:solidFill>
                <a:latin typeface="+mj-lt"/>
                <a:cs typeface="Arial" charset="0"/>
              </a:rPr>
              <a:t>fact-finders</a:t>
            </a:r>
            <a:r>
              <a:rPr lang="en-US" sz="1600" b="1" i="1" dirty="0" smtClean="0">
                <a:latin typeface="+mj-lt"/>
                <a:cs typeface="Arial" charset="0"/>
              </a:rPr>
              <a:t> and </a:t>
            </a:r>
            <a:r>
              <a:rPr lang="en-US" sz="1600" b="1" i="1" dirty="0" smtClean="0">
                <a:solidFill>
                  <a:srgbClr val="006600"/>
                </a:solidFill>
                <a:latin typeface="+mj-lt"/>
                <a:cs typeface="Arial" charset="0"/>
              </a:rPr>
              <a:t>problem solvers</a:t>
            </a:r>
            <a:endParaRPr lang="en-US" sz="1600" b="1" i="1" dirty="0">
              <a:solidFill>
                <a:srgbClr val="006600"/>
              </a:solidFill>
              <a:latin typeface="+mn-lt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5943600" y="2788622"/>
            <a:ext cx="4038600" cy="2392978"/>
            <a:chOff x="5867400" y="4242163"/>
            <a:chExt cx="4038600" cy="2392978"/>
          </a:xfrm>
        </p:grpSpPr>
        <p:pic>
          <p:nvPicPr>
            <p:cNvPr id="21" name="Picture 2" descr="http://wiki.lesswrong.com/mediawiki/images/3/39/Scales.jpg"/>
            <p:cNvPicPr>
              <a:picLocks noChangeAspect="1" noChangeArrowheads="1"/>
            </p:cNvPicPr>
            <p:nvPr/>
          </p:nvPicPr>
          <p:blipFill>
            <a:blip r:embed="rId3" cstate="print"/>
            <a:srcRect l="3333" t="12953" r="54086" b="10436"/>
            <a:stretch>
              <a:fillRect/>
            </a:stretch>
          </p:blipFill>
          <p:spPr bwMode="auto">
            <a:xfrm>
              <a:off x="6858000" y="4572000"/>
              <a:ext cx="1981200" cy="1560945"/>
            </a:xfrm>
            <a:prstGeom prst="rect">
              <a:avLst/>
            </a:prstGeom>
            <a:noFill/>
          </p:spPr>
        </p:pic>
        <p:sp>
          <p:nvSpPr>
            <p:cNvPr id="25" name="Rectangle 2"/>
            <p:cNvSpPr txBox="1">
              <a:spLocks noChangeArrowheads="1"/>
            </p:cNvSpPr>
            <p:nvPr/>
          </p:nvSpPr>
          <p:spPr bwMode="gray">
            <a:xfrm>
              <a:off x="6477000" y="4242163"/>
              <a:ext cx="2895600" cy="585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2075" tIns="46038" rIns="92075" bIns="46038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  <a:t>A delicate balance …</a:t>
              </a:r>
              <a:b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rPr>
              </a:br>
              <a:endPara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8014854" y="5141857"/>
              <a:ext cx="914400" cy="462307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eaLnBrk="0" hangingPunct="0"/>
              <a:r>
                <a:rPr lang="en-US" sz="800" b="1" dirty="0">
                  <a:solidFill>
                    <a:srgbClr val="C00000"/>
                  </a:solidFill>
                  <a:latin typeface="+mj-lt"/>
                </a:rPr>
                <a:t>FAIR AND </a:t>
              </a:r>
            </a:p>
            <a:p>
              <a:pPr algn="ctr" eaLnBrk="0" hangingPunct="0"/>
              <a:r>
                <a:rPr lang="en-US" sz="800" b="1" dirty="0">
                  <a:solidFill>
                    <a:srgbClr val="C00000"/>
                  </a:solidFill>
                  <a:latin typeface="+mj-lt"/>
                </a:rPr>
                <a:t>IMPARTIAL</a:t>
              </a:r>
            </a:p>
            <a:p>
              <a:pPr algn="ctr" eaLnBrk="0" hangingPunct="0"/>
              <a:r>
                <a:rPr lang="en-US" sz="800" b="1" dirty="0">
                  <a:solidFill>
                    <a:srgbClr val="C00000"/>
                  </a:solidFill>
                  <a:latin typeface="+mj-lt"/>
                </a:rPr>
                <a:t>FACT-FINDER</a:t>
              </a:r>
            </a:p>
          </p:txBody>
        </p:sp>
        <p:sp>
          <p:nvSpPr>
            <p:cNvPr id="28" name="Rectangle 7"/>
            <p:cNvSpPr>
              <a:spLocks noChangeArrowheads="1"/>
            </p:cNvSpPr>
            <p:nvPr/>
          </p:nvSpPr>
          <p:spPr bwMode="auto">
            <a:xfrm>
              <a:off x="7259782" y="5773883"/>
              <a:ext cx="1184564" cy="301336"/>
            </a:xfrm>
            <a:prstGeom prst="rect">
              <a:avLst/>
            </a:prstGeom>
            <a:solidFill>
              <a:srgbClr val="92D050"/>
            </a:solidFill>
            <a:ln w="381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1200" b="1" dirty="0" smtClean="0">
                  <a:latin typeface="+mj-lt"/>
                </a:rPr>
                <a:t>INTEGRITY</a:t>
              </a:r>
              <a:endParaRPr lang="en-US" sz="1200" b="1" dirty="0">
                <a:latin typeface="+mj-lt"/>
              </a:endParaRPr>
            </a:p>
          </p:txBody>
        </p:sp>
        <p:sp>
          <p:nvSpPr>
            <p:cNvPr id="29" name="Rectangle 8"/>
            <p:cNvSpPr>
              <a:spLocks noChangeArrowheads="1"/>
            </p:cNvSpPr>
            <p:nvPr/>
          </p:nvSpPr>
          <p:spPr bwMode="auto">
            <a:xfrm>
              <a:off x="5867400" y="6177941"/>
              <a:ext cx="4038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 anchor="ctr"/>
            <a:lstStyle/>
            <a:p>
              <a:pPr algn="ctr"/>
              <a:r>
                <a:rPr lang="en-US" sz="1600" b="1" dirty="0">
                  <a:solidFill>
                    <a:srgbClr val="FF0000"/>
                  </a:solidFill>
                  <a:latin typeface="+mj-lt"/>
                </a:rPr>
                <a:t>. </a:t>
              </a:r>
              <a:r>
                <a:rPr lang="en-US" sz="1600" b="1" dirty="0">
                  <a:solidFill>
                    <a:srgbClr val="C00000"/>
                  </a:solidFill>
                  <a:latin typeface="+mj-lt"/>
                </a:rPr>
                <a:t>. . but a very clear </a:t>
              </a:r>
              <a:endParaRPr lang="en-US" sz="1600" b="1" dirty="0" smtClean="0">
                <a:solidFill>
                  <a:srgbClr val="C00000"/>
                </a:solidFill>
                <a:latin typeface="+mj-lt"/>
              </a:endParaRPr>
            </a:p>
            <a:p>
              <a:pPr algn="ctr"/>
              <a:r>
                <a:rPr lang="en-US" sz="1600" b="1" dirty="0" smtClean="0">
                  <a:solidFill>
                    <a:srgbClr val="C00000"/>
                  </a:solidFill>
                  <a:latin typeface="+mj-lt"/>
                </a:rPr>
                <a:t>distinction</a:t>
              </a:r>
              <a:endParaRPr lang="en-US" sz="16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6688281" y="5263541"/>
              <a:ext cx="1066800" cy="33919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eaLnBrk="0" hangingPunct="0"/>
              <a:r>
                <a:rPr lang="en-US" sz="800" b="1" dirty="0" smtClean="0">
                  <a:solidFill>
                    <a:srgbClr val="0066FF"/>
                  </a:solidFill>
                  <a:latin typeface="+mj-lt"/>
                </a:rPr>
                <a:t>EXTENSION OF</a:t>
              </a:r>
              <a:endParaRPr lang="en-US" sz="800" b="1" dirty="0">
                <a:solidFill>
                  <a:srgbClr val="0066FF"/>
                </a:solidFill>
                <a:latin typeface="+mj-lt"/>
              </a:endParaRPr>
            </a:p>
            <a:p>
              <a:pPr algn="ctr" eaLnBrk="0" hangingPunct="0"/>
              <a:r>
                <a:rPr lang="en-US" sz="800" b="1" dirty="0">
                  <a:solidFill>
                    <a:srgbClr val="0066FF"/>
                  </a:solidFill>
                  <a:latin typeface="+mj-lt"/>
                </a:rPr>
                <a:t>COMMANDER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620000" cy="492443"/>
          </a:xfrm>
        </p:spPr>
        <p:txBody>
          <a:bodyPr/>
          <a:lstStyle/>
          <a:p>
            <a:r>
              <a:rPr lang="en-US" dirty="0" smtClean="0"/>
              <a:t>Why People Come to the IG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28600" y="1219200"/>
            <a:ext cx="8534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SzPct val="80000"/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b="1" dirty="0" smtClean="0">
                <a:latin typeface="+mn-lt"/>
                <a:cs typeface="Arial" charset="0"/>
              </a:rPr>
              <a:t> Perception that </a:t>
            </a:r>
            <a:r>
              <a:rPr lang="en-US" b="1" i="1" dirty="0" smtClean="0">
                <a:solidFill>
                  <a:srgbClr val="FF0000"/>
                </a:solidFill>
                <a:latin typeface="+mn-lt"/>
                <a:cs typeface="Arial" charset="0"/>
              </a:rPr>
              <a:t>nothing is being done </a:t>
            </a:r>
            <a:r>
              <a:rPr lang="en-US" b="1" dirty="0" smtClean="0">
                <a:latin typeface="+mn-lt"/>
                <a:cs typeface="Arial" charset="0"/>
              </a:rPr>
              <a:t>to help</a:t>
            </a:r>
          </a:p>
          <a:p>
            <a:pPr>
              <a:lnSpc>
                <a:spcPct val="150000"/>
              </a:lnSpc>
              <a:buSzPct val="80000"/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b="1" dirty="0" smtClean="0">
                <a:latin typeface="+mn-lt"/>
                <a:cs typeface="Arial" charset="0"/>
              </a:rPr>
              <a:t> Believe the </a:t>
            </a:r>
            <a:r>
              <a:rPr lang="en-US" b="1" i="1" dirty="0" smtClean="0">
                <a:solidFill>
                  <a:srgbClr val="FF0000"/>
                </a:solidFill>
                <a:latin typeface="+mn-lt"/>
                <a:cs typeface="Arial" charset="0"/>
              </a:rPr>
              <a:t>chain of command does not care</a:t>
            </a:r>
            <a:endParaRPr lang="en-US" b="1" dirty="0" smtClean="0">
              <a:latin typeface="+mn-lt"/>
              <a:cs typeface="Arial" charset="0"/>
            </a:endParaRPr>
          </a:p>
          <a:p>
            <a:pPr>
              <a:lnSpc>
                <a:spcPct val="150000"/>
              </a:lnSpc>
              <a:buSzPct val="80000"/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b="1" dirty="0" smtClean="0">
                <a:latin typeface="+mn-lt"/>
                <a:cs typeface="Arial" charset="0"/>
              </a:rPr>
              <a:t> Leadership is </a:t>
            </a:r>
            <a:r>
              <a:rPr lang="en-US" b="1" i="1" dirty="0" smtClean="0">
                <a:solidFill>
                  <a:srgbClr val="FF0000"/>
                </a:solidFill>
                <a:latin typeface="+mn-lt"/>
                <a:cs typeface="Arial" charset="0"/>
              </a:rPr>
              <a:t>slow in responding </a:t>
            </a:r>
            <a:r>
              <a:rPr lang="en-US" b="1" dirty="0" smtClean="0">
                <a:latin typeface="+mn-lt"/>
                <a:cs typeface="Arial" charset="0"/>
              </a:rPr>
              <a:t>to concerns</a:t>
            </a:r>
          </a:p>
          <a:p>
            <a:pPr>
              <a:lnSpc>
                <a:spcPct val="150000"/>
              </a:lnSpc>
              <a:buSzPct val="80000"/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b="1" dirty="0" smtClean="0">
                <a:latin typeface="+mn-lt"/>
                <a:cs typeface="Arial" charset="0"/>
              </a:rPr>
              <a:t> Feel they may be a </a:t>
            </a:r>
            <a:r>
              <a:rPr lang="en-US" b="1" i="1" dirty="0" smtClean="0">
                <a:solidFill>
                  <a:srgbClr val="FF0000"/>
                </a:solidFill>
                <a:latin typeface="+mn-lt"/>
                <a:cs typeface="Arial" charset="0"/>
              </a:rPr>
              <a:t>victim of reprisal</a:t>
            </a:r>
            <a:endParaRPr lang="en-US" b="1" dirty="0" smtClean="0">
              <a:latin typeface="+mn-lt"/>
              <a:cs typeface="Arial" charset="0"/>
            </a:endParaRPr>
          </a:p>
          <a:p>
            <a:pPr>
              <a:lnSpc>
                <a:spcPct val="150000"/>
              </a:lnSpc>
              <a:buSzPct val="80000"/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b="1" dirty="0" smtClean="0">
                <a:latin typeface="+mn-lt"/>
                <a:cs typeface="Arial" charset="0"/>
              </a:rPr>
              <a:t> Want to </a:t>
            </a:r>
            <a:r>
              <a:rPr lang="en-US" b="1" i="1" dirty="0" smtClean="0">
                <a:solidFill>
                  <a:srgbClr val="FF0000"/>
                </a:solidFill>
                <a:latin typeface="+mn-lt"/>
                <a:cs typeface="Arial" charset="0"/>
              </a:rPr>
              <a:t>prevent an action </a:t>
            </a:r>
            <a:r>
              <a:rPr lang="en-US" b="1" dirty="0" smtClean="0">
                <a:latin typeface="+mn-lt"/>
                <a:cs typeface="Arial" charset="0"/>
              </a:rPr>
              <a:t>(i.e. UCMJ) by the unit</a:t>
            </a:r>
          </a:p>
          <a:p>
            <a:pPr>
              <a:lnSpc>
                <a:spcPct val="150000"/>
              </a:lnSpc>
              <a:buSzPct val="80000"/>
              <a:buFont typeface="Arial" pitchFamily="34" charset="0"/>
              <a:buChar char="•"/>
              <a:tabLst>
                <a:tab pos="571500" algn="l"/>
              </a:tabLst>
            </a:pPr>
            <a:r>
              <a:rPr lang="en-US" b="1" dirty="0" smtClean="0">
                <a:latin typeface="+mn-lt"/>
                <a:cs typeface="Arial" charset="0"/>
              </a:rPr>
              <a:t> Think coming to the IG will </a:t>
            </a:r>
            <a:r>
              <a:rPr lang="en-US" b="1" i="1" dirty="0" smtClean="0">
                <a:solidFill>
                  <a:srgbClr val="FF0000"/>
                </a:solidFill>
                <a:latin typeface="+mn-lt"/>
                <a:cs typeface="Arial" charset="0"/>
              </a:rPr>
              <a:t>scare their leadership</a:t>
            </a:r>
            <a:endParaRPr lang="en-US" b="1" dirty="0" smtClean="0">
              <a:latin typeface="+mn-lt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3896" y="5057477"/>
            <a:ext cx="6172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latin typeface="+mn-lt"/>
                <a:cs typeface="Arial" charset="0"/>
              </a:rPr>
              <a:t> </a:t>
            </a:r>
            <a:r>
              <a:rPr lang="en-US" sz="2800" b="1" i="1" dirty="0" smtClean="0">
                <a:latin typeface="+mn-lt"/>
              </a:rPr>
              <a:t>IGs are fair &amp; impartial fact finders</a:t>
            </a:r>
            <a:endParaRPr lang="en-US" sz="2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86500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3137346" y="339725"/>
            <a:ext cx="9096375" cy="584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b="1" dirty="0" smtClean="0">
                <a:latin typeface="Arial" charset="0"/>
                <a:cs typeface="Arial" charset="0"/>
              </a:rPr>
              <a:t>IG Assistance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43000" y="1447800"/>
            <a:ext cx="3352800" cy="3048000"/>
          </a:xfrm>
          <a:prstGeom prst="rect">
            <a:avLst/>
          </a:prstGeom>
          <a:solidFill>
            <a:srgbClr val="92D05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itchFamily="2" charset="2"/>
              <a:buChar char="ü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90000"/>
              <a:buFont typeface="Wingdings" pitchFamily="2" charset="2"/>
              <a:buChar char="è"/>
              <a:defRPr sz="2800" b="1">
                <a:solidFill>
                  <a:srgbClr val="6633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u"/>
              <a:defRPr sz="2400" b="1">
                <a:solidFill>
                  <a:srgbClr val="0066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u"/>
              <a:defRPr sz="2000" b="1">
                <a:solidFill>
                  <a:srgbClr val="0066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600" kern="0" smtClean="0">
                <a:latin typeface="Arial" charset="0"/>
                <a:cs typeface="Arial" charset="0"/>
              </a:rPr>
              <a:t>Pay issues</a:t>
            </a:r>
          </a:p>
          <a:p>
            <a:pPr>
              <a:buFont typeface="Arial" pitchFamily="34" charset="0"/>
              <a:buChar char="•"/>
            </a:pPr>
            <a:r>
              <a:rPr lang="en-US" sz="1600" kern="0" smtClean="0">
                <a:latin typeface="Arial" charset="0"/>
                <a:cs typeface="Arial" charset="0"/>
              </a:rPr>
              <a:t>Harassment/Maltreatment</a:t>
            </a:r>
          </a:p>
          <a:p>
            <a:pPr>
              <a:buFont typeface="Arial" pitchFamily="34" charset="0"/>
              <a:buChar char="•"/>
            </a:pPr>
            <a:r>
              <a:rPr lang="en-US" sz="1600" kern="0" smtClean="0">
                <a:latin typeface="Arial" charset="0"/>
                <a:cs typeface="Arial" charset="0"/>
              </a:rPr>
              <a:t>Commander/Leader actions</a:t>
            </a:r>
          </a:p>
          <a:p>
            <a:pPr>
              <a:buFont typeface="Arial" pitchFamily="34" charset="0"/>
              <a:buChar char="•"/>
            </a:pPr>
            <a:r>
              <a:rPr lang="en-US" sz="1600" kern="0" smtClean="0">
                <a:latin typeface="Arial" charset="0"/>
                <a:cs typeface="Arial" charset="0"/>
              </a:rPr>
              <a:t>Policy issues</a:t>
            </a:r>
          </a:p>
          <a:p>
            <a:pPr>
              <a:buFont typeface="Arial" pitchFamily="34" charset="0"/>
              <a:buChar char="•"/>
            </a:pPr>
            <a:r>
              <a:rPr lang="en-US" sz="1600" kern="0" smtClean="0">
                <a:latin typeface="Arial" charset="0"/>
                <a:cs typeface="Arial" charset="0"/>
              </a:rPr>
              <a:t>Counseling</a:t>
            </a:r>
          </a:p>
          <a:p>
            <a:pPr>
              <a:buFont typeface="Arial" pitchFamily="34" charset="0"/>
              <a:buChar char="•"/>
            </a:pPr>
            <a:r>
              <a:rPr lang="en-US" sz="1600" kern="0" smtClean="0">
                <a:latin typeface="Arial" charset="0"/>
                <a:cs typeface="Arial" charset="0"/>
              </a:rPr>
              <a:t>Personnel Management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smtClean="0">
                <a:latin typeface="Arial" pitchFamily="34" charset="0"/>
                <a:cs typeface="Arial" pitchFamily="34" charset="0"/>
              </a:rPr>
              <a:t>Family support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smtClean="0">
                <a:latin typeface="Arial" pitchFamily="34" charset="0"/>
                <a:cs typeface="Arial" pitchFamily="34" charset="0"/>
              </a:rPr>
              <a:t>Whistleblower reprisal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smtClean="0">
                <a:latin typeface="Arial" pitchFamily="34" charset="0"/>
                <a:cs typeface="Arial" pitchFamily="34" charset="0"/>
              </a:rPr>
              <a:t>Command climate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kern="0" smtClean="0">
                <a:latin typeface="Arial" pitchFamily="34" charset="0"/>
                <a:cs typeface="Arial" pitchFamily="34" charset="0"/>
              </a:rPr>
              <a:t>Transgender policy</a:t>
            </a:r>
            <a:endParaRPr lang="en-US" sz="1600" kern="0" dirty="0" smtClean="0">
              <a:latin typeface="Arial" charset="0"/>
              <a:cs typeface="Arial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257800" y="1425144"/>
            <a:ext cx="3505200" cy="4061256"/>
          </a:xfrm>
          <a:prstGeom prst="rect">
            <a:avLst/>
          </a:prstGeom>
          <a:solidFill>
            <a:srgbClr val="FF505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Recommend punishment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Interpret law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Establish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command policy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Exercise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Directive Authority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lang="en-US" sz="1600" b="1" kern="0" dirty="0" smtClean="0">
                <a:latin typeface="Arial" charset="0"/>
                <a:cs typeface="Arial" charset="0"/>
              </a:rPr>
              <a:t>Take sides</a:t>
            </a:r>
            <a:endParaRPr kumimoji="0" lang="en-US" sz="16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Arial" pitchFamily="34" charset="0"/>
              <a:buChar char="•"/>
              <a:tabLst/>
              <a:defRPr/>
            </a:pPr>
            <a:r>
              <a:rPr lang="en-US" sz="1600" b="1" kern="0" baseline="0" dirty="0" smtClean="0">
                <a:latin typeface="Arial" charset="0"/>
                <a:ea typeface="+mn-ea"/>
                <a:cs typeface="Arial" charset="0"/>
              </a:rPr>
              <a:t>Change established redress procedures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Court Martial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lang="en-US" sz="1100" b="1" kern="0" baseline="0" dirty="0" smtClean="0">
                <a:latin typeface="Arial" charset="0"/>
                <a:ea typeface="+mn-ea"/>
                <a:cs typeface="Arial" charset="0"/>
              </a:rPr>
              <a:t>Non-judicial</a:t>
            </a:r>
            <a:r>
              <a:rPr lang="en-US" sz="1100" b="1" kern="0" dirty="0" smtClean="0">
                <a:latin typeface="Arial" charset="0"/>
                <a:ea typeface="+mn-ea"/>
                <a:cs typeface="Arial" charset="0"/>
              </a:rPr>
              <a:t> punishment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lang="en-US" sz="1100" b="1" kern="0" dirty="0" smtClean="0">
                <a:latin typeface="Arial" charset="0"/>
                <a:ea typeface="+mn-ea"/>
                <a:cs typeface="Arial" charset="0"/>
              </a:rPr>
              <a:t>Promotions/Reductions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Separations/Discharges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lang="en-US" sz="1100" b="1" kern="0" dirty="0" smtClean="0">
                <a:latin typeface="Arial" charset="0"/>
                <a:ea typeface="+mn-ea"/>
                <a:cs typeface="Arial" charset="0"/>
              </a:rPr>
              <a:t>Property Loss Investigations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Claims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lang="en-US" sz="1100" b="1" kern="0" dirty="0" smtClean="0">
                <a:latin typeface="Arial" charset="0"/>
                <a:ea typeface="+mn-ea"/>
                <a:cs typeface="Arial" charset="0"/>
              </a:rPr>
              <a:t>Evaluations/Relief for Cause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  <a:defRPr/>
            </a:pPr>
            <a:r>
              <a:rPr lang="en-US" sz="1600" b="1" kern="0" dirty="0" smtClean="0">
                <a:latin typeface="Arial" charset="0"/>
                <a:cs typeface="Arial" charset="0"/>
              </a:rPr>
              <a:t>Equal Opportunity complaints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r>
              <a:rPr lang="en-US" sz="1600" b="1" kern="0" dirty="0" smtClean="0">
                <a:latin typeface="Arial" charset="0"/>
                <a:cs typeface="Arial" charset="0"/>
              </a:rPr>
              <a:t>Criminal allegations</a:t>
            </a:r>
          </a:p>
          <a:p>
            <a:pPr marL="800100" lvl="1" indent="-342900">
              <a:spcBef>
                <a:spcPct val="20000"/>
              </a:spcBef>
              <a:buClr>
                <a:schemeClr val="tx1"/>
              </a:buClr>
              <a:buSzPct val="110000"/>
              <a:buFont typeface="Arial" pitchFamily="34" charset="0"/>
              <a:buChar char="•"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10842" y="914400"/>
            <a:ext cx="26452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IGs assist with…</a:t>
            </a:r>
            <a:endParaRPr lang="en-US" b="1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25051" y="914400"/>
            <a:ext cx="1822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IGs don’t…</a:t>
            </a:r>
            <a:endParaRPr lang="en-US" b="1" dirty="0">
              <a:latin typeface="+mn-lt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762000" y="4610100"/>
            <a:ext cx="4273648" cy="175260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itchFamily="2" charset="2"/>
              <a:buChar char="ü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3300"/>
              </a:buClr>
              <a:buSzPct val="90000"/>
              <a:buFont typeface="Wingdings" pitchFamily="2" charset="2"/>
              <a:buChar char="è"/>
              <a:defRPr sz="2800" b="1">
                <a:solidFill>
                  <a:srgbClr val="6633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u"/>
              <a:defRPr sz="2400" b="1">
                <a:solidFill>
                  <a:srgbClr val="0066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5000"/>
              <a:buFont typeface="Wingdings" pitchFamily="2" charset="2"/>
              <a:buChar char="u"/>
              <a:defRPr sz="2000" b="1">
                <a:solidFill>
                  <a:srgbClr val="0066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£"/>
              <a:defRPr sz="2000" b="1">
                <a:solidFill>
                  <a:srgbClr val="006600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1600" dirty="0"/>
              <a:t>Reprisal = When a management official takes (or threatens to take) an unfavorable personnel action against an individual, or withholds (or threatens to withhold) a favorable personnel action, because that individual made or was thought to have made a protected communication or disclosure</a:t>
            </a:r>
            <a:r>
              <a:rPr lang="en-US" sz="1600" dirty="0" smtClean="0"/>
              <a:t>.</a:t>
            </a:r>
            <a:endParaRPr lang="en-US" sz="1600" i="1" dirty="0"/>
          </a:p>
        </p:txBody>
      </p:sp>
      <p:sp>
        <p:nvSpPr>
          <p:cNvPr id="16" name="Circular Arrow 15"/>
          <p:cNvSpPr/>
          <p:nvPr/>
        </p:nvSpPr>
        <p:spPr bwMode="auto">
          <a:xfrm rot="17505951" flipH="1">
            <a:off x="146695" y="3572289"/>
            <a:ext cx="1333292" cy="1219200"/>
          </a:xfrm>
          <a:prstGeom prst="circularArrow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456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388143" y="1295400"/>
            <a:ext cx="8215313" cy="507574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b="1" u="sng" dirty="0" smtClean="0">
                <a:latin typeface="+mn-lt"/>
              </a:rPr>
              <a:t>MISCONDUCT</a:t>
            </a:r>
            <a:endParaRPr lang="en-US" sz="1800" dirty="0" smtClean="0">
              <a:latin typeface="+mn-lt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endParaRPr lang="en-US" sz="1800" b="1" u="sng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b="1" u="sng" dirty="0" smtClean="0">
                <a:latin typeface="+mn-lt"/>
              </a:rPr>
              <a:t>ABUSE OF AUTHORITY</a:t>
            </a:r>
            <a:endParaRPr lang="en-US" sz="1800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sz="1800" b="1" u="sng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b="1" u="sng" dirty="0" smtClean="0">
                <a:latin typeface="+mn-lt"/>
              </a:rPr>
              <a:t>COMMANDER’S DECISIONS/ACTIONS</a:t>
            </a:r>
            <a:endParaRPr lang="en-US" sz="1800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sz="1800" b="1" u="sng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b="1" u="sng" dirty="0" smtClean="0">
                <a:latin typeface="+mn-lt"/>
              </a:rPr>
              <a:t>REPRISALS</a:t>
            </a:r>
            <a:endParaRPr lang="en-US" sz="1800" b="1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sz="1800" b="1" u="sng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b="1" u="sng" dirty="0" smtClean="0">
                <a:latin typeface="+mn-lt"/>
              </a:rPr>
              <a:t>HARASSMENT/BULLYING</a:t>
            </a: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sz="1800" b="1" u="sng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b="1" u="sng" dirty="0" smtClean="0">
                <a:latin typeface="+mn-lt"/>
              </a:rPr>
              <a:t>INAPPROPRIATE </a:t>
            </a:r>
            <a:r>
              <a:rPr lang="en-US" sz="1800" b="1" u="sng" dirty="0">
                <a:latin typeface="+mn-lt"/>
              </a:rPr>
              <a:t>RELATIONSHIP</a:t>
            </a:r>
            <a:endParaRPr lang="en-US" sz="1800" dirty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sz="1800" b="1" u="sng" dirty="0" smtClean="0">
              <a:latin typeface="+mn-lt"/>
            </a:endParaRP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US" sz="1800" b="1" u="sng" dirty="0" smtClean="0">
                <a:solidFill>
                  <a:srgbClr val="FF0000"/>
                </a:solidFill>
                <a:latin typeface="+mn-lt"/>
              </a:rPr>
              <a:t>NONSUPPORT</a:t>
            </a:r>
          </a:p>
          <a:p>
            <a:pPr marL="342900" indent="-342900">
              <a:lnSpc>
                <a:spcPct val="120000"/>
              </a:lnSpc>
              <a:spcAft>
                <a:spcPts val="0"/>
              </a:spcAft>
              <a:buFont typeface="Wingdings" pitchFamily="2" charset="2"/>
              <a:buChar char="Ø"/>
            </a:pPr>
            <a:endParaRPr lang="en-US" sz="1800" b="1" u="sng" dirty="0" smtClean="0"/>
          </a:p>
          <a:p>
            <a:pPr marL="342900" indent="-342900" eaLnBrk="0" hangingPunct="0">
              <a:lnSpc>
                <a:spcPct val="120000"/>
              </a:lnSpc>
              <a:spcAft>
                <a:spcPts val="0"/>
              </a:spcAft>
            </a:pPr>
            <a:endParaRPr lang="en-US" sz="1800" dirty="0" smtClean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38200" y="228600"/>
            <a:ext cx="731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/>
            <a:r>
              <a:rPr lang="en-US" sz="3200" b="1" cap="all" dirty="0" smtClean="0">
                <a:solidFill>
                  <a:schemeClr val="bg1"/>
                </a:solidFill>
                <a:latin typeface="+mj-lt"/>
              </a:rPr>
              <a:t>These can get you in trouble</a:t>
            </a:r>
            <a:endParaRPr lang="en-US" sz="3200" b="1" cap="all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677863" y="6248400"/>
            <a:ext cx="194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29657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Family Support (1 of 2)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000" y="990600"/>
            <a:ext cx="84582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r>
              <a:rPr lang="en-US" sz="2000" b="1" u="sng" dirty="0" smtClean="0">
                <a:solidFill>
                  <a:srgbClr val="FF0000"/>
                </a:solidFill>
                <a:latin typeface="+mn-lt"/>
              </a:rPr>
              <a:t>#1</a:t>
            </a:r>
            <a:r>
              <a:rPr lang="en-US" sz="1800" b="1" dirty="0" smtClean="0">
                <a:latin typeface="+mn-lt"/>
              </a:rPr>
              <a:t> Issue dealt with by Inspectors General worldwide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endParaRPr lang="en-US" sz="1800" b="1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r>
              <a:rPr lang="en-US" sz="1800" b="1" dirty="0" smtClean="0">
                <a:latin typeface="+mn-lt"/>
              </a:rPr>
              <a:t>Defined as: Soldier who </a:t>
            </a:r>
            <a:r>
              <a:rPr lang="en-US" sz="1800" b="1" i="1" u="sng" dirty="0" smtClean="0">
                <a:latin typeface="+mn-lt"/>
              </a:rPr>
              <a:t>fails to provide adequate support </a:t>
            </a:r>
            <a:r>
              <a:rPr lang="en-US" sz="1800" b="1" dirty="0" smtClean="0">
                <a:latin typeface="+mn-lt"/>
              </a:rPr>
              <a:t>to their dependents or family members IAW AR 608-99</a:t>
            </a:r>
          </a:p>
          <a:p>
            <a:pPr>
              <a:tabLst>
                <a:tab pos="2968625" algn="l"/>
              </a:tabLst>
              <a:defRPr/>
            </a:pPr>
            <a:endParaRPr lang="en-US" sz="1800" b="1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r>
              <a:rPr lang="en-US" sz="1800" b="1" dirty="0" smtClean="0">
                <a:latin typeface="+mn-lt"/>
              </a:rPr>
              <a:t>Involves complex issues of: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 smtClean="0">
                <a:latin typeface="+mn-lt"/>
              </a:rPr>
              <a:t>US and International court documents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 smtClean="0">
                <a:latin typeface="+mn-lt"/>
              </a:rPr>
              <a:t>Complex custody agreements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 smtClean="0">
                <a:latin typeface="+mn-lt"/>
              </a:rPr>
              <a:t>Paternity questions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 smtClean="0">
                <a:latin typeface="+mn-lt"/>
              </a:rPr>
              <a:t>DEERs enrollment (ID Cards)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 smtClean="0">
                <a:latin typeface="+mn-lt"/>
              </a:rPr>
              <a:t>Command Sponsorship issues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endParaRPr lang="en-US" sz="1800" b="1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r>
              <a:rPr lang="en-US" sz="1800" b="1" dirty="0" smtClean="0">
                <a:latin typeface="+mn-lt"/>
              </a:rPr>
              <a:t>Leaders need to: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endParaRPr lang="en-US" sz="1000" b="1" dirty="0" smtClean="0">
              <a:latin typeface="+mn-lt"/>
            </a:endParaRP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>
                <a:latin typeface="+mn-lt"/>
                <a:cs typeface="Arial" panose="020B0604020202020204" pitchFamily="34" charset="0"/>
              </a:rPr>
              <a:t>Recognize the immediate needs of the dependent(s), and urgency in establishing the facts 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>
                <a:latin typeface="+mn-lt"/>
                <a:cs typeface="Arial" panose="020B0604020202020204" pitchFamily="34" charset="0"/>
              </a:rPr>
              <a:t>Ensure Soldiers understands their obligation to communicate with and support dependent as outlined in AR 608-99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>
                <a:latin typeface="+mn-lt"/>
                <a:cs typeface="Arial" panose="020B0604020202020204" pitchFamily="34" charset="0"/>
              </a:rPr>
              <a:t>Understand their roles and responsibilities what Leaders are required to do (vetting of documents, counseling)</a:t>
            </a:r>
          </a:p>
          <a:p>
            <a:pPr marL="914400" lvl="1" indent="-457200">
              <a:buFont typeface="Wingdings" panose="05000000000000000000" pitchFamily="2" charset="2"/>
              <a:buChar char="Ø"/>
              <a:tabLst>
                <a:tab pos="2968625" algn="l"/>
              </a:tabLst>
              <a:defRPr/>
            </a:pPr>
            <a:r>
              <a:rPr lang="en-US" sz="1400" b="1" dirty="0" smtClean="0">
                <a:latin typeface="+mn-lt"/>
                <a:cs typeface="Arial" panose="020B0604020202020204" pitchFamily="34" charset="0"/>
              </a:rPr>
              <a:t>Seek assistance from your experts: LEGAL, HR</a:t>
            </a:r>
            <a:endParaRPr lang="en-US" sz="1400" b="1" dirty="0">
              <a:latin typeface="+mn-lt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  <a:tabLst>
                <a:tab pos="2968625" algn="l"/>
              </a:tabLst>
              <a:defRPr/>
            </a:pPr>
            <a:endParaRPr lang="en-US" sz="1800" b="1" dirty="0">
              <a:latin typeface="+mn-lt"/>
            </a:endParaRPr>
          </a:p>
        </p:txBody>
      </p:sp>
      <p:sp>
        <p:nvSpPr>
          <p:cNvPr id="2" name="Explosion 2 1"/>
          <p:cNvSpPr/>
          <p:nvPr/>
        </p:nvSpPr>
        <p:spPr bwMode="auto">
          <a:xfrm rot="1075925">
            <a:off x="5172503" y="2212732"/>
            <a:ext cx="3360716" cy="2356337"/>
          </a:xfrm>
          <a:prstGeom prst="irregularSeal2">
            <a:avLst/>
          </a:prstGeom>
          <a:solidFill>
            <a:srgbClr val="FFC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81600" y="3202736"/>
            <a:ext cx="31242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 smtClean="0">
                <a:latin typeface="Arial" charset="0"/>
              </a:rPr>
              <a:t>Army Directive 2020-04 </a:t>
            </a:r>
            <a:endParaRPr lang="en-US" sz="16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458983" y="441255"/>
            <a:ext cx="25058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+mn-lt"/>
              </a:rPr>
              <a:t>Nonsupport</a:t>
            </a: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4289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39175" y="6562726"/>
            <a:ext cx="457200" cy="238125"/>
          </a:xfr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0B4B809F-1944-4D25-9715-D22843140AA2}" type="slidenum">
              <a:rPr lang="en-US" kern="0" smtClean="0"/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en-US" kern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392750"/>
            <a:ext cx="7334251" cy="492443"/>
          </a:xfrm>
        </p:spPr>
        <p:txBody>
          <a:bodyPr/>
          <a:lstStyle/>
          <a:p>
            <a:pPr algn="ctr"/>
            <a:r>
              <a:rPr lang="en-US" cap="all" dirty="0" smtClean="0"/>
              <a:t>Who Else Can Help?</a:t>
            </a:r>
            <a:endParaRPr lang="en-US" cap="all" dirty="0"/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2400" y="1091148"/>
            <a:ext cx="4140200" cy="3170099"/>
          </a:xfrm>
          <a:prstGeom prst="rect">
            <a:avLst/>
          </a:prstGeom>
          <a:solidFill>
            <a:srgbClr val="CC99FF"/>
          </a:solidFill>
          <a:ln w="3810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Chain </a:t>
            </a:r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Command</a:t>
            </a:r>
          </a:p>
          <a:p>
            <a:pPr eaLnBrk="0" hangingPunct="0">
              <a:buFontTx/>
              <a:buChar char="•"/>
            </a:pPr>
            <a:endParaRPr lang="en-US" sz="8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EO/EEO</a:t>
            </a:r>
          </a:p>
          <a:p>
            <a:pPr eaLnBrk="0" hangingPunct="0">
              <a:buFontTx/>
              <a:buChar char="•"/>
            </a:pPr>
            <a:endParaRPr lang="en-US" sz="8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MPs/CID</a:t>
            </a:r>
          </a:p>
          <a:p>
            <a:pPr eaLnBrk="0" hangingPunct="0">
              <a:buFontTx/>
              <a:buChar char="•"/>
            </a:pPr>
            <a:endParaRPr lang="en-US" sz="8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Staff </a:t>
            </a:r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Judge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Advocate</a:t>
            </a:r>
          </a:p>
          <a:p>
            <a:pPr eaLnBrk="0" hangingPunct="0">
              <a:buFontTx/>
              <a:buChar char="•"/>
            </a:pPr>
            <a:endParaRPr lang="en-US" sz="8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buFontTx/>
              <a:buChar char="•"/>
            </a:pP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Hospital/TMC OICs or Patient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eaLnBrk="0" hangingPunct="0"/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Representatives</a:t>
            </a:r>
          </a:p>
          <a:p>
            <a:pPr eaLnBrk="0" hangingPunct="0">
              <a:buFontTx/>
              <a:buChar char="•"/>
            </a:pPr>
            <a:endParaRPr lang="en-US" sz="800" b="1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CPAC/Management Employee </a:t>
            </a:r>
          </a:p>
          <a:p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Relations (MER)</a:t>
            </a:r>
            <a:endParaRPr lang="en-US" sz="2000" b="1" dirty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BD06990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7238" y="4637087"/>
            <a:ext cx="1808162" cy="1535113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 rot="20847760">
            <a:off x="2286000" y="4487117"/>
            <a:ext cx="4572000" cy="1200329"/>
          </a:xfrm>
          <a:prstGeom prst="rect">
            <a:avLst/>
          </a:prstGeom>
          <a:solidFill>
            <a:srgbClr val="CCFF33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/>
            <a:r>
              <a:rPr lang="en-US" b="1" u="dbl" cap="all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Give the chain of command</a:t>
            </a:r>
          </a:p>
          <a:p>
            <a:pPr algn="ctr"/>
            <a:r>
              <a:rPr lang="en-US" b="1" u="dbl" cap="all" spc="-15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 opportunity to solve the problem first!</a:t>
            </a:r>
            <a:endParaRPr lang="en-US" b="1" u="dbl" cap="all" spc="-15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45000" y="1091003"/>
            <a:ext cx="4572000" cy="2616101"/>
          </a:xfrm>
          <a:prstGeom prst="rect">
            <a:avLst/>
          </a:prstGeom>
          <a:solidFill>
            <a:srgbClr val="CC99FF"/>
          </a:solidFill>
          <a:ln w="3810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Chaplain</a:t>
            </a:r>
          </a:p>
          <a:p>
            <a:pPr>
              <a:buFontTx/>
              <a:buChar char="•"/>
            </a:pPr>
            <a:endParaRPr lang="en-US" sz="800" b="1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Community Agencies (ACS, Red </a:t>
            </a:r>
          </a:p>
          <a:p>
            <a:r>
              <a:rPr lang="en-US" sz="20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Cross)</a:t>
            </a:r>
          </a:p>
          <a:p>
            <a:pPr>
              <a:buFontTx/>
              <a:buChar char="•"/>
            </a:pPr>
            <a:endParaRPr lang="en-US" sz="800" b="1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Online Regulations and Policies</a:t>
            </a:r>
          </a:p>
          <a:p>
            <a:pPr>
              <a:buFontTx/>
              <a:buChar char="•"/>
            </a:pPr>
            <a:endParaRPr lang="en-US" sz="800" b="1" dirty="0" smtClean="0">
              <a:solidFill>
                <a:schemeClr val="accent4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•"/>
            </a:pP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YOU!!!!!!!!!!!  </a:t>
            </a:r>
            <a:r>
              <a:rPr lang="en-US" sz="2000" b="1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Good leaders research issues for themselves and their subordinates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066800"/>
            <a:ext cx="87630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5400" b="1" dirty="0" smtClean="0">
                <a:latin typeface="Comic Sans MS" pitchFamily="66" charset="0"/>
              </a:rPr>
              <a:t>IGation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2672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4400" dirty="0" smtClean="0">
                <a:solidFill>
                  <a:srgbClr val="FF0000"/>
                </a:solidFill>
              </a:rPr>
              <a:t>Contact Information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Building 621, Room 111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Tower Barracks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DSN PHONE # </a:t>
            </a:r>
            <a:r>
              <a:rPr lang="en-US" sz="2400" dirty="0" smtClean="0"/>
              <a:t>526-4499</a:t>
            </a: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Building 166, Room 110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Rose Barracks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DSN PHONE </a:t>
            </a:r>
            <a:r>
              <a:rPr lang="en-US" sz="2400" smtClean="0"/>
              <a:t># </a:t>
            </a:r>
            <a:r>
              <a:rPr lang="en-US" sz="2400" smtClean="0"/>
              <a:t>5299-4491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2003 03 CG Unclassified Master">
  <a:themeElements>
    <a:clrScheme name="1_2003 03 CG Unclassified Master 4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1_2003 03 CG Unclassified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2003 03 CG Unclassified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2003 03 CG Unclassified Mas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2003 03 CG Unclassified Ma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BDF7EE82863F4BA595006AC733AC5F" ma:contentTypeVersion="3" ma:contentTypeDescription="Create a new document." ma:contentTypeScope="" ma:versionID="8ef8484c2c58dd498a9a22f2541ba5f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270507-A1DB-4070-89AF-BC587E4C84EE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3C74D42-0057-4E35-9FDA-B0C00AFC73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B178C5E5-D602-4575-84D4-FCAAEA7EC1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19054</TotalTime>
  <Words>787</Words>
  <Application>Microsoft Office PowerPoint</Application>
  <PresentationFormat>On-screen Show (4:3)</PresentationFormat>
  <Paragraphs>167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Comic Sans MS</vt:lpstr>
      <vt:lpstr>Garamond</vt:lpstr>
      <vt:lpstr>Wingdings</vt:lpstr>
      <vt:lpstr>Wingdings 3</vt:lpstr>
      <vt:lpstr>1_2003 03 CG Unclassified Master</vt:lpstr>
      <vt:lpstr>PowerPoint Presentation</vt:lpstr>
      <vt:lpstr>AGENDA</vt:lpstr>
      <vt:lpstr>PowerPoint Presentation</vt:lpstr>
      <vt:lpstr>Why People Come to the IG</vt:lpstr>
      <vt:lpstr>IG Assistance</vt:lpstr>
      <vt:lpstr>PowerPoint Presentation</vt:lpstr>
      <vt:lpstr>PowerPoint Presentation</vt:lpstr>
      <vt:lpstr>Who Else Can Help?</vt:lpstr>
      <vt:lpstr>IGation</vt:lpstr>
    </vt:vector>
  </TitlesOfParts>
  <Company>Hilferty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USMA BRANDING</dc:title>
  <dc:creator>Bryan Hilferty</dc:creator>
  <cp:keywords>Branding</cp:keywords>
  <cp:lastModifiedBy>Perez-Varela, Hector J SFC USARMY 7ATC (US)</cp:lastModifiedBy>
  <cp:revision>697</cp:revision>
  <dcterms:created xsi:type="dcterms:W3CDTF">2007-08-10T01:37:11Z</dcterms:created>
  <dcterms:modified xsi:type="dcterms:W3CDTF">2020-05-18T08:15:12Z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0x01010007BDF7EE82863F4BA595006AC733AC5F</vt:lpwstr>
  </property>
</Properties>
</file>