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4" r:id="rId5"/>
  </p:sldMasterIdLst>
  <p:notesMasterIdLst>
    <p:notesMasterId r:id="rId17"/>
  </p:notesMasterIdLst>
  <p:handoutMasterIdLst>
    <p:handoutMasterId r:id="rId18"/>
  </p:handoutMasterIdLst>
  <p:sldIdLst>
    <p:sldId id="379" r:id="rId6"/>
    <p:sldId id="430" r:id="rId7"/>
    <p:sldId id="431" r:id="rId8"/>
    <p:sldId id="444" r:id="rId9"/>
    <p:sldId id="438" r:id="rId10"/>
    <p:sldId id="439" r:id="rId11"/>
    <p:sldId id="446" r:id="rId12"/>
    <p:sldId id="445" r:id="rId13"/>
    <p:sldId id="447" r:id="rId14"/>
    <p:sldId id="436" r:id="rId15"/>
    <p:sldId id="443" r:id="rId16"/>
  </p:sldIdLst>
  <p:sldSz cx="9144000" cy="6858000" type="screen4x3"/>
  <p:notesSz cx="7010400" cy="9296400"/>
  <p:defaultTextStyle>
    <a:defPPr>
      <a:defRPr lang="en-US"/>
    </a:defPPr>
    <a:lvl1pPr algn="ctr" rtl="0" fontAlgn="base">
      <a:spcBef>
        <a:spcPct val="0"/>
      </a:spcBef>
      <a:spcAft>
        <a:spcPct val="0"/>
      </a:spcAft>
      <a:defRPr sz="2400" kern="1200">
        <a:solidFill>
          <a:schemeClr val="tx1"/>
        </a:solidFill>
        <a:latin typeface="Times New Roman" pitchFamily="18" charset="0"/>
        <a:ea typeface="+mn-ea"/>
        <a:cs typeface="+mn-cs"/>
      </a:defRPr>
    </a:lvl1pPr>
    <a:lvl2pPr marL="457200" algn="ctr" rtl="0" fontAlgn="base">
      <a:spcBef>
        <a:spcPct val="0"/>
      </a:spcBef>
      <a:spcAft>
        <a:spcPct val="0"/>
      </a:spcAft>
      <a:defRPr sz="2400" kern="1200">
        <a:solidFill>
          <a:schemeClr val="tx1"/>
        </a:solidFill>
        <a:latin typeface="Times New Roman" pitchFamily="18" charset="0"/>
        <a:ea typeface="+mn-ea"/>
        <a:cs typeface="+mn-cs"/>
      </a:defRPr>
    </a:lvl2pPr>
    <a:lvl3pPr marL="914400" algn="ctr" rtl="0" fontAlgn="base">
      <a:spcBef>
        <a:spcPct val="0"/>
      </a:spcBef>
      <a:spcAft>
        <a:spcPct val="0"/>
      </a:spcAft>
      <a:defRPr sz="2400" kern="1200">
        <a:solidFill>
          <a:schemeClr val="tx1"/>
        </a:solidFill>
        <a:latin typeface="Times New Roman" pitchFamily="18" charset="0"/>
        <a:ea typeface="+mn-ea"/>
        <a:cs typeface="+mn-cs"/>
      </a:defRPr>
    </a:lvl3pPr>
    <a:lvl4pPr marL="1371600" algn="ctr" rtl="0" fontAlgn="base">
      <a:spcBef>
        <a:spcPct val="0"/>
      </a:spcBef>
      <a:spcAft>
        <a:spcPct val="0"/>
      </a:spcAft>
      <a:defRPr sz="2400" kern="1200">
        <a:solidFill>
          <a:schemeClr val="tx1"/>
        </a:solidFill>
        <a:latin typeface="Times New Roman" pitchFamily="18" charset="0"/>
        <a:ea typeface="+mn-ea"/>
        <a:cs typeface="+mn-cs"/>
      </a:defRPr>
    </a:lvl4pPr>
    <a:lvl5pPr marL="1828800" algn="ctr"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9">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966"/>
    <a:srgbClr val="FF7C80"/>
    <a:srgbClr val="FFFF00"/>
    <a:srgbClr val="FF6600"/>
    <a:srgbClr val="669900"/>
    <a:srgbClr val="CC3300"/>
    <a:srgbClr val="003366"/>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30" autoAdjust="0"/>
    <p:restoredTop sz="99642" autoAdjust="0"/>
  </p:normalViewPr>
  <p:slideViewPr>
    <p:cSldViewPr>
      <p:cViewPr varScale="1">
        <p:scale>
          <a:sx n="112" d="100"/>
          <a:sy n="112" d="100"/>
        </p:scale>
        <p:origin x="157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1446"/>
    </p:cViewPr>
  </p:sorterViewPr>
  <p:notesViewPr>
    <p:cSldViewPr>
      <p:cViewPr varScale="1">
        <p:scale>
          <a:sx n="86" d="100"/>
          <a:sy n="86" d="100"/>
        </p:scale>
        <p:origin x="-1920" y="-7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0770" name="Rectangle 2"/>
          <p:cNvSpPr>
            <a:spLocks noGrp="1" noChangeArrowheads="1"/>
          </p:cNvSpPr>
          <p:nvPr>
            <p:ph type="hdr" sz="quarter"/>
          </p:nvPr>
        </p:nvSpPr>
        <p:spPr bwMode="auto">
          <a:xfrm>
            <a:off x="0" y="0"/>
            <a:ext cx="3037840" cy="465064"/>
          </a:xfrm>
          <a:prstGeom prst="rect">
            <a:avLst/>
          </a:prstGeom>
          <a:noFill/>
          <a:ln w="9525">
            <a:noFill/>
            <a:miter lim="800000"/>
            <a:headEnd/>
            <a:tailEnd/>
          </a:ln>
          <a:effectLst/>
        </p:spPr>
        <p:txBody>
          <a:bodyPr vert="horz" wrap="square" lIns="93388" tIns="46694" rIns="93388" bIns="46694" numCol="1" anchor="t" anchorCtr="0" compatLnSpc="1">
            <a:prstTxWarp prst="textNoShape">
              <a:avLst/>
            </a:prstTxWarp>
          </a:bodyPr>
          <a:lstStyle>
            <a:lvl1pPr algn="l">
              <a:defRPr sz="1200"/>
            </a:lvl1pPr>
          </a:lstStyle>
          <a:p>
            <a:endParaRPr lang="en-US"/>
          </a:p>
        </p:txBody>
      </p:sp>
      <p:sp>
        <p:nvSpPr>
          <p:cNvPr id="160771" name="Rectangle 3"/>
          <p:cNvSpPr>
            <a:spLocks noGrp="1" noChangeArrowheads="1"/>
          </p:cNvSpPr>
          <p:nvPr>
            <p:ph type="dt" sz="quarter" idx="1"/>
          </p:nvPr>
        </p:nvSpPr>
        <p:spPr bwMode="auto">
          <a:xfrm>
            <a:off x="3972560" y="0"/>
            <a:ext cx="3037840" cy="465064"/>
          </a:xfrm>
          <a:prstGeom prst="rect">
            <a:avLst/>
          </a:prstGeom>
          <a:noFill/>
          <a:ln w="9525">
            <a:noFill/>
            <a:miter lim="800000"/>
            <a:headEnd/>
            <a:tailEnd/>
          </a:ln>
          <a:effectLst/>
        </p:spPr>
        <p:txBody>
          <a:bodyPr vert="horz" wrap="square" lIns="93388" tIns="46694" rIns="93388" bIns="46694" numCol="1" anchor="t" anchorCtr="0" compatLnSpc="1">
            <a:prstTxWarp prst="textNoShape">
              <a:avLst/>
            </a:prstTxWarp>
          </a:bodyPr>
          <a:lstStyle>
            <a:lvl1pPr algn="r">
              <a:defRPr sz="1200"/>
            </a:lvl1pPr>
          </a:lstStyle>
          <a:p>
            <a:endParaRPr lang="en-US"/>
          </a:p>
        </p:txBody>
      </p:sp>
      <p:sp>
        <p:nvSpPr>
          <p:cNvPr id="160772" name="Rectangle 4"/>
          <p:cNvSpPr>
            <a:spLocks noGrp="1" noChangeArrowheads="1"/>
          </p:cNvSpPr>
          <p:nvPr>
            <p:ph type="ftr" sz="quarter" idx="2"/>
          </p:nvPr>
        </p:nvSpPr>
        <p:spPr bwMode="auto">
          <a:xfrm>
            <a:off x="0" y="8831337"/>
            <a:ext cx="3037840" cy="465064"/>
          </a:xfrm>
          <a:prstGeom prst="rect">
            <a:avLst/>
          </a:prstGeom>
          <a:noFill/>
          <a:ln w="9525">
            <a:noFill/>
            <a:miter lim="800000"/>
            <a:headEnd/>
            <a:tailEnd/>
          </a:ln>
          <a:effectLst/>
        </p:spPr>
        <p:txBody>
          <a:bodyPr vert="horz" wrap="square" lIns="93388" tIns="46694" rIns="93388" bIns="46694" numCol="1" anchor="b" anchorCtr="0" compatLnSpc="1">
            <a:prstTxWarp prst="textNoShape">
              <a:avLst/>
            </a:prstTxWarp>
          </a:bodyPr>
          <a:lstStyle>
            <a:lvl1pPr algn="l">
              <a:defRPr sz="1200"/>
            </a:lvl1pPr>
          </a:lstStyle>
          <a:p>
            <a:endParaRPr lang="en-US"/>
          </a:p>
        </p:txBody>
      </p:sp>
      <p:sp>
        <p:nvSpPr>
          <p:cNvPr id="160773" name="Rectangle 5"/>
          <p:cNvSpPr>
            <a:spLocks noGrp="1" noChangeArrowheads="1"/>
          </p:cNvSpPr>
          <p:nvPr>
            <p:ph type="sldNum" sz="quarter" idx="3"/>
          </p:nvPr>
        </p:nvSpPr>
        <p:spPr bwMode="auto">
          <a:xfrm>
            <a:off x="3972560" y="8831337"/>
            <a:ext cx="3037840" cy="465064"/>
          </a:xfrm>
          <a:prstGeom prst="rect">
            <a:avLst/>
          </a:prstGeom>
          <a:noFill/>
          <a:ln w="9525">
            <a:noFill/>
            <a:miter lim="800000"/>
            <a:headEnd/>
            <a:tailEnd/>
          </a:ln>
          <a:effectLst/>
        </p:spPr>
        <p:txBody>
          <a:bodyPr vert="horz" wrap="square" lIns="93388" tIns="46694" rIns="93388" bIns="46694" numCol="1" anchor="b" anchorCtr="0" compatLnSpc="1">
            <a:prstTxWarp prst="textNoShape">
              <a:avLst/>
            </a:prstTxWarp>
          </a:bodyPr>
          <a:lstStyle>
            <a:lvl1pPr algn="r">
              <a:defRPr sz="1200"/>
            </a:lvl1pPr>
          </a:lstStyle>
          <a:p>
            <a:fld id="{E16521CE-8D57-4D23-BA75-4C4076663684}" type="slidenum">
              <a:rPr lang="en-US"/>
              <a:pPr/>
              <a:t>‹#›</a:t>
            </a:fld>
            <a:endParaRPr lang="en-US"/>
          </a:p>
        </p:txBody>
      </p:sp>
    </p:spTree>
    <p:extLst>
      <p:ext uri="{BB962C8B-B14F-4D97-AF65-F5344CB8AC3E}">
        <p14:creationId xmlns:p14="http://schemas.microsoft.com/office/powerpoint/2010/main" val="25313114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7840" cy="465064"/>
          </a:xfrm>
          <a:prstGeom prst="rect">
            <a:avLst/>
          </a:prstGeom>
          <a:noFill/>
          <a:ln w="9525">
            <a:noFill/>
            <a:miter lim="800000"/>
            <a:headEnd/>
            <a:tailEnd/>
          </a:ln>
          <a:effectLst/>
        </p:spPr>
        <p:txBody>
          <a:bodyPr vert="horz" wrap="square" lIns="93388" tIns="46694" rIns="93388" bIns="46694" numCol="1" anchor="t" anchorCtr="0" compatLnSpc="1">
            <a:prstTxWarp prst="textNoShape">
              <a:avLst/>
            </a:prstTxWarp>
          </a:bodyPr>
          <a:lstStyle>
            <a:lvl1pPr algn="l">
              <a:defRPr sz="1200"/>
            </a:lvl1pPr>
          </a:lstStyle>
          <a:p>
            <a:endParaRPr lang="en-US"/>
          </a:p>
        </p:txBody>
      </p:sp>
      <p:sp>
        <p:nvSpPr>
          <p:cNvPr id="4099" name="Rectangle 3"/>
          <p:cNvSpPr>
            <a:spLocks noGrp="1" noChangeArrowheads="1"/>
          </p:cNvSpPr>
          <p:nvPr>
            <p:ph type="dt" idx="1"/>
          </p:nvPr>
        </p:nvSpPr>
        <p:spPr bwMode="auto">
          <a:xfrm>
            <a:off x="3972560" y="0"/>
            <a:ext cx="3037840" cy="465064"/>
          </a:xfrm>
          <a:prstGeom prst="rect">
            <a:avLst/>
          </a:prstGeom>
          <a:noFill/>
          <a:ln w="9525">
            <a:noFill/>
            <a:miter lim="800000"/>
            <a:headEnd/>
            <a:tailEnd/>
          </a:ln>
          <a:effectLst/>
        </p:spPr>
        <p:txBody>
          <a:bodyPr vert="horz" wrap="square" lIns="93388" tIns="46694" rIns="93388" bIns="46694" numCol="1" anchor="t" anchorCtr="0" compatLnSpc="1">
            <a:prstTxWarp prst="textNoShape">
              <a:avLst/>
            </a:prstTxWarp>
          </a:bodyPr>
          <a:lstStyle>
            <a:lvl1pPr algn="r">
              <a:defRPr sz="1200"/>
            </a:lvl1pPr>
          </a:lstStyle>
          <a:p>
            <a:endParaRPr lang="en-US"/>
          </a:p>
        </p:txBody>
      </p:sp>
      <p:sp>
        <p:nvSpPr>
          <p:cNvPr id="4100" name="Rectangle 4"/>
          <p:cNvSpPr>
            <a:spLocks noGrp="1" noRot="1" noChangeAspect="1" noChangeArrowheads="1" noTextEdit="1"/>
          </p:cNvSpPr>
          <p:nvPr>
            <p:ph type="sldImg" idx="2"/>
          </p:nvPr>
        </p:nvSpPr>
        <p:spPr bwMode="auto">
          <a:xfrm>
            <a:off x="1181100" y="696913"/>
            <a:ext cx="4649788" cy="3487737"/>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34720" y="4415669"/>
            <a:ext cx="5140960" cy="4183947"/>
          </a:xfrm>
          <a:prstGeom prst="rect">
            <a:avLst/>
          </a:prstGeom>
          <a:noFill/>
          <a:ln w="9525">
            <a:noFill/>
            <a:miter lim="800000"/>
            <a:headEnd/>
            <a:tailEnd/>
          </a:ln>
          <a:effectLst/>
        </p:spPr>
        <p:txBody>
          <a:bodyPr vert="horz" wrap="square" lIns="93388" tIns="46694" rIns="93388" bIns="4669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831337"/>
            <a:ext cx="3037840" cy="465064"/>
          </a:xfrm>
          <a:prstGeom prst="rect">
            <a:avLst/>
          </a:prstGeom>
          <a:noFill/>
          <a:ln w="9525">
            <a:noFill/>
            <a:miter lim="800000"/>
            <a:headEnd/>
            <a:tailEnd/>
          </a:ln>
          <a:effectLst/>
        </p:spPr>
        <p:txBody>
          <a:bodyPr vert="horz" wrap="square" lIns="93388" tIns="46694" rIns="93388" bIns="46694" numCol="1" anchor="b" anchorCtr="0" compatLnSpc="1">
            <a:prstTxWarp prst="textNoShape">
              <a:avLst/>
            </a:prstTxWarp>
          </a:bodyPr>
          <a:lstStyle>
            <a:lvl1pPr algn="l">
              <a:defRPr sz="1200"/>
            </a:lvl1pPr>
          </a:lstStyle>
          <a:p>
            <a:endParaRPr lang="en-US"/>
          </a:p>
        </p:txBody>
      </p:sp>
      <p:sp>
        <p:nvSpPr>
          <p:cNvPr id="4103" name="Rectangle 7"/>
          <p:cNvSpPr>
            <a:spLocks noGrp="1" noChangeArrowheads="1"/>
          </p:cNvSpPr>
          <p:nvPr>
            <p:ph type="sldNum" sz="quarter" idx="5"/>
          </p:nvPr>
        </p:nvSpPr>
        <p:spPr bwMode="auto">
          <a:xfrm>
            <a:off x="3972560" y="8831337"/>
            <a:ext cx="3037840" cy="465064"/>
          </a:xfrm>
          <a:prstGeom prst="rect">
            <a:avLst/>
          </a:prstGeom>
          <a:noFill/>
          <a:ln w="9525">
            <a:noFill/>
            <a:miter lim="800000"/>
            <a:headEnd/>
            <a:tailEnd/>
          </a:ln>
          <a:effectLst/>
        </p:spPr>
        <p:txBody>
          <a:bodyPr vert="horz" wrap="square" lIns="93388" tIns="46694" rIns="93388" bIns="46694" numCol="1" anchor="b" anchorCtr="0" compatLnSpc="1">
            <a:prstTxWarp prst="textNoShape">
              <a:avLst/>
            </a:prstTxWarp>
          </a:bodyPr>
          <a:lstStyle>
            <a:lvl1pPr algn="r">
              <a:defRPr sz="1200"/>
            </a:lvl1pPr>
          </a:lstStyle>
          <a:p>
            <a:fld id="{66D2D624-B5DF-410F-B059-D32507D8262C}" type="slidenum">
              <a:rPr lang="en-US"/>
              <a:pPr/>
              <a:t>‹#›</a:t>
            </a:fld>
            <a:endParaRPr lang="en-US"/>
          </a:p>
        </p:txBody>
      </p:sp>
    </p:spTree>
    <p:extLst>
      <p:ext uri="{BB962C8B-B14F-4D97-AF65-F5344CB8AC3E}">
        <p14:creationId xmlns:p14="http://schemas.microsoft.com/office/powerpoint/2010/main" val="55092569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D2D624-B5DF-410F-B059-D32507D8262C}" type="slidenum">
              <a:rPr lang="en-US" smtClean="0"/>
              <a:pPr/>
              <a:t>1</a:t>
            </a:fld>
            <a:endParaRPr lang="en-US"/>
          </a:p>
        </p:txBody>
      </p:sp>
    </p:spTree>
    <p:extLst>
      <p:ext uri="{BB962C8B-B14F-4D97-AF65-F5344CB8AC3E}">
        <p14:creationId xmlns:p14="http://schemas.microsoft.com/office/powerpoint/2010/main" val="31554491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F2824C84-1CEE-495A-89DF-A541E8D0D908}" type="slidenum">
              <a:rPr lang="en-US"/>
              <a:pPr/>
              <a:t>2</a:t>
            </a:fld>
            <a:endParaRPr lang="en-US" dirty="0"/>
          </a:p>
        </p:txBody>
      </p:sp>
      <p:sp>
        <p:nvSpPr>
          <p:cNvPr id="7170" name="Rectangle 2"/>
          <p:cNvSpPr>
            <a:spLocks noGrp="1" noRot="1" noChangeAspect="1" noChangeArrowheads="1" noTextEdit="1"/>
          </p:cNvSpPr>
          <p:nvPr>
            <p:ph type="sldImg"/>
          </p:nvPr>
        </p:nvSpPr>
        <p:spPr>
          <a:xfrm>
            <a:off x="1093788" y="685800"/>
            <a:ext cx="4675187" cy="3506788"/>
          </a:xfrm>
          <a:ln/>
        </p:spPr>
      </p:sp>
    </p:spTree>
    <p:extLst>
      <p:ext uri="{BB962C8B-B14F-4D97-AF65-F5344CB8AC3E}">
        <p14:creationId xmlns:p14="http://schemas.microsoft.com/office/powerpoint/2010/main" val="17528640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D22B9F-5CBE-4425-B669-421A9FDB5531}" type="slidenum">
              <a:rPr lang="en-US"/>
              <a:pPr/>
              <a:t>3</a:t>
            </a:fld>
            <a:endParaRPr lang="en-US" dirty="0"/>
          </a:p>
        </p:txBody>
      </p:sp>
      <p:sp>
        <p:nvSpPr>
          <p:cNvPr id="60418" name="Rectangle 2"/>
          <p:cNvSpPr>
            <a:spLocks noGrp="1" noRot="1" noChangeAspect="1" noChangeArrowheads="1" noTextEdit="1"/>
          </p:cNvSpPr>
          <p:nvPr>
            <p:ph type="sldImg"/>
          </p:nvPr>
        </p:nvSpPr>
        <p:spPr>
          <a:xfrm>
            <a:off x="1093788" y="685800"/>
            <a:ext cx="4675187" cy="3506788"/>
          </a:xfrm>
          <a:ln/>
        </p:spPr>
      </p:sp>
      <p:sp>
        <p:nvSpPr>
          <p:cNvPr id="60419" name="Rectangle 3"/>
          <p:cNvSpPr>
            <a:spLocks noGrp="1" noChangeArrowheads="1"/>
          </p:cNvSpPr>
          <p:nvPr>
            <p:ph type="body" idx="1"/>
          </p:nvPr>
        </p:nvSpPr>
        <p:spPr>
          <a:xfrm>
            <a:off x="893763" y="4420531"/>
            <a:ext cx="5072062" cy="4193669"/>
          </a:xfrm>
        </p:spPr>
        <p:txBody>
          <a:bodyPr/>
          <a:lstStyle/>
          <a:p>
            <a:r>
              <a:rPr lang="en-US" dirty="0"/>
              <a:t>The emphasis is on “fair treatment” for all persons based solely on merit, fitness, and capability in support of readiness. </a:t>
            </a:r>
          </a:p>
          <a:p>
            <a:r>
              <a:rPr lang="en-US" dirty="0"/>
              <a:t>What does fair treatment mean?</a:t>
            </a:r>
          </a:p>
          <a:p>
            <a:r>
              <a:rPr lang="en-US" dirty="0"/>
              <a:t>Who decides what is fair treatment?  You Do.</a:t>
            </a:r>
          </a:p>
        </p:txBody>
      </p:sp>
    </p:spTree>
    <p:extLst>
      <p:ext uri="{BB962C8B-B14F-4D97-AF65-F5344CB8AC3E}">
        <p14:creationId xmlns:p14="http://schemas.microsoft.com/office/powerpoint/2010/main" val="2913977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395F67-8EDF-47DB-BF54-C84DF9B9FE9E}" type="slidenum">
              <a:rPr lang="en-US"/>
              <a:pPr/>
              <a:t>6</a:t>
            </a:fld>
            <a:endParaRPr lang="en-US" dirty="0"/>
          </a:p>
        </p:txBody>
      </p:sp>
      <p:sp>
        <p:nvSpPr>
          <p:cNvPr id="142338" name="Rectangle 2"/>
          <p:cNvSpPr>
            <a:spLocks noGrp="1" noRot="1" noChangeAspect="1" noChangeArrowheads="1" noTextEdit="1"/>
          </p:cNvSpPr>
          <p:nvPr>
            <p:ph type="sldImg"/>
          </p:nvPr>
        </p:nvSpPr>
        <p:spPr>
          <a:xfrm>
            <a:off x="1093788" y="685800"/>
            <a:ext cx="4675187" cy="3506788"/>
          </a:xfrm>
          <a:ln/>
        </p:spPr>
      </p:sp>
      <p:sp>
        <p:nvSpPr>
          <p:cNvPr id="142339" name="Rectangle 3"/>
          <p:cNvSpPr>
            <a:spLocks noGrp="1" noChangeArrowheads="1"/>
          </p:cNvSpPr>
          <p:nvPr>
            <p:ph type="body" idx="1"/>
          </p:nvPr>
        </p:nvSpPr>
        <p:spPr>
          <a:xfrm>
            <a:off x="893763" y="4427012"/>
            <a:ext cx="5072062" cy="4193669"/>
          </a:xfrm>
        </p:spPr>
        <p:txBody>
          <a:bodyPr/>
          <a:lstStyle/>
          <a:p>
            <a:pPr eaLnBrk="0" hangingPunct="0">
              <a:lnSpc>
                <a:spcPct val="75000"/>
              </a:lnSpc>
              <a:spcBef>
                <a:spcPct val="75000"/>
              </a:spcBef>
              <a:buFontTx/>
              <a:buChar char="•"/>
            </a:pPr>
            <a:r>
              <a:rPr lang="en-US" dirty="0"/>
              <a:t> 60 days to report the incident (Commanders Option to accept after 60 days)</a:t>
            </a:r>
          </a:p>
          <a:p>
            <a:pPr eaLnBrk="0" hangingPunct="0">
              <a:lnSpc>
                <a:spcPct val="75000"/>
              </a:lnSpc>
              <a:spcBef>
                <a:spcPct val="75000"/>
              </a:spcBef>
              <a:buFontTx/>
              <a:buChar char="•"/>
            </a:pPr>
            <a:r>
              <a:rPr lang="en-US" dirty="0"/>
              <a:t> 3 calendar days for CDR to resolve or refer to the next higher HQs</a:t>
            </a:r>
          </a:p>
          <a:p>
            <a:pPr eaLnBrk="0" hangingPunct="0">
              <a:lnSpc>
                <a:spcPct val="75000"/>
              </a:lnSpc>
              <a:spcBef>
                <a:spcPct val="75000"/>
              </a:spcBef>
              <a:buFontTx/>
              <a:buChar char="•"/>
            </a:pPr>
            <a:r>
              <a:rPr lang="en-US" dirty="0"/>
              <a:t> 14 calendar days to conduct inquiry/investigation and provide feedback to complainant/alleged offender</a:t>
            </a:r>
          </a:p>
          <a:p>
            <a:pPr eaLnBrk="0" hangingPunct="0">
              <a:lnSpc>
                <a:spcPct val="75000"/>
              </a:lnSpc>
              <a:spcBef>
                <a:spcPct val="75000"/>
              </a:spcBef>
              <a:buFontTx/>
              <a:buChar char="•"/>
            </a:pPr>
            <a:r>
              <a:rPr lang="en-US" dirty="0"/>
              <a:t> May request a 30 day extension from the next higher commander</a:t>
            </a:r>
          </a:p>
          <a:p>
            <a:pPr eaLnBrk="0" hangingPunct="0">
              <a:lnSpc>
                <a:spcPct val="75000"/>
              </a:lnSpc>
              <a:spcBef>
                <a:spcPct val="75000"/>
              </a:spcBef>
              <a:buFontTx/>
              <a:buChar char="•"/>
            </a:pPr>
            <a:r>
              <a:rPr lang="en-US" dirty="0"/>
              <a:t> Request final 30 day extension from the first level General Courts Martial Convening Authority</a:t>
            </a:r>
          </a:p>
          <a:p>
            <a:pPr eaLnBrk="0" hangingPunct="0">
              <a:lnSpc>
                <a:spcPct val="75000"/>
              </a:lnSpc>
              <a:spcBef>
                <a:spcPct val="75000"/>
              </a:spcBef>
              <a:buFontTx/>
              <a:buChar char="•"/>
            </a:pPr>
            <a:r>
              <a:rPr lang="en-US" dirty="0"/>
              <a:t> 7 calendar days for appeals (complainant &amp; subject)</a:t>
            </a:r>
          </a:p>
          <a:p>
            <a:pPr eaLnBrk="0" hangingPunct="0">
              <a:lnSpc>
                <a:spcPct val="75000"/>
              </a:lnSpc>
              <a:spcBef>
                <a:spcPct val="75000"/>
              </a:spcBef>
              <a:buFontTx/>
              <a:buChar char="•"/>
            </a:pPr>
            <a:r>
              <a:rPr lang="en-US" dirty="0"/>
              <a:t> EOAs conduct follow-up assessments after 30-45 days </a:t>
            </a:r>
          </a:p>
        </p:txBody>
      </p:sp>
    </p:spTree>
    <p:extLst>
      <p:ext uri="{BB962C8B-B14F-4D97-AF65-F5344CB8AC3E}">
        <p14:creationId xmlns:p14="http://schemas.microsoft.com/office/powerpoint/2010/main" val="1284270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19218"/>
            <a:ext cx="7772400" cy="492443"/>
          </a:xfrm>
        </p:spPr>
        <p:txBody>
          <a:bodyPr/>
          <a:lstStyle>
            <a:lvl1pPr>
              <a:defRPr>
                <a:latin typeface="Arial" pitchFamily="34" charset="0"/>
                <a:cs typeface="Arial"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40225648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4525963"/>
          </a:xfrm>
          <a:prstGeom prst="rect">
            <a:avLst/>
          </a:prstGeom>
        </p:spPr>
        <p:txBody>
          <a:bodyPr/>
          <a:lstStyle>
            <a:lvl1pPr>
              <a:buFont typeface="Arial" pitchFamily="34" charset="0"/>
              <a:buChar char="•"/>
              <a:defRPr sz="2400">
                <a:solidFill>
                  <a:schemeClr val="tx1"/>
                </a:solidFill>
                <a:latin typeface="Arial" pitchFamily="34" charset="0"/>
                <a:cs typeface="Arial" pitchFamily="34" charset="0"/>
              </a:defRPr>
            </a:lvl1pPr>
            <a:lvl2pPr>
              <a:buClrTx/>
              <a:buFont typeface="Arial" pitchFamily="34" charset="0"/>
              <a:buChar char="−"/>
              <a:defRPr sz="1800">
                <a:solidFill>
                  <a:schemeClr val="tx1"/>
                </a:solidFill>
                <a:latin typeface="Arial" pitchFamily="34" charset="0"/>
                <a:cs typeface="Arial" pitchFamily="34" charset="0"/>
              </a:defRPr>
            </a:lvl2pPr>
            <a:lvl3pPr>
              <a:buClrTx/>
              <a:buFont typeface="Arial" pitchFamily="34" charset="0"/>
              <a:buChar char="−"/>
              <a:defRPr sz="1800">
                <a:solidFill>
                  <a:schemeClr val="tx1"/>
                </a:solidFill>
                <a:latin typeface="Arial" pitchFamily="34" charset="0"/>
                <a:cs typeface="Arial" pitchFamily="34" charset="0"/>
              </a:defRPr>
            </a:lvl3pPr>
            <a:lvl4pPr>
              <a:buClrTx/>
              <a:buFont typeface="Arial" pitchFamily="34" charset="0"/>
              <a:buChar char="−"/>
              <a:defRPr sz="1800">
                <a:solidFill>
                  <a:schemeClr val="tx1"/>
                </a:solidFill>
                <a:latin typeface="Arial" pitchFamily="34" charset="0"/>
                <a:cs typeface="Arial" pitchFamily="34" charset="0"/>
              </a:defRPr>
            </a:lvl4pPr>
            <a:lvl5pPr>
              <a:buClrTx/>
              <a:buFont typeface="Arial" pitchFamily="34" charset="0"/>
              <a:buChar char="−"/>
              <a:defRPr sz="1800">
                <a:solidFill>
                  <a:schemeClr val="tx1"/>
                </a:solidFill>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itle 1"/>
          <p:cNvSpPr>
            <a:spLocks noGrp="1"/>
          </p:cNvSpPr>
          <p:nvPr>
            <p:ph type="title"/>
          </p:nvPr>
        </p:nvSpPr>
        <p:spPr>
          <a:xfrm>
            <a:off x="533401" y="304800"/>
            <a:ext cx="8610600" cy="492443"/>
          </a:xfrm>
        </p:spPr>
        <p:txBody>
          <a:bodyPr/>
          <a:lstStyle>
            <a:lvl1pPr>
              <a:defRPr>
                <a:latin typeface="Arial" pitchFamily="34" charset="0"/>
                <a:cs typeface="Arial" pitchFamily="34" charset="0"/>
              </a:defRPr>
            </a:lvl1pPr>
          </a:lstStyle>
          <a:p>
            <a:r>
              <a:rPr lang="en-US" dirty="0" smtClean="0"/>
              <a:t>Click to edit Master title style</a:t>
            </a:r>
            <a:endParaRPr lang="en-US" dirty="0"/>
          </a:p>
        </p:txBody>
      </p:sp>
      <p:sp>
        <p:nvSpPr>
          <p:cNvPr id="8" name="TextBox 7"/>
          <p:cNvSpPr txBox="1"/>
          <p:nvPr userDrawn="1"/>
        </p:nvSpPr>
        <p:spPr>
          <a:xfrm>
            <a:off x="8641080" y="6583680"/>
            <a:ext cx="457200" cy="228600"/>
          </a:xfrm>
          <a:prstGeom prst="rect">
            <a:avLst/>
          </a:prstGeom>
          <a:noFill/>
        </p:spPr>
        <p:txBody>
          <a:bodyPr wrap="none" rtlCol="0">
            <a:noAutofit/>
          </a:bodyPr>
          <a:lstStyle/>
          <a:p>
            <a:pPr algn="r"/>
            <a:fld id="{9FA9DD59-F2BD-4CB9-BE06-27D1CB37804D}" type="slidenum">
              <a:rPr lang="en-US" sz="900" smtClean="0">
                <a:latin typeface="Arial" pitchFamily="34" charset="0"/>
                <a:cs typeface="Arial" pitchFamily="34" charset="0"/>
              </a:rPr>
              <a:pPr algn="r"/>
              <a:t>‹#›</a:t>
            </a:fld>
            <a:endParaRPr lang="en-US" sz="900" dirty="0">
              <a:latin typeface="Arial" pitchFamily="34" charset="0"/>
              <a:cs typeface="Arial" pitchFamily="34" charset="0"/>
            </a:endParaRPr>
          </a:p>
        </p:txBody>
      </p:sp>
    </p:spTree>
    <p:extLst>
      <p:ext uri="{BB962C8B-B14F-4D97-AF65-F5344CB8AC3E}">
        <p14:creationId xmlns:p14="http://schemas.microsoft.com/office/powerpoint/2010/main" val="263089252"/>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33"/>
          <p:cNvSpPr>
            <a:spLocks noGrp="1" noChangeArrowheads="1"/>
          </p:cNvSpPr>
          <p:nvPr>
            <p:ph type="sldNum" sz="quarter" idx="4"/>
          </p:nvPr>
        </p:nvSpPr>
        <p:spPr>
          <a:xfrm>
            <a:off x="8639175" y="6562726"/>
            <a:ext cx="457200" cy="238125"/>
          </a:xfrm>
          <a:prstGeom prst="rect">
            <a:avLst/>
          </a:prstGeom>
        </p:spPr>
        <p:txBody>
          <a:bodyPr/>
          <a:lstStyle>
            <a:lvl1pPr algn="r">
              <a:defRPr sz="900">
                <a:solidFill>
                  <a:schemeClr val="bg1"/>
                </a:solidFill>
                <a:latin typeface="Arial" pitchFamily="34" charset="0"/>
                <a:cs typeface="Arial" pitchFamily="34" charset="0"/>
              </a:defRPr>
            </a:lvl1pPr>
          </a:lstStyle>
          <a:p>
            <a:fld id="{21545C74-3116-4105-87C8-B5ED95FD65A6}" type="slidenum">
              <a:rPr lang="en-US" smtClean="0"/>
              <a:pPr/>
              <a:t>‹#›</a:t>
            </a:fld>
            <a:endParaRPr lang="en-US"/>
          </a:p>
        </p:txBody>
      </p:sp>
    </p:spTree>
    <p:extLst>
      <p:ext uri="{BB962C8B-B14F-4D97-AF65-F5344CB8AC3E}">
        <p14:creationId xmlns:p14="http://schemas.microsoft.com/office/powerpoint/2010/main" val="1904574451"/>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4" name="Picture 13" descr="100929_US_Army_Europe_star_logo_final.jpg"/>
          <p:cNvPicPr>
            <a:picLocks noChangeAspect="1"/>
          </p:cNvPicPr>
          <p:nvPr userDrawn="1"/>
        </p:nvPicPr>
        <p:blipFill>
          <a:blip r:embed="rId5" cstate="print"/>
          <a:stretch>
            <a:fillRect/>
          </a:stretch>
        </p:blipFill>
        <p:spPr>
          <a:xfrm>
            <a:off x="0" y="0"/>
            <a:ext cx="533400" cy="914399"/>
          </a:xfrm>
          <a:prstGeom prst="rect">
            <a:avLst/>
          </a:prstGeom>
        </p:spPr>
      </p:pic>
      <p:sp>
        <p:nvSpPr>
          <p:cNvPr id="2051" name="Rectangle 3"/>
          <p:cNvSpPr>
            <a:spLocks noGrp="1" noChangeArrowheads="1"/>
          </p:cNvSpPr>
          <p:nvPr>
            <p:ph type="title"/>
          </p:nvPr>
        </p:nvSpPr>
        <p:spPr bwMode="gray">
          <a:xfrm>
            <a:off x="904875" y="228600"/>
            <a:ext cx="7334251" cy="492443"/>
          </a:xfrm>
          <a:prstGeom prst="rect">
            <a:avLst/>
          </a:prstGeom>
          <a:noFill/>
          <a:ln w="9525">
            <a:noFill/>
            <a:miter lim="800000"/>
            <a:headEnd/>
            <a:tailEnd/>
          </a:ln>
        </p:spPr>
        <p:txBody>
          <a:bodyPr vert="horz" wrap="square" lIns="91440" tIns="0" rIns="91440" bIns="0" numCol="1" anchor="ctr" anchorCtr="0" compatLnSpc="1">
            <a:prstTxWarp prst="textNoShape">
              <a:avLst/>
            </a:prstTxWarp>
            <a:spAutoFit/>
          </a:bodyPr>
          <a:lstStyle/>
          <a:p>
            <a:pPr lvl="0"/>
            <a:r>
              <a:rPr lang="en-US" dirty="0" smtClean="0"/>
              <a:t>Click to edit Master title style</a:t>
            </a:r>
          </a:p>
        </p:txBody>
      </p:sp>
      <p:sp>
        <p:nvSpPr>
          <p:cNvPr id="1308677" name="Text Box 5"/>
          <p:cNvSpPr txBox="1">
            <a:spLocks noChangeArrowheads="1"/>
          </p:cNvSpPr>
          <p:nvPr/>
        </p:nvSpPr>
        <p:spPr bwMode="gray">
          <a:xfrm>
            <a:off x="155448" y="6581001"/>
            <a:ext cx="2816352" cy="261610"/>
          </a:xfrm>
          <a:prstGeom prst="rect">
            <a:avLst/>
          </a:prstGeom>
          <a:noFill/>
          <a:ln w="9525">
            <a:noFill/>
            <a:miter lim="800000"/>
            <a:headEnd/>
            <a:tailEnd/>
          </a:ln>
          <a:effectLst/>
        </p:spPr>
        <p:txBody>
          <a:bodyPr wrap="none">
            <a:spAutoFit/>
          </a:bodyPr>
          <a:lstStyle/>
          <a:p>
            <a:pPr algn="ctr" eaLnBrk="1" hangingPunct="1">
              <a:defRPr/>
            </a:pPr>
            <a:r>
              <a:rPr lang="en-US" sz="1100" b="1" i="1" dirty="0" smtClean="0">
                <a:solidFill>
                  <a:schemeClr val="tx1"/>
                </a:solidFill>
                <a:latin typeface="Arial" pitchFamily="34" charset="0"/>
                <a:cs typeface="Arial" pitchFamily="34" charset="0"/>
              </a:rPr>
              <a:t>Army Strong! Strong Europe!</a:t>
            </a:r>
            <a:endParaRPr lang="en-US" sz="1100" i="1" dirty="0">
              <a:solidFill>
                <a:schemeClr val="tx1"/>
              </a:solidFill>
              <a:latin typeface="Arial" pitchFamily="34" charset="0"/>
              <a:cs typeface="Arial" pitchFamily="34" charset="0"/>
            </a:endParaRPr>
          </a:p>
        </p:txBody>
      </p:sp>
      <p:sp>
        <p:nvSpPr>
          <p:cNvPr id="1308681" name="Text Box 9"/>
          <p:cNvSpPr txBox="1">
            <a:spLocks noChangeArrowheads="1"/>
          </p:cNvSpPr>
          <p:nvPr/>
        </p:nvSpPr>
        <p:spPr bwMode="gray">
          <a:xfrm>
            <a:off x="7398000" y="6581001"/>
            <a:ext cx="1574800" cy="230832"/>
          </a:xfrm>
          <a:prstGeom prst="rect">
            <a:avLst/>
          </a:prstGeom>
          <a:noFill/>
          <a:ln w="9525">
            <a:noFill/>
            <a:miter lim="800000"/>
            <a:headEnd/>
            <a:tailEnd/>
          </a:ln>
          <a:effectLst/>
        </p:spPr>
        <p:txBody>
          <a:bodyPr wrap="square">
            <a:spAutoFit/>
          </a:bodyPr>
          <a:lstStyle/>
          <a:p>
            <a:pPr algn="ctr" eaLnBrk="1" hangingPunct="1">
              <a:defRPr/>
            </a:pPr>
            <a:r>
              <a:rPr lang="en-US" sz="900" b="1" dirty="0" smtClean="0">
                <a:solidFill>
                  <a:schemeClr val="tx1"/>
                </a:solidFill>
                <a:latin typeface="Arial" pitchFamily="34" charset="0"/>
                <a:cs typeface="Arial" pitchFamily="34" charset="0"/>
              </a:rPr>
              <a:t>As of </a:t>
            </a:r>
            <a:fld id="{CAB784D5-1E6E-4027-8625-E6E524433E7C}" type="datetime5">
              <a:rPr lang="en-US" sz="900" b="1" smtClean="0">
                <a:solidFill>
                  <a:schemeClr val="tx1"/>
                </a:solidFill>
                <a:latin typeface="Arial" pitchFamily="34" charset="0"/>
                <a:cs typeface="Arial" pitchFamily="34" charset="0"/>
              </a:rPr>
              <a:t>29-May-20</a:t>
            </a:fld>
            <a:endParaRPr lang="en-US" sz="900" dirty="0">
              <a:solidFill>
                <a:schemeClr val="tx1"/>
              </a:solidFill>
              <a:latin typeface="Arial" pitchFamily="34" charset="0"/>
              <a:cs typeface="Arial" pitchFamily="34" charset="0"/>
            </a:endParaRPr>
          </a:p>
        </p:txBody>
      </p:sp>
      <p:sp>
        <p:nvSpPr>
          <p:cNvPr id="11" name="Text Box 9"/>
          <p:cNvSpPr txBox="1">
            <a:spLocks noChangeArrowheads="1"/>
          </p:cNvSpPr>
          <p:nvPr/>
        </p:nvSpPr>
        <p:spPr bwMode="gray">
          <a:xfrm>
            <a:off x="5816600" y="6581001"/>
            <a:ext cx="1574800" cy="230832"/>
          </a:xfrm>
          <a:prstGeom prst="rect">
            <a:avLst/>
          </a:prstGeom>
          <a:noFill/>
          <a:ln w="9525">
            <a:noFill/>
            <a:miter lim="800000"/>
            <a:headEnd/>
            <a:tailEnd/>
          </a:ln>
          <a:effectLst/>
        </p:spPr>
        <p:txBody>
          <a:bodyPr wrap="square">
            <a:spAutoFit/>
          </a:bodyPr>
          <a:lstStyle/>
          <a:p>
            <a:pPr algn="ctr" eaLnBrk="1" hangingPunct="1">
              <a:defRPr/>
            </a:pPr>
            <a:r>
              <a:rPr lang="en-US" sz="900" b="1" i="1" dirty="0" smtClean="0">
                <a:solidFill>
                  <a:schemeClr val="tx1"/>
                </a:solidFill>
                <a:latin typeface="Arial" pitchFamily="34" charset="0"/>
                <a:cs typeface="Arial" pitchFamily="34" charset="0"/>
              </a:rPr>
              <a:t>EO</a:t>
            </a:r>
            <a:endParaRPr lang="en-US" sz="900" i="1" dirty="0">
              <a:solidFill>
                <a:schemeClr val="tx1"/>
              </a:solidFill>
              <a:latin typeface="Arial" pitchFamily="34" charset="0"/>
              <a:cs typeface="Arial" pitchFamily="34" charset="0"/>
            </a:endParaRPr>
          </a:p>
        </p:txBody>
      </p:sp>
      <p:cxnSp>
        <p:nvCxnSpPr>
          <p:cNvPr id="12" name="Straight Connector 11"/>
          <p:cNvCxnSpPr/>
          <p:nvPr userDrawn="1"/>
        </p:nvCxnSpPr>
        <p:spPr bwMode="auto">
          <a:xfrm>
            <a:off x="914400" y="838200"/>
            <a:ext cx="7315200" cy="0"/>
          </a:xfrm>
          <a:prstGeom prst="line">
            <a:avLst/>
          </a:prstGeom>
          <a:noFill/>
          <a:ln w="25400" cap="flat" cmpd="sng" algn="ctr">
            <a:solidFill>
              <a:schemeClr val="tx1"/>
            </a:solidFill>
            <a:prstDash val="solid"/>
            <a:round/>
            <a:headEnd type="none" w="med" len="med"/>
            <a:tailEnd type="none" w="med" len="med"/>
          </a:ln>
          <a:effectLst/>
        </p:spPr>
      </p:cxnSp>
      <p:cxnSp>
        <p:nvCxnSpPr>
          <p:cNvPr id="16" name="Straight Connector 15"/>
          <p:cNvCxnSpPr/>
          <p:nvPr userDrawn="1"/>
        </p:nvCxnSpPr>
        <p:spPr bwMode="auto">
          <a:xfrm>
            <a:off x="1066800" y="914400"/>
            <a:ext cx="7315200" cy="0"/>
          </a:xfrm>
          <a:prstGeom prst="line">
            <a:avLst/>
          </a:prstGeom>
          <a:noFill/>
          <a:ln w="25400" cap="flat" cmpd="sng" algn="ctr">
            <a:solidFill>
              <a:srgbClr val="FFC000"/>
            </a:solidFill>
            <a:prstDash val="solid"/>
            <a:round/>
            <a:headEnd type="none" w="med" len="med"/>
            <a:tailEnd type="none" w="med" len="med"/>
          </a:ln>
          <a:effectLst/>
        </p:spPr>
      </p:cxnSp>
      <p:sp>
        <p:nvSpPr>
          <p:cNvPr id="17" name="TextBox 16"/>
          <p:cNvSpPr txBox="1"/>
          <p:nvPr userDrawn="1"/>
        </p:nvSpPr>
        <p:spPr>
          <a:xfrm>
            <a:off x="3911402" y="0"/>
            <a:ext cx="1321196" cy="276999"/>
          </a:xfrm>
          <a:prstGeom prst="rect">
            <a:avLst/>
          </a:prstGeom>
          <a:noFill/>
        </p:spPr>
        <p:txBody>
          <a:bodyPr wrap="none" rtlCol="0">
            <a:spAutoFit/>
          </a:bodyPr>
          <a:lstStyle/>
          <a:p>
            <a:r>
              <a:rPr lang="en-US" sz="1200" b="1" dirty="0" smtClean="0">
                <a:solidFill>
                  <a:srgbClr val="009900"/>
                </a:solidFill>
                <a:latin typeface="+mn-lt"/>
              </a:rPr>
              <a:t>UNCLASSIFIED</a:t>
            </a:r>
            <a:endParaRPr lang="en-US" sz="1200" b="1" dirty="0">
              <a:solidFill>
                <a:srgbClr val="009900"/>
              </a:solidFill>
              <a:latin typeface="+mn-lt"/>
            </a:endParaRPr>
          </a:p>
        </p:txBody>
      </p:sp>
      <p:sp>
        <p:nvSpPr>
          <p:cNvPr id="18" name="TextBox 17"/>
          <p:cNvSpPr txBox="1"/>
          <p:nvPr userDrawn="1"/>
        </p:nvSpPr>
        <p:spPr>
          <a:xfrm>
            <a:off x="3911402" y="6581001"/>
            <a:ext cx="1321196" cy="276999"/>
          </a:xfrm>
          <a:prstGeom prst="rect">
            <a:avLst/>
          </a:prstGeom>
          <a:noFill/>
        </p:spPr>
        <p:txBody>
          <a:bodyPr wrap="none" rtlCol="0">
            <a:spAutoFit/>
          </a:bodyPr>
          <a:lstStyle/>
          <a:p>
            <a:r>
              <a:rPr lang="en-US" sz="1200" b="1" dirty="0" smtClean="0">
                <a:solidFill>
                  <a:srgbClr val="009900"/>
                </a:solidFill>
                <a:latin typeface="+mn-lt"/>
              </a:rPr>
              <a:t>UNCLASSIFIED</a:t>
            </a:r>
            <a:endParaRPr lang="en-US" sz="1200" b="1" dirty="0">
              <a:solidFill>
                <a:srgbClr val="009900"/>
              </a:solidFill>
              <a:latin typeface="+mn-lt"/>
            </a:endParaRPr>
          </a:p>
        </p:txBody>
      </p:sp>
      <p:cxnSp>
        <p:nvCxnSpPr>
          <p:cNvPr id="19" name="Straight Connector 18"/>
          <p:cNvCxnSpPr/>
          <p:nvPr userDrawn="1"/>
        </p:nvCxnSpPr>
        <p:spPr bwMode="auto">
          <a:xfrm>
            <a:off x="914400" y="6553200"/>
            <a:ext cx="7315200" cy="0"/>
          </a:xfrm>
          <a:prstGeom prst="line">
            <a:avLst/>
          </a:prstGeom>
          <a:noFill/>
          <a:ln w="25400" cap="flat" cmpd="sng" algn="ctr">
            <a:solidFill>
              <a:schemeClr val="tx1"/>
            </a:solidFill>
            <a:prstDash val="solid"/>
            <a:round/>
            <a:headEnd type="none" w="med" len="med"/>
            <a:tailEnd type="none" w="med" len="med"/>
          </a:ln>
          <a:effectLst/>
        </p:spPr>
      </p:cxnSp>
      <p:cxnSp>
        <p:nvCxnSpPr>
          <p:cNvPr id="20" name="Straight Connector 19"/>
          <p:cNvCxnSpPr/>
          <p:nvPr userDrawn="1"/>
        </p:nvCxnSpPr>
        <p:spPr bwMode="auto">
          <a:xfrm>
            <a:off x="1066800" y="6477000"/>
            <a:ext cx="7315200" cy="0"/>
          </a:xfrm>
          <a:prstGeom prst="line">
            <a:avLst/>
          </a:prstGeom>
          <a:noFill/>
          <a:ln w="25400" cap="flat" cmpd="sng" algn="ctr">
            <a:solidFill>
              <a:srgbClr val="FFC000"/>
            </a:solidFill>
            <a:prstDash val="solid"/>
            <a:round/>
            <a:headEnd type="none" w="med" len="med"/>
            <a:tailEnd type="none" w="med" len="med"/>
          </a:ln>
          <a:effectLst/>
        </p:spPr>
      </p:cxnSp>
      <p:pic>
        <p:nvPicPr>
          <p:cNvPr id="13" name="Picture 19" descr="Installation Management Command-Eruope"/>
          <p:cNvPicPr>
            <a:picLocks noChangeAspect="1" noChangeArrowheads="1"/>
          </p:cNvPicPr>
          <p:nvPr userDrawn="1"/>
        </p:nvPicPr>
        <p:blipFill>
          <a:blip r:embed="rId6" cstate="print"/>
          <a:srcRect/>
          <a:stretch>
            <a:fillRect/>
          </a:stretch>
        </p:blipFill>
        <p:spPr bwMode="auto">
          <a:xfrm>
            <a:off x="8343900" y="135570"/>
            <a:ext cx="598586" cy="561582"/>
          </a:xfrm>
          <a:prstGeom prst="rect">
            <a:avLst/>
          </a:prstGeom>
          <a:noFill/>
        </p:spPr>
      </p:pic>
      <p:pic>
        <p:nvPicPr>
          <p:cNvPr id="15" name="Picture 20" descr="Joint Multinational Training Command"/>
          <p:cNvPicPr>
            <a:picLocks noChangeAspect="1" noChangeArrowheads="1"/>
          </p:cNvPicPr>
          <p:nvPr userDrawn="1"/>
        </p:nvPicPr>
        <p:blipFill>
          <a:blip r:embed="rId7" cstate="print"/>
          <a:srcRect/>
          <a:stretch>
            <a:fillRect/>
          </a:stretch>
        </p:blipFill>
        <p:spPr bwMode="auto">
          <a:xfrm>
            <a:off x="7086600" y="154518"/>
            <a:ext cx="1085265" cy="542633"/>
          </a:xfrm>
          <a:prstGeom prst="rect">
            <a:avLst/>
          </a:prstGeom>
          <a:noFill/>
        </p:spPr>
      </p:pic>
    </p:spTree>
    <p:extLst>
      <p:ext uri="{BB962C8B-B14F-4D97-AF65-F5344CB8AC3E}">
        <p14:creationId xmlns:p14="http://schemas.microsoft.com/office/powerpoint/2010/main" val="2965506351"/>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Lst>
  <p:transition/>
  <p:hf sldNum="0" hdr="0" ftr="0" dt="0"/>
  <p:txStyles>
    <p:titleStyle>
      <a:lvl1pPr algn="ctr" rtl="0" eaLnBrk="0" fontAlgn="base" hangingPunct="0">
        <a:spcBef>
          <a:spcPct val="0"/>
        </a:spcBef>
        <a:spcAft>
          <a:spcPct val="0"/>
        </a:spcAft>
        <a:defRPr sz="3200" b="1">
          <a:solidFill>
            <a:schemeClr val="tx1"/>
          </a:solidFill>
          <a:latin typeface="+mj-lt"/>
          <a:ea typeface="+mj-ea"/>
          <a:cs typeface="+mj-cs"/>
        </a:defRPr>
      </a:lvl1pPr>
      <a:lvl2pPr algn="r" rtl="0" eaLnBrk="0" fontAlgn="base" hangingPunct="0">
        <a:spcBef>
          <a:spcPct val="0"/>
        </a:spcBef>
        <a:spcAft>
          <a:spcPct val="0"/>
        </a:spcAft>
        <a:defRPr sz="3200" b="1">
          <a:solidFill>
            <a:schemeClr val="bg1"/>
          </a:solidFill>
          <a:latin typeface="Arial" charset="0"/>
        </a:defRPr>
      </a:lvl2pPr>
      <a:lvl3pPr algn="r" rtl="0" eaLnBrk="0" fontAlgn="base" hangingPunct="0">
        <a:spcBef>
          <a:spcPct val="0"/>
        </a:spcBef>
        <a:spcAft>
          <a:spcPct val="0"/>
        </a:spcAft>
        <a:defRPr sz="3200" b="1">
          <a:solidFill>
            <a:schemeClr val="bg1"/>
          </a:solidFill>
          <a:latin typeface="Arial" charset="0"/>
        </a:defRPr>
      </a:lvl3pPr>
      <a:lvl4pPr algn="r" rtl="0" eaLnBrk="0" fontAlgn="base" hangingPunct="0">
        <a:spcBef>
          <a:spcPct val="0"/>
        </a:spcBef>
        <a:spcAft>
          <a:spcPct val="0"/>
        </a:spcAft>
        <a:defRPr sz="3200" b="1">
          <a:solidFill>
            <a:schemeClr val="bg1"/>
          </a:solidFill>
          <a:latin typeface="Arial" charset="0"/>
        </a:defRPr>
      </a:lvl4pPr>
      <a:lvl5pPr algn="r" rtl="0" eaLnBrk="0" fontAlgn="base" hangingPunct="0">
        <a:spcBef>
          <a:spcPct val="0"/>
        </a:spcBef>
        <a:spcAft>
          <a:spcPct val="0"/>
        </a:spcAft>
        <a:defRPr sz="3200" b="1">
          <a:solidFill>
            <a:schemeClr val="bg1"/>
          </a:solidFill>
          <a:latin typeface="Arial" charset="0"/>
        </a:defRPr>
      </a:lvl5pPr>
      <a:lvl6pPr marL="457200" algn="r" rtl="0" fontAlgn="base">
        <a:spcBef>
          <a:spcPct val="0"/>
        </a:spcBef>
        <a:spcAft>
          <a:spcPct val="0"/>
        </a:spcAft>
        <a:defRPr sz="3200" b="1">
          <a:solidFill>
            <a:schemeClr val="bg1"/>
          </a:solidFill>
          <a:latin typeface="Arial" charset="0"/>
        </a:defRPr>
      </a:lvl6pPr>
      <a:lvl7pPr marL="914400" algn="r" rtl="0" fontAlgn="base">
        <a:spcBef>
          <a:spcPct val="0"/>
        </a:spcBef>
        <a:spcAft>
          <a:spcPct val="0"/>
        </a:spcAft>
        <a:defRPr sz="3200" b="1">
          <a:solidFill>
            <a:schemeClr val="bg1"/>
          </a:solidFill>
          <a:latin typeface="Arial" charset="0"/>
        </a:defRPr>
      </a:lvl7pPr>
      <a:lvl8pPr marL="1371600" algn="r" rtl="0" fontAlgn="base">
        <a:spcBef>
          <a:spcPct val="0"/>
        </a:spcBef>
        <a:spcAft>
          <a:spcPct val="0"/>
        </a:spcAft>
        <a:defRPr sz="3200" b="1">
          <a:solidFill>
            <a:schemeClr val="bg1"/>
          </a:solidFill>
          <a:latin typeface="Arial" charset="0"/>
        </a:defRPr>
      </a:lvl8pPr>
      <a:lvl9pPr marL="1828800" algn="r" rtl="0" fontAlgn="base">
        <a:spcBef>
          <a:spcPct val="0"/>
        </a:spcBef>
        <a:spcAft>
          <a:spcPct val="0"/>
        </a:spcAft>
        <a:defRPr sz="3200" b="1">
          <a:solidFill>
            <a:schemeClr val="bg1"/>
          </a:solidFill>
          <a:latin typeface="Arial" charset="0"/>
        </a:defRPr>
      </a:lvl9pPr>
    </p:titleStyle>
    <p:bodyStyle>
      <a:lvl1pPr marL="342900" indent="-342900" algn="l" rtl="0" eaLnBrk="0" fontAlgn="base" hangingPunct="0">
        <a:spcBef>
          <a:spcPct val="20000"/>
        </a:spcBef>
        <a:spcAft>
          <a:spcPct val="0"/>
        </a:spcAft>
        <a:buClr>
          <a:schemeClr val="tx1"/>
        </a:buClr>
        <a:buSzPct val="110000"/>
        <a:buFont typeface="Wingdings" pitchFamily="2" charset="2"/>
        <a:buChar char="ü"/>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rgbClr val="663300"/>
        </a:buClr>
        <a:buSzPct val="90000"/>
        <a:buFont typeface="Wingdings" pitchFamily="2" charset="2"/>
        <a:buChar char="è"/>
        <a:defRPr sz="2800" b="1">
          <a:solidFill>
            <a:srgbClr val="663300"/>
          </a:solidFill>
          <a:latin typeface="+mn-lt"/>
        </a:defRPr>
      </a:lvl2pPr>
      <a:lvl3pPr marL="1143000" indent="-228600" algn="l" rtl="0" eaLnBrk="0" fontAlgn="base" hangingPunct="0">
        <a:spcBef>
          <a:spcPct val="20000"/>
        </a:spcBef>
        <a:spcAft>
          <a:spcPct val="0"/>
        </a:spcAft>
        <a:buSzPct val="65000"/>
        <a:buFont typeface="Wingdings" pitchFamily="2" charset="2"/>
        <a:buChar char="u"/>
        <a:defRPr sz="2400" b="1">
          <a:solidFill>
            <a:srgbClr val="006600"/>
          </a:solidFill>
          <a:latin typeface="+mn-lt"/>
        </a:defRPr>
      </a:lvl3pPr>
      <a:lvl4pPr marL="1600200" indent="-228600" algn="l" rtl="0" eaLnBrk="0" fontAlgn="base" hangingPunct="0">
        <a:spcBef>
          <a:spcPct val="20000"/>
        </a:spcBef>
        <a:spcAft>
          <a:spcPct val="0"/>
        </a:spcAft>
        <a:buSzPct val="65000"/>
        <a:buFont typeface="Wingdings" pitchFamily="2" charset="2"/>
        <a:buChar char="u"/>
        <a:defRPr sz="2000" b="1">
          <a:solidFill>
            <a:srgbClr val="006600"/>
          </a:solidFill>
          <a:latin typeface="+mn-lt"/>
        </a:defRPr>
      </a:lvl4pPr>
      <a:lvl5pPr marL="2057400" indent="-228600" algn="l" rtl="0" eaLnBrk="0" fontAlgn="base" hangingPunct="0">
        <a:spcBef>
          <a:spcPct val="20000"/>
        </a:spcBef>
        <a:spcAft>
          <a:spcPct val="0"/>
        </a:spcAft>
        <a:buSzPct val="60000"/>
        <a:buFont typeface="Wingdings" pitchFamily="2" charset="2"/>
        <a:buChar char="£"/>
        <a:defRPr sz="2000" b="1">
          <a:solidFill>
            <a:srgbClr val="006600"/>
          </a:solidFill>
          <a:latin typeface="+mn-lt"/>
        </a:defRPr>
      </a:lvl5pPr>
      <a:lvl6pPr marL="2514600" indent="-228600" algn="l" rtl="0" fontAlgn="base">
        <a:spcBef>
          <a:spcPct val="20000"/>
        </a:spcBef>
        <a:spcAft>
          <a:spcPct val="0"/>
        </a:spcAft>
        <a:buSzPct val="60000"/>
        <a:buFont typeface="Wingdings" pitchFamily="2" charset="2"/>
        <a:buChar char="£"/>
        <a:defRPr sz="2000" b="1">
          <a:solidFill>
            <a:srgbClr val="006600"/>
          </a:solidFill>
          <a:latin typeface="+mn-lt"/>
        </a:defRPr>
      </a:lvl6pPr>
      <a:lvl7pPr marL="2971800" indent="-228600" algn="l" rtl="0" fontAlgn="base">
        <a:spcBef>
          <a:spcPct val="20000"/>
        </a:spcBef>
        <a:spcAft>
          <a:spcPct val="0"/>
        </a:spcAft>
        <a:buSzPct val="60000"/>
        <a:buFont typeface="Wingdings" pitchFamily="2" charset="2"/>
        <a:buChar char="£"/>
        <a:defRPr sz="2000" b="1">
          <a:solidFill>
            <a:srgbClr val="006600"/>
          </a:solidFill>
          <a:latin typeface="+mn-lt"/>
        </a:defRPr>
      </a:lvl7pPr>
      <a:lvl8pPr marL="3429000" indent="-228600" algn="l" rtl="0" fontAlgn="base">
        <a:spcBef>
          <a:spcPct val="20000"/>
        </a:spcBef>
        <a:spcAft>
          <a:spcPct val="0"/>
        </a:spcAft>
        <a:buSzPct val="60000"/>
        <a:buFont typeface="Wingdings" pitchFamily="2" charset="2"/>
        <a:buChar char="£"/>
        <a:defRPr sz="2000" b="1">
          <a:solidFill>
            <a:srgbClr val="006600"/>
          </a:solidFill>
          <a:latin typeface="+mn-lt"/>
        </a:defRPr>
      </a:lvl8pPr>
      <a:lvl9pPr marL="3886200" indent="-228600" algn="l" rtl="0" fontAlgn="base">
        <a:spcBef>
          <a:spcPct val="20000"/>
        </a:spcBef>
        <a:spcAft>
          <a:spcPct val="0"/>
        </a:spcAft>
        <a:buSzPct val="60000"/>
        <a:buFont typeface="Wingdings" pitchFamily="2" charset="2"/>
        <a:buChar char="£"/>
        <a:defRPr sz="2000" b="1">
          <a:solidFill>
            <a:srgbClr val="0066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4.emf"/><Relationship Id="rId7"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mailto:John.r.huff16.mil@mail.mil" TargetMode="External"/><Relationship Id="rId7" Type="http://schemas.openxmlformats.org/officeDocument/2006/relationships/hyperlink" Target="mailto:Zackery.r.young.mil@mail.mil" TargetMode="External"/><Relationship Id="rId2" Type="http://schemas.openxmlformats.org/officeDocument/2006/relationships/hyperlink" Target="mailto:Lewis.r.sais.mil@mail.mil" TargetMode="External"/><Relationship Id="rId1" Type="http://schemas.openxmlformats.org/officeDocument/2006/relationships/slideLayout" Target="../slideLayouts/slideLayout1.xml"/><Relationship Id="rId6" Type="http://schemas.openxmlformats.org/officeDocument/2006/relationships/hyperlink" Target="mailto:Krista.l.mcdowell2.mil@mail.mil" TargetMode="External"/><Relationship Id="rId5" Type="http://schemas.openxmlformats.org/officeDocument/2006/relationships/hyperlink" Target="mailto:Andremane.o.bowes.mil@mail.mil" TargetMode="External"/><Relationship Id="rId4" Type="http://schemas.openxmlformats.org/officeDocument/2006/relationships/hyperlink" Target="mailto:David.j.chain.mil@mail.mi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p:cNvSpPr/>
          <p:nvPr/>
        </p:nvSpPr>
        <p:spPr bwMode="auto">
          <a:xfrm>
            <a:off x="0" y="0"/>
            <a:ext cx="9144000" cy="6553200"/>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mj-lt"/>
            </a:endParaRPr>
          </a:p>
        </p:txBody>
      </p:sp>
      <p:pic>
        <p:nvPicPr>
          <p:cNvPr id="6" name="Picture 3"/>
          <p:cNvPicPr>
            <a:picLocks noChangeArrowheads="1"/>
          </p:cNvPicPr>
          <p:nvPr/>
        </p:nvPicPr>
        <p:blipFill>
          <a:blip r:embed="rId3" cstate="print"/>
          <a:srcRect/>
          <a:stretch>
            <a:fillRect/>
          </a:stretch>
        </p:blipFill>
        <p:spPr bwMode="auto">
          <a:xfrm>
            <a:off x="2286000" y="2260600"/>
            <a:ext cx="4781551" cy="3911600"/>
          </a:xfrm>
          <a:prstGeom prst="rect">
            <a:avLst/>
          </a:prstGeom>
          <a:noFill/>
          <a:ln w="12700">
            <a:noFill/>
            <a:miter lim="800000"/>
            <a:headEnd/>
            <a:tailEnd/>
          </a:ln>
          <a:effectLst/>
          <a:scene3d>
            <a:camera prst="orthographicFront">
              <a:rot lat="0" lon="1200000" rev="0"/>
            </a:camera>
            <a:lightRig rig="harsh" dir="t"/>
          </a:scene3d>
          <a:sp3d z="107950">
            <a:bevelT w="190500" h="50800" prst="softRound"/>
            <a:bevelB prst="relaxedInset"/>
            <a:extrusionClr>
              <a:schemeClr val="tx1">
                <a:lumMod val="50000"/>
              </a:schemeClr>
            </a:extrusionClr>
          </a:sp3d>
        </p:spPr>
      </p:pic>
      <p:grpSp>
        <p:nvGrpSpPr>
          <p:cNvPr id="28" name="Group 19"/>
          <p:cNvGrpSpPr/>
          <p:nvPr/>
        </p:nvGrpSpPr>
        <p:grpSpPr>
          <a:xfrm>
            <a:off x="2309813" y="1837582"/>
            <a:ext cx="4267200" cy="4639418"/>
            <a:chOff x="4935748" y="2137276"/>
            <a:chExt cx="4173748" cy="4367844"/>
          </a:xfrm>
        </p:grpSpPr>
        <p:sp>
          <p:nvSpPr>
            <p:cNvPr id="31" name="Oval 30"/>
            <p:cNvSpPr/>
            <p:nvPr/>
          </p:nvSpPr>
          <p:spPr>
            <a:xfrm>
              <a:off x="4935748" y="2137276"/>
              <a:ext cx="4173748" cy="4367844"/>
            </a:xfrm>
            <a:prstGeom prst="ellipse">
              <a:avLst/>
            </a:prstGeom>
            <a:solidFill>
              <a:schemeClr val="bg1">
                <a:lumMod val="50000"/>
                <a:alpha val="21000"/>
              </a:schemeClr>
            </a:solidFill>
            <a:ln>
              <a:noFill/>
            </a:ln>
            <a:effectLst>
              <a:outerShdw blurRad="50800" dist="38100" dir="2700000" algn="tl" rotWithShape="0">
                <a:prstClr val="black">
                  <a:alpha val="40000"/>
                </a:prstClr>
              </a:outerShdw>
            </a:effectLst>
            <a:scene3d>
              <a:camera prst="orthographicFront"/>
              <a:lightRig rig="threePt" dir="t"/>
            </a:scene3d>
            <a:sp3d prstMaterial="matte">
              <a:bevelT w="869950" h="666750"/>
              <a:bevelB w="0" h="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mj-lt"/>
              </a:endParaRPr>
            </a:p>
          </p:txBody>
        </p:sp>
        <p:grpSp>
          <p:nvGrpSpPr>
            <p:cNvPr id="32" name="Group 8"/>
            <p:cNvGrpSpPr/>
            <p:nvPr/>
          </p:nvGrpSpPr>
          <p:grpSpPr>
            <a:xfrm>
              <a:off x="5323279" y="2281050"/>
              <a:ext cx="3439721" cy="3205350"/>
              <a:chOff x="2169080" y="931616"/>
              <a:chExt cx="4561368" cy="4202570"/>
            </a:xfrm>
          </p:grpSpPr>
          <p:sp>
            <p:nvSpPr>
              <p:cNvPr id="34" name="Oval 33"/>
              <p:cNvSpPr/>
              <p:nvPr/>
            </p:nvSpPr>
            <p:spPr>
              <a:xfrm>
                <a:off x="3193774" y="931616"/>
                <a:ext cx="2421106" cy="2297570"/>
              </a:xfrm>
              <a:prstGeom prst="ellipse">
                <a:avLst/>
              </a:prstGeom>
              <a:solidFill>
                <a:srgbClr val="FFC000">
                  <a:alpha val="43000"/>
                </a:srgbClr>
              </a:solidFill>
              <a:ln>
                <a:noFill/>
              </a:ln>
              <a:effectLst>
                <a:outerShdw blurRad="50800" dist="38100" dir="2700000" algn="tl" rotWithShape="0">
                  <a:prstClr val="black">
                    <a:alpha val="40000"/>
                  </a:prstClr>
                </a:outerShdw>
              </a:effectLst>
              <a:scene3d>
                <a:camera prst="orthographicFront"/>
                <a:lightRig rig="threePt" dir="t"/>
              </a:scene3d>
              <a:sp3d>
                <a:bevelT w="1231900" h="1352550"/>
                <a:bevelB w="0" h="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mj-lt"/>
                </a:endParaRPr>
              </a:p>
            </p:txBody>
          </p:sp>
          <p:sp>
            <p:nvSpPr>
              <p:cNvPr id="35" name="Oval 10"/>
              <p:cNvSpPr/>
              <p:nvPr/>
            </p:nvSpPr>
            <p:spPr>
              <a:xfrm>
                <a:off x="2175742" y="2836616"/>
                <a:ext cx="2421106" cy="2297570"/>
              </a:xfrm>
              <a:prstGeom prst="ellipse">
                <a:avLst/>
              </a:prstGeom>
              <a:solidFill>
                <a:srgbClr val="92D050">
                  <a:alpha val="43000"/>
                </a:srgbClr>
              </a:solidFill>
              <a:ln>
                <a:noFill/>
              </a:ln>
              <a:effectLst>
                <a:outerShdw blurRad="50800" dist="38100" dir="2700000" algn="tl" rotWithShape="0">
                  <a:prstClr val="black">
                    <a:alpha val="40000"/>
                  </a:prstClr>
                </a:outerShdw>
              </a:effectLst>
              <a:scene3d>
                <a:camera prst="orthographicFront"/>
                <a:lightRig rig="threePt" dir="t"/>
              </a:scene3d>
              <a:sp3d>
                <a:bevelT w="1231900" h="1352550"/>
                <a:bevelB w="0" h="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mj-lt"/>
                </a:endParaRPr>
              </a:p>
            </p:txBody>
          </p:sp>
          <p:sp>
            <p:nvSpPr>
              <p:cNvPr id="36" name="Oval 35"/>
              <p:cNvSpPr/>
              <p:nvPr/>
            </p:nvSpPr>
            <p:spPr>
              <a:xfrm>
                <a:off x="4309342" y="2836616"/>
                <a:ext cx="2421106" cy="2297570"/>
              </a:xfrm>
              <a:prstGeom prst="ellipse">
                <a:avLst/>
              </a:prstGeom>
              <a:solidFill>
                <a:srgbClr val="FF0000">
                  <a:alpha val="43000"/>
                </a:srgbClr>
              </a:solidFill>
              <a:ln>
                <a:noFill/>
              </a:ln>
              <a:effectLst>
                <a:outerShdw blurRad="50800" dist="38100" dir="2700000" algn="tl" rotWithShape="0">
                  <a:prstClr val="black">
                    <a:alpha val="40000"/>
                  </a:prstClr>
                </a:outerShdw>
              </a:effectLst>
              <a:scene3d>
                <a:camera prst="orthographicFront"/>
                <a:lightRig rig="threePt" dir="t"/>
              </a:scene3d>
              <a:sp3d>
                <a:bevelT w="1231900" h="1409700"/>
                <a:bevelB w="0" h="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mj-lt"/>
                </a:endParaRPr>
              </a:p>
            </p:txBody>
          </p:sp>
          <p:sp>
            <p:nvSpPr>
              <p:cNvPr id="37" name="TextBox 36"/>
              <p:cNvSpPr txBox="1"/>
              <p:nvPr/>
            </p:nvSpPr>
            <p:spPr>
              <a:xfrm>
                <a:off x="3467190" y="1843103"/>
                <a:ext cx="1828799" cy="379909"/>
              </a:xfrm>
              <a:prstGeom prst="rect">
                <a:avLst/>
              </a:prstGeom>
              <a:noFill/>
            </p:spPr>
            <p:txBody>
              <a:bodyPr wrap="square" rtlCol="0">
                <a:spAutoFit/>
              </a:bodyPr>
              <a:lstStyle/>
              <a:p>
                <a:pPr algn="ctr"/>
                <a:r>
                  <a:rPr lang="en-US" sz="1400" b="1" dirty="0" smtClean="0">
                    <a:effectLst>
                      <a:outerShdw blurRad="38100" dist="38100" dir="2700000" algn="tl">
                        <a:srgbClr val="000000">
                          <a:alpha val="43137"/>
                        </a:srgbClr>
                      </a:outerShdw>
                    </a:effectLst>
                    <a:latin typeface="+mj-lt"/>
                    <a:cs typeface="Arial" pitchFamily="34" charset="0"/>
                  </a:rPr>
                  <a:t>Fairness</a:t>
                </a:r>
                <a:endParaRPr lang="en-US" sz="1400" b="1" dirty="0">
                  <a:effectLst>
                    <a:outerShdw blurRad="38100" dist="38100" dir="2700000" algn="tl">
                      <a:srgbClr val="000000">
                        <a:alpha val="43137"/>
                      </a:srgbClr>
                    </a:outerShdw>
                  </a:effectLst>
                  <a:latin typeface="+mj-lt"/>
                  <a:cs typeface="Arial" pitchFamily="34" charset="0"/>
                </a:endParaRPr>
              </a:p>
            </p:txBody>
          </p:sp>
          <p:sp>
            <p:nvSpPr>
              <p:cNvPr id="38" name="TextBox 37"/>
              <p:cNvSpPr txBox="1"/>
              <p:nvPr/>
            </p:nvSpPr>
            <p:spPr>
              <a:xfrm>
                <a:off x="2169080" y="3764762"/>
                <a:ext cx="2060111" cy="379909"/>
              </a:xfrm>
              <a:prstGeom prst="rect">
                <a:avLst/>
              </a:prstGeom>
              <a:noFill/>
            </p:spPr>
            <p:txBody>
              <a:bodyPr wrap="square" rtlCol="0">
                <a:spAutoFit/>
              </a:bodyPr>
              <a:lstStyle/>
              <a:p>
                <a:pPr algn="ctr"/>
                <a:r>
                  <a:rPr lang="en-US" sz="1400" b="1" dirty="0" smtClean="0">
                    <a:effectLst>
                      <a:outerShdw blurRad="38100" dist="38100" dir="2700000" algn="tl">
                        <a:srgbClr val="000000">
                          <a:alpha val="43137"/>
                        </a:srgbClr>
                      </a:outerShdw>
                    </a:effectLst>
                    <a:latin typeface="+mj-lt"/>
                    <a:cs typeface="Arial" pitchFamily="34" charset="0"/>
                  </a:rPr>
                  <a:t>Equity</a:t>
                </a:r>
                <a:endParaRPr lang="en-US" sz="1400" b="1" dirty="0">
                  <a:effectLst>
                    <a:outerShdw blurRad="38100" dist="38100" dir="2700000" algn="tl">
                      <a:srgbClr val="000000">
                        <a:alpha val="43137"/>
                      </a:srgbClr>
                    </a:outerShdw>
                  </a:effectLst>
                  <a:latin typeface="+mj-lt"/>
                  <a:cs typeface="Arial" pitchFamily="34" charset="0"/>
                </a:endParaRPr>
              </a:p>
            </p:txBody>
          </p:sp>
          <p:sp>
            <p:nvSpPr>
              <p:cNvPr id="39" name="TextBox 38"/>
              <p:cNvSpPr txBox="1"/>
              <p:nvPr/>
            </p:nvSpPr>
            <p:spPr>
              <a:xfrm>
                <a:off x="4564469" y="3764762"/>
                <a:ext cx="1828799" cy="379909"/>
              </a:xfrm>
              <a:prstGeom prst="rect">
                <a:avLst/>
              </a:prstGeom>
              <a:noFill/>
            </p:spPr>
            <p:txBody>
              <a:bodyPr wrap="square" rtlCol="0">
                <a:spAutoFit/>
              </a:bodyPr>
              <a:lstStyle/>
              <a:p>
                <a:pPr algn="ctr"/>
                <a:r>
                  <a:rPr lang="en-US" sz="1400" b="1" dirty="0" smtClean="0">
                    <a:effectLst>
                      <a:outerShdw blurRad="38100" dist="38100" dir="2700000" algn="tl">
                        <a:srgbClr val="000000">
                          <a:alpha val="43137"/>
                        </a:srgbClr>
                      </a:outerShdw>
                    </a:effectLst>
                    <a:latin typeface="+mj-lt"/>
                    <a:cs typeface="Arial" pitchFamily="34" charset="0"/>
                  </a:rPr>
                  <a:t>Justice</a:t>
                </a:r>
                <a:endParaRPr lang="en-US" sz="1400" b="1" dirty="0">
                  <a:effectLst>
                    <a:outerShdw blurRad="38100" dist="38100" dir="2700000" algn="tl">
                      <a:srgbClr val="000000">
                        <a:alpha val="43137"/>
                      </a:srgbClr>
                    </a:outerShdw>
                  </a:effectLst>
                  <a:latin typeface="+mj-lt"/>
                  <a:cs typeface="Arial" pitchFamily="34" charset="0"/>
                </a:endParaRPr>
              </a:p>
            </p:txBody>
          </p:sp>
        </p:grpSp>
        <p:sp>
          <p:nvSpPr>
            <p:cNvPr id="33" name="Rectangle 32"/>
            <p:cNvSpPr/>
            <p:nvPr/>
          </p:nvSpPr>
          <p:spPr>
            <a:xfrm>
              <a:off x="5029200" y="2204850"/>
              <a:ext cx="3962400" cy="4113971"/>
            </a:xfrm>
            <a:prstGeom prst="rect">
              <a:avLst/>
            </a:prstGeom>
            <a:noFill/>
          </p:spPr>
          <p:txBody>
            <a:bodyPr vert="horz" wrap="none" lIns="91440" tIns="45720" rIns="91440" bIns="45720" anchor="b">
              <a:prstTxWarp prst="textArchDown">
                <a:avLst>
                  <a:gd name="adj" fmla="val 14815"/>
                </a:avLst>
              </a:prstTxWarp>
              <a:spAutoFit/>
            </a:bodyPr>
            <a:lstStyle/>
            <a:p>
              <a:pPr algn="ctr"/>
              <a:r>
                <a:rPr lang="en-US" sz="28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rPr>
                <a:t>Philosophy</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ndParaRPr>
            </a:p>
          </p:txBody>
        </p:sp>
      </p:grpSp>
      <p:sp>
        <p:nvSpPr>
          <p:cNvPr id="29" name="Rectangle 28"/>
          <p:cNvSpPr/>
          <p:nvPr/>
        </p:nvSpPr>
        <p:spPr>
          <a:xfrm rot="19936840">
            <a:off x="2697270" y="1898511"/>
            <a:ext cx="3656313" cy="4308693"/>
          </a:xfrm>
          <a:prstGeom prst="rect">
            <a:avLst/>
          </a:prstGeom>
          <a:noFill/>
        </p:spPr>
        <p:txBody>
          <a:bodyPr wrap="none" lIns="91440" tIns="45720" rIns="91440" bIns="45720">
            <a:prstTxWarp prst="textCircle">
              <a:avLst>
                <a:gd name="adj" fmla="val 10886455"/>
              </a:avLst>
            </a:prstTxWarp>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rPr>
              <a:t>Opportunity</a:t>
            </a:r>
            <a:endParaRPr lang="en-US" sz="28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ndParaRPr>
          </a:p>
        </p:txBody>
      </p:sp>
      <p:sp>
        <p:nvSpPr>
          <p:cNvPr id="30" name="Rectangle 29"/>
          <p:cNvSpPr/>
          <p:nvPr/>
        </p:nvSpPr>
        <p:spPr>
          <a:xfrm rot="12431140">
            <a:off x="2571774" y="1892651"/>
            <a:ext cx="3656313" cy="4308693"/>
          </a:xfrm>
          <a:prstGeom prst="rect">
            <a:avLst/>
          </a:prstGeom>
          <a:noFill/>
        </p:spPr>
        <p:txBody>
          <a:bodyPr wrap="none" lIns="91440" tIns="45720" rIns="91440" bIns="45720">
            <a:prstTxWarp prst="textCircle">
              <a:avLst/>
            </a:prstTxWarp>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rPr>
              <a:t>Equal</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ndParaRPr>
          </a:p>
        </p:txBody>
      </p:sp>
      <p:pic>
        <p:nvPicPr>
          <p:cNvPr id="10" name="Picture 5" descr="2nd Cavalry Regiment"/>
          <p:cNvPicPr>
            <a:picLocks noChangeAspect="1" noChangeArrowheads="1"/>
          </p:cNvPicPr>
          <p:nvPr/>
        </p:nvPicPr>
        <p:blipFill>
          <a:blip r:embed="rId4" cstate="print"/>
          <a:srcRect/>
          <a:stretch>
            <a:fillRect/>
          </a:stretch>
        </p:blipFill>
        <p:spPr bwMode="auto">
          <a:xfrm>
            <a:off x="6503760" y="2260600"/>
            <a:ext cx="846301" cy="846301"/>
          </a:xfrm>
          <a:prstGeom prst="rect">
            <a:avLst/>
          </a:prstGeom>
          <a:noFill/>
        </p:spPr>
      </p:pic>
      <p:pic>
        <p:nvPicPr>
          <p:cNvPr id="16" name="Picture 11" descr="18th Military Police Brigade"/>
          <p:cNvPicPr>
            <a:picLocks noChangeAspect="1" noChangeArrowheads="1"/>
          </p:cNvPicPr>
          <p:nvPr/>
        </p:nvPicPr>
        <p:blipFill>
          <a:blip r:embed="rId5" cstate="print"/>
          <a:srcRect/>
          <a:stretch>
            <a:fillRect/>
          </a:stretch>
        </p:blipFill>
        <p:spPr bwMode="auto">
          <a:xfrm>
            <a:off x="1410816" y="5112759"/>
            <a:ext cx="954550" cy="954550"/>
          </a:xfrm>
          <a:prstGeom prst="rect">
            <a:avLst/>
          </a:prstGeom>
          <a:noFill/>
        </p:spPr>
      </p:pic>
      <p:pic>
        <p:nvPicPr>
          <p:cNvPr id="21" name="Picture 16" descr="173rd Airborne Brigade Combat Team"/>
          <p:cNvPicPr>
            <a:picLocks noChangeAspect="1" noChangeArrowheads="1"/>
          </p:cNvPicPr>
          <p:nvPr/>
        </p:nvPicPr>
        <p:blipFill>
          <a:blip r:embed="rId6" cstate="print"/>
          <a:srcRect/>
          <a:stretch>
            <a:fillRect/>
          </a:stretch>
        </p:blipFill>
        <p:spPr bwMode="auto">
          <a:xfrm>
            <a:off x="6635182" y="5114183"/>
            <a:ext cx="583882" cy="882385"/>
          </a:xfrm>
          <a:prstGeom prst="rect">
            <a:avLst/>
          </a:prstGeom>
          <a:noFill/>
        </p:spPr>
      </p:pic>
      <p:pic>
        <p:nvPicPr>
          <p:cNvPr id="24" name="Picture 19" descr="Installation Management Command-Eruope"/>
          <p:cNvPicPr>
            <a:picLocks noChangeAspect="1" noChangeArrowheads="1"/>
          </p:cNvPicPr>
          <p:nvPr/>
        </p:nvPicPr>
        <p:blipFill>
          <a:blip r:embed="rId7" cstate="print"/>
          <a:srcRect/>
          <a:stretch>
            <a:fillRect/>
          </a:stretch>
        </p:blipFill>
        <p:spPr bwMode="auto">
          <a:xfrm>
            <a:off x="1437058" y="2229524"/>
            <a:ext cx="902065" cy="846301"/>
          </a:xfrm>
          <a:prstGeom prst="rect">
            <a:avLst/>
          </a:prstGeom>
          <a:noFill/>
        </p:spPr>
      </p:pic>
      <p:pic>
        <p:nvPicPr>
          <p:cNvPr id="25" name="Picture 20" descr="Joint Multinational Training Command"/>
          <p:cNvPicPr>
            <a:picLocks noChangeAspect="1" noChangeArrowheads="1"/>
          </p:cNvPicPr>
          <p:nvPr/>
        </p:nvPicPr>
        <p:blipFill>
          <a:blip r:embed="rId8" cstate="print"/>
          <a:srcRect/>
          <a:stretch>
            <a:fillRect/>
          </a:stretch>
        </p:blipFill>
        <p:spPr bwMode="auto">
          <a:xfrm>
            <a:off x="3691399" y="986295"/>
            <a:ext cx="1417061" cy="708531"/>
          </a:xfrm>
          <a:prstGeom prst="rect">
            <a:avLst/>
          </a:prstGeom>
          <a:noFill/>
        </p:spPr>
      </p:pic>
      <p:pic>
        <p:nvPicPr>
          <p:cNvPr id="41" name="Picture 40" descr="100929_US_Army_Europe_star_logo_final.jpg"/>
          <p:cNvPicPr>
            <a:picLocks noChangeAspect="1"/>
          </p:cNvPicPr>
          <p:nvPr/>
        </p:nvPicPr>
        <p:blipFill>
          <a:blip r:embed="rId9" cstate="print"/>
          <a:stretch>
            <a:fillRect/>
          </a:stretch>
        </p:blipFill>
        <p:spPr>
          <a:xfrm>
            <a:off x="0" y="0"/>
            <a:ext cx="533400" cy="914399"/>
          </a:xfrm>
          <a:prstGeom prst="rect">
            <a:avLst/>
          </a:prstGeom>
        </p:spPr>
      </p:pic>
      <p:sp>
        <p:nvSpPr>
          <p:cNvPr id="42" name="Rectangle 41"/>
          <p:cNvSpPr/>
          <p:nvPr/>
        </p:nvSpPr>
        <p:spPr>
          <a:xfrm>
            <a:off x="554052" y="272817"/>
            <a:ext cx="8382000" cy="369332"/>
          </a:xfrm>
          <a:prstGeom prst="rect">
            <a:avLst/>
          </a:prstGeom>
        </p:spPr>
        <p:txBody>
          <a:bodyPr wrap="square">
            <a:spAutoFit/>
          </a:bodyPr>
          <a:lstStyle/>
          <a:p>
            <a:r>
              <a:rPr lang="en-US" sz="1800" b="1" dirty="0" smtClean="0">
                <a:latin typeface="+mj-lt"/>
              </a:rPr>
              <a:t>7th Army Training Command and USAG Bavaria </a:t>
            </a:r>
            <a:r>
              <a:rPr lang="en-US" sz="1800" b="1" dirty="0" smtClean="0">
                <a:latin typeface="+mj-lt"/>
              </a:rPr>
              <a:t>Equal </a:t>
            </a:r>
            <a:r>
              <a:rPr lang="en-US" sz="1800" b="1" dirty="0" smtClean="0">
                <a:latin typeface="+mj-lt"/>
              </a:rPr>
              <a:t>Opportunity Office</a:t>
            </a:r>
            <a:endParaRPr lang="en-US" sz="1800" b="1" dirty="0">
              <a:latin typeface="+mj-lt"/>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0" y="304800"/>
            <a:ext cx="9144000" cy="584775"/>
          </a:xfrm>
          <a:prstGeom prst="rect">
            <a:avLst/>
          </a:prstGeom>
          <a:noFill/>
          <a:ln w="9525">
            <a:noFill/>
            <a:miter lim="800000"/>
            <a:headEnd/>
            <a:tailEnd/>
          </a:ln>
          <a:effectLst/>
        </p:spPr>
        <p:txBody>
          <a:bodyPr wrap="square">
            <a:spAutoFit/>
          </a:bodyPr>
          <a:lstStyle/>
          <a:p>
            <a:r>
              <a:rPr lang="en-US" sz="3200" b="1" dirty="0">
                <a:latin typeface="+mj-lt"/>
                <a:cs typeface="Times New Roman" panose="02020603050405020304" pitchFamily="18" charset="0"/>
              </a:rPr>
              <a:t>Monthly Ethnic </a:t>
            </a:r>
            <a:r>
              <a:rPr lang="en-US" sz="3200" b="1" dirty="0" smtClean="0">
                <a:latin typeface="+mj-lt"/>
                <a:cs typeface="Times New Roman" panose="02020603050405020304" pitchFamily="18" charset="0"/>
              </a:rPr>
              <a:t>Observances</a:t>
            </a:r>
            <a:endParaRPr lang="en-US" sz="3200" b="1" dirty="0">
              <a:latin typeface="+mj-lt"/>
              <a:cs typeface="Times New Roman" panose="02020603050405020304" pitchFamily="18" charset="0"/>
            </a:endParaRPr>
          </a:p>
        </p:txBody>
      </p:sp>
      <p:sp>
        <p:nvSpPr>
          <p:cNvPr id="3" name="Text Box 3"/>
          <p:cNvSpPr txBox="1">
            <a:spLocks noChangeArrowheads="1"/>
          </p:cNvSpPr>
          <p:nvPr/>
        </p:nvSpPr>
        <p:spPr bwMode="auto">
          <a:xfrm>
            <a:off x="457200" y="1219200"/>
            <a:ext cx="8382000" cy="5940088"/>
          </a:xfrm>
          <a:prstGeom prst="rect">
            <a:avLst/>
          </a:prstGeom>
          <a:noFill/>
          <a:ln w="9525">
            <a:noFill/>
            <a:miter lim="800000"/>
            <a:headEnd/>
            <a:tailEnd/>
          </a:ln>
        </p:spPr>
        <p:txBody>
          <a:bodyPr>
            <a:spAutoFit/>
          </a:bodyPr>
          <a:lstStyle/>
          <a:p>
            <a:pPr marL="742950" lvl="1" indent="-285750" algn="l">
              <a:buFont typeface="Arial" panose="020B0604020202020204" pitchFamily="34" charset="0"/>
              <a:buChar char="•"/>
            </a:pPr>
            <a:r>
              <a:rPr lang="en-US" sz="1800" dirty="0" smtClean="0">
                <a:latin typeface="+mj-lt"/>
                <a:cs typeface="Times New Roman" panose="02020603050405020304" pitchFamily="18" charset="0"/>
              </a:rPr>
              <a:t>Martin </a:t>
            </a:r>
            <a:r>
              <a:rPr lang="en-US" sz="1800" dirty="0" smtClean="0">
                <a:latin typeface="+mj-lt"/>
                <a:cs typeface="Times New Roman" panose="02020603050405020304" pitchFamily="18" charset="0"/>
              </a:rPr>
              <a:t>Luther King Day (</a:t>
            </a:r>
            <a:r>
              <a:rPr lang="en-US" sz="1800" b="1" dirty="0" smtClean="0">
                <a:latin typeface="+mj-lt"/>
                <a:cs typeface="Times New Roman" panose="02020603050405020304" pitchFamily="18" charset="0"/>
              </a:rPr>
              <a:t>January</a:t>
            </a:r>
            <a:r>
              <a:rPr lang="en-US" sz="1800" dirty="0" smtClean="0">
                <a:latin typeface="+mj-lt"/>
                <a:cs typeface="Times New Roman" panose="02020603050405020304" pitchFamily="18" charset="0"/>
              </a:rPr>
              <a:t>)</a:t>
            </a:r>
            <a:endParaRPr lang="en-US" sz="1800" dirty="0" smtClean="0">
              <a:latin typeface="+mj-lt"/>
              <a:cs typeface="Times New Roman" panose="02020603050405020304" pitchFamily="18" charset="0"/>
            </a:endParaRPr>
          </a:p>
          <a:p>
            <a:pPr marL="742950" lvl="1" indent="-285750" algn="l">
              <a:buFont typeface="Arial" panose="020B0604020202020204" pitchFamily="34" charset="0"/>
              <a:buChar char="•"/>
            </a:pPr>
            <a:endParaRPr lang="en-US" sz="1800" dirty="0" smtClean="0">
              <a:latin typeface="+mj-lt"/>
              <a:cs typeface="Times New Roman" panose="02020603050405020304" pitchFamily="18" charset="0"/>
            </a:endParaRPr>
          </a:p>
          <a:p>
            <a:pPr marL="742950" lvl="1" indent="-285750" algn="l">
              <a:buFont typeface="Arial" panose="020B0604020202020204" pitchFamily="34" charset="0"/>
              <a:buChar char="•"/>
            </a:pPr>
            <a:r>
              <a:rPr lang="en-US" sz="1800" dirty="0" smtClean="0">
                <a:latin typeface="+mj-lt"/>
                <a:cs typeface="Times New Roman" panose="02020603050405020304" pitchFamily="18" charset="0"/>
              </a:rPr>
              <a:t>National </a:t>
            </a:r>
            <a:r>
              <a:rPr lang="en-US" sz="1800" dirty="0" smtClean="0">
                <a:latin typeface="+mj-lt"/>
                <a:cs typeface="Times New Roman" panose="02020603050405020304" pitchFamily="18" charset="0"/>
              </a:rPr>
              <a:t>African American/Black History Month </a:t>
            </a:r>
            <a:r>
              <a:rPr lang="en-US" sz="1800" dirty="0" smtClean="0">
                <a:latin typeface="+mj-lt"/>
                <a:cs typeface="Times New Roman" panose="02020603050405020304" pitchFamily="18" charset="0"/>
              </a:rPr>
              <a:t>(</a:t>
            </a:r>
            <a:r>
              <a:rPr lang="en-US" sz="1800" b="1" dirty="0" smtClean="0">
                <a:latin typeface="+mj-lt"/>
                <a:cs typeface="Times New Roman" panose="02020603050405020304" pitchFamily="18" charset="0"/>
              </a:rPr>
              <a:t>February</a:t>
            </a:r>
            <a:r>
              <a:rPr lang="en-US" sz="1800" dirty="0" smtClean="0">
                <a:latin typeface="+mj-lt"/>
                <a:cs typeface="Times New Roman" panose="02020603050405020304" pitchFamily="18" charset="0"/>
              </a:rPr>
              <a:t>)</a:t>
            </a:r>
            <a:endParaRPr lang="en-US" sz="1800" dirty="0" smtClean="0">
              <a:latin typeface="+mj-lt"/>
              <a:cs typeface="Times New Roman" panose="02020603050405020304" pitchFamily="18" charset="0"/>
            </a:endParaRPr>
          </a:p>
          <a:p>
            <a:pPr marL="742950" lvl="1" indent="-285750" algn="l">
              <a:buFont typeface="Arial" panose="020B0604020202020204" pitchFamily="34" charset="0"/>
              <a:buChar char="•"/>
            </a:pPr>
            <a:endParaRPr lang="en-US" sz="1800" dirty="0" smtClean="0">
              <a:latin typeface="+mj-lt"/>
              <a:cs typeface="Times New Roman" panose="02020603050405020304" pitchFamily="18" charset="0"/>
            </a:endParaRPr>
          </a:p>
          <a:p>
            <a:pPr marL="742950" lvl="1" indent="-285750" algn="l">
              <a:buFont typeface="Arial" panose="020B0604020202020204" pitchFamily="34" charset="0"/>
              <a:buChar char="•"/>
            </a:pPr>
            <a:r>
              <a:rPr lang="en-US" sz="1800" dirty="0" smtClean="0">
                <a:latin typeface="+mj-lt"/>
                <a:cs typeface="Times New Roman" panose="02020603050405020304" pitchFamily="18" charset="0"/>
              </a:rPr>
              <a:t>Women's </a:t>
            </a:r>
            <a:r>
              <a:rPr lang="en-US" sz="1800" dirty="0" smtClean="0">
                <a:latin typeface="+mj-lt"/>
                <a:cs typeface="Times New Roman" panose="02020603050405020304" pitchFamily="18" charset="0"/>
              </a:rPr>
              <a:t>History Month (</a:t>
            </a:r>
            <a:r>
              <a:rPr lang="en-US" sz="1800" b="1" dirty="0" smtClean="0">
                <a:latin typeface="+mj-lt"/>
                <a:cs typeface="Times New Roman" panose="02020603050405020304" pitchFamily="18" charset="0"/>
              </a:rPr>
              <a:t>March</a:t>
            </a:r>
            <a:r>
              <a:rPr lang="en-US" sz="1800" dirty="0" smtClean="0">
                <a:latin typeface="+mj-lt"/>
                <a:cs typeface="Times New Roman" panose="02020603050405020304" pitchFamily="18" charset="0"/>
              </a:rPr>
              <a:t>)</a:t>
            </a:r>
            <a:endParaRPr lang="en-US" sz="1800" dirty="0" smtClean="0">
              <a:latin typeface="+mj-lt"/>
              <a:cs typeface="Times New Roman" panose="02020603050405020304" pitchFamily="18" charset="0"/>
            </a:endParaRPr>
          </a:p>
          <a:p>
            <a:pPr marL="742950" lvl="1" indent="-285750" algn="l">
              <a:buFont typeface="Arial" panose="020B0604020202020204" pitchFamily="34" charset="0"/>
              <a:buChar char="•"/>
            </a:pPr>
            <a:endParaRPr lang="en-US" sz="1800" dirty="0" smtClean="0">
              <a:latin typeface="+mj-lt"/>
              <a:cs typeface="Times New Roman" panose="02020603050405020304" pitchFamily="18" charset="0"/>
            </a:endParaRPr>
          </a:p>
          <a:p>
            <a:pPr marL="742950" lvl="1" indent="-285750" algn="l">
              <a:buFont typeface="Arial" panose="020B0604020202020204" pitchFamily="34" charset="0"/>
              <a:buChar char="•"/>
            </a:pPr>
            <a:r>
              <a:rPr lang="en-US" sz="1800" dirty="0" smtClean="0">
                <a:latin typeface="+mj-lt"/>
                <a:cs typeface="Times New Roman" panose="02020603050405020304" pitchFamily="18" charset="0"/>
              </a:rPr>
              <a:t>Days </a:t>
            </a:r>
            <a:r>
              <a:rPr lang="en-US" sz="1800" dirty="0" smtClean="0">
                <a:latin typeface="+mj-lt"/>
                <a:cs typeface="Times New Roman" panose="02020603050405020304" pitchFamily="18" charset="0"/>
              </a:rPr>
              <a:t>of Remembrance/Holocaust Remembrance (</a:t>
            </a:r>
            <a:r>
              <a:rPr lang="en-US" sz="1800" b="1" dirty="0" smtClean="0">
                <a:latin typeface="+mj-lt"/>
                <a:cs typeface="Times New Roman" panose="02020603050405020304" pitchFamily="18" charset="0"/>
              </a:rPr>
              <a:t>April-May</a:t>
            </a:r>
            <a:r>
              <a:rPr lang="en-US" sz="1800" dirty="0" smtClean="0">
                <a:latin typeface="+mj-lt"/>
                <a:cs typeface="Times New Roman" panose="02020603050405020304" pitchFamily="18" charset="0"/>
              </a:rPr>
              <a:t>)</a:t>
            </a:r>
          </a:p>
          <a:p>
            <a:pPr marL="742950" lvl="1" indent="-285750" algn="l">
              <a:buFont typeface="Arial" panose="020B0604020202020204" pitchFamily="34" charset="0"/>
              <a:buChar char="•"/>
            </a:pPr>
            <a:endParaRPr lang="en-US" sz="1800" dirty="0" smtClean="0">
              <a:latin typeface="+mj-lt"/>
              <a:cs typeface="Times New Roman" panose="02020603050405020304" pitchFamily="18" charset="0"/>
            </a:endParaRPr>
          </a:p>
          <a:p>
            <a:pPr marL="742950" lvl="1" indent="-285750" algn="l">
              <a:buFont typeface="Arial" panose="020B0604020202020204" pitchFamily="34" charset="0"/>
              <a:buChar char="•"/>
            </a:pPr>
            <a:r>
              <a:rPr lang="en-US" sz="1800" dirty="0" smtClean="0">
                <a:latin typeface="+mj-lt"/>
                <a:cs typeface="Times New Roman" panose="02020603050405020304" pitchFamily="18" charset="0"/>
              </a:rPr>
              <a:t>Asian </a:t>
            </a:r>
            <a:r>
              <a:rPr lang="en-US" sz="1800" dirty="0" smtClean="0">
                <a:latin typeface="+mj-lt"/>
                <a:cs typeface="Times New Roman" panose="02020603050405020304" pitchFamily="18" charset="0"/>
              </a:rPr>
              <a:t>American Pacific Islander History Month (</a:t>
            </a:r>
            <a:r>
              <a:rPr lang="en-US" sz="1800" b="1" dirty="0" smtClean="0">
                <a:latin typeface="+mj-lt"/>
                <a:cs typeface="Times New Roman" panose="02020603050405020304" pitchFamily="18" charset="0"/>
              </a:rPr>
              <a:t>May</a:t>
            </a:r>
            <a:r>
              <a:rPr lang="en-US" sz="1800" dirty="0" smtClean="0">
                <a:latin typeface="+mj-lt"/>
                <a:cs typeface="Times New Roman" panose="02020603050405020304" pitchFamily="18" charset="0"/>
              </a:rPr>
              <a:t>)</a:t>
            </a:r>
          </a:p>
          <a:p>
            <a:pPr marL="742950" lvl="1" indent="-285750" algn="l">
              <a:buFont typeface="Arial" panose="020B0604020202020204" pitchFamily="34" charset="0"/>
              <a:buChar char="•"/>
            </a:pPr>
            <a:endParaRPr lang="en-US" sz="1800" dirty="0" smtClean="0">
              <a:latin typeface="+mj-lt"/>
              <a:cs typeface="Times New Roman" panose="02020603050405020304" pitchFamily="18" charset="0"/>
            </a:endParaRPr>
          </a:p>
          <a:p>
            <a:pPr marL="742950" lvl="1" indent="-285750" algn="l">
              <a:buFont typeface="Arial" panose="020B0604020202020204" pitchFamily="34" charset="0"/>
              <a:buChar char="•"/>
            </a:pPr>
            <a:r>
              <a:rPr lang="en-US" sz="1800" dirty="0" smtClean="0">
                <a:latin typeface="+mj-lt"/>
                <a:cs typeface="Times New Roman" panose="02020603050405020304" pitchFamily="18" charset="0"/>
              </a:rPr>
              <a:t>Women’s </a:t>
            </a:r>
            <a:r>
              <a:rPr lang="en-US" sz="1800" dirty="0" smtClean="0">
                <a:latin typeface="+mj-lt"/>
                <a:cs typeface="Times New Roman" panose="02020603050405020304" pitchFamily="18" charset="0"/>
              </a:rPr>
              <a:t>Equality Day (</a:t>
            </a:r>
            <a:r>
              <a:rPr lang="en-US" sz="1800" b="1" dirty="0" smtClean="0">
                <a:latin typeface="+mj-lt"/>
                <a:cs typeface="Times New Roman" panose="02020603050405020304" pitchFamily="18" charset="0"/>
              </a:rPr>
              <a:t>August</a:t>
            </a:r>
            <a:r>
              <a:rPr lang="en-US" sz="1800" dirty="0" smtClean="0">
                <a:latin typeface="+mj-lt"/>
                <a:cs typeface="Times New Roman" panose="02020603050405020304" pitchFamily="18" charset="0"/>
              </a:rPr>
              <a:t>)</a:t>
            </a:r>
            <a:endParaRPr lang="en-US" sz="1800" dirty="0" smtClean="0">
              <a:latin typeface="+mj-lt"/>
              <a:cs typeface="Times New Roman" panose="02020603050405020304" pitchFamily="18" charset="0"/>
            </a:endParaRPr>
          </a:p>
          <a:p>
            <a:pPr marL="742950" lvl="1" indent="-285750" algn="l">
              <a:buFont typeface="Arial" panose="020B0604020202020204" pitchFamily="34" charset="0"/>
              <a:buChar char="•"/>
            </a:pPr>
            <a:endParaRPr lang="en-US" sz="1800" dirty="0" smtClean="0">
              <a:latin typeface="+mj-lt"/>
              <a:cs typeface="Times New Roman" panose="02020603050405020304" pitchFamily="18" charset="0"/>
            </a:endParaRPr>
          </a:p>
          <a:p>
            <a:pPr marL="742950" lvl="1" indent="-285750" algn="l">
              <a:buFont typeface="Arial" panose="020B0604020202020204" pitchFamily="34" charset="0"/>
              <a:buChar char="•"/>
            </a:pPr>
            <a:r>
              <a:rPr lang="en-US" sz="1800" dirty="0" smtClean="0">
                <a:latin typeface="+mj-lt"/>
                <a:cs typeface="Times New Roman" panose="02020603050405020304" pitchFamily="18" charset="0"/>
              </a:rPr>
              <a:t>National </a:t>
            </a:r>
            <a:r>
              <a:rPr lang="en-US" sz="1800" dirty="0" smtClean="0">
                <a:latin typeface="+mj-lt"/>
                <a:cs typeface="Times New Roman" panose="02020603050405020304" pitchFamily="18" charset="0"/>
              </a:rPr>
              <a:t>Hispanic Heritage Month (</a:t>
            </a:r>
            <a:r>
              <a:rPr lang="en-US" sz="1800" b="1" dirty="0" smtClean="0">
                <a:latin typeface="+mj-lt"/>
                <a:cs typeface="Times New Roman" panose="02020603050405020304" pitchFamily="18" charset="0"/>
              </a:rPr>
              <a:t>September-October</a:t>
            </a:r>
            <a:r>
              <a:rPr lang="en-US" sz="1800" dirty="0" smtClean="0">
                <a:latin typeface="+mj-lt"/>
                <a:cs typeface="Times New Roman" panose="02020603050405020304" pitchFamily="18" charset="0"/>
              </a:rPr>
              <a:t>)</a:t>
            </a:r>
            <a:endParaRPr lang="en-US" sz="1800" dirty="0" smtClean="0">
              <a:latin typeface="+mj-lt"/>
              <a:cs typeface="Times New Roman" panose="02020603050405020304" pitchFamily="18" charset="0"/>
            </a:endParaRPr>
          </a:p>
          <a:p>
            <a:pPr marL="742950" lvl="1" indent="-285750" algn="l">
              <a:buFont typeface="Arial" panose="020B0604020202020204" pitchFamily="34" charset="0"/>
              <a:buChar char="•"/>
            </a:pPr>
            <a:endParaRPr lang="en-US" sz="1800" dirty="0" smtClean="0">
              <a:latin typeface="+mj-lt"/>
              <a:cs typeface="Times New Roman" panose="02020603050405020304" pitchFamily="18" charset="0"/>
            </a:endParaRPr>
          </a:p>
          <a:p>
            <a:pPr marL="742950" lvl="1" indent="-285750" algn="l">
              <a:buFont typeface="Arial" panose="020B0604020202020204" pitchFamily="34" charset="0"/>
              <a:buChar char="•"/>
            </a:pPr>
            <a:r>
              <a:rPr lang="en-US" sz="1800" dirty="0" smtClean="0">
                <a:latin typeface="+mj-lt"/>
                <a:cs typeface="Times New Roman" panose="02020603050405020304" pitchFamily="18" charset="0"/>
              </a:rPr>
              <a:t>National </a:t>
            </a:r>
            <a:r>
              <a:rPr lang="en-US" sz="1800" dirty="0" smtClean="0">
                <a:latin typeface="+mj-lt"/>
                <a:cs typeface="Times New Roman" panose="02020603050405020304" pitchFamily="18" charset="0"/>
              </a:rPr>
              <a:t>American Indian Heritage Month (</a:t>
            </a:r>
            <a:r>
              <a:rPr lang="en-US" sz="1800" b="1" dirty="0" smtClean="0">
                <a:latin typeface="+mj-lt"/>
                <a:cs typeface="Times New Roman" panose="02020603050405020304" pitchFamily="18" charset="0"/>
              </a:rPr>
              <a:t>November</a:t>
            </a:r>
            <a:r>
              <a:rPr lang="en-US" sz="1800" dirty="0" smtClean="0">
                <a:latin typeface="+mj-lt"/>
                <a:cs typeface="Times New Roman" panose="02020603050405020304" pitchFamily="18" charset="0"/>
              </a:rPr>
              <a:t>)</a:t>
            </a:r>
            <a:endParaRPr lang="en-US" sz="1800" dirty="0" smtClean="0">
              <a:latin typeface="+mj-lt"/>
              <a:cs typeface="Times New Roman" panose="02020603050405020304" pitchFamily="18" charset="0"/>
            </a:endParaRPr>
          </a:p>
          <a:p>
            <a:pPr algn="l"/>
            <a:endParaRPr lang="en-US" sz="1800" dirty="0" smtClean="0">
              <a:latin typeface="+mj-lt"/>
              <a:cs typeface="Times New Roman" panose="02020603050405020304" pitchFamily="18" charset="0"/>
            </a:endParaRPr>
          </a:p>
          <a:p>
            <a:pPr algn="l"/>
            <a:r>
              <a:rPr lang="en-US" sz="1800" b="1" dirty="0" smtClean="0">
                <a:latin typeface="+mj-lt"/>
                <a:cs typeface="Times New Roman" panose="02020603050405020304" pitchFamily="18" charset="0"/>
              </a:rPr>
              <a:t>If you or your Family Member would like to volunteer to participate in any observance please contact your organization’s Equal Opportunity Advisor.</a:t>
            </a:r>
            <a:endParaRPr lang="en-US" sz="1800" b="1" dirty="0" smtClean="0">
              <a:latin typeface="+mj-lt"/>
              <a:cs typeface="Times New Roman" panose="02020603050405020304" pitchFamily="18" charset="0"/>
            </a:endParaRPr>
          </a:p>
          <a:p>
            <a:pPr marL="285750" indent="-285750" algn="l">
              <a:buFont typeface="Arial" panose="020B0604020202020204" pitchFamily="34" charset="0"/>
              <a:buChar char="•"/>
            </a:pPr>
            <a:endParaRPr lang="en-US" sz="1800" dirty="0" smtClean="0">
              <a:latin typeface="+mj-lt"/>
              <a:cs typeface="Times New Roman" panose="02020603050405020304" pitchFamily="18" charset="0"/>
            </a:endParaRPr>
          </a:p>
          <a:p>
            <a:pPr marL="285750" indent="-285750" algn="l">
              <a:buFont typeface="Arial" panose="020B0604020202020204" pitchFamily="34" charset="0"/>
              <a:buChar char="•"/>
            </a:pPr>
            <a:endParaRPr lang="en-US" sz="1800" dirty="0" smtClean="0">
              <a:latin typeface="+mj-lt"/>
              <a:cs typeface="Times New Roman" panose="02020603050405020304" pitchFamily="18" charset="0"/>
            </a:endParaRPr>
          </a:p>
          <a:p>
            <a:endParaRPr lang="en-US" sz="2000" b="1" u="sng" dirty="0" smtClean="0">
              <a:latin typeface="+mj-lt"/>
              <a:cs typeface="Times New Roman" panose="02020603050405020304" pitchFamily="18" charset="0"/>
            </a:endParaRPr>
          </a:p>
        </p:txBody>
      </p:sp>
    </p:spTree>
    <p:extLst>
      <p:ext uri="{BB962C8B-B14F-4D97-AF65-F5344CB8AC3E}">
        <p14:creationId xmlns:p14="http://schemas.microsoft.com/office/powerpoint/2010/main" val="175501105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0" y="990600"/>
            <a:ext cx="9144000" cy="1938992"/>
          </a:xfrm>
          <a:prstGeom prst="rect">
            <a:avLst/>
          </a:prstGeom>
          <a:noFill/>
          <a:ln w="19050">
            <a:solidFill>
              <a:schemeClr val="tx1"/>
            </a:solidFill>
          </a:ln>
        </p:spPr>
        <p:txBody>
          <a:bodyPr wrap="square" rtlCol="0">
            <a:spAutoFit/>
          </a:bodyPr>
          <a:lstStyle/>
          <a:p>
            <a:r>
              <a:rPr lang="en-US" dirty="0" smtClean="0"/>
              <a:t>Grafenwoehr (Tower Barracks)</a:t>
            </a:r>
          </a:p>
          <a:p>
            <a:endParaRPr lang="en-US" dirty="0"/>
          </a:p>
          <a:p>
            <a:endParaRPr lang="en-US" dirty="0" smtClean="0"/>
          </a:p>
          <a:p>
            <a:endParaRPr lang="en-US" dirty="0"/>
          </a:p>
          <a:p>
            <a:endParaRPr lang="en-US" dirty="0"/>
          </a:p>
        </p:txBody>
      </p:sp>
      <p:sp>
        <p:nvSpPr>
          <p:cNvPr id="13" name="Text Box 3"/>
          <p:cNvSpPr txBox="1">
            <a:spLocks noChangeArrowheads="1"/>
          </p:cNvSpPr>
          <p:nvPr/>
        </p:nvSpPr>
        <p:spPr bwMode="auto">
          <a:xfrm>
            <a:off x="2362347" y="1448512"/>
            <a:ext cx="2667000" cy="1384995"/>
          </a:xfrm>
          <a:prstGeom prst="rect">
            <a:avLst/>
          </a:prstGeom>
          <a:noFill/>
          <a:ln w="12700">
            <a:noFill/>
            <a:miter lim="800000"/>
            <a:headEnd/>
            <a:tailEnd/>
          </a:ln>
        </p:spPr>
        <p:txBody>
          <a:bodyPr wrap="square">
            <a:spAutoFit/>
          </a:bodyPr>
          <a:lstStyle/>
          <a:p>
            <a:pPr algn="l" eaLnBrk="0" hangingPunct="0">
              <a:lnSpc>
                <a:spcPct val="100000"/>
              </a:lnSpc>
              <a:buFontTx/>
              <a:buNone/>
            </a:pPr>
            <a:r>
              <a:rPr lang="en-US" sz="1200" b="1" dirty="0" smtClean="0">
                <a:latin typeface="+mj-lt"/>
                <a:cs typeface="Times New Roman" panose="02020603050405020304" pitchFamily="18" charset="0"/>
              </a:rPr>
              <a:t>USAG Bavaria</a:t>
            </a:r>
          </a:p>
          <a:p>
            <a:pPr algn="l" eaLnBrk="0" hangingPunct="0">
              <a:lnSpc>
                <a:spcPct val="100000"/>
              </a:lnSpc>
              <a:buFontTx/>
              <a:buNone/>
            </a:pPr>
            <a:endParaRPr lang="en-US" sz="1200" b="1" dirty="0">
              <a:latin typeface="+mj-lt"/>
              <a:cs typeface="Times New Roman" panose="02020603050405020304" pitchFamily="18" charset="0"/>
            </a:endParaRPr>
          </a:p>
          <a:p>
            <a:pPr marL="0" marR="0" algn="l">
              <a:spcBef>
                <a:spcPts val="0"/>
              </a:spcBef>
              <a:spcAft>
                <a:spcPts val="0"/>
              </a:spcAft>
            </a:pPr>
            <a:r>
              <a:rPr lang="en-US" sz="1200" dirty="0">
                <a:latin typeface="+mj-lt"/>
                <a:ea typeface="Calibri" panose="020F0502020204030204" pitchFamily="34" charset="0"/>
                <a:cs typeface="Times New Roman" panose="02020603050405020304" pitchFamily="18" charset="0"/>
              </a:rPr>
              <a:t>SFC Lewis R. Sais</a:t>
            </a:r>
          </a:p>
          <a:p>
            <a:pPr algn="l"/>
            <a:r>
              <a:rPr lang="en-US" sz="1200" dirty="0" smtClean="0">
                <a:latin typeface="+mj-lt"/>
              </a:rPr>
              <a:t>BLD </a:t>
            </a:r>
            <a:r>
              <a:rPr lang="en-US" sz="1200" dirty="0">
                <a:latin typeface="+mj-lt"/>
              </a:rPr>
              <a:t>537, RM 5</a:t>
            </a:r>
          </a:p>
          <a:p>
            <a:pPr algn="l"/>
            <a:r>
              <a:rPr lang="en-US" sz="1200" dirty="0">
                <a:latin typeface="+mj-lt"/>
              </a:rPr>
              <a:t>Grafenwoehr (Tower Barracks)</a:t>
            </a:r>
          </a:p>
          <a:p>
            <a:pPr algn="l"/>
            <a:r>
              <a:rPr lang="en-US" sz="1200" dirty="0">
                <a:latin typeface="+mj-lt"/>
              </a:rPr>
              <a:t>DSN: (314) 526-3115</a:t>
            </a:r>
          </a:p>
          <a:p>
            <a:pPr algn="l"/>
            <a:r>
              <a:rPr lang="en-US" sz="1200" u="sng" dirty="0" smtClean="0">
                <a:solidFill>
                  <a:srgbClr val="0000FF"/>
                </a:solidFill>
                <a:latin typeface="+mj-lt"/>
                <a:hlinkClick r:id="rId2"/>
              </a:rPr>
              <a:t>Lewis.r.sais.mil@mail.mil</a:t>
            </a:r>
            <a:r>
              <a:rPr lang="en-US" sz="1200" b="1" dirty="0" smtClean="0">
                <a:solidFill>
                  <a:srgbClr val="0000FF"/>
                </a:solidFill>
                <a:latin typeface="+mj-lt"/>
                <a:cs typeface="Times New Roman" panose="02020603050405020304" pitchFamily="18" charset="0"/>
              </a:rPr>
              <a:t> </a:t>
            </a:r>
            <a:endParaRPr lang="en-US" sz="1200" dirty="0">
              <a:solidFill>
                <a:srgbClr val="0000FF"/>
              </a:solidFill>
              <a:latin typeface="+mj-lt"/>
            </a:endParaRPr>
          </a:p>
        </p:txBody>
      </p:sp>
      <p:sp>
        <p:nvSpPr>
          <p:cNvPr id="5" name="Text Box 2"/>
          <p:cNvSpPr txBox="1">
            <a:spLocks noChangeArrowheads="1"/>
          </p:cNvSpPr>
          <p:nvPr/>
        </p:nvSpPr>
        <p:spPr bwMode="auto">
          <a:xfrm>
            <a:off x="0" y="334962"/>
            <a:ext cx="9144000" cy="579438"/>
          </a:xfrm>
          <a:prstGeom prst="rect">
            <a:avLst/>
          </a:prstGeom>
          <a:noFill/>
          <a:ln w="9525">
            <a:noFill/>
            <a:miter lim="800000"/>
            <a:headEnd/>
            <a:tailEnd/>
          </a:ln>
          <a:effectLst/>
        </p:spPr>
        <p:txBody>
          <a:bodyPr wrap="square">
            <a:spAutoFit/>
          </a:bodyPr>
          <a:lstStyle/>
          <a:p>
            <a:pPr>
              <a:spcBef>
                <a:spcPct val="50000"/>
              </a:spcBef>
            </a:pPr>
            <a:r>
              <a:rPr lang="en-US" sz="3200" b="1" dirty="0" smtClean="0">
                <a:latin typeface="+mj-lt"/>
                <a:cs typeface="Times New Roman" panose="02020603050405020304" pitchFamily="18" charset="0"/>
              </a:rPr>
              <a:t>USAG Bavaria EOAs</a:t>
            </a:r>
            <a:endParaRPr lang="en-US" sz="3200" b="1" dirty="0">
              <a:latin typeface="+mj-lt"/>
              <a:cs typeface="Times New Roman" panose="02020603050405020304" pitchFamily="18" charset="0"/>
            </a:endParaRPr>
          </a:p>
        </p:txBody>
      </p:sp>
      <p:sp>
        <p:nvSpPr>
          <p:cNvPr id="2" name="Rectangle 1"/>
          <p:cNvSpPr/>
          <p:nvPr/>
        </p:nvSpPr>
        <p:spPr>
          <a:xfrm>
            <a:off x="76493" y="1460576"/>
            <a:ext cx="2667000" cy="1384995"/>
          </a:xfrm>
          <a:prstGeom prst="rect">
            <a:avLst/>
          </a:prstGeom>
        </p:spPr>
        <p:txBody>
          <a:bodyPr wrap="square">
            <a:spAutoFit/>
          </a:bodyPr>
          <a:lstStyle/>
          <a:p>
            <a:pPr algn="l">
              <a:spcBef>
                <a:spcPts val="0"/>
              </a:spcBef>
              <a:spcAft>
                <a:spcPts val="0"/>
              </a:spcAft>
            </a:pPr>
            <a:r>
              <a:rPr lang="en-US" sz="1200" b="1" dirty="0">
                <a:latin typeface="+mj-lt"/>
                <a:ea typeface="Calibri" panose="020F0502020204030204" pitchFamily="34" charset="0"/>
                <a:cs typeface="Times New Roman" panose="02020603050405020304" pitchFamily="18" charset="0"/>
              </a:rPr>
              <a:t>7th </a:t>
            </a:r>
            <a:r>
              <a:rPr lang="en-US" sz="1200" b="1" dirty="0" smtClean="0">
                <a:latin typeface="+mj-lt"/>
                <a:ea typeface="Calibri" panose="020F0502020204030204" pitchFamily="34" charset="0"/>
                <a:cs typeface="Times New Roman" panose="02020603050405020304" pitchFamily="18" charset="0"/>
              </a:rPr>
              <a:t>ATC</a:t>
            </a:r>
          </a:p>
          <a:p>
            <a:pPr algn="l">
              <a:spcBef>
                <a:spcPts val="0"/>
              </a:spcBef>
              <a:spcAft>
                <a:spcPts val="0"/>
              </a:spcAft>
            </a:pPr>
            <a:endParaRPr lang="en-US" sz="1200" b="1" dirty="0">
              <a:latin typeface="+mj-lt"/>
              <a:ea typeface="Calibri" panose="020F0502020204030204" pitchFamily="34" charset="0"/>
              <a:cs typeface="Times New Roman" panose="02020603050405020304" pitchFamily="18" charset="0"/>
            </a:endParaRPr>
          </a:p>
          <a:p>
            <a:pPr marL="0" marR="0" algn="l">
              <a:spcBef>
                <a:spcPts val="0"/>
              </a:spcBef>
              <a:spcAft>
                <a:spcPts val="0"/>
              </a:spcAft>
            </a:pPr>
            <a:r>
              <a:rPr lang="en-US" sz="1200" dirty="0" smtClean="0">
                <a:latin typeface="+mj-lt"/>
                <a:ea typeface="Calibri" panose="020F0502020204030204" pitchFamily="34" charset="0"/>
                <a:cs typeface="Times New Roman" panose="02020603050405020304" pitchFamily="18" charset="0"/>
              </a:rPr>
              <a:t>SFC Lewis R. Sais</a:t>
            </a:r>
            <a:endParaRPr lang="en-US" sz="1200" dirty="0">
              <a:latin typeface="+mj-lt"/>
              <a:ea typeface="Calibri" panose="020F0502020204030204" pitchFamily="34" charset="0"/>
              <a:cs typeface="Times New Roman" panose="02020603050405020304" pitchFamily="18" charset="0"/>
            </a:endParaRPr>
          </a:p>
          <a:p>
            <a:pPr marL="0" marR="0" algn="l">
              <a:spcBef>
                <a:spcPts val="0"/>
              </a:spcBef>
              <a:spcAft>
                <a:spcPts val="0"/>
              </a:spcAft>
            </a:pPr>
            <a:r>
              <a:rPr lang="en-US" sz="1200" dirty="0" smtClean="0">
                <a:latin typeface="+mj-lt"/>
                <a:ea typeface="Calibri" panose="020F0502020204030204" pitchFamily="34" charset="0"/>
                <a:cs typeface="Times New Roman" panose="02020603050405020304" pitchFamily="18" charset="0"/>
              </a:rPr>
              <a:t>BLD </a:t>
            </a:r>
            <a:r>
              <a:rPr lang="en-US" sz="1200" dirty="0">
                <a:latin typeface="+mj-lt"/>
                <a:ea typeface="Calibri" panose="020F0502020204030204" pitchFamily="34" charset="0"/>
                <a:cs typeface="Times New Roman" panose="02020603050405020304" pitchFamily="18" charset="0"/>
              </a:rPr>
              <a:t>537, RM 5</a:t>
            </a:r>
          </a:p>
          <a:p>
            <a:pPr marL="0" marR="0" algn="l">
              <a:spcBef>
                <a:spcPts val="0"/>
              </a:spcBef>
              <a:spcAft>
                <a:spcPts val="0"/>
              </a:spcAft>
            </a:pPr>
            <a:r>
              <a:rPr lang="en-US" sz="1200" dirty="0">
                <a:latin typeface="+mj-lt"/>
                <a:ea typeface="Calibri" panose="020F0502020204030204" pitchFamily="34" charset="0"/>
                <a:cs typeface="Times New Roman" panose="02020603050405020304" pitchFamily="18" charset="0"/>
              </a:rPr>
              <a:t>Grafenwoehr (Tower Barracks)</a:t>
            </a:r>
          </a:p>
          <a:p>
            <a:pPr marL="0" marR="0" algn="l">
              <a:spcBef>
                <a:spcPts val="0"/>
              </a:spcBef>
              <a:spcAft>
                <a:spcPts val="0"/>
              </a:spcAft>
            </a:pPr>
            <a:r>
              <a:rPr lang="en-US" sz="1200" dirty="0">
                <a:latin typeface="+mj-lt"/>
                <a:ea typeface="Calibri" panose="020F0502020204030204" pitchFamily="34" charset="0"/>
                <a:cs typeface="Times New Roman" panose="02020603050405020304" pitchFamily="18" charset="0"/>
              </a:rPr>
              <a:t>DSN: (314) 526-3115</a:t>
            </a:r>
          </a:p>
          <a:p>
            <a:pPr marL="0" marR="0" algn="l">
              <a:spcBef>
                <a:spcPts val="0"/>
              </a:spcBef>
              <a:spcAft>
                <a:spcPts val="0"/>
              </a:spcAft>
            </a:pPr>
            <a:r>
              <a:rPr lang="en-US" sz="1200" u="sng" dirty="0" smtClean="0">
                <a:solidFill>
                  <a:srgbClr val="0563C1"/>
                </a:solidFill>
                <a:latin typeface="+mj-lt"/>
                <a:ea typeface="Calibri" panose="020F0502020204030204" pitchFamily="34" charset="0"/>
                <a:cs typeface="Times New Roman" panose="02020603050405020304" pitchFamily="18" charset="0"/>
                <a:hlinkClick r:id="rId2"/>
              </a:rPr>
              <a:t>Lewis.r.sais.mil@mail.mil</a:t>
            </a:r>
            <a:endParaRPr lang="en-US" sz="1200" dirty="0">
              <a:latin typeface="+mj-lt"/>
              <a:ea typeface="Calibri" panose="020F0502020204030204" pitchFamily="34" charset="0"/>
              <a:cs typeface="Times New Roman" panose="02020603050405020304" pitchFamily="18" charset="0"/>
            </a:endParaRPr>
          </a:p>
        </p:txBody>
      </p:sp>
      <p:sp>
        <p:nvSpPr>
          <p:cNvPr id="3" name="Rectangle 2"/>
          <p:cNvSpPr/>
          <p:nvPr/>
        </p:nvSpPr>
        <p:spPr>
          <a:xfrm>
            <a:off x="2621683" y="3886200"/>
            <a:ext cx="2026517" cy="1384995"/>
          </a:xfrm>
          <a:prstGeom prst="rect">
            <a:avLst/>
          </a:prstGeom>
        </p:spPr>
        <p:txBody>
          <a:bodyPr wrap="none">
            <a:spAutoFit/>
          </a:bodyPr>
          <a:lstStyle/>
          <a:p>
            <a:pPr marL="0" marR="0" algn="l">
              <a:spcBef>
                <a:spcPts val="0"/>
              </a:spcBef>
              <a:spcAft>
                <a:spcPts val="0"/>
              </a:spcAft>
            </a:pPr>
            <a:r>
              <a:rPr lang="en-US" sz="1200" b="1" dirty="0" smtClean="0">
                <a:latin typeface="+mj-lt"/>
                <a:ea typeface="Calibri" panose="020F0502020204030204" pitchFamily="34" charset="0"/>
                <a:cs typeface="Times New Roman" panose="02020603050405020304" pitchFamily="18" charset="0"/>
              </a:rPr>
              <a:t>2nd CAV REG</a:t>
            </a:r>
          </a:p>
          <a:p>
            <a:pPr algn="l"/>
            <a:endParaRPr lang="en-US" sz="1200" dirty="0" smtClean="0">
              <a:latin typeface="+mj-lt"/>
            </a:endParaRPr>
          </a:p>
          <a:p>
            <a:pPr algn="l"/>
            <a:r>
              <a:rPr lang="en-US" sz="1200" dirty="0" smtClean="0">
                <a:latin typeface="+mj-lt"/>
              </a:rPr>
              <a:t>SFC John </a:t>
            </a:r>
            <a:r>
              <a:rPr lang="en-US" sz="1200" dirty="0">
                <a:latin typeface="+mj-lt"/>
              </a:rPr>
              <a:t>R. Huff</a:t>
            </a:r>
          </a:p>
          <a:p>
            <a:pPr algn="l"/>
            <a:r>
              <a:rPr lang="en-US" sz="1200" dirty="0" smtClean="0">
                <a:latin typeface="+mj-lt"/>
              </a:rPr>
              <a:t>BLD </a:t>
            </a:r>
            <a:r>
              <a:rPr lang="en-US" sz="1200" dirty="0">
                <a:latin typeface="+mj-lt"/>
              </a:rPr>
              <a:t>600, RM </a:t>
            </a:r>
            <a:r>
              <a:rPr lang="en-US" sz="1200" dirty="0" smtClean="0">
                <a:latin typeface="+mj-lt"/>
              </a:rPr>
              <a:t>35</a:t>
            </a:r>
          </a:p>
          <a:p>
            <a:pPr algn="l"/>
            <a:r>
              <a:rPr lang="en-US" sz="1200" dirty="0" smtClean="0">
                <a:latin typeface="+mj-lt"/>
              </a:rPr>
              <a:t>Vilseck</a:t>
            </a:r>
            <a:r>
              <a:rPr lang="en-US" sz="1200" dirty="0">
                <a:latin typeface="+mj-lt"/>
              </a:rPr>
              <a:t> </a:t>
            </a:r>
            <a:r>
              <a:rPr lang="en-US" sz="1200" dirty="0" smtClean="0">
                <a:latin typeface="+mj-lt"/>
              </a:rPr>
              <a:t>(Rose Barracks) </a:t>
            </a:r>
            <a:endParaRPr lang="en-US" sz="1200" dirty="0">
              <a:latin typeface="+mj-lt"/>
            </a:endParaRPr>
          </a:p>
          <a:p>
            <a:pPr algn="l"/>
            <a:r>
              <a:rPr lang="en-US" sz="1200" dirty="0">
                <a:latin typeface="+mj-lt"/>
              </a:rPr>
              <a:t>DSN: </a:t>
            </a:r>
            <a:r>
              <a:rPr lang="en-US" sz="1200" dirty="0" smtClean="0">
                <a:latin typeface="+mj-lt"/>
              </a:rPr>
              <a:t>(314) 599-3125 </a:t>
            </a:r>
            <a:endParaRPr lang="en-US" sz="1200" dirty="0">
              <a:latin typeface="+mj-lt"/>
            </a:endParaRPr>
          </a:p>
          <a:p>
            <a:pPr marL="0" marR="0" algn="l">
              <a:spcBef>
                <a:spcPts val="0"/>
              </a:spcBef>
              <a:spcAft>
                <a:spcPts val="0"/>
              </a:spcAft>
            </a:pPr>
            <a:r>
              <a:rPr lang="en-US" sz="1200" dirty="0" smtClean="0">
                <a:latin typeface="+mj-lt"/>
                <a:ea typeface="Calibri" panose="020F0502020204030204" pitchFamily="34" charset="0"/>
                <a:cs typeface="Times New Roman" panose="02020603050405020304" pitchFamily="18" charset="0"/>
                <a:hlinkClick r:id="rId3"/>
              </a:rPr>
              <a:t>John.r.huff16.mil@mail.mil</a:t>
            </a:r>
            <a:r>
              <a:rPr lang="en-US" sz="1200" dirty="0" smtClean="0">
                <a:latin typeface="+mj-lt"/>
                <a:ea typeface="Calibri" panose="020F0502020204030204" pitchFamily="34" charset="0"/>
                <a:cs typeface="Times New Roman" panose="02020603050405020304" pitchFamily="18" charset="0"/>
              </a:rPr>
              <a:t> </a:t>
            </a:r>
            <a:endParaRPr lang="en-US" sz="1200" dirty="0">
              <a:latin typeface="+mj-lt"/>
              <a:ea typeface="Calibri" panose="020F0502020204030204" pitchFamily="34" charset="0"/>
              <a:cs typeface="Times New Roman" panose="02020603050405020304" pitchFamily="18" charset="0"/>
            </a:endParaRPr>
          </a:p>
        </p:txBody>
      </p:sp>
      <p:sp>
        <p:nvSpPr>
          <p:cNvPr id="6" name="Rectangle 5"/>
          <p:cNvSpPr/>
          <p:nvPr/>
        </p:nvSpPr>
        <p:spPr>
          <a:xfrm>
            <a:off x="7239583" y="3861987"/>
            <a:ext cx="2018501" cy="1384995"/>
          </a:xfrm>
          <a:prstGeom prst="rect">
            <a:avLst/>
          </a:prstGeom>
        </p:spPr>
        <p:txBody>
          <a:bodyPr wrap="none">
            <a:spAutoFit/>
          </a:bodyPr>
          <a:lstStyle/>
          <a:p>
            <a:pPr marL="0" marR="0" algn="l">
              <a:spcBef>
                <a:spcPts val="0"/>
              </a:spcBef>
              <a:spcAft>
                <a:spcPts val="0"/>
              </a:spcAft>
            </a:pPr>
            <a:r>
              <a:rPr lang="en-US" sz="1200" b="1" dirty="0" smtClean="0">
                <a:latin typeface="+mj-lt"/>
                <a:ea typeface="Calibri" panose="020F0502020204030204" pitchFamily="34" charset="0"/>
                <a:cs typeface="Times New Roman" panose="02020603050405020304" pitchFamily="18" charset="0"/>
              </a:rPr>
              <a:t>JMRC</a:t>
            </a:r>
          </a:p>
          <a:p>
            <a:pPr marL="0" marR="0" algn="l">
              <a:spcBef>
                <a:spcPts val="0"/>
              </a:spcBef>
              <a:spcAft>
                <a:spcPts val="0"/>
              </a:spcAft>
            </a:pPr>
            <a:endParaRPr lang="en-US" sz="1200" b="1" dirty="0">
              <a:latin typeface="+mj-lt"/>
              <a:ea typeface="Calibri" panose="020F0502020204030204" pitchFamily="34" charset="0"/>
              <a:cs typeface="Times New Roman" panose="02020603050405020304" pitchFamily="18" charset="0"/>
            </a:endParaRPr>
          </a:p>
          <a:p>
            <a:pPr marL="0" marR="0" algn="l">
              <a:spcBef>
                <a:spcPts val="0"/>
              </a:spcBef>
              <a:spcAft>
                <a:spcPts val="0"/>
              </a:spcAft>
            </a:pPr>
            <a:r>
              <a:rPr lang="en-US" sz="1200" dirty="0" smtClean="0">
                <a:latin typeface="+mj-lt"/>
                <a:ea typeface="Calibri" panose="020F0502020204030204" pitchFamily="34" charset="0"/>
                <a:cs typeface="Times New Roman" panose="02020603050405020304" pitchFamily="18" charset="0"/>
              </a:rPr>
              <a:t>SFC David J. Chain</a:t>
            </a:r>
          </a:p>
          <a:p>
            <a:pPr marL="0" marR="0" algn="l">
              <a:spcBef>
                <a:spcPts val="0"/>
              </a:spcBef>
              <a:spcAft>
                <a:spcPts val="0"/>
              </a:spcAft>
            </a:pPr>
            <a:r>
              <a:rPr lang="en-US" sz="1200" dirty="0" smtClean="0">
                <a:latin typeface="+mj-lt"/>
                <a:ea typeface="Calibri" panose="020F0502020204030204" pitchFamily="34" charset="0"/>
                <a:cs typeface="Times New Roman" panose="02020603050405020304" pitchFamily="18" charset="0"/>
              </a:rPr>
              <a:t>BLD 317, RM 3</a:t>
            </a:r>
            <a:endParaRPr lang="en-US" sz="1200" dirty="0">
              <a:latin typeface="+mj-lt"/>
              <a:ea typeface="Calibri" panose="020F0502020204030204" pitchFamily="34" charset="0"/>
              <a:cs typeface="Times New Roman" panose="02020603050405020304" pitchFamily="18" charset="0"/>
            </a:endParaRPr>
          </a:p>
          <a:p>
            <a:pPr marL="0" marR="0" algn="l">
              <a:spcBef>
                <a:spcPts val="0"/>
              </a:spcBef>
              <a:spcAft>
                <a:spcPts val="0"/>
              </a:spcAft>
            </a:pPr>
            <a:r>
              <a:rPr lang="en-US" sz="1200" dirty="0" smtClean="0">
                <a:latin typeface="+mj-lt"/>
                <a:ea typeface="Calibri" panose="020F0502020204030204" pitchFamily="34" charset="0"/>
                <a:cs typeface="Times New Roman" panose="02020603050405020304" pitchFamily="18" charset="0"/>
              </a:rPr>
              <a:t>Hohenfels</a:t>
            </a:r>
          </a:p>
          <a:p>
            <a:pPr marL="0" marR="0" algn="l">
              <a:spcBef>
                <a:spcPts val="0"/>
              </a:spcBef>
              <a:spcAft>
                <a:spcPts val="0"/>
              </a:spcAft>
            </a:pPr>
            <a:r>
              <a:rPr lang="en-US" sz="1200" dirty="0" smtClean="0">
                <a:latin typeface="+mj-lt"/>
                <a:ea typeface="Calibri" panose="020F0502020204030204" pitchFamily="34" charset="0"/>
                <a:cs typeface="Times New Roman" panose="02020603050405020304" pitchFamily="18" charset="0"/>
              </a:rPr>
              <a:t>DSN: (314) 522-5444</a:t>
            </a:r>
          </a:p>
          <a:p>
            <a:pPr marL="0" marR="0" algn="l">
              <a:spcBef>
                <a:spcPts val="0"/>
              </a:spcBef>
              <a:spcAft>
                <a:spcPts val="0"/>
              </a:spcAft>
            </a:pPr>
            <a:r>
              <a:rPr lang="en-US" sz="1200" dirty="0" smtClean="0">
                <a:latin typeface="+mj-lt"/>
                <a:ea typeface="Calibri" panose="020F0502020204030204" pitchFamily="34" charset="0"/>
                <a:cs typeface="Times New Roman" panose="02020603050405020304" pitchFamily="18" charset="0"/>
                <a:hlinkClick r:id="rId4"/>
              </a:rPr>
              <a:t>David.j.chain.mil@mail.mil</a:t>
            </a:r>
            <a:r>
              <a:rPr lang="en-US" sz="1200" dirty="0" smtClean="0">
                <a:latin typeface="+mj-lt"/>
                <a:ea typeface="Calibri" panose="020F0502020204030204" pitchFamily="34" charset="0"/>
                <a:cs typeface="Times New Roman" panose="02020603050405020304" pitchFamily="18" charset="0"/>
              </a:rPr>
              <a:t> </a:t>
            </a:r>
            <a:endParaRPr lang="en-US" sz="1200" dirty="0">
              <a:latin typeface="+mj-lt"/>
              <a:ea typeface="Calibri" panose="020F0502020204030204" pitchFamily="34" charset="0"/>
              <a:cs typeface="Times New Roman" panose="02020603050405020304" pitchFamily="18" charset="0"/>
            </a:endParaRPr>
          </a:p>
        </p:txBody>
      </p:sp>
      <p:sp>
        <p:nvSpPr>
          <p:cNvPr id="7" name="Rectangle 6"/>
          <p:cNvSpPr/>
          <p:nvPr/>
        </p:nvSpPr>
        <p:spPr>
          <a:xfrm>
            <a:off x="65340" y="3886200"/>
            <a:ext cx="2666288" cy="1384995"/>
          </a:xfrm>
          <a:prstGeom prst="rect">
            <a:avLst/>
          </a:prstGeom>
        </p:spPr>
        <p:txBody>
          <a:bodyPr wrap="square">
            <a:spAutoFit/>
          </a:bodyPr>
          <a:lstStyle/>
          <a:p>
            <a:pPr marL="0" marR="0" algn="l">
              <a:spcBef>
                <a:spcPts val="0"/>
              </a:spcBef>
              <a:spcAft>
                <a:spcPts val="0"/>
              </a:spcAft>
            </a:pPr>
            <a:r>
              <a:rPr lang="en-US" sz="1200" b="1" dirty="0" smtClean="0">
                <a:latin typeface="+mj-lt"/>
                <a:ea typeface="Calibri" panose="020F0502020204030204" pitchFamily="34" charset="0"/>
                <a:cs typeface="Times New Roman" panose="02020603050405020304" pitchFamily="18" charset="0"/>
              </a:rPr>
              <a:t>CATC EOA/EOLC Instructor </a:t>
            </a:r>
          </a:p>
          <a:p>
            <a:pPr marL="0" marR="0" algn="l">
              <a:spcBef>
                <a:spcPts val="0"/>
              </a:spcBef>
              <a:spcAft>
                <a:spcPts val="0"/>
              </a:spcAft>
            </a:pPr>
            <a:endParaRPr lang="en-US" sz="1200" b="1" dirty="0">
              <a:latin typeface="+mj-lt"/>
              <a:ea typeface="Calibri" panose="020F0502020204030204" pitchFamily="34" charset="0"/>
              <a:cs typeface="Times New Roman" panose="02020603050405020304" pitchFamily="18" charset="0"/>
            </a:endParaRPr>
          </a:p>
          <a:p>
            <a:pPr marL="0" marR="0" algn="l">
              <a:spcBef>
                <a:spcPts val="0"/>
              </a:spcBef>
              <a:spcAft>
                <a:spcPts val="0"/>
              </a:spcAft>
            </a:pPr>
            <a:r>
              <a:rPr lang="en-US" sz="1200" dirty="0" smtClean="0">
                <a:latin typeface="+mj-lt"/>
                <a:ea typeface="Calibri" panose="020F0502020204030204" pitchFamily="34" charset="0"/>
                <a:cs typeface="Times New Roman" panose="02020603050405020304" pitchFamily="18" charset="0"/>
              </a:rPr>
              <a:t>SFC Andrewmane O. Bowes</a:t>
            </a:r>
          </a:p>
          <a:p>
            <a:pPr marL="0" marR="0" algn="l">
              <a:spcBef>
                <a:spcPts val="0"/>
              </a:spcBef>
              <a:spcAft>
                <a:spcPts val="0"/>
              </a:spcAft>
            </a:pPr>
            <a:r>
              <a:rPr lang="en-US" sz="1200" dirty="0" smtClean="0">
                <a:latin typeface="+mj-lt"/>
                <a:ea typeface="Calibri" panose="020F0502020204030204" pitchFamily="34" charset="0"/>
                <a:cs typeface="Times New Roman" panose="02020603050405020304" pitchFamily="18" charset="0"/>
              </a:rPr>
              <a:t>BLD 355, RM 118</a:t>
            </a:r>
            <a:endParaRPr lang="en-US" sz="1200" dirty="0">
              <a:latin typeface="+mj-lt"/>
              <a:ea typeface="Calibri" panose="020F0502020204030204" pitchFamily="34" charset="0"/>
              <a:cs typeface="Times New Roman" panose="02020603050405020304" pitchFamily="18" charset="0"/>
            </a:endParaRPr>
          </a:p>
          <a:p>
            <a:pPr marL="0" marR="0" algn="l">
              <a:spcBef>
                <a:spcPts val="0"/>
              </a:spcBef>
              <a:spcAft>
                <a:spcPts val="0"/>
              </a:spcAft>
            </a:pPr>
            <a:r>
              <a:rPr lang="en-US" sz="1200" dirty="0" smtClean="0">
                <a:latin typeface="+mj-lt"/>
                <a:ea typeface="Calibri" panose="020F0502020204030204" pitchFamily="34" charset="0"/>
                <a:cs typeface="Times New Roman" panose="02020603050405020304" pitchFamily="18" charset="0"/>
              </a:rPr>
              <a:t>Vilseck (Rose Barracks)</a:t>
            </a:r>
          </a:p>
          <a:p>
            <a:pPr marL="0" marR="0" algn="l">
              <a:spcBef>
                <a:spcPts val="0"/>
              </a:spcBef>
              <a:spcAft>
                <a:spcPts val="0"/>
              </a:spcAft>
            </a:pPr>
            <a:r>
              <a:rPr lang="en-US" sz="1200" dirty="0" smtClean="0">
                <a:latin typeface="+mj-lt"/>
                <a:ea typeface="Calibri" panose="020F0502020204030204" pitchFamily="34" charset="0"/>
                <a:cs typeface="Times New Roman" panose="02020603050405020304" pitchFamily="18" charset="0"/>
              </a:rPr>
              <a:t>DSN: (314) 476-2685</a:t>
            </a:r>
          </a:p>
          <a:p>
            <a:pPr marL="0" marR="0" algn="l">
              <a:spcBef>
                <a:spcPts val="0"/>
              </a:spcBef>
              <a:spcAft>
                <a:spcPts val="0"/>
              </a:spcAft>
            </a:pPr>
            <a:r>
              <a:rPr lang="en-US" sz="1200" dirty="0" smtClean="0">
                <a:latin typeface="+mj-lt"/>
                <a:ea typeface="Calibri" panose="020F0502020204030204" pitchFamily="34" charset="0"/>
                <a:cs typeface="Times New Roman" panose="02020603050405020304" pitchFamily="18" charset="0"/>
                <a:hlinkClick r:id="rId5"/>
              </a:rPr>
              <a:t>Andremane.o.bowes.mil@mail.mil</a:t>
            </a:r>
            <a:r>
              <a:rPr lang="en-US" sz="1200" dirty="0" smtClean="0">
                <a:latin typeface="+mj-lt"/>
                <a:ea typeface="Calibri" panose="020F0502020204030204" pitchFamily="34" charset="0"/>
                <a:cs typeface="Times New Roman" panose="02020603050405020304" pitchFamily="18" charset="0"/>
              </a:rPr>
              <a:t> </a:t>
            </a:r>
            <a:endParaRPr lang="en-US" sz="1200" dirty="0">
              <a:latin typeface="+mj-lt"/>
              <a:ea typeface="Calibri" panose="020F0502020204030204" pitchFamily="34" charset="0"/>
              <a:cs typeface="Times New Roman" panose="02020603050405020304" pitchFamily="18" charset="0"/>
            </a:endParaRPr>
          </a:p>
        </p:txBody>
      </p:sp>
      <p:sp>
        <p:nvSpPr>
          <p:cNvPr id="8" name="Rectangle 7"/>
          <p:cNvSpPr/>
          <p:nvPr/>
        </p:nvSpPr>
        <p:spPr>
          <a:xfrm>
            <a:off x="4748339" y="3861275"/>
            <a:ext cx="2377574" cy="1384995"/>
          </a:xfrm>
          <a:prstGeom prst="rect">
            <a:avLst/>
          </a:prstGeom>
        </p:spPr>
        <p:txBody>
          <a:bodyPr wrap="none">
            <a:spAutoFit/>
          </a:bodyPr>
          <a:lstStyle/>
          <a:p>
            <a:pPr marL="0" marR="0" algn="l">
              <a:spcBef>
                <a:spcPts val="0"/>
              </a:spcBef>
              <a:spcAft>
                <a:spcPts val="0"/>
              </a:spcAft>
            </a:pPr>
            <a:r>
              <a:rPr lang="en-US" sz="1200" b="1" dirty="0" smtClean="0">
                <a:latin typeface="+mj-lt"/>
                <a:ea typeface="Calibri" panose="020F0502020204030204" pitchFamily="34" charset="0"/>
                <a:cs typeface="Times New Roman" panose="02020603050405020304" pitchFamily="18" charset="0"/>
              </a:rPr>
              <a:t>18th MP BDE</a:t>
            </a:r>
          </a:p>
          <a:p>
            <a:pPr marL="0" marR="0" algn="l">
              <a:spcBef>
                <a:spcPts val="0"/>
              </a:spcBef>
              <a:spcAft>
                <a:spcPts val="0"/>
              </a:spcAft>
            </a:pPr>
            <a:endParaRPr lang="en-US" sz="1200" dirty="0">
              <a:latin typeface="+mj-lt"/>
              <a:ea typeface="Calibri" panose="020F0502020204030204" pitchFamily="34" charset="0"/>
              <a:cs typeface="Times New Roman" panose="02020603050405020304" pitchFamily="18" charset="0"/>
            </a:endParaRPr>
          </a:p>
          <a:p>
            <a:pPr marL="0" marR="0" algn="l">
              <a:spcBef>
                <a:spcPts val="0"/>
              </a:spcBef>
              <a:spcAft>
                <a:spcPts val="0"/>
              </a:spcAft>
            </a:pPr>
            <a:r>
              <a:rPr lang="en-US" sz="1200" dirty="0" smtClean="0">
                <a:latin typeface="+mj-lt"/>
                <a:ea typeface="Calibri" panose="020F0502020204030204" pitchFamily="34" charset="0"/>
                <a:cs typeface="Times New Roman" panose="02020603050405020304" pitchFamily="18" charset="0"/>
              </a:rPr>
              <a:t>SFC Krista L. McDowell</a:t>
            </a:r>
          </a:p>
          <a:p>
            <a:pPr marL="0" marR="0" algn="l">
              <a:spcBef>
                <a:spcPts val="0"/>
              </a:spcBef>
              <a:spcAft>
                <a:spcPts val="0"/>
              </a:spcAft>
            </a:pPr>
            <a:r>
              <a:rPr lang="en-US" sz="1200" dirty="0" smtClean="0">
                <a:latin typeface="+mj-lt"/>
                <a:ea typeface="Calibri" panose="020F0502020204030204" pitchFamily="34" charset="0"/>
                <a:cs typeface="Times New Roman" panose="02020603050405020304" pitchFamily="18" charset="0"/>
              </a:rPr>
              <a:t>BLD 316, RM 001 (basement)</a:t>
            </a:r>
          </a:p>
          <a:p>
            <a:pPr marL="0" marR="0" algn="l">
              <a:spcBef>
                <a:spcPts val="0"/>
              </a:spcBef>
              <a:spcAft>
                <a:spcPts val="0"/>
              </a:spcAft>
            </a:pPr>
            <a:r>
              <a:rPr lang="en-US" sz="1200" dirty="0" smtClean="0">
                <a:latin typeface="+mj-lt"/>
                <a:ea typeface="Calibri" panose="020F0502020204030204" pitchFamily="34" charset="0"/>
                <a:cs typeface="Times New Roman" panose="02020603050405020304" pitchFamily="18" charset="0"/>
              </a:rPr>
              <a:t>Vilseck (Rose Barracks)</a:t>
            </a:r>
          </a:p>
          <a:p>
            <a:pPr algn="l">
              <a:spcBef>
                <a:spcPts val="0"/>
              </a:spcBef>
              <a:spcAft>
                <a:spcPts val="0"/>
              </a:spcAft>
            </a:pPr>
            <a:r>
              <a:rPr lang="en-US" sz="1200" dirty="0">
                <a:latin typeface="+mj-lt"/>
              </a:rPr>
              <a:t>Office: (DSN) 314-599-1849</a:t>
            </a:r>
          </a:p>
          <a:p>
            <a:pPr marL="0" marR="0" algn="l">
              <a:spcBef>
                <a:spcPts val="0"/>
              </a:spcBef>
              <a:spcAft>
                <a:spcPts val="0"/>
              </a:spcAft>
            </a:pPr>
            <a:r>
              <a:rPr lang="en-US" sz="1200" dirty="0" smtClean="0">
                <a:latin typeface="+mj-lt"/>
                <a:ea typeface="Calibri" panose="020F0502020204030204" pitchFamily="34" charset="0"/>
                <a:cs typeface="Times New Roman" panose="02020603050405020304" pitchFamily="18" charset="0"/>
                <a:hlinkClick r:id="rId6"/>
              </a:rPr>
              <a:t>Krista.l.mcdowell2.mil@mail.mil</a:t>
            </a:r>
            <a:r>
              <a:rPr lang="en-US" sz="1200" dirty="0" smtClean="0">
                <a:latin typeface="+mj-lt"/>
                <a:ea typeface="Calibri" panose="020F0502020204030204" pitchFamily="34" charset="0"/>
                <a:cs typeface="Times New Roman" panose="02020603050405020304" pitchFamily="18" charset="0"/>
              </a:rPr>
              <a:t> </a:t>
            </a:r>
            <a:endParaRPr lang="en-US" sz="1200" dirty="0">
              <a:latin typeface="+mj-lt"/>
              <a:ea typeface="Calibri" panose="020F0502020204030204" pitchFamily="34" charset="0"/>
              <a:cs typeface="Times New Roman" panose="02020603050405020304" pitchFamily="18" charset="0"/>
            </a:endParaRPr>
          </a:p>
        </p:txBody>
      </p:sp>
      <p:sp>
        <p:nvSpPr>
          <p:cNvPr id="9" name="Rectangle 8"/>
          <p:cNvSpPr/>
          <p:nvPr/>
        </p:nvSpPr>
        <p:spPr>
          <a:xfrm>
            <a:off x="6945772" y="1448512"/>
            <a:ext cx="2275559" cy="1384995"/>
          </a:xfrm>
          <a:prstGeom prst="rect">
            <a:avLst/>
          </a:prstGeom>
        </p:spPr>
        <p:txBody>
          <a:bodyPr wrap="none">
            <a:spAutoFit/>
          </a:bodyPr>
          <a:lstStyle/>
          <a:p>
            <a:pPr marL="0" marR="0" algn="l">
              <a:spcBef>
                <a:spcPts val="0"/>
              </a:spcBef>
              <a:spcAft>
                <a:spcPts val="0"/>
              </a:spcAft>
            </a:pPr>
            <a:r>
              <a:rPr lang="en-US" sz="1200" b="1" dirty="0" smtClean="0">
                <a:latin typeface="+mj-lt"/>
                <a:ea typeface="Calibri" panose="020F0502020204030204" pitchFamily="34" charset="0"/>
                <a:cs typeface="Times New Roman" panose="02020603050405020304" pitchFamily="18" charset="0"/>
              </a:rPr>
              <a:t>173rd IBCT (ABRN)</a:t>
            </a:r>
          </a:p>
          <a:p>
            <a:pPr marL="0" marR="0" algn="l">
              <a:spcBef>
                <a:spcPts val="0"/>
              </a:spcBef>
              <a:spcAft>
                <a:spcPts val="0"/>
              </a:spcAft>
            </a:pPr>
            <a:endParaRPr lang="en-US" sz="1200" b="1" dirty="0">
              <a:latin typeface="+mj-lt"/>
              <a:ea typeface="Calibri" panose="020F0502020204030204" pitchFamily="34" charset="0"/>
              <a:cs typeface="Times New Roman" panose="02020603050405020304" pitchFamily="18" charset="0"/>
            </a:endParaRPr>
          </a:p>
          <a:p>
            <a:pPr marL="0" marR="0" algn="l">
              <a:spcBef>
                <a:spcPts val="0"/>
              </a:spcBef>
              <a:spcAft>
                <a:spcPts val="0"/>
              </a:spcAft>
            </a:pPr>
            <a:r>
              <a:rPr lang="en-US" sz="1200" dirty="0" smtClean="0">
                <a:latin typeface="+mj-lt"/>
                <a:ea typeface="Calibri" panose="020F0502020204030204" pitchFamily="34" charset="0"/>
                <a:cs typeface="Times New Roman" panose="02020603050405020304" pitchFamily="18" charset="0"/>
              </a:rPr>
              <a:t>SFC Zackery R. Young</a:t>
            </a:r>
          </a:p>
          <a:p>
            <a:pPr marL="0" marR="0" algn="l">
              <a:spcBef>
                <a:spcPts val="0"/>
              </a:spcBef>
              <a:spcAft>
                <a:spcPts val="0"/>
              </a:spcAft>
            </a:pPr>
            <a:r>
              <a:rPr lang="en-US" sz="1200" dirty="0" smtClean="0">
                <a:latin typeface="+mj-lt"/>
                <a:ea typeface="Calibri" panose="020F0502020204030204" pitchFamily="34" charset="0"/>
                <a:cs typeface="Times New Roman" panose="02020603050405020304" pitchFamily="18" charset="0"/>
              </a:rPr>
              <a:t>BLD 623, RM 304</a:t>
            </a:r>
            <a:endParaRPr lang="en-US" sz="1200" dirty="0">
              <a:latin typeface="+mj-lt"/>
              <a:ea typeface="Calibri" panose="020F0502020204030204" pitchFamily="34" charset="0"/>
              <a:cs typeface="Times New Roman" panose="02020603050405020304" pitchFamily="18" charset="0"/>
            </a:endParaRPr>
          </a:p>
          <a:p>
            <a:pPr marL="0" marR="0" algn="l">
              <a:spcBef>
                <a:spcPts val="0"/>
              </a:spcBef>
              <a:spcAft>
                <a:spcPts val="0"/>
              </a:spcAft>
            </a:pPr>
            <a:r>
              <a:rPr lang="en-US" sz="1200" dirty="0" smtClean="0">
                <a:latin typeface="+mj-lt"/>
                <a:ea typeface="Calibri" panose="020F0502020204030204" pitchFamily="34" charset="0"/>
                <a:cs typeface="Times New Roman" panose="02020603050405020304" pitchFamily="18" charset="0"/>
              </a:rPr>
              <a:t>Grafenwoehr (Tower Barracks)</a:t>
            </a:r>
          </a:p>
          <a:p>
            <a:pPr marL="0" marR="0" algn="l">
              <a:spcBef>
                <a:spcPts val="0"/>
              </a:spcBef>
              <a:spcAft>
                <a:spcPts val="0"/>
              </a:spcAft>
            </a:pPr>
            <a:r>
              <a:rPr lang="en-US" sz="1200" dirty="0" smtClean="0">
                <a:latin typeface="+mj-lt"/>
                <a:ea typeface="Calibri" panose="020F0502020204030204" pitchFamily="34" charset="0"/>
                <a:cs typeface="Times New Roman" panose="02020603050405020304" pitchFamily="18" charset="0"/>
              </a:rPr>
              <a:t>DSN: (314)569-4170</a:t>
            </a:r>
          </a:p>
          <a:p>
            <a:pPr marL="0" marR="0" algn="l">
              <a:spcBef>
                <a:spcPts val="0"/>
              </a:spcBef>
              <a:spcAft>
                <a:spcPts val="0"/>
              </a:spcAft>
            </a:pPr>
            <a:r>
              <a:rPr lang="en-US" sz="1200" dirty="0" smtClean="0">
                <a:latin typeface="+mj-lt"/>
                <a:ea typeface="Calibri" panose="020F0502020204030204" pitchFamily="34" charset="0"/>
                <a:cs typeface="Times New Roman" panose="02020603050405020304" pitchFamily="18" charset="0"/>
                <a:hlinkClick r:id="rId7"/>
              </a:rPr>
              <a:t>Zackery.r.young.mil@mail.mil</a:t>
            </a:r>
            <a:r>
              <a:rPr lang="en-US" sz="1200" dirty="0" smtClean="0">
                <a:latin typeface="+mj-lt"/>
                <a:ea typeface="Calibri" panose="020F0502020204030204" pitchFamily="34" charset="0"/>
                <a:cs typeface="Times New Roman" panose="02020603050405020304" pitchFamily="18" charset="0"/>
              </a:rPr>
              <a:t> </a:t>
            </a:r>
            <a:endParaRPr lang="en-US" sz="1200" dirty="0">
              <a:latin typeface="+mj-lt"/>
              <a:ea typeface="Calibri" panose="020F0502020204030204" pitchFamily="34" charset="0"/>
              <a:cs typeface="Times New Roman" panose="02020603050405020304" pitchFamily="18" charset="0"/>
            </a:endParaRPr>
          </a:p>
        </p:txBody>
      </p:sp>
      <p:sp>
        <p:nvSpPr>
          <p:cNvPr id="10" name="Rectangle 9"/>
          <p:cNvSpPr/>
          <p:nvPr/>
        </p:nvSpPr>
        <p:spPr>
          <a:xfrm>
            <a:off x="4648200" y="1460576"/>
            <a:ext cx="2275559" cy="1384995"/>
          </a:xfrm>
          <a:prstGeom prst="rect">
            <a:avLst/>
          </a:prstGeom>
        </p:spPr>
        <p:txBody>
          <a:bodyPr wrap="none">
            <a:spAutoFit/>
          </a:bodyPr>
          <a:lstStyle/>
          <a:p>
            <a:pPr marL="0" marR="0" algn="l">
              <a:spcBef>
                <a:spcPts val="0"/>
              </a:spcBef>
              <a:spcAft>
                <a:spcPts val="0"/>
              </a:spcAft>
            </a:pPr>
            <a:r>
              <a:rPr lang="en-US" sz="1200" b="1" dirty="0" smtClean="0">
                <a:latin typeface="+mj-lt"/>
                <a:ea typeface="Calibri" panose="020F0502020204030204" pitchFamily="34" charset="0"/>
                <a:cs typeface="Times New Roman" panose="02020603050405020304" pitchFamily="18" charset="0"/>
              </a:rPr>
              <a:t>41st FA BDE</a:t>
            </a:r>
          </a:p>
          <a:p>
            <a:pPr marL="0" marR="0" algn="l">
              <a:spcBef>
                <a:spcPts val="0"/>
              </a:spcBef>
              <a:spcAft>
                <a:spcPts val="0"/>
              </a:spcAft>
            </a:pPr>
            <a:endParaRPr lang="en-US" sz="1200" b="1" dirty="0">
              <a:latin typeface="+mj-lt"/>
              <a:ea typeface="Calibri" panose="020F0502020204030204" pitchFamily="34" charset="0"/>
              <a:cs typeface="Times New Roman" panose="02020603050405020304" pitchFamily="18" charset="0"/>
            </a:endParaRPr>
          </a:p>
          <a:p>
            <a:pPr marL="0" marR="0" algn="l">
              <a:spcBef>
                <a:spcPts val="0"/>
              </a:spcBef>
              <a:spcAft>
                <a:spcPts val="0"/>
              </a:spcAft>
            </a:pPr>
            <a:r>
              <a:rPr lang="en-US" sz="1200" dirty="0">
                <a:latin typeface="+mj-lt"/>
                <a:ea typeface="Calibri" panose="020F0502020204030204" pitchFamily="34" charset="0"/>
                <a:cs typeface="Times New Roman" panose="02020603050405020304" pitchFamily="18" charset="0"/>
              </a:rPr>
              <a:t>SFC Zackery R. Young</a:t>
            </a:r>
          </a:p>
          <a:p>
            <a:pPr marL="0" marR="0" algn="l">
              <a:spcBef>
                <a:spcPts val="0"/>
              </a:spcBef>
              <a:spcAft>
                <a:spcPts val="0"/>
              </a:spcAft>
            </a:pPr>
            <a:r>
              <a:rPr lang="en-US" sz="1200" dirty="0">
                <a:latin typeface="+mj-lt"/>
                <a:ea typeface="Calibri" panose="020F0502020204030204" pitchFamily="34" charset="0"/>
                <a:cs typeface="Times New Roman" panose="02020603050405020304" pitchFamily="18" charset="0"/>
              </a:rPr>
              <a:t>BLD 623, RM 304</a:t>
            </a:r>
          </a:p>
          <a:p>
            <a:pPr marL="0" marR="0" algn="l">
              <a:spcBef>
                <a:spcPts val="0"/>
              </a:spcBef>
              <a:spcAft>
                <a:spcPts val="0"/>
              </a:spcAft>
            </a:pPr>
            <a:r>
              <a:rPr lang="en-US" sz="1200" dirty="0">
                <a:latin typeface="+mj-lt"/>
                <a:ea typeface="Calibri" panose="020F0502020204030204" pitchFamily="34" charset="0"/>
                <a:cs typeface="Times New Roman" panose="02020603050405020304" pitchFamily="18" charset="0"/>
              </a:rPr>
              <a:t>Grafenwoehr (Tower Barracks)</a:t>
            </a:r>
          </a:p>
          <a:p>
            <a:pPr marL="0" marR="0" algn="l">
              <a:spcBef>
                <a:spcPts val="0"/>
              </a:spcBef>
              <a:spcAft>
                <a:spcPts val="0"/>
              </a:spcAft>
            </a:pPr>
            <a:r>
              <a:rPr lang="en-US" sz="1200" dirty="0">
                <a:latin typeface="+mj-lt"/>
                <a:ea typeface="Calibri" panose="020F0502020204030204" pitchFamily="34" charset="0"/>
                <a:cs typeface="Times New Roman" panose="02020603050405020304" pitchFamily="18" charset="0"/>
              </a:rPr>
              <a:t>DSN: (314)569-4170</a:t>
            </a:r>
          </a:p>
          <a:p>
            <a:pPr marL="0" marR="0" algn="l">
              <a:spcBef>
                <a:spcPts val="0"/>
              </a:spcBef>
              <a:spcAft>
                <a:spcPts val="0"/>
              </a:spcAft>
            </a:pPr>
            <a:r>
              <a:rPr lang="en-US" sz="1200" dirty="0">
                <a:latin typeface="+mj-lt"/>
                <a:ea typeface="Calibri" panose="020F0502020204030204" pitchFamily="34" charset="0"/>
                <a:cs typeface="Times New Roman" panose="02020603050405020304" pitchFamily="18" charset="0"/>
                <a:hlinkClick r:id="rId7"/>
              </a:rPr>
              <a:t>Zackery.r.young.mil@mail.mil</a:t>
            </a:r>
            <a:r>
              <a:rPr lang="en-US" sz="1200" dirty="0">
                <a:latin typeface="+mj-lt"/>
                <a:ea typeface="Calibri" panose="020F0502020204030204" pitchFamily="34" charset="0"/>
                <a:cs typeface="Times New Roman" panose="02020603050405020304" pitchFamily="18" charset="0"/>
              </a:rPr>
              <a:t> </a:t>
            </a:r>
          </a:p>
        </p:txBody>
      </p:sp>
      <p:sp>
        <p:nvSpPr>
          <p:cNvPr id="16" name="TextBox 15"/>
          <p:cNvSpPr txBox="1"/>
          <p:nvPr/>
        </p:nvSpPr>
        <p:spPr>
          <a:xfrm>
            <a:off x="0" y="3352800"/>
            <a:ext cx="7086600" cy="1938992"/>
          </a:xfrm>
          <a:prstGeom prst="rect">
            <a:avLst/>
          </a:prstGeom>
          <a:noFill/>
          <a:ln w="19050">
            <a:solidFill>
              <a:schemeClr val="tx1"/>
            </a:solidFill>
          </a:ln>
        </p:spPr>
        <p:txBody>
          <a:bodyPr wrap="square" rtlCol="0">
            <a:spAutoFit/>
          </a:bodyPr>
          <a:lstStyle/>
          <a:p>
            <a:r>
              <a:rPr lang="en-US" dirty="0" smtClean="0"/>
              <a:t>Vilseck (Rose Barracks)</a:t>
            </a:r>
          </a:p>
          <a:p>
            <a:endParaRPr lang="en-US" dirty="0"/>
          </a:p>
          <a:p>
            <a:endParaRPr lang="en-US" dirty="0" smtClean="0"/>
          </a:p>
          <a:p>
            <a:endParaRPr lang="en-US" dirty="0"/>
          </a:p>
          <a:p>
            <a:endParaRPr lang="en-US" dirty="0"/>
          </a:p>
        </p:txBody>
      </p:sp>
      <p:sp>
        <p:nvSpPr>
          <p:cNvPr id="17" name="TextBox 16"/>
          <p:cNvSpPr txBox="1"/>
          <p:nvPr/>
        </p:nvSpPr>
        <p:spPr>
          <a:xfrm>
            <a:off x="7086600" y="3352800"/>
            <a:ext cx="2057400" cy="1938992"/>
          </a:xfrm>
          <a:prstGeom prst="rect">
            <a:avLst/>
          </a:prstGeom>
          <a:noFill/>
          <a:ln w="19050">
            <a:solidFill>
              <a:schemeClr val="tx1"/>
            </a:solidFill>
          </a:ln>
        </p:spPr>
        <p:txBody>
          <a:bodyPr wrap="square" rtlCol="0">
            <a:spAutoFit/>
          </a:bodyPr>
          <a:lstStyle/>
          <a:p>
            <a:r>
              <a:rPr lang="en-US" dirty="0" smtClean="0"/>
              <a:t>Hohenfels</a:t>
            </a:r>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41653410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334962"/>
            <a:ext cx="9144000" cy="579438"/>
          </a:xfrm>
          <a:prstGeom prst="rect">
            <a:avLst/>
          </a:prstGeom>
          <a:noFill/>
          <a:ln w="9525">
            <a:noFill/>
            <a:miter lim="800000"/>
            <a:headEnd/>
            <a:tailEnd/>
          </a:ln>
          <a:effectLst/>
        </p:spPr>
        <p:txBody>
          <a:bodyPr wrap="square">
            <a:spAutoFit/>
          </a:bodyPr>
          <a:lstStyle/>
          <a:p>
            <a:pPr>
              <a:spcBef>
                <a:spcPct val="50000"/>
              </a:spcBef>
            </a:pPr>
            <a:r>
              <a:rPr lang="en-US" sz="3200" b="1" dirty="0">
                <a:latin typeface="+mj-lt"/>
              </a:rPr>
              <a:t>Overview</a:t>
            </a:r>
          </a:p>
        </p:txBody>
      </p:sp>
      <p:sp>
        <p:nvSpPr>
          <p:cNvPr id="6147" name="Text Box 3"/>
          <p:cNvSpPr txBox="1">
            <a:spLocks noChangeArrowheads="1"/>
          </p:cNvSpPr>
          <p:nvPr/>
        </p:nvSpPr>
        <p:spPr bwMode="auto">
          <a:xfrm>
            <a:off x="800100" y="1447800"/>
            <a:ext cx="7543800" cy="3711785"/>
          </a:xfrm>
          <a:prstGeom prst="rect">
            <a:avLst/>
          </a:prstGeom>
          <a:noFill/>
          <a:ln w="9525">
            <a:noFill/>
            <a:miter lim="800000"/>
            <a:headEnd/>
            <a:tailEnd/>
          </a:ln>
          <a:effectLst/>
        </p:spPr>
        <p:txBody>
          <a:bodyPr wrap="square">
            <a:spAutoFit/>
          </a:bodyPr>
          <a:lstStyle/>
          <a:p>
            <a:pPr algn="l">
              <a:lnSpc>
                <a:spcPct val="140000"/>
              </a:lnSpc>
              <a:buClr>
                <a:schemeClr val="tx1"/>
              </a:buClr>
              <a:buFontTx/>
              <a:buChar char="•"/>
            </a:pPr>
            <a:r>
              <a:rPr lang="en-US" b="1" dirty="0" smtClean="0">
                <a:latin typeface="+mj-lt"/>
              </a:rPr>
              <a:t> </a:t>
            </a:r>
            <a:r>
              <a:rPr lang="en-US" b="1" dirty="0">
                <a:latin typeface="+mj-lt"/>
              </a:rPr>
              <a:t>The Army </a:t>
            </a:r>
            <a:r>
              <a:rPr lang="en-US" b="1" dirty="0">
                <a:solidFill>
                  <a:srgbClr val="000000"/>
                </a:solidFill>
                <a:latin typeface="+mj-lt"/>
              </a:rPr>
              <a:t>Equal Opportunity </a:t>
            </a:r>
            <a:r>
              <a:rPr lang="en-US" b="1" dirty="0" smtClean="0">
                <a:latin typeface="+mj-lt"/>
              </a:rPr>
              <a:t>Program</a:t>
            </a:r>
            <a:endParaRPr lang="en-US" b="1" dirty="0" smtClean="0">
              <a:latin typeface="+mj-lt"/>
            </a:endParaRPr>
          </a:p>
          <a:p>
            <a:pPr algn="l">
              <a:lnSpc>
                <a:spcPct val="140000"/>
              </a:lnSpc>
              <a:buClr>
                <a:schemeClr val="tx1"/>
              </a:buClr>
              <a:buFontTx/>
              <a:buChar char="•"/>
            </a:pPr>
            <a:r>
              <a:rPr lang="en-US" b="1" dirty="0">
                <a:latin typeface="+mj-lt"/>
              </a:rPr>
              <a:t> </a:t>
            </a:r>
            <a:r>
              <a:rPr lang="en-US" b="1" dirty="0">
                <a:latin typeface="+mj-lt"/>
                <a:cs typeface="Arial" panose="020B0604020202020204" pitchFamily="34" charset="0"/>
              </a:rPr>
              <a:t>Basis of </a:t>
            </a:r>
            <a:r>
              <a:rPr lang="en-US" b="1" dirty="0" smtClean="0">
                <a:latin typeface="+mj-lt"/>
                <a:cs typeface="Arial" panose="020B0604020202020204" pitchFamily="34" charset="0"/>
              </a:rPr>
              <a:t>Discrimination</a:t>
            </a:r>
            <a:endParaRPr lang="en-US" b="1" dirty="0" smtClean="0">
              <a:latin typeface="+mj-lt"/>
            </a:endParaRPr>
          </a:p>
          <a:p>
            <a:pPr algn="l">
              <a:lnSpc>
                <a:spcPct val="140000"/>
              </a:lnSpc>
              <a:buClr>
                <a:schemeClr val="tx1"/>
              </a:buClr>
              <a:buFontTx/>
              <a:buChar char="•"/>
            </a:pPr>
            <a:r>
              <a:rPr lang="en-US" b="1" dirty="0">
                <a:latin typeface="+mj-lt"/>
                <a:cs typeface="Arial" panose="020B0604020202020204" pitchFamily="34" charset="0"/>
              </a:rPr>
              <a:t> </a:t>
            </a:r>
            <a:r>
              <a:rPr lang="en-US" b="1" dirty="0" smtClean="0">
                <a:latin typeface="+mj-lt"/>
                <a:cs typeface="Arial" panose="020B0604020202020204" pitchFamily="34" charset="0"/>
              </a:rPr>
              <a:t>Informal Complaints </a:t>
            </a:r>
          </a:p>
          <a:p>
            <a:pPr algn="l">
              <a:lnSpc>
                <a:spcPct val="140000"/>
              </a:lnSpc>
              <a:buClr>
                <a:schemeClr val="tx1"/>
              </a:buClr>
              <a:buFontTx/>
              <a:buChar char="•"/>
            </a:pPr>
            <a:r>
              <a:rPr lang="en-US" b="1" dirty="0">
                <a:latin typeface="+mj-lt"/>
                <a:cs typeface="Arial" panose="020B0604020202020204" pitchFamily="34" charset="0"/>
              </a:rPr>
              <a:t> </a:t>
            </a:r>
            <a:r>
              <a:rPr lang="en-US" b="1" dirty="0" smtClean="0">
                <a:latin typeface="+mj-lt"/>
              </a:rPr>
              <a:t>Formal Complaint</a:t>
            </a:r>
            <a:endParaRPr lang="en-US" b="1" dirty="0" smtClean="0">
              <a:latin typeface="+mj-lt"/>
              <a:cs typeface="Arial" panose="020B0604020202020204" pitchFamily="34" charset="0"/>
            </a:endParaRPr>
          </a:p>
          <a:p>
            <a:pPr algn="l">
              <a:lnSpc>
                <a:spcPct val="140000"/>
              </a:lnSpc>
              <a:buClr>
                <a:schemeClr val="tx1"/>
              </a:buClr>
              <a:buFontTx/>
              <a:buChar char="•"/>
            </a:pPr>
            <a:r>
              <a:rPr lang="en-US" b="1" dirty="0">
                <a:latin typeface="+mj-lt"/>
                <a:cs typeface="Arial" panose="020B0604020202020204" pitchFamily="34" charset="0"/>
              </a:rPr>
              <a:t> </a:t>
            </a:r>
            <a:r>
              <a:rPr lang="en-US" b="1" dirty="0" smtClean="0">
                <a:latin typeface="+mj-lt"/>
                <a:cs typeface="Arial" panose="020B0604020202020204" pitchFamily="34" charset="0"/>
              </a:rPr>
              <a:t>Hazing </a:t>
            </a:r>
            <a:r>
              <a:rPr lang="en-US" b="1" dirty="0">
                <a:latin typeface="+mj-lt"/>
                <a:cs typeface="Arial" panose="020B0604020202020204" pitchFamily="34" charset="0"/>
              </a:rPr>
              <a:t>and Bullying</a:t>
            </a:r>
            <a:endParaRPr lang="en-US" dirty="0">
              <a:latin typeface="+mj-lt"/>
            </a:endParaRPr>
          </a:p>
          <a:p>
            <a:pPr algn="l">
              <a:lnSpc>
                <a:spcPct val="140000"/>
              </a:lnSpc>
              <a:buClr>
                <a:schemeClr val="tx1"/>
              </a:buClr>
              <a:buFontTx/>
              <a:buChar char="•"/>
            </a:pPr>
            <a:r>
              <a:rPr lang="en-US" b="1" dirty="0" smtClean="0">
                <a:latin typeface="+mj-lt"/>
              </a:rPr>
              <a:t> </a:t>
            </a:r>
            <a:r>
              <a:rPr lang="en-US" b="1" dirty="0">
                <a:latin typeface="+mj-lt"/>
                <a:cs typeface="Times New Roman" panose="02020603050405020304" pitchFamily="18" charset="0"/>
              </a:rPr>
              <a:t>Monthly Ethnic </a:t>
            </a:r>
            <a:r>
              <a:rPr lang="en-US" b="1" dirty="0" smtClean="0">
                <a:latin typeface="+mj-lt"/>
                <a:cs typeface="Times New Roman" panose="02020603050405020304" pitchFamily="18" charset="0"/>
              </a:rPr>
              <a:t>Observances</a:t>
            </a:r>
            <a:endParaRPr lang="en-US" b="1" dirty="0" smtClean="0">
              <a:latin typeface="+mj-lt"/>
            </a:endParaRPr>
          </a:p>
          <a:p>
            <a:pPr algn="l">
              <a:lnSpc>
                <a:spcPct val="140000"/>
              </a:lnSpc>
              <a:buClr>
                <a:schemeClr val="tx1"/>
              </a:buClr>
              <a:buFontTx/>
              <a:buChar char="•"/>
            </a:pPr>
            <a:r>
              <a:rPr lang="en-US" b="1" dirty="0" smtClean="0">
                <a:latin typeface="+mj-lt"/>
              </a:rPr>
              <a:t> </a:t>
            </a:r>
            <a:r>
              <a:rPr lang="en-US" b="1" dirty="0">
                <a:latin typeface="+mj-lt"/>
                <a:cs typeface="Times New Roman" panose="02020603050405020304" pitchFamily="18" charset="0"/>
              </a:rPr>
              <a:t>USAG Bavaria </a:t>
            </a:r>
            <a:r>
              <a:rPr lang="en-US" b="1" dirty="0" smtClean="0">
                <a:latin typeface="+mj-lt"/>
                <a:cs typeface="Times New Roman" panose="02020603050405020304" pitchFamily="18" charset="0"/>
              </a:rPr>
              <a:t>EOAs</a:t>
            </a:r>
            <a:endParaRPr lang="en-US" b="1" dirty="0">
              <a:latin typeface="+mj-lt"/>
              <a:cs typeface="Times New Roman" panose="02020603050405020304" pitchFamily="18" charset="0"/>
            </a:endParaRPr>
          </a:p>
        </p:txBody>
      </p:sp>
    </p:spTree>
    <p:extLst>
      <p:ext uri="{BB962C8B-B14F-4D97-AF65-F5344CB8AC3E}">
        <p14:creationId xmlns:p14="http://schemas.microsoft.com/office/powerpoint/2010/main" val="1794979125"/>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 Box 2"/>
          <p:cNvSpPr txBox="1">
            <a:spLocks noChangeArrowheads="1"/>
          </p:cNvSpPr>
          <p:nvPr/>
        </p:nvSpPr>
        <p:spPr bwMode="auto">
          <a:xfrm>
            <a:off x="0" y="329625"/>
            <a:ext cx="9144000" cy="1323439"/>
          </a:xfrm>
          <a:prstGeom prst="rect">
            <a:avLst/>
          </a:prstGeom>
          <a:noFill/>
          <a:ln w="9525">
            <a:noFill/>
            <a:miter lim="800000"/>
            <a:headEnd/>
            <a:tailEnd/>
          </a:ln>
          <a:effectLst/>
        </p:spPr>
        <p:txBody>
          <a:bodyPr wrap="square">
            <a:spAutoFit/>
          </a:bodyPr>
          <a:lstStyle/>
          <a:p>
            <a:pPr lvl="0"/>
            <a:r>
              <a:rPr lang="en-US" sz="3200" b="1" dirty="0" smtClean="0">
                <a:latin typeface="+mj-lt"/>
              </a:rPr>
              <a:t>Army </a:t>
            </a:r>
            <a:r>
              <a:rPr lang="en-US" sz="3200" b="1" dirty="0">
                <a:solidFill>
                  <a:srgbClr val="000000"/>
                </a:solidFill>
                <a:latin typeface="Arial"/>
              </a:rPr>
              <a:t>Equal </a:t>
            </a:r>
            <a:r>
              <a:rPr lang="en-US" sz="3200" b="1" dirty="0" smtClean="0">
                <a:solidFill>
                  <a:srgbClr val="000000"/>
                </a:solidFill>
                <a:latin typeface="Arial"/>
              </a:rPr>
              <a:t>Opportunity</a:t>
            </a:r>
            <a:endParaRPr lang="en-US" sz="3200" b="1" dirty="0">
              <a:solidFill>
                <a:srgbClr val="000000"/>
              </a:solidFill>
              <a:latin typeface="Arial"/>
            </a:endParaRPr>
          </a:p>
          <a:p>
            <a:pPr>
              <a:spcBef>
                <a:spcPct val="50000"/>
              </a:spcBef>
            </a:pPr>
            <a:endParaRPr lang="en-US" sz="3200" dirty="0">
              <a:latin typeface="+mj-lt"/>
            </a:endParaRPr>
          </a:p>
        </p:txBody>
      </p:sp>
      <p:sp>
        <p:nvSpPr>
          <p:cNvPr id="4" name="TextBox 3"/>
          <p:cNvSpPr txBox="1"/>
          <p:nvPr/>
        </p:nvSpPr>
        <p:spPr>
          <a:xfrm>
            <a:off x="0" y="1066799"/>
            <a:ext cx="9144000" cy="6032421"/>
          </a:xfrm>
          <a:prstGeom prst="rect">
            <a:avLst/>
          </a:prstGeom>
          <a:noFill/>
        </p:spPr>
        <p:txBody>
          <a:bodyPr wrap="square" rtlCol="0">
            <a:spAutoFit/>
          </a:bodyPr>
          <a:lstStyle/>
          <a:p>
            <a:r>
              <a:rPr lang="en-US" b="1" dirty="0" smtClean="0">
                <a:latin typeface="+mn-lt"/>
              </a:rPr>
              <a:t>Purpose</a:t>
            </a:r>
          </a:p>
          <a:p>
            <a:pPr algn="l"/>
            <a:endParaRPr lang="en-US" sz="1800" b="1" dirty="0" smtClean="0">
              <a:latin typeface="+mn-lt"/>
            </a:endParaRPr>
          </a:p>
          <a:p>
            <a:pPr marL="285750" indent="-285750" algn="l">
              <a:buFont typeface="Arial" panose="020B0604020202020204" pitchFamily="34" charset="0"/>
              <a:buChar char="•"/>
            </a:pPr>
            <a:r>
              <a:rPr lang="en-US" sz="1800" dirty="0" smtClean="0">
                <a:latin typeface="+mn-lt"/>
              </a:rPr>
              <a:t>The Army Equal Opportunity (EO) program formulates, directs, and sustains a comprehensive effort to maximize human potential and to ensure </a:t>
            </a:r>
            <a:r>
              <a:rPr lang="en-US" sz="1800" u="sng" dirty="0" smtClean="0">
                <a:latin typeface="+mn-lt"/>
              </a:rPr>
              <a:t>fair treatment </a:t>
            </a:r>
            <a:r>
              <a:rPr lang="en-US" sz="1800" dirty="0" smtClean="0">
                <a:latin typeface="+mn-lt"/>
              </a:rPr>
              <a:t>for all persons based solely on merit, fitness, and capability in support of readiness.  EO philosophy is based on </a:t>
            </a:r>
            <a:r>
              <a:rPr lang="en-US" sz="1800" b="1" u="sng" dirty="0" smtClean="0">
                <a:latin typeface="+mn-lt"/>
              </a:rPr>
              <a:t>fairness, justice and equity</a:t>
            </a:r>
            <a:r>
              <a:rPr lang="en-US" sz="1800" u="sng" dirty="0" smtClean="0">
                <a:latin typeface="+mn-lt"/>
              </a:rPr>
              <a:t>.</a:t>
            </a:r>
            <a:r>
              <a:rPr lang="en-US" sz="1800" dirty="0">
                <a:latin typeface="+mn-lt"/>
              </a:rPr>
              <a:t> </a:t>
            </a:r>
            <a:endParaRPr lang="en-US" sz="1800" dirty="0" smtClean="0">
              <a:latin typeface="+mn-lt"/>
            </a:endParaRPr>
          </a:p>
          <a:p>
            <a:pPr marL="285750" indent="-285750" algn="l">
              <a:buFont typeface="Arial" panose="020B0604020202020204" pitchFamily="34" charset="0"/>
              <a:buChar char="•"/>
            </a:pPr>
            <a:endParaRPr lang="en-US" sz="1800" dirty="0" smtClean="0">
              <a:latin typeface="+mn-lt"/>
            </a:endParaRPr>
          </a:p>
          <a:p>
            <a:pPr marL="285750" indent="-285750" algn="l">
              <a:buFont typeface="Arial" panose="020B0604020202020204" pitchFamily="34" charset="0"/>
              <a:buChar char="•"/>
            </a:pPr>
            <a:r>
              <a:rPr lang="en-US" sz="1800" b="1" u="sng" dirty="0" smtClean="0">
                <a:latin typeface="+mn-lt"/>
              </a:rPr>
              <a:t>Commanders</a:t>
            </a:r>
            <a:r>
              <a:rPr lang="en-US" sz="1800" dirty="0" smtClean="0">
                <a:latin typeface="+mn-lt"/>
              </a:rPr>
              <a:t> are responsible for sustaining a positive EO climate within their units.</a:t>
            </a:r>
          </a:p>
          <a:p>
            <a:pPr marL="285750" indent="-285750" algn="l">
              <a:buFont typeface="Arial" panose="020B0604020202020204" pitchFamily="34" charset="0"/>
              <a:buChar char="•"/>
            </a:pPr>
            <a:endParaRPr lang="en-US" sz="1800" dirty="0">
              <a:latin typeface="+mn-lt"/>
            </a:endParaRPr>
          </a:p>
          <a:p>
            <a:pPr marL="285750" indent="-285750" algn="l">
              <a:buFont typeface="Arial" panose="020B0604020202020204" pitchFamily="34" charset="0"/>
              <a:buChar char="•"/>
            </a:pPr>
            <a:r>
              <a:rPr lang="en-US" sz="1800" dirty="0" smtClean="0">
                <a:latin typeface="+mn-lt"/>
              </a:rPr>
              <a:t>The policy and regulatory guidance for the Army’s Equal Opportunity Program is outlined in </a:t>
            </a:r>
            <a:r>
              <a:rPr lang="en-US" sz="1800" b="1" dirty="0" smtClean="0">
                <a:latin typeface="+mn-lt"/>
              </a:rPr>
              <a:t>Army Regulation (AR) 600-20, Army </a:t>
            </a:r>
            <a:r>
              <a:rPr lang="en-US" sz="1800" b="1" dirty="0">
                <a:latin typeface="+mn-lt"/>
              </a:rPr>
              <a:t>Command Policy, </a:t>
            </a:r>
            <a:r>
              <a:rPr lang="en-US" sz="1800" b="1" dirty="0" smtClean="0">
                <a:latin typeface="+mn-lt"/>
              </a:rPr>
              <a:t>dated 6 </a:t>
            </a:r>
            <a:r>
              <a:rPr lang="en-US" sz="1800" b="1" dirty="0">
                <a:latin typeface="+mn-lt"/>
              </a:rPr>
              <a:t>November </a:t>
            </a:r>
            <a:r>
              <a:rPr lang="en-US" sz="1800" b="1" dirty="0" smtClean="0">
                <a:latin typeface="+mn-lt"/>
              </a:rPr>
              <a:t>2014</a:t>
            </a:r>
            <a:r>
              <a:rPr lang="en-US" sz="1800" dirty="0" smtClean="0">
                <a:latin typeface="+mn-lt"/>
              </a:rPr>
              <a:t>, </a:t>
            </a:r>
            <a:r>
              <a:rPr lang="en-US" sz="1800" dirty="0">
                <a:latin typeface="+mn-lt"/>
              </a:rPr>
              <a:t>Chapter 6, Appendix </a:t>
            </a:r>
            <a:r>
              <a:rPr lang="en-US" sz="1800" dirty="0" smtClean="0">
                <a:latin typeface="+mn-lt"/>
              </a:rPr>
              <a:t>C &amp; D </a:t>
            </a:r>
            <a:r>
              <a:rPr lang="en-US" sz="1800" dirty="0">
                <a:latin typeface="+mn-lt"/>
              </a:rPr>
              <a:t>and Paragraph 4-19</a:t>
            </a:r>
            <a:r>
              <a:rPr lang="en-US" sz="1800" dirty="0" smtClean="0">
                <a:latin typeface="+mn-lt"/>
              </a:rPr>
              <a:t>.</a:t>
            </a:r>
          </a:p>
          <a:p>
            <a:pPr marL="285750" indent="-285750" algn="l">
              <a:buFont typeface="Arial" panose="020B0604020202020204" pitchFamily="34" charset="0"/>
              <a:buChar char="•"/>
            </a:pPr>
            <a:endParaRPr lang="en-US" sz="1800" dirty="0">
              <a:latin typeface="+mn-lt"/>
            </a:endParaRPr>
          </a:p>
          <a:p>
            <a:pPr marL="285750" indent="-285750" algn="l">
              <a:buFont typeface="Arial" panose="020B0604020202020204" pitchFamily="34" charset="0"/>
              <a:buChar char="•"/>
            </a:pPr>
            <a:r>
              <a:rPr lang="en-US" sz="1800" b="1" dirty="0">
                <a:latin typeface="Arial" panose="020B0604020202020204" pitchFamily="34" charset="0"/>
                <a:cs typeface="Arial" panose="020B0604020202020204" pitchFamily="34" charset="0"/>
              </a:rPr>
              <a:t>Applies To: </a:t>
            </a:r>
            <a:r>
              <a:rPr lang="en-US" sz="1800" dirty="0">
                <a:latin typeface="Arial" panose="020B0604020202020204" pitchFamily="34" charset="0"/>
                <a:cs typeface="Arial" panose="020B0604020202020204" pitchFamily="34" charset="0"/>
              </a:rPr>
              <a:t>Military personnel and Family members.</a:t>
            </a:r>
          </a:p>
          <a:p>
            <a:pPr marL="285750" indent="-285750" algn="l">
              <a:buFont typeface="Arial" panose="020B0604020202020204" pitchFamily="34" charset="0"/>
              <a:buChar char="•"/>
            </a:pPr>
            <a:endParaRPr lang="en-US" sz="1800" b="1" dirty="0" smtClean="0">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US" sz="1800" b="1" dirty="0" smtClean="0">
                <a:latin typeface="Arial" panose="020B0604020202020204" pitchFamily="34" charset="0"/>
                <a:cs typeface="Arial" panose="020B0604020202020204" pitchFamily="34" charset="0"/>
              </a:rPr>
              <a:t>Applies </a:t>
            </a:r>
            <a:r>
              <a:rPr lang="en-US" sz="1800" b="1" dirty="0">
                <a:latin typeface="Arial" panose="020B0604020202020204" pitchFamily="34" charset="0"/>
                <a:cs typeface="Arial" panose="020B0604020202020204" pitchFamily="34" charset="0"/>
              </a:rPr>
              <a:t>Where: </a:t>
            </a:r>
            <a:r>
              <a:rPr lang="en-US" sz="1800" dirty="0">
                <a:latin typeface="Arial" panose="020B0604020202020204" pitchFamily="34" charset="0"/>
                <a:cs typeface="Arial" panose="020B0604020202020204" pitchFamily="34" charset="0"/>
              </a:rPr>
              <a:t>Both on and off post (working, living, and recreational environments).</a:t>
            </a:r>
          </a:p>
          <a:p>
            <a:pPr marL="285750" indent="-285750" algn="l">
              <a:buFont typeface="Arial" panose="020B0604020202020204" pitchFamily="34" charset="0"/>
              <a:buChar char="•"/>
            </a:pPr>
            <a:endParaRPr lang="en-US" sz="1800" b="1" dirty="0" smtClean="0">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US" sz="1800" b="1" dirty="0" smtClean="0">
                <a:latin typeface="Arial" panose="020B0604020202020204" pitchFamily="34" charset="0"/>
                <a:cs typeface="Arial" panose="020B0604020202020204" pitchFamily="34" charset="0"/>
              </a:rPr>
              <a:t>Applies </a:t>
            </a:r>
            <a:r>
              <a:rPr lang="en-US" sz="1800" b="1" dirty="0">
                <a:latin typeface="Arial" panose="020B0604020202020204" pitchFamily="34" charset="0"/>
                <a:cs typeface="Arial" panose="020B0604020202020204" pitchFamily="34" charset="0"/>
              </a:rPr>
              <a:t>When: </a:t>
            </a:r>
            <a:r>
              <a:rPr lang="en-US" sz="1800" dirty="0">
                <a:latin typeface="Arial" panose="020B0604020202020204" pitchFamily="34" charset="0"/>
                <a:cs typeface="Arial" panose="020B0604020202020204" pitchFamily="34" charset="0"/>
              </a:rPr>
              <a:t>Both on and off duty.</a:t>
            </a:r>
          </a:p>
          <a:p>
            <a:pPr algn="l"/>
            <a:r>
              <a:rPr lang="en-US" sz="1800" dirty="0" smtClean="0">
                <a:latin typeface="+mn-lt"/>
              </a:rPr>
              <a:t> </a:t>
            </a:r>
            <a:endParaRPr lang="en-US" sz="1800" dirty="0" smtClean="0">
              <a:latin typeface="+mn-lt"/>
            </a:endParaRPr>
          </a:p>
          <a:p>
            <a:pPr algn="l"/>
            <a:endParaRPr lang="en-US" sz="2000" dirty="0" smtClean="0">
              <a:latin typeface="+mn-lt"/>
            </a:endParaRPr>
          </a:p>
        </p:txBody>
      </p:sp>
    </p:spTree>
    <p:extLst>
      <p:ext uri="{BB962C8B-B14F-4D97-AF65-F5344CB8AC3E}">
        <p14:creationId xmlns:p14="http://schemas.microsoft.com/office/powerpoint/2010/main" val="3606505861"/>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56" y="1143000"/>
            <a:ext cx="9144000" cy="5155257"/>
          </a:xfrm>
          <a:prstGeom prst="rect">
            <a:avLst/>
          </a:prstGeom>
        </p:spPr>
        <p:txBody>
          <a:bodyPr wrap="square">
            <a:spAutoFit/>
          </a:bodyPr>
          <a:lstStyle/>
          <a:p>
            <a:pPr algn="l"/>
            <a:endParaRPr lang="en-US" sz="1400" b="1" dirty="0" smtClean="0">
              <a:latin typeface="Arial" panose="020B0604020202020204" pitchFamily="34" charset="0"/>
              <a:cs typeface="Arial" panose="020B0604020202020204" pitchFamily="34" charset="0"/>
            </a:endParaRPr>
          </a:p>
          <a:p>
            <a:pPr marL="171450" indent="-171450" algn="l">
              <a:buFont typeface="Arial" panose="020B0604020202020204" pitchFamily="34" charset="0"/>
              <a:buChar char="•"/>
            </a:pPr>
            <a:r>
              <a:rPr lang="en-US" sz="1500" b="1" dirty="0" smtClean="0">
                <a:latin typeface="Arial" panose="020B0604020202020204" pitchFamily="34" charset="0"/>
                <a:cs typeface="Arial" panose="020B0604020202020204" pitchFamily="34" charset="0"/>
              </a:rPr>
              <a:t>Race</a:t>
            </a:r>
            <a:r>
              <a:rPr lang="en-US" sz="1500" b="1" dirty="0">
                <a:latin typeface="Arial" panose="020B0604020202020204" pitchFamily="34" charset="0"/>
                <a:cs typeface="Arial" panose="020B0604020202020204" pitchFamily="34" charset="0"/>
              </a:rPr>
              <a:t>. </a:t>
            </a:r>
            <a:r>
              <a:rPr lang="en-US" sz="1500" dirty="0">
                <a:latin typeface="Arial" panose="020B0604020202020204" pitchFamily="34" charset="0"/>
                <a:cs typeface="Arial" panose="020B0604020202020204" pitchFamily="34" charset="0"/>
              </a:rPr>
              <a:t>A division of human beings identified by the possession of traits transmissible by descent and that is sufficient to characterize persons possessing these traits as a distinctive human genotype. </a:t>
            </a:r>
            <a:r>
              <a:rPr lang="en-US" sz="1500" b="1" dirty="0">
                <a:latin typeface="Arial" panose="020B0604020202020204" pitchFamily="34" charset="0"/>
                <a:cs typeface="Arial" panose="020B0604020202020204" pitchFamily="34" charset="0"/>
              </a:rPr>
              <a:t>(American Indian or Alaska Native, Asian, Black or </a:t>
            </a:r>
            <a:r>
              <a:rPr lang="en-US" sz="1500" b="1" dirty="0" smtClean="0">
                <a:latin typeface="Arial" panose="020B0604020202020204" pitchFamily="34" charset="0"/>
                <a:cs typeface="Arial" panose="020B0604020202020204" pitchFamily="34" charset="0"/>
              </a:rPr>
              <a:t>African, American</a:t>
            </a:r>
            <a:r>
              <a:rPr lang="en-US" sz="1500" b="1" dirty="0">
                <a:latin typeface="Arial" panose="020B0604020202020204" pitchFamily="34" charset="0"/>
                <a:cs typeface="Arial" panose="020B0604020202020204" pitchFamily="34" charset="0"/>
              </a:rPr>
              <a:t>, Native Hawaiian or other Pacific Islander, White, Ethnicity - Hispanic or Latino)</a:t>
            </a:r>
            <a:r>
              <a:rPr lang="en-US" sz="1500" dirty="0">
                <a:latin typeface="Arial" panose="020B0604020202020204" pitchFamily="34" charset="0"/>
                <a:cs typeface="Arial" panose="020B0604020202020204" pitchFamily="34" charset="0"/>
              </a:rPr>
              <a:t>.</a:t>
            </a:r>
            <a:endParaRPr lang="en-US" sz="1500" b="1" dirty="0">
              <a:latin typeface="Arial" panose="020B0604020202020204" pitchFamily="34" charset="0"/>
              <a:cs typeface="Arial" panose="020B0604020202020204" pitchFamily="34" charset="0"/>
            </a:endParaRPr>
          </a:p>
          <a:p>
            <a:pPr marL="171450" indent="-171450" algn="l">
              <a:buFont typeface="Arial" panose="020B0604020202020204" pitchFamily="34" charset="0"/>
              <a:buChar char="•"/>
            </a:pPr>
            <a:endParaRPr lang="en-US" sz="1500" b="1" dirty="0" smtClean="0">
              <a:latin typeface="Arial" panose="020B0604020202020204" pitchFamily="34" charset="0"/>
              <a:cs typeface="Arial" panose="020B0604020202020204" pitchFamily="34" charset="0"/>
            </a:endParaRPr>
          </a:p>
          <a:p>
            <a:pPr marL="171450" indent="-171450" algn="l">
              <a:buFont typeface="Arial" panose="020B0604020202020204" pitchFamily="34" charset="0"/>
              <a:buChar char="•"/>
            </a:pPr>
            <a:r>
              <a:rPr lang="en-US" sz="1500" b="1" dirty="0" smtClean="0">
                <a:latin typeface="Arial" panose="020B0604020202020204" pitchFamily="34" charset="0"/>
                <a:cs typeface="Arial" panose="020B0604020202020204" pitchFamily="34" charset="0"/>
              </a:rPr>
              <a:t>Color</a:t>
            </a:r>
            <a:r>
              <a:rPr lang="en-US" sz="1500" b="1" dirty="0">
                <a:latin typeface="Arial" panose="020B0604020202020204" pitchFamily="34" charset="0"/>
                <a:cs typeface="Arial" panose="020B0604020202020204" pitchFamily="34" charset="0"/>
              </a:rPr>
              <a:t>. </a:t>
            </a:r>
            <a:r>
              <a:rPr lang="en-US" sz="1500" dirty="0">
                <a:latin typeface="Arial" panose="020B0604020202020204" pitchFamily="34" charset="0"/>
                <a:cs typeface="Arial" panose="020B0604020202020204" pitchFamily="34" charset="0"/>
              </a:rPr>
              <a:t>Skin pigmentation (lightness or darkness of the skin), complexion, shade, or tone.</a:t>
            </a:r>
          </a:p>
          <a:p>
            <a:pPr marL="171450" indent="-171450" algn="l">
              <a:buFont typeface="Arial" panose="020B0604020202020204" pitchFamily="34" charset="0"/>
              <a:buChar char="•"/>
            </a:pPr>
            <a:endParaRPr lang="en-US" sz="1500" b="1" dirty="0" smtClean="0">
              <a:latin typeface="Arial" panose="020B0604020202020204" pitchFamily="34" charset="0"/>
              <a:cs typeface="Arial" panose="020B0604020202020204" pitchFamily="34" charset="0"/>
            </a:endParaRPr>
          </a:p>
          <a:p>
            <a:pPr marL="171450" indent="-171450" algn="l">
              <a:buFont typeface="Arial" panose="020B0604020202020204" pitchFamily="34" charset="0"/>
              <a:buChar char="•"/>
            </a:pPr>
            <a:r>
              <a:rPr lang="en-US" sz="1500" b="1" dirty="0" smtClean="0">
                <a:latin typeface="Arial" panose="020B0604020202020204" pitchFamily="34" charset="0"/>
                <a:cs typeface="Arial" panose="020B0604020202020204" pitchFamily="34" charset="0"/>
              </a:rPr>
              <a:t>National </a:t>
            </a:r>
            <a:r>
              <a:rPr lang="en-US" sz="1500" b="1" dirty="0">
                <a:latin typeface="Arial" panose="020B0604020202020204" pitchFamily="34" charset="0"/>
                <a:cs typeface="Arial" panose="020B0604020202020204" pitchFamily="34" charset="0"/>
              </a:rPr>
              <a:t>Origin. </a:t>
            </a:r>
            <a:r>
              <a:rPr lang="en-US" sz="1500" dirty="0">
                <a:latin typeface="Arial" panose="020B0604020202020204" pitchFamily="34" charset="0"/>
                <a:cs typeface="Arial" panose="020B0604020202020204" pitchFamily="34" charset="0"/>
              </a:rPr>
              <a:t>An individual’s place of origin or that of an individual’s ancestors. </a:t>
            </a:r>
          </a:p>
          <a:p>
            <a:pPr marL="171450" indent="-171450" algn="l">
              <a:buFont typeface="Arial" panose="020B0604020202020204" pitchFamily="34" charset="0"/>
              <a:buChar char="•"/>
            </a:pPr>
            <a:endParaRPr lang="en-US" sz="1500" b="1" dirty="0" smtClean="0">
              <a:latin typeface="Arial" panose="020B0604020202020204" pitchFamily="34" charset="0"/>
              <a:cs typeface="Arial" panose="020B0604020202020204" pitchFamily="34" charset="0"/>
            </a:endParaRPr>
          </a:p>
          <a:p>
            <a:pPr marL="171450" indent="-171450" algn="l">
              <a:buFont typeface="Arial" panose="020B0604020202020204" pitchFamily="34" charset="0"/>
              <a:buChar char="•"/>
            </a:pPr>
            <a:r>
              <a:rPr lang="en-US" sz="1500" b="1" dirty="0" smtClean="0">
                <a:latin typeface="Arial" panose="020B0604020202020204" pitchFamily="34" charset="0"/>
                <a:cs typeface="Arial" panose="020B0604020202020204" pitchFamily="34" charset="0"/>
              </a:rPr>
              <a:t>Religion</a:t>
            </a:r>
            <a:r>
              <a:rPr lang="en-US" sz="1500" b="1" dirty="0">
                <a:latin typeface="Arial" panose="020B0604020202020204" pitchFamily="34" charset="0"/>
                <a:cs typeface="Arial" panose="020B0604020202020204" pitchFamily="34" charset="0"/>
              </a:rPr>
              <a:t>. </a:t>
            </a:r>
            <a:r>
              <a:rPr lang="en-US" sz="1500" dirty="0">
                <a:latin typeface="Arial" panose="020B0604020202020204" pitchFamily="34" charset="0"/>
                <a:cs typeface="Arial" panose="020B0604020202020204" pitchFamily="34" charset="0"/>
              </a:rPr>
              <a:t>A personal set or institutionalized system of attitudes, moral or ethical beliefs and practices held with </a:t>
            </a:r>
            <a:r>
              <a:rPr lang="pt-BR" sz="1500" dirty="0">
                <a:latin typeface="Arial" panose="020B0604020202020204" pitchFamily="34" charset="0"/>
                <a:cs typeface="Arial" panose="020B0604020202020204" pitchFamily="34" charset="0"/>
              </a:rPr>
              <a:t>the strength of traditional views, characterizedby ardor and faith, and generally evidenced through specific </a:t>
            </a:r>
            <a:r>
              <a:rPr lang="en-US" sz="1500" dirty="0">
                <a:latin typeface="Arial" panose="020B0604020202020204" pitchFamily="34" charset="0"/>
                <a:cs typeface="Arial" panose="020B0604020202020204" pitchFamily="34" charset="0"/>
              </a:rPr>
              <a:t>observances. </a:t>
            </a:r>
          </a:p>
          <a:p>
            <a:pPr marL="171450" indent="-171450" algn="l">
              <a:buFont typeface="Arial" panose="020B0604020202020204" pitchFamily="34" charset="0"/>
              <a:buChar char="•"/>
            </a:pPr>
            <a:endParaRPr lang="en-US" sz="1500" b="1" dirty="0" smtClean="0">
              <a:latin typeface="Arial" panose="020B0604020202020204" pitchFamily="34" charset="0"/>
              <a:cs typeface="Arial" panose="020B0604020202020204" pitchFamily="34" charset="0"/>
            </a:endParaRPr>
          </a:p>
          <a:p>
            <a:pPr marL="171450" indent="-171450" algn="l">
              <a:buFont typeface="Arial" panose="020B0604020202020204" pitchFamily="34" charset="0"/>
              <a:buChar char="•"/>
            </a:pPr>
            <a:r>
              <a:rPr lang="en-US" sz="1500" b="1" dirty="0" smtClean="0">
                <a:latin typeface="Arial" panose="020B0604020202020204" pitchFamily="34" charset="0"/>
                <a:cs typeface="Arial" panose="020B0604020202020204" pitchFamily="34" charset="0"/>
              </a:rPr>
              <a:t>Sex</a:t>
            </a:r>
            <a:r>
              <a:rPr lang="en-US" sz="1500" b="1" dirty="0">
                <a:latin typeface="Arial" panose="020B0604020202020204" pitchFamily="34" charset="0"/>
                <a:cs typeface="Arial" panose="020B0604020202020204" pitchFamily="34" charset="0"/>
              </a:rPr>
              <a:t>. </a:t>
            </a:r>
            <a:r>
              <a:rPr lang="en-US" sz="1500" dirty="0">
                <a:latin typeface="Arial" panose="020B0604020202020204" pitchFamily="34" charset="0"/>
                <a:cs typeface="Arial" panose="020B0604020202020204" pitchFamily="34" charset="0"/>
              </a:rPr>
              <a:t>A person’s biological status as male or female based on chromosomes, gonads, hormones, and genitals.</a:t>
            </a:r>
          </a:p>
          <a:p>
            <a:pPr marL="171450" indent="-171450" algn="l">
              <a:buFont typeface="Arial" panose="020B0604020202020204" pitchFamily="34" charset="0"/>
              <a:buChar char="•"/>
            </a:pPr>
            <a:endParaRPr lang="en-US" sz="1500" b="1" dirty="0" smtClean="0">
              <a:latin typeface="Arial" panose="020B0604020202020204" pitchFamily="34" charset="0"/>
              <a:cs typeface="Arial" panose="020B0604020202020204" pitchFamily="34" charset="0"/>
            </a:endParaRPr>
          </a:p>
          <a:p>
            <a:pPr marL="171450" indent="-171450" algn="l">
              <a:buFont typeface="Arial" panose="020B0604020202020204" pitchFamily="34" charset="0"/>
              <a:buChar char="•"/>
            </a:pPr>
            <a:r>
              <a:rPr lang="en-US" sz="1500" b="1" dirty="0" smtClean="0">
                <a:latin typeface="Arial" panose="020B0604020202020204" pitchFamily="34" charset="0"/>
                <a:cs typeface="Arial" panose="020B0604020202020204" pitchFamily="34" charset="0"/>
              </a:rPr>
              <a:t>Gender </a:t>
            </a:r>
            <a:r>
              <a:rPr lang="en-US" sz="1500" b="1" dirty="0">
                <a:latin typeface="Arial" panose="020B0604020202020204" pitchFamily="34" charset="0"/>
                <a:cs typeface="Arial" panose="020B0604020202020204" pitchFamily="34" charset="0"/>
              </a:rPr>
              <a:t>Identity</a:t>
            </a:r>
            <a:r>
              <a:rPr lang="en-US" sz="1500" dirty="0">
                <a:latin typeface="Arial" panose="020B0604020202020204" pitchFamily="34" charset="0"/>
                <a:cs typeface="Arial" panose="020B0604020202020204" pitchFamily="34" charset="0"/>
              </a:rPr>
              <a:t>. An individual’s internal or personal sense of gender, which may or may not match the individual’s biological sex. </a:t>
            </a:r>
            <a:r>
              <a:rPr lang="en-US" sz="1500" b="1" dirty="0" smtClean="0">
                <a:latin typeface="Arial" panose="020B0604020202020204" pitchFamily="34" charset="0"/>
                <a:cs typeface="Arial" panose="020B0604020202020204" pitchFamily="34" charset="0"/>
              </a:rPr>
              <a:t>DTM-19-004</a:t>
            </a:r>
            <a:r>
              <a:rPr lang="en-US" sz="1500" b="1" dirty="0">
                <a:latin typeface="Arial" panose="020B0604020202020204" pitchFamily="34" charset="0"/>
                <a:cs typeface="Arial" panose="020B0604020202020204" pitchFamily="34" charset="0"/>
              </a:rPr>
              <a:t>, March 12, 2019</a:t>
            </a:r>
          </a:p>
          <a:p>
            <a:pPr marL="171450" indent="-171450" algn="l">
              <a:buFont typeface="Arial" panose="020B0604020202020204" pitchFamily="34" charset="0"/>
              <a:buChar char="•"/>
            </a:pPr>
            <a:endParaRPr lang="en-US" sz="1500" b="1" dirty="0" smtClean="0">
              <a:latin typeface="Arial" panose="020B0604020202020204" pitchFamily="34" charset="0"/>
              <a:cs typeface="Arial" panose="020B0604020202020204" pitchFamily="34" charset="0"/>
            </a:endParaRPr>
          </a:p>
          <a:p>
            <a:pPr marL="171450" indent="-171450" algn="l">
              <a:buFont typeface="Arial" panose="020B0604020202020204" pitchFamily="34" charset="0"/>
              <a:buChar char="•"/>
            </a:pPr>
            <a:r>
              <a:rPr lang="en-US" sz="1500" b="1" dirty="0" smtClean="0">
                <a:latin typeface="Arial" panose="020B0604020202020204" pitchFamily="34" charset="0"/>
                <a:cs typeface="Arial" panose="020B0604020202020204" pitchFamily="34" charset="0"/>
              </a:rPr>
              <a:t>Sexual </a:t>
            </a:r>
            <a:r>
              <a:rPr lang="en-US" sz="1500" b="1" dirty="0">
                <a:latin typeface="Arial" panose="020B0604020202020204" pitchFamily="34" charset="0"/>
                <a:cs typeface="Arial" panose="020B0604020202020204" pitchFamily="34" charset="0"/>
              </a:rPr>
              <a:t>Orientation.  </a:t>
            </a:r>
            <a:r>
              <a:rPr lang="en-US" sz="1500" dirty="0">
                <a:latin typeface="Arial" panose="020B0604020202020204" pitchFamily="34" charset="0"/>
                <a:cs typeface="Arial" panose="020B0604020202020204" pitchFamily="34" charset="0"/>
              </a:rPr>
              <a:t>An emotional or physical attraction to the same and/or opposite sex (I.E. homosexual, heterosexual, bisexual).</a:t>
            </a:r>
          </a:p>
        </p:txBody>
      </p:sp>
      <p:sp>
        <p:nvSpPr>
          <p:cNvPr id="3" name="Rectangle 2"/>
          <p:cNvSpPr/>
          <p:nvPr/>
        </p:nvSpPr>
        <p:spPr>
          <a:xfrm>
            <a:off x="2198445" y="304800"/>
            <a:ext cx="4738798" cy="584775"/>
          </a:xfrm>
          <a:prstGeom prst="rect">
            <a:avLst/>
          </a:prstGeom>
        </p:spPr>
        <p:txBody>
          <a:bodyPr wrap="none">
            <a:spAutoFit/>
          </a:bodyPr>
          <a:lstStyle/>
          <a:p>
            <a:pPr algn="l"/>
            <a:r>
              <a:rPr lang="en-US" sz="3200" b="1" dirty="0">
                <a:latin typeface="Arial" panose="020B0604020202020204" pitchFamily="34" charset="0"/>
                <a:cs typeface="Arial" panose="020B0604020202020204" pitchFamily="34" charset="0"/>
              </a:rPr>
              <a:t>Basis of </a:t>
            </a:r>
            <a:r>
              <a:rPr lang="en-US" sz="3200" b="1" dirty="0" smtClean="0">
                <a:latin typeface="Arial" panose="020B0604020202020204" pitchFamily="34" charset="0"/>
                <a:cs typeface="Arial" panose="020B0604020202020204" pitchFamily="34" charset="0"/>
              </a:rPr>
              <a:t>Discrimination</a:t>
            </a:r>
            <a:endParaRPr lang="en-US"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241023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2"/>
          <p:cNvSpPr>
            <a:spLocks noChangeArrowheads="1"/>
          </p:cNvSpPr>
          <p:nvPr/>
        </p:nvSpPr>
        <p:spPr bwMode="auto">
          <a:xfrm>
            <a:off x="1351280" y="2438400"/>
            <a:ext cx="6433293" cy="3884215"/>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230" y="10800"/>
                </a:moveTo>
                <a:cubicBezTo>
                  <a:pt x="1230" y="16085"/>
                  <a:pt x="5515" y="20370"/>
                  <a:pt x="10800" y="20370"/>
                </a:cubicBezTo>
                <a:cubicBezTo>
                  <a:pt x="16085" y="20370"/>
                  <a:pt x="20370" y="16085"/>
                  <a:pt x="20370" y="10800"/>
                </a:cubicBezTo>
                <a:cubicBezTo>
                  <a:pt x="20370" y="5515"/>
                  <a:pt x="16085" y="1230"/>
                  <a:pt x="10800" y="1230"/>
                </a:cubicBezTo>
                <a:cubicBezTo>
                  <a:pt x="5515" y="1230"/>
                  <a:pt x="1230" y="5515"/>
                  <a:pt x="1230" y="10800"/>
                </a:cubicBezTo>
                <a:close/>
              </a:path>
            </a:pathLst>
          </a:custGeom>
          <a:solidFill>
            <a:srgbClr val="000099"/>
          </a:solidFill>
          <a:ln w="9525">
            <a:solidFill>
              <a:srgbClr val="000099"/>
            </a:solidFill>
            <a:round/>
            <a:headEnd/>
            <a:tailEnd/>
          </a:ln>
        </p:spPr>
        <p:txBody>
          <a:bodyPr wrap="none" lIns="84664" tIns="42332" rIns="84664" bIns="42332" anchor="ctr"/>
          <a:lstStyle/>
          <a:p>
            <a:endParaRPr lang="en-US" dirty="0"/>
          </a:p>
        </p:txBody>
      </p:sp>
      <p:sp>
        <p:nvSpPr>
          <p:cNvPr id="18436" name="Text Box 6"/>
          <p:cNvSpPr txBox="1">
            <a:spLocks noChangeArrowheads="1"/>
          </p:cNvSpPr>
          <p:nvPr/>
        </p:nvSpPr>
        <p:spPr bwMode="auto">
          <a:xfrm>
            <a:off x="4267101" y="3072959"/>
            <a:ext cx="171046" cy="485600"/>
          </a:xfrm>
          <a:prstGeom prst="rect">
            <a:avLst/>
          </a:prstGeom>
          <a:noFill/>
          <a:ln w="9525">
            <a:noFill/>
            <a:miter lim="800000"/>
            <a:headEnd/>
            <a:tailEnd/>
          </a:ln>
        </p:spPr>
        <p:txBody>
          <a:bodyPr wrap="none" lIns="84664" tIns="42332" rIns="84664" bIns="42332">
            <a:spAutoFit/>
          </a:bodyPr>
          <a:lstStyle/>
          <a:p>
            <a:pPr defTabSz="914257"/>
            <a:endParaRPr lang="en-US" sz="2600" dirty="0"/>
          </a:p>
        </p:txBody>
      </p:sp>
      <p:sp>
        <p:nvSpPr>
          <p:cNvPr id="18437" name="Text Box 8"/>
          <p:cNvSpPr txBox="1">
            <a:spLocks noChangeArrowheads="1"/>
          </p:cNvSpPr>
          <p:nvPr/>
        </p:nvSpPr>
        <p:spPr bwMode="auto">
          <a:xfrm>
            <a:off x="3266440" y="3200400"/>
            <a:ext cx="2604340" cy="2547703"/>
          </a:xfrm>
          <a:prstGeom prst="rect">
            <a:avLst/>
          </a:prstGeom>
          <a:noFill/>
          <a:ln w="9525">
            <a:noFill/>
            <a:miter lim="800000"/>
            <a:headEnd/>
            <a:tailEnd/>
          </a:ln>
        </p:spPr>
        <p:txBody>
          <a:bodyPr wrap="none" lIns="84664" tIns="42332" rIns="84664" bIns="42332">
            <a:spAutoFit/>
          </a:bodyPr>
          <a:lstStyle/>
          <a:p>
            <a:pPr algn="ctr" defTabSz="914257"/>
            <a:r>
              <a:rPr lang="en-US" sz="2200" dirty="0">
                <a:latin typeface="+mn-lt"/>
              </a:rPr>
              <a:t>Friend</a:t>
            </a:r>
          </a:p>
          <a:p>
            <a:pPr algn="ctr" defTabSz="914257"/>
            <a:r>
              <a:rPr lang="en-US" sz="2200" dirty="0">
                <a:latin typeface="+mn-lt"/>
              </a:rPr>
              <a:t>Supervisor</a:t>
            </a:r>
          </a:p>
          <a:p>
            <a:pPr algn="ctr" defTabSz="914257"/>
            <a:r>
              <a:rPr lang="en-US" sz="2200" dirty="0">
                <a:latin typeface="+mn-lt"/>
              </a:rPr>
              <a:t>Co-Worker</a:t>
            </a:r>
          </a:p>
          <a:p>
            <a:pPr algn="ctr" defTabSz="914257"/>
            <a:r>
              <a:rPr lang="en-US" sz="2200" dirty="0">
                <a:latin typeface="+mn-lt"/>
              </a:rPr>
              <a:t>Chain of Command</a:t>
            </a:r>
          </a:p>
          <a:p>
            <a:pPr algn="ctr" defTabSz="914257"/>
            <a:r>
              <a:rPr lang="en-US" sz="2200" dirty="0">
                <a:latin typeface="+mn-lt"/>
              </a:rPr>
              <a:t>EOA</a:t>
            </a:r>
          </a:p>
          <a:p>
            <a:pPr algn="ctr" defTabSz="914257"/>
            <a:r>
              <a:rPr lang="en-US" sz="2200" dirty="0">
                <a:latin typeface="+mn-lt"/>
              </a:rPr>
              <a:t>EOL</a:t>
            </a:r>
          </a:p>
          <a:p>
            <a:pPr algn="ctr" defTabSz="914257"/>
            <a:r>
              <a:rPr lang="en-US" sz="2200" dirty="0">
                <a:latin typeface="+mn-lt"/>
              </a:rPr>
              <a:t>Others</a:t>
            </a:r>
          </a:p>
        </p:txBody>
      </p:sp>
      <p:sp>
        <p:nvSpPr>
          <p:cNvPr id="18438" name="Text Box 9"/>
          <p:cNvSpPr txBox="1">
            <a:spLocks noChangeArrowheads="1"/>
          </p:cNvSpPr>
          <p:nvPr/>
        </p:nvSpPr>
        <p:spPr bwMode="auto">
          <a:xfrm>
            <a:off x="3352800" y="2286889"/>
            <a:ext cx="2413583" cy="608711"/>
          </a:xfrm>
          <a:prstGeom prst="rect">
            <a:avLst/>
          </a:prstGeom>
          <a:solidFill>
            <a:srgbClr val="00FF00"/>
          </a:solidFill>
          <a:ln w="9525">
            <a:solidFill>
              <a:schemeClr val="tx1"/>
            </a:solidFill>
            <a:miter lim="800000"/>
            <a:headEnd/>
            <a:tailEnd/>
          </a:ln>
        </p:spPr>
        <p:txBody>
          <a:bodyPr wrap="none" lIns="84664" tIns="42332" rIns="84664" bIns="42332">
            <a:spAutoFit/>
          </a:bodyPr>
          <a:lstStyle/>
          <a:p>
            <a:pPr algn="ctr" defTabSz="914257"/>
            <a:r>
              <a:rPr lang="en-US" sz="1700" b="1" dirty="0">
                <a:latin typeface="+mn-lt"/>
              </a:rPr>
              <a:t>Action agency not</a:t>
            </a:r>
          </a:p>
          <a:p>
            <a:pPr algn="ctr" defTabSz="914257"/>
            <a:r>
              <a:rPr lang="en-US" sz="1700" b="1" dirty="0">
                <a:latin typeface="+mn-lt"/>
              </a:rPr>
              <a:t>required to document</a:t>
            </a:r>
          </a:p>
        </p:txBody>
      </p:sp>
      <p:sp>
        <p:nvSpPr>
          <p:cNvPr id="18439" name="Rectangle 10"/>
          <p:cNvSpPr>
            <a:spLocks noChangeArrowheads="1"/>
          </p:cNvSpPr>
          <p:nvPr/>
        </p:nvSpPr>
        <p:spPr bwMode="auto">
          <a:xfrm>
            <a:off x="6248400" y="3135269"/>
            <a:ext cx="2440675" cy="1131931"/>
          </a:xfrm>
          <a:prstGeom prst="rect">
            <a:avLst/>
          </a:prstGeom>
          <a:solidFill>
            <a:srgbClr val="00FF00"/>
          </a:solidFill>
          <a:ln w="9525">
            <a:solidFill>
              <a:schemeClr val="tx1"/>
            </a:solidFill>
            <a:miter lim="800000"/>
            <a:headEnd/>
            <a:tailEnd/>
          </a:ln>
        </p:spPr>
        <p:txBody>
          <a:bodyPr lIns="84664" tIns="42332" rIns="84664" bIns="42332">
            <a:spAutoFit/>
          </a:bodyPr>
          <a:lstStyle/>
          <a:p>
            <a:pPr algn="ctr" defTabSz="914257"/>
            <a:r>
              <a:rPr lang="en-US" sz="1700" b="1" dirty="0">
                <a:latin typeface="+mn-lt"/>
              </a:rPr>
              <a:t>Commander and</a:t>
            </a:r>
          </a:p>
          <a:p>
            <a:pPr algn="ctr" defTabSz="914257"/>
            <a:r>
              <a:rPr lang="en-US" sz="1700" b="1" dirty="0">
                <a:latin typeface="+mn-lt"/>
              </a:rPr>
              <a:t>EOA may be</a:t>
            </a:r>
          </a:p>
          <a:p>
            <a:pPr algn="ctr" defTabSz="914257"/>
            <a:r>
              <a:rPr lang="en-US" sz="1700" b="1" dirty="0">
                <a:latin typeface="+mn-lt"/>
              </a:rPr>
              <a:t>unaware of</a:t>
            </a:r>
          </a:p>
          <a:p>
            <a:pPr algn="ctr" defTabSz="914257"/>
            <a:r>
              <a:rPr lang="en-US" sz="1700" b="1" dirty="0">
                <a:latin typeface="+mn-lt"/>
              </a:rPr>
              <a:t>complaint</a:t>
            </a:r>
          </a:p>
        </p:txBody>
      </p:sp>
      <p:sp>
        <p:nvSpPr>
          <p:cNvPr id="18440" name="Rectangle 11"/>
          <p:cNvSpPr>
            <a:spLocks noChangeArrowheads="1"/>
          </p:cNvSpPr>
          <p:nvPr/>
        </p:nvSpPr>
        <p:spPr bwMode="auto">
          <a:xfrm>
            <a:off x="914400" y="3061301"/>
            <a:ext cx="2313077" cy="901099"/>
          </a:xfrm>
          <a:prstGeom prst="rect">
            <a:avLst/>
          </a:prstGeom>
          <a:solidFill>
            <a:srgbClr val="00FF00"/>
          </a:solidFill>
          <a:ln w="9525">
            <a:solidFill>
              <a:schemeClr val="tx1"/>
            </a:solidFill>
            <a:miter lim="800000"/>
            <a:headEnd/>
            <a:tailEnd/>
          </a:ln>
        </p:spPr>
        <p:txBody>
          <a:bodyPr lIns="84664" tIns="42332" rIns="84664" bIns="42332">
            <a:spAutoFit/>
          </a:bodyPr>
          <a:lstStyle/>
          <a:p>
            <a:pPr algn="ctr" defTabSz="914257"/>
            <a:r>
              <a:rPr lang="en-US" sz="1700" b="1" dirty="0">
                <a:latin typeface="+mn-lt"/>
              </a:rPr>
              <a:t>Anyone may handle</a:t>
            </a:r>
          </a:p>
          <a:p>
            <a:pPr algn="ctr" defTabSz="914257"/>
            <a:r>
              <a:rPr lang="en-US" sz="1700" b="1" dirty="0">
                <a:latin typeface="+mn-lt"/>
              </a:rPr>
              <a:t>an informal</a:t>
            </a:r>
          </a:p>
          <a:p>
            <a:pPr algn="ctr" defTabSz="914257"/>
            <a:r>
              <a:rPr lang="en-US" sz="1700" b="1" dirty="0">
                <a:latin typeface="+mn-lt"/>
              </a:rPr>
              <a:t>complaint</a:t>
            </a:r>
          </a:p>
        </p:txBody>
      </p:sp>
      <p:sp>
        <p:nvSpPr>
          <p:cNvPr id="18441" name="Text Box 12"/>
          <p:cNvSpPr txBox="1">
            <a:spLocks noChangeArrowheads="1"/>
          </p:cNvSpPr>
          <p:nvPr/>
        </p:nvSpPr>
        <p:spPr bwMode="auto">
          <a:xfrm>
            <a:off x="838200" y="5042501"/>
            <a:ext cx="2744443" cy="901099"/>
          </a:xfrm>
          <a:prstGeom prst="rect">
            <a:avLst/>
          </a:prstGeom>
          <a:solidFill>
            <a:srgbClr val="00FF00"/>
          </a:solidFill>
          <a:ln w="9525">
            <a:solidFill>
              <a:schemeClr val="tx1"/>
            </a:solidFill>
            <a:miter lim="800000"/>
            <a:headEnd/>
            <a:tailEnd/>
          </a:ln>
        </p:spPr>
        <p:txBody>
          <a:bodyPr wrap="none" lIns="84664" tIns="42332" rIns="84664" bIns="42332">
            <a:spAutoFit/>
          </a:bodyPr>
          <a:lstStyle/>
          <a:p>
            <a:pPr algn="ctr" defTabSz="914257"/>
            <a:r>
              <a:rPr lang="en-US" sz="1700" b="1" dirty="0">
                <a:latin typeface="+mn-lt"/>
              </a:rPr>
              <a:t>No timeline procedures:</a:t>
            </a:r>
          </a:p>
          <a:p>
            <a:pPr algn="ctr" defTabSz="914257"/>
            <a:r>
              <a:rPr lang="en-US" sz="1700" b="1" dirty="0">
                <a:latin typeface="+mn-lt"/>
              </a:rPr>
              <a:t>Apply rules utilized in</a:t>
            </a:r>
          </a:p>
          <a:p>
            <a:pPr algn="ctr" defTabSz="914257"/>
            <a:r>
              <a:rPr lang="en-US" sz="1700" b="1" dirty="0">
                <a:latin typeface="+mn-lt"/>
              </a:rPr>
              <a:t>FORMAL COMPLAINTS</a:t>
            </a:r>
          </a:p>
        </p:txBody>
      </p:sp>
      <p:sp>
        <p:nvSpPr>
          <p:cNvPr id="18442" name="Text Box 13"/>
          <p:cNvSpPr txBox="1">
            <a:spLocks noChangeArrowheads="1"/>
          </p:cNvSpPr>
          <p:nvPr/>
        </p:nvSpPr>
        <p:spPr bwMode="auto">
          <a:xfrm>
            <a:off x="5943600" y="5177280"/>
            <a:ext cx="1722688" cy="1147320"/>
          </a:xfrm>
          <a:prstGeom prst="rect">
            <a:avLst/>
          </a:prstGeom>
          <a:solidFill>
            <a:srgbClr val="00FF00"/>
          </a:solidFill>
          <a:ln w="9525">
            <a:solidFill>
              <a:schemeClr val="tx1"/>
            </a:solidFill>
            <a:miter lim="800000"/>
            <a:headEnd/>
            <a:tailEnd/>
          </a:ln>
        </p:spPr>
        <p:txBody>
          <a:bodyPr wrap="none" lIns="84664" tIns="42332" rIns="84664" bIns="42332">
            <a:spAutoFit/>
          </a:bodyPr>
          <a:lstStyle/>
          <a:p>
            <a:pPr algn="ctr" defTabSz="914257"/>
            <a:r>
              <a:rPr lang="en-US" sz="1700" b="1" dirty="0">
                <a:latin typeface="+mn-lt"/>
              </a:rPr>
              <a:t>Informal MFR</a:t>
            </a:r>
          </a:p>
          <a:p>
            <a:pPr algn="ctr" defTabSz="914257"/>
            <a:r>
              <a:rPr lang="en-US" sz="1700" b="1" dirty="0">
                <a:latin typeface="+mn-lt"/>
              </a:rPr>
              <a:t>kept by EOA if</a:t>
            </a:r>
          </a:p>
          <a:p>
            <a:pPr algn="ctr" defTabSz="914257"/>
            <a:r>
              <a:rPr lang="en-US" sz="1700" b="1" dirty="0">
                <a:latin typeface="+mn-lt"/>
              </a:rPr>
              <a:t>handled at that</a:t>
            </a:r>
          </a:p>
          <a:p>
            <a:pPr algn="ctr" defTabSz="914257"/>
            <a:r>
              <a:rPr lang="en-US" sz="1700" b="1" dirty="0">
                <a:latin typeface="+mn-lt"/>
              </a:rPr>
              <a:t>level</a:t>
            </a:r>
          </a:p>
        </p:txBody>
      </p:sp>
      <p:sp>
        <p:nvSpPr>
          <p:cNvPr id="12" name="Text Box 12"/>
          <p:cNvSpPr txBox="1">
            <a:spLocks noChangeArrowheads="1"/>
          </p:cNvSpPr>
          <p:nvPr/>
        </p:nvSpPr>
        <p:spPr bwMode="auto">
          <a:xfrm>
            <a:off x="0" y="329625"/>
            <a:ext cx="9144000" cy="584775"/>
          </a:xfrm>
          <a:prstGeom prst="rect">
            <a:avLst/>
          </a:prstGeom>
          <a:noFill/>
          <a:ln w="9525">
            <a:noFill/>
            <a:miter lim="800000"/>
            <a:headEnd/>
            <a:tailEnd/>
          </a:ln>
          <a:effectLst/>
        </p:spPr>
        <p:txBody>
          <a:bodyPr wrap="square">
            <a:spAutoFit/>
          </a:bodyPr>
          <a:lstStyle/>
          <a:p>
            <a:pPr>
              <a:spcBef>
                <a:spcPct val="50000"/>
              </a:spcBef>
            </a:pPr>
            <a:r>
              <a:rPr lang="en-US" sz="3200" b="1" dirty="0">
                <a:latin typeface="+mj-lt"/>
              </a:rPr>
              <a:t>Informal Complaints</a:t>
            </a:r>
          </a:p>
        </p:txBody>
      </p:sp>
      <p:sp>
        <p:nvSpPr>
          <p:cNvPr id="2" name="Rectangle 1"/>
          <p:cNvSpPr/>
          <p:nvPr/>
        </p:nvSpPr>
        <p:spPr>
          <a:xfrm>
            <a:off x="0" y="1070883"/>
            <a:ext cx="9220200" cy="1200329"/>
          </a:xfrm>
          <a:prstGeom prst="rect">
            <a:avLst/>
          </a:prstGeom>
        </p:spPr>
        <p:txBody>
          <a:bodyPr wrap="square">
            <a:spAutoFit/>
          </a:bodyPr>
          <a:lstStyle/>
          <a:p>
            <a:pPr algn="l"/>
            <a:r>
              <a:rPr lang="en-US" sz="1800" dirty="0">
                <a:latin typeface="Arial" panose="020B0604020202020204" pitchFamily="34" charset="0"/>
                <a:cs typeface="Arial" panose="020B0604020202020204" pitchFamily="34" charset="0"/>
              </a:rPr>
              <a:t>An informal complaint is any complaint that a Soldier or Family member does not wish to file in writing. Informal complaints may be resolved directly by the individual, with the help of another unit member, the commander or other person in the complainant’s chain of command. An informal complaint is not subject to time suspense.</a:t>
            </a:r>
          </a:p>
        </p:txBody>
      </p:sp>
    </p:spTree>
    <p:extLst>
      <p:ext uri="{BB962C8B-B14F-4D97-AF65-F5344CB8AC3E}">
        <p14:creationId xmlns:p14="http://schemas.microsoft.com/office/powerpoint/2010/main" val="337405953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utoShape 22"/>
          <p:cNvSpPr>
            <a:spLocks noChangeArrowheads="1"/>
          </p:cNvSpPr>
          <p:nvPr/>
        </p:nvSpPr>
        <p:spPr bwMode="auto">
          <a:xfrm>
            <a:off x="1351280" y="2334805"/>
            <a:ext cx="6433293" cy="3884215"/>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230" y="10800"/>
                </a:moveTo>
                <a:cubicBezTo>
                  <a:pt x="1230" y="16085"/>
                  <a:pt x="5515" y="20370"/>
                  <a:pt x="10800" y="20370"/>
                </a:cubicBezTo>
                <a:cubicBezTo>
                  <a:pt x="16085" y="20370"/>
                  <a:pt x="20370" y="16085"/>
                  <a:pt x="20370" y="10800"/>
                </a:cubicBezTo>
                <a:cubicBezTo>
                  <a:pt x="20370" y="5515"/>
                  <a:pt x="16085" y="1230"/>
                  <a:pt x="10800" y="1230"/>
                </a:cubicBezTo>
                <a:cubicBezTo>
                  <a:pt x="5515" y="1230"/>
                  <a:pt x="1230" y="5515"/>
                  <a:pt x="1230" y="10800"/>
                </a:cubicBezTo>
                <a:close/>
              </a:path>
            </a:pathLst>
          </a:custGeom>
          <a:solidFill>
            <a:srgbClr val="000099"/>
          </a:solidFill>
          <a:ln w="9525">
            <a:solidFill>
              <a:srgbClr val="000099"/>
            </a:solidFill>
            <a:round/>
            <a:headEnd/>
            <a:tailEnd/>
          </a:ln>
        </p:spPr>
        <p:txBody>
          <a:bodyPr wrap="none" lIns="84664" tIns="42332" rIns="84664" bIns="42332" anchor="ctr"/>
          <a:lstStyle/>
          <a:p>
            <a:endParaRPr lang="en-US" dirty="0"/>
          </a:p>
        </p:txBody>
      </p:sp>
      <p:sp>
        <p:nvSpPr>
          <p:cNvPr id="141314" name="Text Box 2"/>
          <p:cNvSpPr txBox="1">
            <a:spLocks noChangeArrowheads="1"/>
          </p:cNvSpPr>
          <p:nvPr/>
        </p:nvSpPr>
        <p:spPr bwMode="auto">
          <a:xfrm>
            <a:off x="3364973" y="2209789"/>
            <a:ext cx="2438400" cy="523220"/>
          </a:xfrm>
          <a:prstGeom prst="rect">
            <a:avLst/>
          </a:prstGeom>
          <a:solidFill>
            <a:srgbClr val="00B050"/>
          </a:solidFill>
          <a:ln w="9525">
            <a:solidFill>
              <a:srgbClr val="0070C0"/>
            </a:solidFill>
            <a:miter lim="800000"/>
            <a:headEnd/>
            <a:tailEnd/>
          </a:ln>
          <a:effectLst/>
        </p:spPr>
        <p:txBody>
          <a:bodyPr>
            <a:spAutoFit/>
          </a:bodyPr>
          <a:lstStyle/>
          <a:p>
            <a:pPr>
              <a:spcBef>
                <a:spcPct val="50000"/>
              </a:spcBef>
            </a:pPr>
            <a:r>
              <a:rPr lang="en-US" sz="1400" b="1" dirty="0">
                <a:latin typeface="+mn-lt"/>
              </a:rPr>
              <a:t>60 days to submit the incident</a:t>
            </a:r>
          </a:p>
        </p:txBody>
      </p:sp>
      <p:sp>
        <p:nvSpPr>
          <p:cNvPr id="141315" name="Text Box 3"/>
          <p:cNvSpPr txBox="1">
            <a:spLocks noChangeArrowheads="1"/>
          </p:cNvSpPr>
          <p:nvPr/>
        </p:nvSpPr>
        <p:spPr bwMode="auto">
          <a:xfrm>
            <a:off x="5803373" y="2916385"/>
            <a:ext cx="2438400" cy="738664"/>
          </a:xfrm>
          <a:prstGeom prst="rect">
            <a:avLst/>
          </a:prstGeom>
          <a:solidFill>
            <a:srgbClr val="00B050"/>
          </a:solidFill>
          <a:ln w="9525">
            <a:solidFill>
              <a:srgbClr val="0070C0"/>
            </a:solidFill>
            <a:miter lim="800000"/>
            <a:headEnd/>
            <a:tailEnd/>
          </a:ln>
          <a:effectLst/>
        </p:spPr>
        <p:txBody>
          <a:bodyPr>
            <a:spAutoFit/>
          </a:bodyPr>
          <a:lstStyle/>
          <a:p>
            <a:pPr>
              <a:spcBef>
                <a:spcPct val="50000"/>
              </a:spcBef>
            </a:pPr>
            <a:r>
              <a:rPr lang="en-US" sz="1400" b="1" dirty="0">
                <a:latin typeface="+mn-lt"/>
              </a:rPr>
              <a:t>3 calendar days for the </a:t>
            </a:r>
            <a:r>
              <a:rPr lang="en-US" sz="1400" b="1" dirty="0" smtClean="0">
                <a:latin typeface="+mn-lt"/>
              </a:rPr>
              <a:t>CDR to resolve </a:t>
            </a:r>
            <a:r>
              <a:rPr lang="en-US" sz="1400" b="1" dirty="0">
                <a:latin typeface="+mn-lt"/>
              </a:rPr>
              <a:t>or refer to next higher CDR</a:t>
            </a:r>
          </a:p>
        </p:txBody>
      </p:sp>
      <p:sp>
        <p:nvSpPr>
          <p:cNvPr id="141316" name="Text Box 4"/>
          <p:cNvSpPr txBox="1">
            <a:spLocks noChangeArrowheads="1"/>
          </p:cNvSpPr>
          <p:nvPr/>
        </p:nvSpPr>
        <p:spPr bwMode="auto">
          <a:xfrm>
            <a:off x="5894772" y="4054557"/>
            <a:ext cx="2438400" cy="1169551"/>
          </a:xfrm>
          <a:prstGeom prst="rect">
            <a:avLst/>
          </a:prstGeom>
          <a:solidFill>
            <a:srgbClr val="00B050"/>
          </a:solidFill>
          <a:ln w="9525">
            <a:solidFill>
              <a:srgbClr val="0070C0"/>
            </a:solidFill>
            <a:miter lim="800000"/>
            <a:headEnd/>
            <a:tailEnd/>
          </a:ln>
          <a:effectLst/>
        </p:spPr>
        <p:txBody>
          <a:bodyPr>
            <a:spAutoFit/>
          </a:bodyPr>
          <a:lstStyle/>
          <a:p>
            <a:pPr>
              <a:spcBef>
                <a:spcPct val="50000"/>
              </a:spcBef>
            </a:pPr>
            <a:r>
              <a:rPr lang="en-US" sz="1400" b="1" dirty="0">
                <a:latin typeface="+mn-lt"/>
              </a:rPr>
              <a:t>14 calendar days to conduct inquiry/investigation and provide feedback to the complainant and subject</a:t>
            </a:r>
          </a:p>
        </p:txBody>
      </p:sp>
      <p:sp>
        <p:nvSpPr>
          <p:cNvPr id="141317" name="Text Box 5"/>
          <p:cNvSpPr txBox="1">
            <a:spLocks noChangeArrowheads="1"/>
          </p:cNvSpPr>
          <p:nvPr/>
        </p:nvSpPr>
        <p:spPr bwMode="auto">
          <a:xfrm>
            <a:off x="3505200" y="5576182"/>
            <a:ext cx="2438400" cy="738664"/>
          </a:xfrm>
          <a:prstGeom prst="rect">
            <a:avLst/>
          </a:prstGeom>
          <a:solidFill>
            <a:srgbClr val="00B050"/>
          </a:solidFill>
          <a:ln w="9525">
            <a:solidFill>
              <a:srgbClr val="0070C0"/>
            </a:solidFill>
            <a:miter lim="800000"/>
            <a:headEnd/>
            <a:tailEnd/>
          </a:ln>
          <a:effectLst/>
        </p:spPr>
        <p:txBody>
          <a:bodyPr>
            <a:spAutoFit/>
          </a:bodyPr>
          <a:lstStyle/>
          <a:p>
            <a:pPr>
              <a:spcBef>
                <a:spcPct val="50000"/>
              </a:spcBef>
            </a:pPr>
            <a:r>
              <a:rPr lang="en-US" sz="1400" b="1" dirty="0">
                <a:latin typeface="+mn-lt"/>
              </a:rPr>
              <a:t>May request 30 day extension/ next higher CDR</a:t>
            </a:r>
          </a:p>
        </p:txBody>
      </p:sp>
      <p:sp>
        <p:nvSpPr>
          <p:cNvPr id="141318" name="Text Box 6"/>
          <p:cNvSpPr txBox="1">
            <a:spLocks noChangeArrowheads="1"/>
          </p:cNvSpPr>
          <p:nvPr/>
        </p:nvSpPr>
        <p:spPr bwMode="auto">
          <a:xfrm>
            <a:off x="926573" y="4854776"/>
            <a:ext cx="2438400" cy="738664"/>
          </a:xfrm>
          <a:prstGeom prst="rect">
            <a:avLst/>
          </a:prstGeom>
          <a:solidFill>
            <a:srgbClr val="00B050"/>
          </a:solidFill>
          <a:ln w="9525">
            <a:solidFill>
              <a:srgbClr val="0070C0"/>
            </a:solidFill>
            <a:miter lim="800000"/>
            <a:headEnd/>
            <a:tailEnd/>
          </a:ln>
          <a:effectLst/>
        </p:spPr>
        <p:txBody>
          <a:bodyPr>
            <a:spAutoFit/>
          </a:bodyPr>
          <a:lstStyle/>
          <a:p>
            <a:pPr>
              <a:spcBef>
                <a:spcPct val="50000"/>
              </a:spcBef>
            </a:pPr>
            <a:r>
              <a:rPr lang="en-US" sz="1400" b="1" dirty="0">
                <a:latin typeface="+mn-lt"/>
              </a:rPr>
              <a:t>Request final 30 day extension from the GCMCA</a:t>
            </a:r>
          </a:p>
        </p:txBody>
      </p:sp>
      <p:sp>
        <p:nvSpPr>
          <p:cNvPr id="141319" name="Text Box 7"/>
          <p:cNvSpPr txBox="1">
            <a:spLocks noChangeArrowheads="1"/>
          </p:cNvSpPr>
          <p:nvPr/>
        </p:nvSpPr>
        <p:spPr bwMode="auto">
          <a:xfrm>
            <a:off x="533400" y="4015302"/>
            <a:ext cx="2819400" cy="523220"/>
          </a:xfrm>
          <a:prstGeom prst="rect">
            <a:avLst/>
          </a:prstGeom>
          <a:solidFill>
            <a:srgbClr val="00B050"/>
          </a:solidFill>
          <a:ln w="9525">
            <a:solidFill>
              <a:srgbClr val="0070C0"/>
            </a:solidFill>
            <a:miter lim="800000"/>
            <a:headEnd/>
            <a:tailEnd/>
          </a:ln>
          <a:effectLst/>
        </p:spPr>
        <p:txBody>
          <a:bodyPr>
            <a:spAutoFit/>
          </a:bodyPr>
          <a:lstStyle/>
          <a:p>
            <a:pPr>
              <a:spcBef>
                <a:spcPct val="50000"/>
              </a:spcBef>
            </a:pPr>
            <a:r>
              <a:rPr lang="en-US" sz="1400" b="1" dirty="0">
                <a:latin typeface="+mn-lt"/>
              </a:rPr>
              <a:t>7 calendar days to file an appeal complainant/subject</a:t>
            </a:r>
          </a:p>
        </p:txBody>
      </p:sp>
      <p:sp>
        <p:nvSpPr>
          <p:cNvPr id="141320" name="Text Box 8"/>
          <p:cNvSpPr txBox="1">
            <a:spLocks noChangeArrowheads="1"/>
          </p:cNvSpPr>
          <p:nvPr/>
        </p:nvSpPr>
        <p:spPr bwMode="auto">
          <a:xfrm>
            <a:off x="914400" y="2891522"/>
            <a:ext cx="2438400" cy="738664"/>
          </a:xfrm>
          <a:prstGeom prst="rect">
            <a:avLst/>
          </a:prstGeom>
          <a:solidFill>
            <a:srgbClr val="00B050"/>
          </a:solidFill>
          <a:ln w="9525">
            <a:solidFill>
              <a:srgbClr val="0070C0"/>
            </a:solidFill>
            <a:miter lim="800000"/>
            <a:headEnd/>
            <a:tailEnd/>
          </a:ln>
          <a:effectLst/>
        </p:spPr>
        <p:txBody>
          <a:bodyPr>
            <a:spAutoFit/>
          </a:bodyPr>
          <a:lstStyle/>
          <a:p>
            <a:pPr>
              <a:spcBef>
                <a:spcPct val="50000"/>
              </a:spcBef>
            </a:pPr>
            <a:r>
              <a:rPr lang="en-US" sz="1400" b="1" dirty="0">
                <a:latin typeface="+mn-lt"/>
              </a:rPr>
              <a:t>EOA conducts follow up 30-45 days after completion</a:t>
            </a:r>
          </a:p>
        </p:txBody>
      </p:sp>
      <p:pic>
        <p:nvPicPr>
          <p:cNvPr id="141321" name="Picture 9" descr="j0178101"/>
          <p:cNvPicPr>
            <a:picLocks noChangeAspect="1" noChangeArrowheads="1" noCrop="1"/>
          </p:cNvPicPr>
          <p:nvPr/>
        </p:nvPicPr>
        <p:blipFill>
          <a:blip r:embed="rId3" cstate="print"/>
          <a:srcRect/>
          <a:stretch>
            <a:fillRect/>
          </a:stretch>
        </p:blipFill>
        <p:spPr bwMode="auto">
          <a:xfrm>
            <a:off x="3901399" y="3184426"/>
            <a:ext cx="1554460" cy="2149574"/>
          </a:xfrm>
          <a:prstGeom prst="rect">
            <a:avLst/>
          </a:prstGeom>
          <a:noFill/>
          <a:ln>
            <a:noFill/>
          </a:ln>
        </p:spPr>
      </p:pic>
      <p:sp>
        <p:nvSpPr>
          <p:cNvPr id="141322" name="Text Box 10"/>
          <p:cNvSpPr txBox="1">
            <a:spLocks noChangeArrowheads="1"/>
          </p:cNvSpPr>
          <p:nvPr/>
        </p:nvSpPr>
        <p:spPr bwMode="auto">
          <a:xfrm>
            <a:off x="0" y="329625"/>
            <a:ext cx="9144000" cy="584775"/>
          </a:xfrm>
          <a:prstGeom prst="rect">
            <a:avLst/>
          </a:prstGeom>
          <a:noFill/>
          <a:ln w="9525">
            <a:noFill/>
            <a:miter lim="800000"/>
            <a:headEnd/>
            <a:tailEnd/>
          </a:ln>
          <a:effectLst/>
        </p:spPr>
        <p:txBody>
          <a:bodyPr wrap="square">
            <a:spAutoFit/>
          </a:bodyPr>
          <a:lstStyle/>
          <a:p>
            <a:r>
              <a:rPr lang="en-US" sz="3200" b="1" dirty="0" smtClean="0">
                <a:latin typeface="+mj-lt"/>
              </a:rPr>
              <a:t>Formal Complaint</a:t>
            </a:r>
            <a:endParaRPr lang="en-US" sz="3200" b="1" dirty="0">
              <a:latin typeface="+mj-lt"/>
            </a:endParaRPr>
          </a:p>
        </p:txBody>
      </p:sp>
      <p:sp>
        <p:nvSpPr>
          <p:cNvPr id="2" name="Rectangle 1"/>
          <p:cNvSpPr/>
          <p:nvPr/>
        </p:nvSpPr>
        <p:spPr>
          <a:xfrm>
            <a:off x="228600" y="1187373"/>
            <a:ext cx="9144000" cy="830997"/>
          </a:xfrm>
          <a:prstGeom prst="rect">
            <a:avLst/>
          </a:prstGeom>
        </p:spPr>
        <p:txBody>
          <a:bodyPr wrap="square">
            <a:spAutoFit/>
          </a:bodyPr>
          <a:lstStyle/>
          <a:p>
            <a:pPr algn="l"/>
            <a:r>
              <a:rPr lang="en-US" sz="1600" dirty="0">
                <a:latin typeface="Arial" panose="020B0604020202020204" pitchFamily="34" charset="0"/>
                <a:cs typeface="Arial" panose="020B0604020202020204" pitchFamily="34" charset="0"/>
              </a:rPr>
              <a:t>A formal complaint is one that a complainant files in writing and swears to the accuracy of the information. Formal complaints require specific actions, are subject to timelines, and require documentation of the actions taken. Will state EO basis of the complaint. </a:t>
            </a:r>
          </a:p>
        </p:txBody>
      </p:sp>
    </p:spTree>
    <p:extLst>
      <p:ext uri="{BB962C8B-B14F-4D97-AF65-F5344CB8AC3E}">
        <p14:creationId xmlns:p14="http://schemas.microsoft.com/office/powerpoint/2010/main" val="3498166759"/>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295400"/>
            <a:ext cx="9144000" cy="4801314"/>
          </a:xfrm>
          <a:prstGeom prst="rect">
            <a:avLst/>
          </a:prstGeom>
        </p:spPr>
        <p:txBody>
          <a:bodyPr wrap="square">
            <a:spAutoFit/>
          </a:bodyPr>
          <a:lstStyle/>
          <a:p>
            <a:pPr marL="285750" indent="-285750" algn="l">
              <a:buFont typeface="Arial" panose="020B0604020202020204" pitchFamily="34" charset="0"/>
              <a:buChar char="•"/>
            </a:pPr>
            <a:r>
              <a:rPr lang="en-US" sz="1800" dirty="0" smtClean="0">
                <a:latin typeface="Arial" pitchFamily="34" charset="0"/>
                <a:cs typeface="Arial" pitchFamily="34" charset="0"/>
              </a:rPr>
              <a:t>Any </a:t>
            </a:r>
            <a:r>
              <a:rPr lang="en-US" sz="1800" dirty="0">
                <a:latin typeface="Arial" pitchFamily="34" charset="0"/>
                <a:cs typeface="Arial" pitchFamily="34" charset="0"/>
              </a:rPr>
              <a:t>conduct whereby a Service member or members regardless of service, rank, or position, and without proper authority,  recklessly or intentionally causes a service member to suffer or be exposed to any activity that is cruel, abusive, humiliating, oppressive, demeaning, or harmful.</a:t>
            </a:r>
            <a:endParaRPr lang="en-US" sz="1800" b="1" dirty="0">
              <a:latin typeface="Arial" panose="020B0604020202020204" pitchFamily="34" charset="0"/>
              <a:cs typeface="Arial" panose="020B0604020202020204" pitchFamily="34" charset="0"/>
            </a:endParaRPr>
          </a:p>
          <a:p>
            <a:pPr marL="285750" indent="-285750" algn="l">
              <a:buClrTx/>
              <a:buFont typeface="Arial" panose="020B0604020202020204" pitchFamily="34" charset="0"/>
              <a:buChar char="•"/>
            </a:pPr>
            <a:endParaRPr lang="en-US" sz="1800" dirty="0" smtClean="0">
              <a:latin typeface="Arial" pitchFamily="34" charset="0"/>
              <a:cs typeface="Arial" pitchFamily="34" charset="0"/>
            </a:endParaRPr>
          </a:p>
          <a:p>
            <a:pPr marL="285750" indent="-285750" algn="l">
              <a:buClrTx/>
              <a:buFont typeface="Arial" panose="020B0604020202020204" pitchFamily="34" charset="0"/>
              <a:buChar char="•"/>
            </a:pPr>
            <a:r>
              <a:rPr lang="en-US" sz="1800" dirty="0" smtClean="0">
                <a:latin typeface="Arial" pitchFamily="34" charset="0"/>
                <a:cs typeface="Arial" pitchFamily="34" charset="0"/>
              </a:rPr>
              <a:t>Soliciting </a:t>
            </a:r>
            <a:r>
              <a:rPr lang="en-US" sz="1800" dirty="0">
                <a:latin typeface="Arial" pitchFamily="34" charset="0"/>
                <a:cs typeface="Arial" pitchFamily="34" charset="0"/>
              </a:rPr>
              <a:t>or coercing another to participate in any such activity is also considered hazing.</a:t>
            </a:r>
          </a:p>
          <a:p>
            <a:pPr marL="285750" indent="-285750" algn="l">
              <a:buClrTx/>
              <a:buFont typeface="Arial" panose="020B0604020202020204" pitchFamily="34" charset="0"/>
              <a:buChar char="•"/>
            </a:pPr>
            <a:endParaRPr lang="en-US" sz="1800" dirty="0">
              <a:latin typeface="Arial" pitchFamily="34" charset="0"/>
              <a:cs typeface="Arial" pitchFamily="34" charset="0"/>
            </a:endParaRPr>
          </a:p>
          <a:p>
            <a:pPr marL="285750" indent="-285750" algn="l">
              <a:buClrTx/>
              <a:buFont typeface="Arial" panose="020B0604020202020204" pitchFamily="34" charset="0"/>
              <a:buChar char="•"/>
            </a:pPr>
            <a:r>
              <a:rPr lang="en-US" sz="1800" dirty="0">
                <a:latin typeface="Arial" pitchFamily="34" charset="0"/>
                <a:cs typeface="Arial" pitchFamily="34" charset="0"/>
              </a:rPr>
              <a:t>Need not involve physical contact; can be verbal or psychological in nature.</a:t>
            </a:r>
          </a:p>
          <a:p>
            <a:pPr marL="285750" indent="-285750" algn="l">
              <a:buClrTx/>
              <a:buFont typeface="Arial" panose="020B0604020202020204" pitchFamily="34" charset="0"/>
              <a:buChar char="•"/>
            </a:pPr>
            <a:endParaRPr lang="en-US" sz="1800" dirty="0">
              <a:latin typeface="Arial" pitchFamily="34" charset="0"/>
              <a:cs typeface="Arial" pitchFamily="34" charset="0"/>
            </a:endParaRPr>
          </a:p>
          <a:p>
            <a:pPr marL="285750" indent="-285750" algn="l">
              <a:buClrTx/>
              <a:buFont typeface="Arial" panose="020B0604020202020204" pitchFamily="34" charset="0"/>
              <a:buChar char="•"/>
            </a:pPr>
            <a:r>
              <a:rPr lang="en-US" sz="1800" dirty="0">
                <a:latin typeface="Arial" pitchFamily="34" charset="0"/>
                <a:cs typeface="Arial" pitchFamily="34" charset="0"/>
              </a:rPr>
              <a:t>Need not be committed in the physical presence of the victim; may be accomplished through written or phone messages, texts, emails, social media, or any other virtual or electronic medium.</a:t>
            </a:r>
          </a:p>
          <a:p>
            <a:pPr marL="285750" indent="-285750" algn="l">
              <a:buClrTx/>
              <a:buFont typeface="Arial" panose="020B0604020202020204" pitchFamily="34" charset="0"/>
              <a:buChar char="•"/>
            </a:pPr>
            <a:endParaRPr lang="en-US" sz="1800" dirty="0">
              <a:latin typeface="Arial" pitchFamily="34" charset="0"/>
              <a:cs typeface="Arial" pitchFamily="34" charset="0"/>
            </a:endParaRPr>
          </a:p>
          <a:p>
            <a:pPr marL="285750" indent="-285750" algn="l">
              <a:buClrTx/>
              <a:buFont typeface="Arial" panose="020B0604020202020204" pitchFamily="34" charset="0"/>
              <a:buChar char="•"/>
            </a:pPr>
            <a:r>
              <a:rPr lang="en-US" sz="1800" dirty="0">
                <a:latin typeface="Arial" pitchFamily="34" charset="0"/>
                <a:cs typeface="Arial" pitchFamily="34" charset="0"/>
              </a:rPr>
              <a:t>Actual or implied consent to acts does not eliminate culpability.</a:t>
            </a:r>
          </a:p>
          <a:p>
            <a:pPr marL="285750" indent="-285750" algn="l">
              <a:buClrTx/>
              <a:buFont typeface="Arial" panose="020B0604020202020204" pitchFamily="34" charset="0"/>
              <a:buChar char="•"/>
            </a:pPr>
            <a:endParaRPr lang="en-US" sz="1800" dirty="0">
              <a:latin typeface="Arial" pitchFamily="34" charset="0"/>
              <a:cs typeface="Arial" pitchFamily="34" charset="0"/>
            </a:endParaRPr>
          </a:p>
          <a:p>
            <a:pPr marL="285750" indent="-285750" algn="l">
              <a:buClrTx/>
              <a:buFont typeface="Arial" panose="020B0604020202020204" pitchFamily="34" charset="0"/>
              <a:buChar char="•"/>
            </a:pPr>
            <a:r>
              <a:rPr lang="en-US" sz="1800" dirty="0">
                <a:latin typeface="Arial" pitchFamily="34" charset="0"/>
                <a:cs typeface="Arial" pitchFamily="34" charset="0"/>
              </a:rPr>
              <a:t> Typically </a:t>
            </a:r>
            <a:r>
              <a:rPr lang="en-US" sz="1800" b="1" u="sng" dirty="0">
                <a:latin typeface="Arial" pitchFamily="34" charset="0"/>
                <a:cs typeface="Arial" pitchFamily="34" charset="0"/>
              </a:rPr>
              <a:t>stops at an identified end-point / upon inclusion to the unit.</a:t>
            </a:r>
            <a:endParaRPr lang="en-US" sz="1800" b="1" u="sng" dirty="0">
              <a:latin typeface="Arial" pitchFamily="34" charset="0"/>
              <a:cs typeface="Arial" pitchFamily="34" charset="0"/>
            </a:endParaRPr>
          </a:p>
        </p:txBody>
      </p:sp>
      <p:sp>
        <p:nvSpPr>
          <p:cNvPr id="3" name="Rectangle 2"/>
          <p:cNvSpPr/>
          <p:nvPr/>
        </p:nvSpPr>
        <p:spPr>
          <a:xfrm>
            <a:off x="3765529" y="228600"/>
            <a:ext cx="1612942" cy="584775"/>
          </a:xfrm>
          <a:prstGeom prst="rect">
            <a:avLst/>
          </a:prstGeom>
        </p:spPr>
        <p:txBody>
          <a:bodyPr wrap="none">
            <a:spAutoFit/>
          </a:bodyPr>
          <a:lstStyle/>
          <a:p>
            <a:r>
              <a:rPr lang="en-US" sz="3200" b="1" dirty="0" smtClean="0">
                <a:latin typeface="Arial" panose="020B0604020202020204" pitchFamily="34" charset="0"/>
                <a:cs typeface="Arial" panose="020B0604020202020204" pitchFamily="34" charset="0"/>
              </a:rPr>
              <a:t>Hazing</a:t>
            </a:r>
            <a:r>
              <a:rPr lang="en-US" b="1" dirty="0" smtClean="0">
                <a:latin typeface="Arial" panose="020B0604020202020204" pitchFamily="34" charset="0"/>
                <a:cs typeface="Arial" panose="020B0604020202020204" pitchFamily="34" charset="0"/>
              </a:rPr>
              <a:t> </a:t>
            </a:r>
            <a:endParaRPr lang="en-US" dirty="0"/>
          </a:p>
        </p:txBody>
      </p:sp>
    </p:spTree>
    <p:extLst>
      <p:ext uri="{BB962C8B-B14F-4D97-AF65-F5344CB8AC3E}">
        <p14:creationId xmlns:p14="http://schemas.microsoft.com/office/powerpoint/2010/main" val="383539861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71" y="1143000"/>
            <a:ext cx="9144000" cy="4401205"/>
          </a:xfrm>
          <a:prstGeom prst="rect">
            <a:avLst/>
          </a:prstGeom>
        </p:spPr>
        <p:txBody>
          <a:bodyPr wrap="square">
            <a:spAutoFit/>
          </a:bodyPr>
          <a:lstStyle/>
          <a:p>
            <a:pPr marL="285750" indent="-285750" algn="l">
              <a:buClrTx/>
              <a:buFont typeface="Arial" panose="020B0604020202020204" pitchFamily="34" charset="0"/>
              <a:buChar char="•"/>
            </a:pPr>
            <a:r>
              <a:rPr lang="en-US" sz="1800" dirty="0" smtClean="0">
                <a:latin typeface="Arial" pitchFamily="34" charset="0"/>
                <a:cs typeface="Arial" pitchFamily="34" charset="0"/>
              </a:rPr>
              <a:t>Any </a:t>
            </a:r>
            <a:r>
              <a:rPr lang="en-US" sz="1800" dirty="0">
                <a:latin typeface="Arial" pitchFamily="34" charset="0"/>
                <a:cs typeface="Arial" pitchFamily="34" charset="0"/>
              </a:rPr>
              <a:t>conduct whereby a Service member or members regardless of service, rank, or position, </a:t>
            </a:r>
            <a:r>
              <a:rPr lang="en-US" sz="1800" b="1" u="sng" dirty="0">
                <a:latin typeface="Arial" pitchFamily="34" charset="0"/>
                <a:cs typeface="Arial" pitchFamily="34" charset="0"/>
              </a:rPr>
              <a:t>intends to exclude or reject</a:t>
            </a:r>
            <a:r>
              <a:rPr lang="en-US" sz="1800" dirty="0">
                <a:latin typeface="Arial" pitchFamily="34" charset="0"/>
                <a:cs typeface="Arial" pitchFamily="34" charset="0"/>
              </a:rPr>
              <a:t> another Service member through cruel, abusive, humiliating, oppressive, demeaning, or harmful behavior, which results in diminishing the other service member’s dignity, position, or status. </a:t>
            </a:r>
          </a:p>
          <a:p>
            <a:pPr marL="285750" indent="-285750" algn="l">
              <a:buClrTx/>
              <a:buFont typeface="Arial" panose="020B0604020202020204" pitchFamily="34" charset="0"/>
              <a:buChar char="•"/>
            </a:pPr>
            <a:endParaRPr lang="en-US" sz="1800" dirty="0">
              <a:latin typeface="Arial" pitchFamily="34" charset="0"/>
              <a:cs typeface="Arial" pitchFamily="34" charset="0"/>
            </a:endParaRPr>
          </a:p>
          <a:p>
            <a:pPr marL="285750" indent="-285750" algn="l">
              <a:spcAft>
                <a:spcPts val="600"/>
              </a:spcAft>
              <a:buClrTx/>
              <a:buFont typeface="Arial" panose="020B0604020202020204" pitchFamily="34" charset="0"/>
              <a:buChar char="•"/>
            </a:pPr>
            <a:r>
              <a:rPr lang="en-US" sz="1800" dirty="0">
                <a:latin typeface="Arial" pitchFamily="34" charset="0"/>
                <a:cs typeface="Arial" pitchFamily="34" charset="0"/>
              </a:rPr>
              <a:t>Bullying is the act of harassment for the purpose of </a:t>
            </a:r>
            <a:r>
              <a:rPr lang="en-US" sz="1800" b="1" u="sng" dirty="0">
                <a:latin typeface="Arial" pitchFamily="34" charset="0"/>
                <a:cs typeface="Arial" pitchFamily="34" charset="0"/>
              </a:rPr>
              <a:t>exclusion.</a:t>
            </a:r>
          </a:p>
          <a:p>
            <a:pPr marL="285750" indent="-285750" algn="l">
              <a:buClrTx/>
              <a:buFont typeface="Arial" panose="020B0604020202020204" pitchFamily="34" charset="0"/>
              <a:buChar char="•"/>
            </a:pPr>
            <a:endParaRPr lang="en-US" sz="1800" dirty="0">
              <a:latin typeface="Arial" pitchFamily="34" charset="0"/>
              <a:cs typeface="Arial" pitchFamily="34" charset="0"/>
            </a:endParaRPr>
          </a:p>
          <a:p>
            <a:pPr marL="285750" indent="-285750" algn="l">
              <a:buClrTx/>
              <a:buFont typeface="Arial" panose="020B0604020202020204" pitchFamily="34" charset="0"/>
              <a:buChar char="•"/>
            </a:pPr>
            <a:r>
              <a:rPr lang="en-US" sz="1800" dirty="0">
                <a:latin typeface="Arial" pitchFamily="34" charset="0"/>
                <a:cs typeface="Arial" pitchFamily="34" charset="0"/>
              </a:rPr>
              <a:t>Bullying tactics include, but are not limited to, making threats, spreading rumors, social isolation, and attacking someone physically, verbally, or through the use of electronic media (like hazing).</a:t>
            </a:r>
          </a:p>
          <a:p>
            <a:pPr marL="285750" indent="-285750" algn="l">
              <a:buClrTx/>
              <a:buFont typeface="Arial" panose="020B0604020202020204" pitchFamily="34" charset="0"/>
              <a:buChar char="•"/>
            </a:pPr>
            <a:endParaRPr lang="en-US" sz="1800" dirty="0">
              <a:latin typeface="Arial" pitchFamily="34" charset="0"/>
              <a:cs typeface="Arial" pitchFamily="34" charset="0"/>
            </a:endParaRPr>
          </a:p>
          <a:p>
            <a:pPr marL="285750" indent="-285750" algn="l">
              <a:buClrTx/>
              <a:buFont typeface="Arial" panose="020B0604020202020204" pitchFamily="34" charset="0"/>
              <a:buChar char="•"/>
            </a:pPr>
            <a:r>
              <a:rPr lang="en-US" sz="1800" dirty="0">
                <a:latin typeface="Arial" pitchFamily="34" charset="0"/>
                <a:cs typeface="Arial" pitchFamily="34" charset="0"/>
              </a:rPr>
              <a:t>Typically </a:t>
            </a:r>
            <a:r>
              <a:rPr lang="en-US" sz="1800" b="1" u="sng" dirty="0">
                <a:latin typeface="Arial" pitchFamily="34" charset="0"/>
                <a:cs typeface="Arial" pitchFamily="34" charset="0"/>
              </a:rPr>
              <a:t>continues without any identifiable end-point.</a:t>
            </a:r>
          </a:p>
          <a:p>
            <a:pPr marL="285750" indent="-285750" algn="l">
              <a:spcAft>
                <a:spcPts val="600"/>
              </a:spcAft>
              <a:buClrTx/>
              <a:buFont typeface="Arial" panose="020B0604020202020204" pitchFamily="34" charset="0"/>
              <a:buChar char="•"/>
            </a:pPr>
            <a:endParaRPr lang="en-US" sz="1800" dirty="0">
              <a:latin typeface="Arial" pitchFamily="34" charset="0"/>
              <a:cs typeface="Arial" pitchFamily="34" charset="0"/>
            </a:endParaRPr>
          </a:p>
          <a:p>
            <a:pPr marL="285750" indent="-285750" algn="l">
              <a:spcAft>
                <a:spcPts val="600"/>
              </a:spcAft>
              <a:buClrTx/>
              <a:buFont typeface="Arial" panose="020B0604020202020204" pitchFamily="34" charset="0"/>
              <a:buChar char="•"/>
            </a:pPr>
            <a:r>
              <a:rPr lang="en-US" sz="1800" b="1" dirty="0">
                <a:latin typeface="Arial" pitchFamily="34" charset="0"/>
                <a:cs typeface="Arial" pitchFamily="34" charset="0"/>
              </a:rPr>
              <a:t>May result in:</a:t>
            </a:r>
            <a:r>
              <a:rPr lang="en-US" sz="1800" dirty="0">
                <a:latin typeface="Arial" pitchFamily="34" charset="0"/>
                <a:cs typeface="Arial" pitchFamily="34" charset="0"/>
              </a:rPr>
              <a:t> Suicide, Substance Abuse, Physical Harm, Malingering, Medical Conditions, Homicide.</a:t>
            </a:r>
          </a:p>
        </p:txBody>
      </p:sp>
      <p:sp>
        <p:nvSpPr>
          <p:cNvPr id="3" name="Rectangle 2"/>
          <p:cNvSpPr/>
          <p:nvPr/>
        </p:nvSpPr>
        <p:spPr>
          <a:xfrm>
            <a:off x="3671754" y="304800"/>
            <a:ext cx="1800493" cy="584775"/>
          </a:xfrm>
          <a:prstGeom prst="rect">
            <a:avLst/>
          </a:prstGeom>
        </p:spPr>
        <p:txBody>
          <a:bodyPr wrap="none">
            <a:spAutoFit/>
          </a:bodyPr>
          <a:lstStyle/>
          <a:p>
            <a:r>
              <a:rPr lang="en-US" sz="3200" b="1" dirty="0" smtClean="0">
                <a:latin typeface="Arial" panose="020B0604020202020204" pitchFamily="34" charset="0"/>
                <a:cs typeface="Arial" panose="020B0604020202020204" pitchFamily="34" charset="0"/>
              </a:rPr>
              <a:t>Bullying</a:t>
            </a:r>
            <a:endParaRPr lang="en-US" sz="3200" dirty="0"/>
          </a:p>
        </p:txBody>
      </p:sp>
    </p:spTree>
    <p:extLst>
      <p:ext uri="{BB962C8B-B14F-4D97-AF65-F5344CB8AC3E}">
        <p14:creationId xmlns:p14="http://schemas.microsoft.com/office/powerpoint/2010/main" val="405541578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469" y="1524000"/>
            <a:ext cx="9144000" cy="4478149"/>
          </a:xfrm>
          <a:prstGeom prst="rect">
            <a:avLst/>
          </a:prstGeom>
        </p:spPr>
        <p:txBody>
          <a:bodyPr wrap="square">
            <a:spAutoFit/>
          </a:bodyPr>
          <a:lstStyle/>
          <a:p>
            <a:pPr marL="285750" indent="-285750" algn="l">
              <a:buClrTx/>
              <a:buFont typeface="Arial" panose="020B0604020202020204" pitchFamily="34" charset="0"/>
              <a:buChar char="•"/>
            </a:pPr>
            <a:r>
              <a:rPr lang="en-US" sz="1800" dirty="0">
                <a:latin typeface="Arial" pitchFamily="34" charset="0"/>
                <a:cs typeface="Arial" pitchFamily="34" charset="0"/>
              </a:rPr>
              <a:t>The Army is a values-based organization where everyone is expected to do what is right by treating all persons as they should be treated – </a:t>
            </a:r>
            <a:r>
              <a:rPr lang="en-US" sz="1800" i="1" u="sng" dirty="0">
                <a:latin typeface="Arial" pitchFamily="34" charset="0"/>
                <a:cs typeface="Arial" pitchFamily="34" charset="0"/>
              </a:rPr>
              <a:t>with dignity and respect.</a:t>
            </a:r>
          </a:p>
          <a:p>
            <a:pPr marL="285750" indent="-285750" algn="l">
              <a:buClrTx/>
              <a:buFont typeface="Arial" panose="020B0604020202020204" pitchFamily="34" charset="0"/>
              <a:buChar char="•"/>
            </a:pPr>
            <a:endParaRPr lang="en-US" sz="1800" dirty="0">
              <a:latin typeface="Arial" pitchFamily="34" charset="0"/>
              <a:cs typeface="Arial" pitchFamily="34" charset="0"/>
            </a:endParaRPr>
          </a:p>
          <a:p>
            <a:pPr marL="285750" indent="-285750" algn="l">
              <a:buFont typeface="Arial" panose="020B0604020202020204" pitchFamily="34" charset="0"/>
              <a:buChar char="•"/>
            </a:pPr>
            <a:r>
              <a:rPr lang="en-US" sz="1800" dirty="0">
                <a:latin typeface="Arial" pitchFamily="34" charset="0"/>
                <a:cs typeface="Arial" pitchFamily="34" charset="0"/>
              </a:rPr>
              <a:t>Hazing and Bullying are prohibited in all cases, to include off duty or unofficial celebrations or unit functions, on or off post.</a:t>
            </a:r>
          </a:p>
          <a:p>
            <a:pPr marL="285750" indent="-285750" algn="l">
              <a:buClrTx/>
              <a:buFont typeface="Arial" panose="020B0604020202020204" pitchFamily="34" charset="0"/>
              <a:buChar char="•"/>
            </a:pPr>
            <a:endParaRPr lang="en-US" sz="1800" dirty="0">
              <a:latin typeface="Arial" pitchFamily="34" charset="0"/>
              <a:cs typeface="Arial" pitchFamily="34" charset="0"/>
            </a:endParaRPr>
          </a:p>
          <a:p>
            <a:pPr marL="285750" indent="-285750" algn="l">
              <a:buClrTx/>
              <a:buFont typeface="Arial" panose="020B0604020202020204" pitchFamily="34" charset="0"/>
              <a:buChar char="•"/>
            </a:pPr>
            <a:r>
              <a:rPr lang="en-US" sz="1800" dirty="0">
                <a:latin typeface="Arial" pitchFamily="34" charset="0"/>
                <a:cs typeface="Arial" pitchFamily="34" charset="0"/>
              </a:rPr>
              <a:t>Soldiers who violate this policy may be subject to punishment under UCMJ.</a:t>
            </a:r>
          </a:p>
          <a:p>
            <a:pPr marL="285750" indent="-285750" algn="l">
              <a:buClrTx/>
              <a:buFont typeface="Arial" panose="020B0604020202020204" pitchFamily="34" charset="0"/>
              <a:buChar char="•"/>
            </a:pPr>
            <a:endParaRPr lang="en-US" sz="1800" dirty="0">
              <a:latin typeface="Arial" pitchFamily="34" charset="0"/>
              <a:cs typeface="Arial" pitchFamily="34" charset="0"/>
            </a:endParaRPr>
          </a:p>
          <a:p>
            <a:pPr marL="285750" indent="-285750" algn="l">
              <a:buClrTx/>
              <a:buFont typeface="Arial" panose="020B0604020202020204" pitchFamily="34" charset="0"/>
              <a:buChar char="•"/>
            </a:pPr>
            <a:r>
              <a:rPr lang="en-US" sz="1800" b="1" dirty="0">
                <a:latin typeface="Arial" pitchFamily="34" charset="0"/>
                <a:cs typeface="Arial" pitchFamily="34" charset="0"/>
              </a:rPr>
              <a:t>Doesn’t Constitute Hazing and Bullying: </a:t>
            </a:r>
            <a:r>
              <a:rPr lang="en-US" sz="1800" dirty="0" smtClean="0">
                <a:latin typeface="Arial" pitchFamily="34" charset="0"/>
                <a:cs typeface="Arial" pitchFamily="34" charset="0"/>
              </a:rPr>
              <a:t>Duty </a:t>
            </a:r>
            <a:r>
              <a:rPr lang="en-US" sz="1800" dirty="0">
                <a:latin typeface="Arial" pitchFamily="34" charset="0"/>
                <a:cs typeface="Arial" pitchFamily="34" charset="0"/>
              </a:rPr>
              <a:t>Requirements, Time Honored Customs.</a:t>
            </a:r>
          </a:p>
          <a:p>
            <a:pPr algn="l">
              <a:spcBef>
                <a:spcPts val="0"/>
              </a:spcBef>
              <a:spcAft>
                <a:spcPts val="600"/>
              </a:spcAft>
              <a:buClrTx/>
            </a:pPr>
            <a:endParaRPr lang="en-US" sz="1800" dirty="0" smtClean="0">
              <a:latin typeface="Arial" pitchFamily="34" charset="0"/>
              <a:cs typeface="Arial" pitchFamily="34" charset="0"/>
            </a:endParaRPr>
          </a:p>
          <a:p>
            <a:pPr algn="l">
              <a:spcBef>
                <a:spcPts val="0"/>
              </a:spcBef>
              <a:spcAft>
                <a:spcPts val="600"/>
              </a:spcAft>
              <a:buClrTx/>
            </a:pPr>
            <a:r>
              <a:rPr lang="en-US" sz="1800" b="1" dirty="0" smtClean="0">
                <a:latin typeface="Arial" pitchFamily="34" charset="0"/>
                <a:cs typeface="Arial" pitchFamily="34" charset="0"/>
              </a:rPr>
              <a:t>     Individual </a:t>
            </a:r>
            <a:r>
              <a:rPr lang="en-US" sz="1800" b="1" dirty="0">
                <a:latin typeface="Arial" pitchFamily="34" charset="0"/>
                <a:cs typeface="Arial" pitchFamily="34" charset="0"/>
              </a:rPr>
              <a:t>Responsibilities: </a:t>
            </a:r>
          </a:p>
          <a:p>
            <a:pPr marL="285750" indent="-285750" algn="l">
              <a:spcBef>
                <a:spcPts val="0"/>
              </a:spcBef>
              <a:spcAft>
                <a:spcPts val="600"/>
              </a:spcAft>
              <a:buClrTx/>
              <a:buFont typeface="Arial" panose="020B0604020202020204" pitchFamily="34" charset="0"/>
              <a:buChar char="•"/>
            </a:pPr>
            <a:r>
              <a:rPr lang="en-US" sz="1800" dirty="0">
                <a:latin typeface="Arial" pitchFamily="34" charset="0"/>
                <a:cs typeface="Arial" pitchFamily="34" charset="0"/>
              </a:rPr>
              <a:t>Treat all persons with dignity and respect. </a:t>
            </a:r>
          </a:p>
          <a:p>
            <a:pPr marL="285750" indent="-285750" algn="l">
              <a:spcBef>
                <a:spcPts val="0"/>
              </a:spcBef>
              <a:spcAft>
                <a:spcPts val="600"/>
              </a:spcAft>
              <a:buClrTx/>
              <a:buFont typeface="Arial" panose="020B0604020202020204" pitchFamily="34" charset="0"/>
              <a:buChar char="•"/>
            </a:pPr>
            <a:r>
              <a:rPr lang="en-US" sz="1800" dirty="0">
                <a:latin typeface="Arial" pitchFamily="34" charset="0"/>
                <a:cs typeface="Arial" pitchFamily="34" charset="0"/>
              </a:rPr>
              <a:t>Advise and report incidents of hazing and bullying to: Commander, Law Enforcement, Inspector General.</a:t>
            </a:r>
            <a:endParaRPr lang="en-US" sz="1800" dirty="0">
              <a:latin typeface="Arial" pitchFamily="34" charset="0"/>
              <a:cs typeface="Arial" pitchFamily="34" charset="0"/>
            </a:endParaRPr>
          </a:p>
        </p:txBody>
      </p:sp>
      <p:sp>
        <p:nvSpPr>
          <p:cNvPr id="3" name="Rectangle 2"/>
          <p:cNvSpPr/>
          <p:nvPr/>
        </p:nvSpPr>
        <p:spPr>
          <a:xfrm>
            <a:off x="2534869" y="304800"/>
            <a:ext cx="4099200" cy="584775"/>
          </a:xfrm>
          <a:prstGeom prst="rect">
            <a:avLst/>
          </a:prstGeom>
        </p:spPr>
        <p:txBody>
          <a:bodyPr wrap="none">
            <a:spAutoFit/>
          </a:bodyPr>
          <a:lstStyle/>
          <a:p>
            <a:r>
              <a:rPr lang="en-US" sz="3200" b="1" dirty="0" smtClean="0">
                <a:latin typeface="Arial" panose="020B0604020202020204" pitchFamily="34" charset="0"/>
                <a:cs typeface="Arial" panose="020B0604020202020204" pitchFamily="34" charset="0"/>
              </a:rPr>
              <a:t>Hazing and Bullying</a:t>
            </a:r>
            <a:endParaRPr lang="en-US" sz="3200" dirty="0"/>
          </a:p>
        </p:txBody>
      </p:sp>
    </p:spTree>
    <p:extLst>
      <p:ext uri="{BB962C8B-B14F-4D97-AF65-F5344CB8AC3E}">
        <p14:creationId xmlns:p14="http://schemas.microsoft.com/office/powerpoint/2010/main" val="2117566555"/>
      </p:ext>
    </p:extLst>
  </p:cSld>
  <p:clrMapOvr>
    <a:masterClrMapping/>
  </p:clrMapOvr>
  <p:transition/>
</p:sld>
</file>

<file path=ppt/theme/theme1.xml><?xml version="1.0" encoding="utf-8"?>
<a:theme xmlns:a="http://schemas.openxmlformats.org/drawingml/2006/main" name="1_2003 03 CG Unclassified Master">
  <a:themeElements>
    <a:clrScheme name="1_2003 03 CG Unclassified Master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fontScheme name="1_2003 03 CG Unclassified Mas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1_2003 03 CG Unclassified Master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2003 03 CG Unclassified Master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2003 03 CG Unclassified Master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2003 03 CG Unclassified Master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2003 03 CG Unclassified Master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2003 03 CG Unclassified Master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2003 03 CG Unclassified Master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e582eccab9e7423b8ba0ea732d4fab72 xmlns="60f414a2-31af-48d2-b326-409029531b25">
      <Terms xmlns="http://schemas.microsoft.com/office/infopath/2007/PartnerControls">
        <TermInfo xmlns="http://schemas.microsoft.com/office/infopath/2007/PartnerControls">
          <TermName xmlns="http://schemas.microsoft.com/office/infopath/2007/PartnerControls">No Applicable LOE</TermName>
          <TermId xmlns="http://schemas.microsoft.com/office/infopath/2007/PartnerControls">cfbf51a3-1e21-49e2-a5d4-cd2c570ffca9</TermId>
        </TermInfo>
      </Terms>
    </e582eccab9e7423b8ba0ea732d4fab72>
    <TaxCatchAll xmlns="60f414a2-31af-48d2-b326-409029531b25">
      <Value>162</Value>
      <Value>3</Value>
      <Value>2</Value>
      <Value>1</Value>
    </TaxCatchAll>
    <g2742fe84fbb42f594b0acb4a588cc5b xmlns="60f414a2-31af-48d2-b326-409029531b25">
      <Terms xmlns="http://schemas.microsoft.com/office/infopath/2007/PartnerControls">
        <TermInfo xmlns="http://schemas.microsoft.com/office/infopath/2007/PartnerControls">
          <TermName xmlns="http://schemas.microsoft.com/office/infopath/2007/PartnerControls">UNCLASSIFIED//FOUO</TermName>
          <TermId xmlns="http://schemas.microsoft.com/office/infopath/2007/PartnerControls">f053cac1-5406-46ef-9c7a-1f5a53d949a6</TermId>
        </TermInfo>
      </Terms>
    </g2742fe84fbb42f594b0acb4a588cc5b>
    <b8cd99e0b93043e4a2965da9033ec255 xmlns="60f414a2-31af-48d2-b326-409029531b25">
      <Terms xmlns="http://schemas.microsoft.com/office/infopath/2007/PartnerControls">
        <TermInfo xmlns="http://schemas.microsoft.com/office/infopath/2007/PartnerControls">
          <TermName xmlns="http://schemas.microsoft.com/office/infopath/2007/PartnerControls">3 Years - 6 Years</TermName>
          <TermId xmlns="http://schemas.microsoft.com/office/infopath/2007/PartnerControls">69c440ca-ab7d-4439-9ad1-382405faa6fd</TermId>
        </TermInfo>
      </Terms>
    </b8cd99e0b93043e4a2965da9033ec255>
    <a13797d6b3004cab9d4db10fa7dc4f7d xmlns="60f414a2-31af-48d2-b326-409029531b25">
      <Terms xmlns="http://schemas.microsoft.com/office/infopath/2007/PartnerControls"/>
    </a13797d6b3004cab9d4db10fa7dc4f7d>
    <TaxKeywordTaxHTField xmlns="60f414a2-31af-48d2-b326-409029531b25">
      <Terms xmlns="http://schemas.microsoft.com/office/infopath/2007/PartnerControls"/>
    </TaxKeywordTaxHTField>
    <o7e8e992255546f6a169aeaad4be741b xmlns="60f414a2-31af-48d2-b326-409029531b25">
      <Terms xmlns="http://schemas.microsoft.com/office/infopath/2007/PartnerControls">
        <TermInfo xmlns="http://schemas.microsoft.com/office/infopath/2007/PartnerControls">
          <TermName xmlns="http://schemas.microsoft.com/office/infopath/2007/PartnerControls">USAREUR</TermName>
          <TermId xmlns="http://schemas.microsoft.com/office/infopath/2007/PartnerControls">e3a522d7-7c15-44de-84db-4d28dc402854</TermId>
        </TermInfo>
      </Terms>
    </o7e8e992255546f6a169aeaad4be741b>
  </documentManagement>
</p:properties>
</file>

<file path=customXml/item2.xml><?xml version="1.0" encoding="utf-8"?>
<?mso-contentType ?>
<SharedContentType xmlns="Microsoft.SharePoint.Taxonomy.ContentTypeSync" SourceId="1cd30840-6c2b-4736-a2b2-0cc357fc7f76" ContentTypeId="0x010100143C5CAB3F0143AC934F114158CCC2C0" PreviousValue="false"/>
</file>

<file path=customXml/item3.xml><?xml version="1.0" encoding="utf-8"?>
<ct:contentTypeSchema xmlns:ct="http://schemas.microsoft.com/office/2006/metadata/contentType" xmlns:ma="http://schemas.microsoft.com/office/2006/metadata/properties/metaAttributes" ct:_="" ma:_="" ma:contentTypeName="USAREURDocument" ma:contentTypeID="0x010100143C5CAB3F0143AC934F114158CCC2C000DE93716316FAED4285A6242766EAA457" ma:contentTypeVersion="16" ma:contentTypeDescription="Create a new document." ma:contentTypeScope="" ma:versionID="4bd5d6631fc51258763580ee80f8cb36">
  <xsd:schema xmlns:xsd="http://www.w3.org/2001/XMLSchema" xmlns:xs="http://www.w3.org/2001/XMLSchema" xmlns:p="http://schemas.microsoft.com/office/2006/metadata/properties" xmlns:ns2="60f414a2-31af-48d2-b326-409029531b25" targetNamespace="http://schemas.microsoft.com/office/2006/metadata/properties" ma:root="true" ma:fieldsID="63b04389fb2e90e770642fc11cf0c7fd" ns2:_="">
    <xsd:import namespace="60f414a2-31af-48d2-b326-409029531b25"/>
    <xsd:element name="properties">
      <xsd:complexType>
        <xsd:sequence>
          <xsd:element name="documentManagement">
            <xsd:complexType>
              <xsd:all>
                <xsd:element ref="ns2:g2742fe84fbb42f594b0acb4a588cc5b" minOccurs="0"/>
                <xsd:element ref="ns2:TaxCatchAll" minOccurs="0"/>
                <xsd:element ref="ns2:TaxCatchAllLabel" minOccurs="0"/>
                <xsd:element ref="ns2:b8cd99e0b93043e4a2965da9033ec255" minOccurs="0"/>
                <xsd:element ref="ns2:o7e8e992255546f6a169aeaad4be741b" minOccurs="0"/>
                <xsd:element ref="ns2:e582eccab9e7423b8ba0ea732d4fab72" minOccurs="0"/>
                <xsd:element ref="ns2:a13797d6b3004cab9d4db10fa7dc4f7d" minOccurs="0"/>
                <xsd:element ref="ns2:TaxKeyword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f414a2-31af-48d2-b326-409029531b25" elementFormDefault="qualified">
    <xsd:import namespace="http://schemas.microsoft.com/office/2006/documentManagement/types"/>
    <xsd:import namespace="http://schemas.microsoft.com/office/infopath/2007/PartnerControls"/>
    <xsd:element name="g2742fe84fbb42f594b0acb4a588cc5b" ma:index="8" ma:taxonomy="true" ma:internalName="g2742fe84fbb42f594b0acb4a588cc5b" ma:taxonomyFieldName="Classification" ma:displayName="Classification" ma:default="1;#UNCLASSIFIED//FOUO|f053cac1-5406-46ef-9c7a-1f5a53d949a6" ma:fieldId="{02742fe8-4fbb-42f5-94b0-acb4a588cc5b}" ma:sspId="1cd30840-6c2b-4736-a2b2-0cc357fc7f76" ma:termSetId="7d9f349d-c287-466d-a10f-877ee3cf73e6"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b9a37fe6-d020-4390-8f76-88104445ab7f}" ma:internalName="TaxCatchAll" ma:showField="CatchAllData" ma:web="256a5c0a-a63d-4ef2-ac1a-56da1b1f685a">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b9a37fe6-d020-4390-8f76-88104445ab7f}" ma:internalName="TaxCatchAllLabel" ma:readOnly="true" ma:showField="CatchAllDataLabel" ma:web="256a5c0a-a63d-4ef2-ac1a-56da1b1f685a">
      <xsd:complexType>
        <xsd:complexContent>
          <xsd:extension base="dms:MultiChoiceLookup">
            <xsd:sequence>
              <xsd:element name="Value" type="dms:Lookup" maxOccurs="unbounded" minOccurs="0" nillable="true"/>
            </xsd:sequence>
          </xsd:extension>
        </xsd:complexContent>
      </xsd:complexType>
    </xsd:element>
    <xsd:element name="b8cd99e0b93043e4a2965da9033ec255" ma:index="12" ma:taxonomy="true" ma:internalName="b8cd99e0b93043e4a2965da9033ec255" ma:taxonomyFieldName="Disposition" ma:displayName="Disposition" ma:default="2;#3 Years - 6 Years|69c440ca-ab7d-4439-9ad1-382405faa6fd" ma:fieldId="{b8cd99e0-b930-43e4-a296-5da9033ec255}" ma:sspId="1cd30840-6c2b-4736-a2b2-0cc357fc7f76" ma:termSetId="96bad63b-dc9f-4f6f-8a2d-6638969dc30e" ma:anchorId="00000000-0000-0000-0000-000000000000" ma:open="false" ma:isKeyword="false">
      <xsd:complexType>
        <xsd:sequence>
          <xsd:element ref="pc:Terms" minOccurs="0" maxOccurs="1"/>
        </xsd:sequence>
      </xsd:complexType>
    </xsd:element>
    <xsd:element name="o7e8e992255546f6a169aeaad4be741b" ma:index="14" nillable="true" ma:taxonomy="true" ma:internalName="o7e8e992255546f6a169aeaad4be741b" ma:taxonomyFieldName="Organization" ma:displayName="Organization" ma:default="3;#USAREUR|e3a522d7-7c15-44de-84db-4d28dc402854" ma:fieldId="{87e8e992-2555-46f6-a169-aeaad4be741b}" ma:taxonomyMulti="true" ma:sspId="1cd30840-6c2b-4736-a2b2-0cc357fc7f76" ma:termSetId="ef5d9f67-b990-499f-b72c-966b4f7f1999" ma:anchorId="00000000-0000-0000-0000-000000000000" ma:open="false" ma:isKeyword="false">
      <xsd:complexType>
        <xsd:sequence>
          <xsd:element ref="pc:Terms" minOccurs="0" maxOccurs="1"/>
        </xsd:sequence>
      </xsd:complexType>
    </xsd:element>
    <xsd:element name="e582eccab9e7423b8ba0ea732d4fab72" ma:index="16" ma:taxonomy="true" ma:internalName="e582eccab9e7423b8ba0ea732d4fab72" ma:taxonomyFieldName="LineOfEffort" ma:displayName="LineOfEffort" ma:default="162;#No Applicable LOE|cfbf51a3-1e21-49e2-a5d4-cd2c570ffca9" ma:fieldId="{e582ecca-b9e7-423b-8ba0-ea732d4fab72}" ma:taxonomyMulti="true" ma:sspId="1cd30840-6c2b-4736-a2b2-0cc357fc7f76" ma:termSetId="d626b378-6675-4d14-a4a6-d393d3955d06" ma:anchorId="00000000-0000-0000-0000-000000000000" ma:open="false" ma:isKeyword="false">
      <xsd:complexType>
        <xsd:sequence>
          <xsd:element ref="pc:Terms" minOccurs="0" maxOccurs="1"/>
        </xsd:sequence>
      </xsd:complexType>
    </xsd:element>
    <xsd:element name="a13797d6b3004cab9d4db10fa7dc4f7d" ma:index="18" nillable="true" ma:taxonomy="true" ma:internalName="a13797d6b3004cab9d4db10fa7dc4f7d" ma:taxonomyFieldName="TrainingExercise" ma:displayName="TrainingExercise" ma:default="" ma:fieldId="{a13797d6-b300-4cab-9d4d-b10fa7dc4f7d}" ma:taxonomyMulti="true" ma:sspId="1cd30840-6c2b-4736-a2b2-0cc357fc7f76" ma:termSetId="293bad79-5826-45b2-b45e-79f6b8234113" ma:anchorId="00000000-0000-0000-0000-000000000000" ma:open="false" ma:isKeyword="false">
      <xsd:complexType>
        <xsd:sequence>
          <xsd:element ref="pc:Terms" minOccurs="0" maxOccurs="1"/>
        </xsd:sequence>
      </xsd:complexType>
    </xsd:element>
    <xsd:element name="TaxKeywordTaxHTField" ma:index="20" nillable="true" ma:taxonomy="true" ma:internalName="TaxKeywordTaxHTField" ma:taxonomyFieldName="TaxKeyword" ma:displayName="Enterprise Keywords" ma:fieldId="{23f27201-bee3-471e-b2e7-b64fd8b7ca38}" ma:taxonomyMulti="true" ma:sspId="d04c46d1-6ed9-44ec-9b7d-1ad891b18b77" ma:termSetId="00000000-0000-0000-0000-000000000000" ma:anchorId="00000000-0000-0000-0000-000000000000" ma:open="true" ma:isKeyword="tru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389DEFB-85D8-458E-8F22-583774BA82E1}">
  <ds:schemaRefs>
    <ds:schemaRef ds:uri="http://schemas.openxmlformats.org/package/2006/metadata/core-properties"/>
    <ds:schemaRef ds:uri="http://purl.org/dc/terms/"/>
    <ds:schemaRef ds:uri="http://schemas.microsoft.com/office/2006/documentManagement/types"/>
    <ds:schemaRef ds:uri="http://purl.org/dc/elements/1.1/"/>
    <ds:schemaRef ds:uri="http://schemas.microsoft.com/office/2006/metadata/properties"/>
    <ds:schemaRef ds:uri="60f414a2-31af-48d2-b326-409029531b25"/>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2B75876D-16EF-44B7-85B5-62E7565D9DB1}">
  <ds:schemaRefs>
    <ds:schemaRef ds:uri="Microsoft.SharePoint.Taxonomy.ContentTypeSync"/>
  </ds:schemaRefs>
</ds:datastoreItem>
</file>

<file path=customXml/itemProps3.xml><?xml version="1.0" encoding="utf-8"?>
<ds:datastoreItem xmlns:ds="http://schemas.openxmlformats.org/officeDocument/2006/customXml" ds:itemID="{00581D2B-8566-48E6-A62E-0EEECC6A99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f414a2-31af-48d2-b326-409029531b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C2894F47-11C9-49A1-A689-91E95CBFFC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USAREUR Template</Template>
  <TotalTime>18155</TotalTime>
  <Words>1443</Words>
  <Application>Microsoft Office PowerPoint</Application>
  <PresentationFormat>On-screen Show (4:3)</PresentationFormat>
  <Paragraphs>212</Paragraphs>
  <Slides>11</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Times New Roman</vt:lpstr>
      <vt:lpstr>Wingdings</vt:lpstr>
      <vt:lpstr>1_2003 03 CG Unclassified Master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Equal Opportunity  In-processing Training Briefing</dc:title>
  <dc:creator>chris.balduf</dc:creator>
  <cp:lastModifiedBy>Sais, Lewis R SFC USARMY 7ATC (USA)</cp:lastModifiedBy>
  <cp:revision>238</cp:revision>
  <dcterms:created xsi:type="dcterms:W3CDTF">2004-10-12T11:25:34Z</dcterms:created>
  <dcterms:modified xsi:type="dcterms:W3CDTF">2020-05-29T11:05:28Z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0x010100143C5CAB3F0143AC934F114158CCC2C000DE93716316FAED4285A6242766EAA457</vt:lpwstr>
  </property>
  <property fmtid="{D5CDD505-2E9C-101B-9397-08002B2CF9AE}" pid="3" name="TaxKeyword">
    <vt:lpwstr/>
  </property>
  <property fmtid="{D5CDD505-2E9C-101B-9397-08002B2CF9AE}" pid="4" name="TrainingExercise">
    <vt:lpwstr/>
  </property>
  <property fmtid="{D5CDD505-2E9C-101B-9397-08002B2CF9AE}" pid="5" name="Organization">
    <vt:lpwstr>3;#USAREUR|e3a522d7-7c15-44de-84db-4d28dc402854</vt:lpwstr>
  </property>
  <property fmtid="{D5CDD505-2E9C-101B-9397-08002B2CF9AE}" pid="6" name="Disposition">
    <vt:lpwstr>2;#3 Years - 6 Years|69c440ca-ab7d-4439-9ad1-382405faa6fd</vt:lpwstr>
  </property>
  <property fmtid="{D5CDD505-2E9C-101B-9397-08002B2CF9AE}" pid="7" name="LineOfEffort">
    <vt:lpwstr>162;#No Applicable LOE|cfbf51a3-1e21-49e2-a5d4-cd2c570ffca9</vt:lpwstr>
  </property>
  <property fmtid="{D5CDD505-2E9C-101B-9397-08002B2CF9AE}" pid="8" name="Classification">
    <vt:lpwstr>1;#UNCLASSIFIED//FOUO|f053cac1-5406-46ef-9c7a-1f5a53d949a6</vt:lpwstr>
  </property>
</Properties>
</file>