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3" r:id="rId4"/>
    <p:sldMasterId id="2147483690" r:id="rId5"/>
    <p:sldMasterId id="2147483723" r:id="rId6"/>
    <p:sldMasterId id="2147483750" r:id="rId7"/>
  </p:sldMasterIdLst>
  <p:notesMasterIdLst>
    <p:notesMasterId r:id="rId55"/>
  </p:notesMasterIdLst>
  <p:handoutMasterIdLst>
    <p:handoutMasterId r:id="rId56"/>
  </p:handoutMasterIdLst>
  <p:sldIdLst>
    <p:sldId id="265" r:id="rId8"/>
    <p:sldId id="273" r:id="rId9"/>
    <p:sldId id="274" r:id="rId10"/>
    <p:sldId id="275" r:id="rId11"/>
    <p:sldId id="276" r:id="rId12"/>
    <p:sldId id="296" r:id="rId13"/>
    <p:sldId id="791" r:id="rId14"/>
    <p:sldId id="1434" r:id="rId15"/>
    <p:sldId id="667" r:id="rId16"/>
    <p:sldId id="1412" r:id="rId17"/>
    <p:sldId id="1501" r:id="rId18"/>
    <p:sldId id="1502" r:id="rId19"/>
    <p:sldId id="279" r:id="rId20"/>
    <p:sldId id="257" r:id="rId21"/>
    <p:sldId id="259" r:id="rId22"/>
    <p:sldId id="258" r:id="rId23"/>
    <p:sldId id="819" r:id="rId24"/>
    <p:sldId id="1505" r:id="rId25"/>
    <p:sldId id="281" r:id="rId26"/>
    <p:sldId id="1506" r:id="rId27"/>
    <p:sldId id="814" r:id="rId28"/>
    <p:sldId id="1503" r:id="rId29"/>
    <p:sldId id="284" r:id="rId30"/>
    <p:sldId id="1514" r:id="rId31"/>
    <p:sldId id="1513" r:id="rId32"/>
    <p:sldId id="1504" r:id="rId33"/>
    <p:sldId id="1499" r:id="rId34"/>
    <p:sldId id="1507" r:id="rId35"/>
    <p:sldId id="1508" r:id="rId36"/>
    <p:sldId id="1509" r:id="rId37"/>
    <p:sldId id="1515" r:id="rId38"/>
    <p:sldId id="1518" r:id="rId39"/>
    <p:sldId id="285" r:id="rId40"/>
    <p:sldId id="1510" r:id="rId41"/>
    <p:sldId id="1516" r:id="rId42"/>
    <p:sldId id="1517" r:id="rId43"/>
    <p:sldId id="286" r:id="rId44"/>
    <p:sldId id="1511" r:id="rId45"/>
    <p:sldId id="1512" r:id="rId46"/>
    <p:sldId id="1432" r:id="rId47"/>
    <p:sldId id="1520" r:id="rId48"/>
    <p:sldId id="1519" r:id="rId49"/>
    <p:sldId id="789" r:id="rId50"/>
    <p:sldId id="790" r:id="rId51"/>
    <p:sldId id="817" r:id="rId52"/>
    <p:sldId id="1455" r:id="rId53"/>
    <p:sldId id="292" r:id="rId54"/>
  </p:sldIdLst>
  <p:sldSz cx="9144000" cy="6858000" type="screen4x3"/>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0033CC"/>
    <a:srgbClr val="FFFFFF"/>
    <a:srgbClr val="AD8817"/>
    <a:srgbClr val="221F20"/>
    <a:srgbClr val="FFCC01"/>
    <a:srgbClr val="000000"/>
    <a:srgbClr val="211F1F"/>
    <a:srgbClr val="FFFF99"/>
    <a:srgbClr val="AA91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97" autoAdjust="0"/>
    <p:restoredTop sz="93637" autoAdjust="0"/>
  </p:normalViewPr>
  <p:slideViewPr>
    <p:cSldViewPr snapToGrid="0">
      <p:cViewPr varScale="1">
        <p:scale>
          <a:sx n="100" d="100"/>
          <a:sy n="100" d="100"/>
        </p:scale>
        <p:origin x="1638" y="78"/>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F3D769-FB89-68D2-FDCE-F63F84B32594}"/>
              </a:ext>
            </a:extLst>
          </p:cNvPr>
          <p:cNvSpPr>
            <a:spLocks noGrp="1"/>
          </p:cNvSpPr>
          <p:nvPr>
            <p:ph type="hdr" sz="quarter"/>
          </p:nvPr>
        </p:nvSpPr>
        <p:spPr>
          <a:xfrm>
            <a:off x="0" y="0"/>
            <a:ext cx="4033838" cy="3524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3956DD9-82B7-2DD1-17C2-5AFEFAA54A2B}"/>
              </a:ext>
            </a:extLst>
          </p:cNvPr>
          <p:cNvSpPr>
            <a:spLocks noGrp="1"/>
          </p:cNvSpPr>
          <p:nvPr>
            <p:ph type="dt" sz="quarter" idx="1"/>
          </p:nvPr>
        </p:nvSpPr>
        <p:spPr>
          <a:xfrm>
            <a:off x="5273675" y="0"/>
            <a:ext cx="4033838" cy="352425"/>
          </a:xfrm>
          <a:prstGeom prst="rect">
            <a:avLst/>
          </a:prstGeom>
        </p:spPr>
        <p:txBody>
          <a:bodyPr vert="horz" lIns="91440" tIns="45720" rIns="91440" bIns="45720" rtlCol="0"/>
          <a:lstStyle>
            <a:lvl1pPr algn="r">
              <a:defRPr sz="1200"/>
            </a:lvl1pPr>
          </a:lstStyle>
          <a:p>
            <a:fld id="{794E0B21-AD33-443A-8BF5-B180B3EED2ED}" type="datetimeFigureOut">
              <a:rPr lang="en-US" smtClean="0"/>
              <a:t>3/27/2025</a:t>
            </a:fld>
            <a:endParaRPr lang="en-US" dirty="0"/>
          </a:p>
        </p:txBody>
      </p:sp>
      <p:sp>
        <p:nvSpPr>
          <p:cNvPr id="4" name="Footer Placeholder 3">
            <a:extLst>
              <a:ext uri="{FF2B5EF4-FFF2-40B4-BE49-F238E27FC236}">
                <a16:creationId xmlns:a16="http://schemas.microsoft.com/office/drawing/2014/main" id="{F59D847C-F370-A93E-4344-E8181A423F4A}"/>
              </a:ext>
            </a:extLst>
          </p:cNvPr>
          <p:cNvSpPr>
            <a:spLocks noGrp="1"/>
          </p:cNvSpPr>
          <p:nvPr>
            <p:ph type="ftr" sz="quarter" idx="2"/>
          </p:nvPr>
        </p:nvSpPr>
        <p:spPr>
          <a:xfrm>
            <a:off x="0" y="6670675"/>
            <a:ext cx="4033838" cy="3524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6AC0834-EADB-723F-8C09-AA9B695C8868}"/>
              </a:ext>
            </a:extLst>
          </p:cNvPr>
          <p:cNvSpPr>
            <a:spLocks noGrp="1"/>
          </p:cNvSpPr>
          <p:nvPr>
            <p:ph type="sldNum" sz="quarter" idx="3"/>
          </p:nvPr>
        </p:nvSpPr>
        <p:spPr>
          <a:xfrm>
            <a:off x="5273675" y="6670675"/>
            <a:ext cx="4033838" cy="352425"/>
          </a:xfrm>
          <a:prstGeom prst="rect">
            <a:avLst/>
          </a:prstGeom>
        </p:spPr>
        <p:txBody>
          <a:bodyPr vert="horz" lIns="91440" tIns="45720" rIns="91440" bIns="45720" rtlCol="0" anchor="b"/>
          <a:lstStyle>
            <a:lvl1pPr algn="r">
              <a:defRPr sz="1200"/>
            </a:lvl1pPr>
          </a:lstStyle>
          <a:p>
            <a:fld id="{EAFD9612-5402-46C5-9F6F-3A6EC383DFD4}" type="slidenum">
              <a:rPr lang="en-US" smtClean="0"/>
              <a:t>‹#›</a:t>
            </a:fld>
            <a:endParaRPr lang="en-US" dirty="0"/>
          </a:p>
        </p:txBody>
      </p:sp>
    </p:spTree>
    <p:extLst>
      <p:ext uri="{BB962C8B-B14F-4D97-AF65-F5344CB8AC3E}">
        <p14:creationId xmlns:p14="http://schemas.microsoft.com/office/powerpoint/2010/main" val="3770791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2781"/>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5273541" y="0"/>
            <a:ext cx="4033943" cy="352781"/>
          </a:xfrm>
          <a:prstGeom prst="rect">
            <a:avLst/>
          </a:prstGeom>
        </p:spPr>
        <p:txBody>
          <a:bodyPr vert="horz" lIns="93324" tIns="46662" rIns="93324" bIns="46662" rtlCol="0"/>
          <a:lstStyle>
            <a:lvl1pPr algn="r">
              <a:defRPr sz="1200"/>
            </a:lvl1pPr>
          </a:lstStyle>
          <a:p>
            <a:fld id="{344DD812-1AA5-4BC5-AB23-68CCDA028D11}" type="datetimeFigureOut">
              <a:rPr lang="en-US" smtClean="0"/>
              <a:t>3/27/2025</a:t>
            </a:fld>
            <a:endParaRPr lang="en-US" dirty="0"/>
          </a:p>
        </p:txBody>
      </p:sp>
      <p:sp>
        <p:nvSpPr>
          <p:cNvPr id="4" name="Slide Image Placeholder 3"/>
          <p:cNvSpPr>
            <a:spLocks noGrp="1" noRot="1" noChangeAspect="1"/>
          </p:cNvSpPr>
          <p:nvPr>
            <p:ph type="sldImg" idx="2"/>
          </p:nvPr>
        </p:nvSpPr>
        <p:spPr>
          <a:xfrm>
            <a:off x="3074988" y="877888"/>
            <a:ext cx="3159125" cy="2370137"/>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930910" y="3379868"/>
            <a:ext cx="7447280" cy="276534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0320"/>
            <a:ext cx="4033943" cy="352780"/>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3541" y="6670320"/>
            <a:ext cx="4033943" cy="352780"/>
          </a:xfrm>
          <a:prstGeom prst="rect">
            <a:avLst/>
          </a:prstGeom>
        </p:spPr>
        <p:txBody>
          <a:bodyPr vert="horz" lIns="93324" tIns="46662" rIns="93324" bIns="46662" rtlCol="0" anchor="b"/>
          <a:lstStyle>
            <a:lvl1pPr algn="r">
              <a:defRPr sz="1200"/>
            </a:lvl1pPr>
          </a:lstStyle>
          <a:p>
            <a:fld id="{026CB39F-E249-459B-9F49-F4C960F7C038}" type="slidenum">
              <a:rPr lang="en-US" smtClean="0"/>
              <a:t>‹#›</a:t>
            </a:fld>
            <a:endParaRPr lang="en-US" dirty="0"/>
          </a:p>
        </p:txBody>
      </p:sp>
    </p:spTree>
    <p:extLst>
      <p:ext uri="{BB962C8B-B14F-4D97-AF65-F5344CB8AC3E}">
        <p14:creationId xmlns:p14="http://schemas.microsoft.com/office/powerpoint/2010/main" val="2434572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877888"/>
            <a:ext cx="3159125" cy="2370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1</a:t>
            </a:fld>
            <a:endParaRPr lang="en-US" dirty="0"/>
          </a:p>
        </p:txBody>
      </p:sp>
    </p:spTree>
    <p:extLst>
      <p:ext uri="{BB962C8B-B14F-4D97-AF65-F5344CB8AC3E}">
        <p14:creationId xmlns:p14="http://schemas.microsoft.com/office/powerpoint/2010/main" val="3061105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F8B1-AA01-416A-B915-2913E38AC13D}" type="slidenum">
              <a:rPr lang="en-US" smtClean="0"/>
              <a:t>38</a:t>
            </a:fld>
            <a:endParaRPr lang="en-US" dirty="0"/>
          </a:p>
        </p:txBody>
      </p:sp>
    </p:spTree>
    <p:extLst>
      <p:ext uri="{BB962C8B-B14F-4D97-AF65-F5344CB8AC3E}">
        <p14:creationId xmlns:p14="http://schemas.microsoft.com/office/powerpoint/2010/main" val="3351799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F8B1-AA01-416A-B915-2913E38AC13D}" type="slidenum">
              <a:rPr lang="en-US" smtClean="0"/>
              <a:t>41</a:t>
            </a:fld>
            <a:endParaRPr lang="en-US" dirty="0"/>
          </a:p>
        </p:txBody>
      </p:sp>
    </p:spTree>
    <p:extLst>
      <p:ext uri="{BB962C8B-B14F-4D97-AF65-F5344CB8AC3E}">
        <p14:creationId xmlns:p14="http://schemas.microsoft.com/office/powerpoint/2010/main" val="3351799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F8B1-AA01-416A-B915-2913E38AC13D}" type="slidenum">
              <a:rPr lang="en-US" smtClean="0"/>
              <a:t>14</a:t>
            </a:fld>
            <a:endParaRPr lang="en-US" dirty="0"/>
          </a:p>
        </p:txBody>
      </p:sp>
    </p:spTree>
    <p:extLst>
      <p:ext uri="{BB962C8B-B14F-4D97-AF65-F5344CB8AC3E}">
        <p14:creationId xmlns:p14="http://schemas.microsoft.com/office/powerpoint/2010/main" val="3351799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6016B-D464-C54C-5BBC-89462D7EE7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1EFF1-14F1-FD89-11CA-F36CDBE81C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A280F-6156-9BF5-1C7A-7898B20687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5D79AF-AB24-16D2-CCAF-B437D48148C3}"/>
              </a:ext>
            </a:extLst>
          </p:cNvPr>
          <p:cNvSpPr>
            <a:spLocks noGrp="1"/>
          </p:cNvSpPr>
          <p:nvPr>
            <p:ph type="sldNum" sz="quarter" idx="10"/>
          </p:nvPr>
        </p:nvSpPr>
        <p:spPr/>
        <p:txBody>
          <a:bodyPr/>
          <a:lstStyle/>
          <a:p>
            <a:fld id="{306CF8B1-AA01-416A-B915-2913E38AC13D}" type="slidenum">
              <a:rPr lang="en-US" smtClean="0"/>
              <a:t>15</a:t>
            </a:fld>
            <a:endParaRPr lang="en-US" dirty="0"/>
          </a:p>
        </p:txBody>
      </p:sp>
    </p:spTree>
    <p:extLst>
      <p:ext uri="{BB962C8B-B14F-4D97-AF65-F5344CB8AC3E}">
        <p14:creationId xmlns:p14="http://schemas.microsoft.com/office/powerpoint/2010/main" val="1597628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6CF8B1-AA01-416A-B915-2913E38AC13D}" type="slidenum">
              <a:rPr lang="en-US" smtClean="0"/>
              <a:t>16</a:t>
            </a:fld>
            <a:endParaRPr lang="en-US" dirty="0"/>
          </a:p>
        </p:txBody>
      </p:sp>
    </p:spTree>
    <p:extLst>
      <p:ext uri="{BB962C8B-B14F-4D97-AF65-F5344CB8AC3E}">
        <p14:creationId xmlns:p14="http://schemas.microsoft.com/office/powerpoint/2010/main" val="1884823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F8B1-AA01-416A-B915-2913E38AC13D}" type="slidenum">
              <a:rPr lang="en-US" smtClean="0"/>
              <a:t>20</a:t>
            </a:fld>
            <a:endParaRPr lang="en-US" dirty="0"/>
          </a:p>
        </p:txBody>
      </p:sp>
    </p:spTree>
    <p:extLst>
      <p:ext uri="{BB962C8B-B14F-4D97-AF65-F5344CB8AC3E}">
        <p14:creationId xmlns:p14="http://schemas.microsoft.com/office/powerpoint/2010/main" val="3351799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F8B1-AA01-416A-B915-2913E38AC13D}" type="slidenum">
              <a:rPr lang="en-US" smtClean="0"/>
              <a:t>22</a:t>
            </a:fld>
            <a:endParaRPr lang="en-US" dirty="0"/>
          </a:p>
        </p:txBody>
      </p:sp>
    </p:spTree>
    <p:extLst>
      <p:ext uri="{BB962C8B-B14F-4D97-AF65-F5344CB8AC3E}">
        <p14:creationId xmlns:p14="http://schemas.microsoft.com/office/powerpoint/2010/main" val="3351799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F8B1-AA01-416A-B915-2913E38AC13D}" type="slidenum">
              <a:rPr lang="en-US" smtClean="0"/>
              <a:t>26</a:t>
            </a:fld>
            <a:endParaRPr lang="en-US" dirty="0"/>
          </a:p>
        </p:txBody>
      </p:sp>
    </p:spTree>
    <p:extLst>
      <p:ext uri="{BB962C8B-B14F-4D97-AF65-F5344CB8AC3E}">
        <p14:creationId xmlns:p14="http://schemas.microsoft.com/office/powerpoint/2010/main" val="3351799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F8B1-AA01-416A-B915-2913E38AC13D}" type="slidenum">
              <a:rPr lang="en-US" smtClean="0"/>
              <a:t>28</a:t>
            </a:fld>
            <a:endParaRPr lang="en-US" dirty="0"/>
          </a:p>
        </p:txBody>
      </p:sp>
    </p:spTree>
    <p:extLst>
      <p:ext uri="{BB962C8B-B14F-4D97-AF65-F5344CB8AC3E}">
        <p14:creationId xmlns:p14="http://schemas.microsoft.com/office/powerpoint/2010/main" val="3351799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F8B1-AA01-416A-B915-2913E38AC13D}" type="slidenum">
              <a:rPr lang="en-US" smtClean="0"/>
              <a:t>34</a:t>
            </a:fld>
            <a:endParaRPr lang="en-US" dirty="0"/>
          </a:p>
        </p:txBody>
      </p:sp>
    </p:spTree>
    <p:extLst>
      <p:ext uri="{BB962C8B-B14F-4D97-AF65-F5344CB8AC3E}">
        <p14:creationId xmlns:p14="http://schemas.microsoft.com/office/powerpoint/2010/main" val="33517993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4.xml"/><Relationship Id="rId5" Type="http://schemas.openxmlformats.org/officeDocument/2006/relationships/image" Target="../media/image35.emf"/><Relationship Id="rId4" Type="http://schemas.openxmlformats.org/officeDocument/2006/relationships/image" Target="../media/image3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9.jpg"/><Relationship Id="rId1" Type="http://schemas.openxmlformats.org/officeDocument/2006/relationships/slideMaster" Target="../slideMasters/slideMaster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Text Placeholder 28">
            <a:extLst>
              <a:ext uri="{FF2B5EF4-FFF2-40B4-BE49-F238E27FC236}">
                <a16:creationId xmlns:a16="http://schemas.microsoft.com/office/drawing/2014/main" id="{E6AA9DEE-9321-CD09-D254-C278ED88032D}"/>
              </a:ext>
            </a:extLst>
          </p:cNvPr>
          <p:cNvSpPr>
            <a:spLocks noGrp="1"/>
          </p:cNvSpPr>
          <p:nvPr>
            <p:ph idx="1"/>
          </p:nvPr>
        </p:nvSpPr>
        <p:spPr>
          <a:xfrm>
            <a:off x="79269" y="1059008"/>
            <a:ext cx="8998718" cy="4813906"/>
          </a:xfrm>
          <a:prstGeom prst="rect">
            <a:avLst/>
          </a:prstGeom>
          <a:ln w="3175">
            <a:solidFill>
              <a:schemeClr val="tx1"/>
            </a:solid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549D6F3-045F-AC6B-5CE4-E75014D68D0C}"/>
              </a:ext>
            </a:extLst>
          </p:cNvPr>
          <p:cNvSpPr>
            <a:spLocks noGrp="1"/>
          </p:cNvSpPr>
          <p:nvPr>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dirty="0"/>
              <a:t>Click to edit Master title style</a:t>
            </a:r>
          </a:p>
        </p:txBody>
      </p:sp>
      <p:pic>
        <p:nvPicPr>
          <p:cNvPr id="2" name="Picture 1" descr="800px-US-O10_insignia_svg.png">
            <a:extLst>
              <a:ext uri="{FF2B5EF4-FFF2-40B4-BE49-F238E27FC236}">
                <a16:creationId xmlns:a16="http://schemas.microsoft.com/office/drawing/2014/main" id="{A6E1CBB9-7146-0DD6-1627-B30917D57F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2723"/>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95AE3EE7-8633-C673-4F1B-05ECC7B2BA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2723"/>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50816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4037"/>
            <a:ext cx="7955280" cy="426912"/>
          </a:xfr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646393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MSC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722506"/>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cer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021E787-A102-0C27-45DB-785A663DAF16}"/>
              </a:ext>
            </a:extLst>
          </p:cNvPr>
          <p:cNvSpPr>
            <a:spLocks noGrp="1"/>
          </p:cNvSpPr>
          <p:nvPr>
            <p:ph type="title"/>
          </p:nvPr>
        </p:nvSpPr>
        <p:spPr>
          <a:xfrm>
            <a:off x="85618" y="108714"/>
            <a:ext cx="8979408" cy="822960"/>
          </a:xfrm>
          <a:prstGeom prst="rect">
            <a:avLst/>
          </a:prstGeom>
        </p:spPr>
        <p:txBody>
          <a:bodyPr vert="horz" lIns="91440" tIns="45720" rIns="91440" bIns="45720" rtlCol="0" anchor="t" anchorCtr="0">
            <a:normAutofit/>
          </a:bodyPr>
          <a:lstStyle/>
          <a:p>
            <a:r>
              <a:rPr lang="en-US"/>
              <a:t>Facer:  Click to edit Master title style</a:t>
            </a:r>
            <a:br>
              <a:rPr lang="en-US"/>
            </a:br>
            <a:r>
              <a:rPr lang="en-US" sz="2400">
                <a:solidFill>
                  <a:schemeClr val="bg1">
                    <a:lumMod val="50000"/>
                  </a:schemeClr>
                </a:solidFill>
              </a:rPr>
              <a:t>Master sub–title style</a:t>
            </a:r>
            <a:endParaRPr lang="en-US"/>
          </a:p>
        </p:txBody>
      </p:sp>
      <p:sp>
        <p:nvSpPr>
          <p:cNvPr id="5" name="Text Placeholder 3">
            <a:extLst>
              <a:ext uri="{FF2B5EF4-FFF2-40B4-BE49-F238E27FC236}">
                <a16:creationId xmlns:a16="http://schemas.microsoft.com/office/drawing/2014/main" id="{7B543ABA-E07F-E4DE-F9AF-5B11FF289259}"/>
              </a:ext>
            </a:extLst>
          </p:cNvPr>
          <p:cNvSpPr>
            <a:spLocks noGrp="1"/>
          </p:cNvSpPr>
          <p:nvPr>
            <p:ph idx="1"/>
          </p:nvPr>
        </p:nvSpPr>
        <p:spPr>
          <a:xfrm>
            <a:off x="82977" y="1058862"/>
            <a:ext cx="8979408" cy="5492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58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021E787-A102-0C27-45DB-785A663DAF16}"/>
              </a:ext>
            </a:extLst>
          </p:cNvPr>
          <p:cNvSpPr>
            <a:spLocks noGrp="1"/>
          </p:cNvSpPr>
          <p:nvPr>
            <p:ph type="title" hasCustomPrompt="1"/>
          </p:nvPr>
        </p:nvSpPr>
        <p:spPr>
          <a:xfrm>
            <a:off x="85618" y="90958"/>
            <a:ext cx="8979408" cy="822960"/>
          </a:xfrm>
          <a:prstGeom prst="rect">
            <a:avLst/>
          </a:prstGeom>
          <a:ln>
            <a:noFill/>
          </a:ln>
        </p:spPr>
        <p:txBody>
          <a:bodyPr vert="horz" lIns="91440" tIns="45720" rIns="91440" bIns="45720" rtlCol="0" anchor="t" anchorCtr="0">
            <a:normAutofit/>
          </a:bodyPr>
          <a:lstStyle>
            <a:lvl1pPr>
              <a:defRPr/>
            </a:lvl1pPr>
          </a:lstStyle>
          <a:p>
            <a:r>
              <a:rPr lang="en-US"/>
              <a:t>Backup Copy of Graphics</a:t>
            </a:r>
          </a:p>
        </p:txBody>
      </p:sp>
      <p:sp>
        <p:nvSpPr>
          <p:cNvPr id="2" name="Title 1">
            <a:extLst>
              <a:ext uri="{FF2B5EF4-FFF2-40B4-BE49-F238E27FC236}">
                <a16:creationId xmlns:a16="http://schemas.microsoft.com/office/drawing/2014/main" id="{F01E6A02-BC6E-CCA0-9CC3-0B4CA3B0BBAF}"/>
              </a:ext>
            </a:extLst>
          </p:cNvPr>
          <p:cNvSpPr txBox="1">
            <a:spLocks/>
          </p:cNvSpPr>
          <p:nvPr userDrawn="1"/>
        </p:nvSpPr>
        <p:spPr>
          <a:xfrm>
            <a:off x="0" y="0"/>
            <a:ext cx="0" cy="0"/>
          </a:xfrm>
          <a:prstGeom prst="rect">
            <a:avLst/>
          </a:prstGeom>
        </p:spPr>
        <p:txBody>
          <a:bodyPr vert="horz" lIns="91440" tIns="45720" rIns="91440" bIns="45720" rtlCol="0" anchor="t" anchorCtr="0">
            <a:normAutofit fontScale="25000" lnSpcReduction="200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Backup Copy of Graphics</a:t>
            </a:r>
          </a:p>
        </p:txBody>
      </p:sp>
      <p:sp>
        <p:nvSpPr>
          <p:cNvPr id="6" name="Slide Number Placeholder 4">
            <a:extLst>
              <a:ext uri="{FF2B5EF4-FFF2-40B4-BE49-F238E27FC236}">
                <a16:creationId xmlns:a16="http://schemas.microsoft.com/office/drawing/2014/main" id="{20EEAD5C-CF0F-960E-D527-45EC0E046E85}"/>
              </a:ext>
            </a:extLst>
          </p:cNvPr>
          <p:cNvSpPr txBox="1">
            <a:spLocks/>
          </p:cNvSpPr>
          <p:nvPr userDrawn="1"/>
        </p:nvSpPr>
        <p:spPr>
          <a:xfrm>
            <a:off x="0" y="0"/>
            <a:ext cx="0" cy="0"/>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mtClean="0">
                <a:solidFill>
                  <a:prstClr val="black"/>
                </a:solidFill>
              </a:rPr>
              <a:pPr defTabSz="457200">
                <a:defRPr/>
              </a:pPr>
              <a:t>‹#›</a:t>
            </a:fld>
            <a:endParaRPr lang="en-US" dirty="0">
              <a:solidFill>
                <a:prstClr val="black"/>
              </a:solidFill>
            </a:endParaRPr>
          </a:p>
        </p:txBody>
      </p:sp>
      <p:grpSp>
        <p:nvGrpSpPr>
          <p:cNvPr id="7" name="Group 6">
            <a:extLst>
              <a:ext uri="{FF2B5EF4-FFF2-40B4-BE49-F238E27FC236}">
                <a16:creationId xmlns:a16="http://schemas.microsoft.com/office/drawing/2014/main" id="{F4074FFB-37BF-CB5C-0EF5-C35AAC94F123}"/>
              </a:ext>
            </a:extLst>
          </p:cNvPr>
          <p:cNvGrpSpPr/>
          <p:nvPr userDrawn="1"/>
        </p:nvGrpSpPr>
        <p:grpSpPr>
          <a:xfrm>
            <a:off x="268785" y="2416058"/>
            <a:ext cx="1728091" cy="1976113"/>
            <a:chOff x="505518" y="4200743"/>
            <a:chExt cx="1728091" cy="1976113"/>
          </a:xfrm>
        </p:grpSpPr>
        <p:pic>
          <p:nvPicPr>
            <p:cNvPr id="8" name="Picture 7" descr="800px-US-O10_insignia_svg.png">
              <a:extLst>
                <a:ext uri="{FF2B5EF4-FFF2-40B4-BE49-F238E27FC236}">
                  <a16:creationId xmlns:a16="http://schemas.microsoft.com/office/drawing/2014/main" id="{FE8E8CF2-0A84-C531-AD9B-C9EC0952AC8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88"/>
            <a:stretch/>
          </p:blipFill>
          <p:spPr>
            <a:xfrm>
              <a:off x="505518" y="4200743"/>
              <a:ext cx="1728091" cy="399433"/>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AC7973BB-6B4E-1F6B-AEBE-B3CA02DFD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4743"/>
            <a:stretch/>
          </p:blipFill>
          <p:spPr>
            <a:xfrm>
              <a:off x="714479" y="4600176"/>
              <a:ext cx="1292915" cy="399433"/>
            </a:xfrm>
            <a:prstGeom prst="rect">
              <a:avLst/>
            </a:prstGeom>
            <a:effectLst>
              <a:outerShdw blurRad="50800" dist="38100" dir="5400000" algn="tl" rotWithShape="0">
                <a:prstClr val="black">
                  <a:alpha val="80000"/>
                </a:prstClr>
              </a:outerShdw>
            </a:effectLst>
          </p:spPr>
        </p:pic>
        <p:pic>
          <p:nvPicPr>
            <p:cNvPr id="10" name="Picture 9" descr="800px-US-O10_insignia_svg.png">
              <a:extLst>
                <a:ext uri="{FF2B5EF4-FFF2-40B4-BE49-F238E27FC236}">
                  <a16:creationId xmlns:a16="http://schemas.microsoft.com/office/drawing/2014/main" id="{0C7EC07F-A82C-8BCD-B994-F4E835B540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9658"/>
            <a:stretch/>
          </p:blipFill>
          <p:spPr>
            <a:xfrm>
              <a:off x="923440" y="4999609"/>
              <a:ext cx="864879" cy="399433"/>
            </a:xfrm>
            <a:prstGeom prst="rect">
              <a:avLst/>
            </a:prstGeom>
            <a:effectLst>
              <a:outerShdw blurRad="50800" dist="38100" dir="5400000" algn="tl" rotWithShape="0">
                <a:prstClr val="black">
                  <a:alpha val="80000"/>
                </a:prstClr>
              </a:outerShdw>
            </a:effectLst>
          </p:spPr>
        </p:pic>
        <p:pic>
          <p:nvPicPr>
            <p:cNvPr id="11" name="Picture 10" descr="800px-US-O10_insignia_svg.png">
              <a:extLst>
                <a:ext uri="{FF2B5EF4-FFF2-40B4-BE49-F238E27FC236}">
                  <a16:creationId xmlns:a16="http://schemas.microsoft.com/office/drawing/2014/main" id="{F601B18A-2287-560B-C44E-CE3974F2FC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74851"/>
            <a:stretch/>
          </p:blipFill>
          <p:spPr>
            <a:xfrm>
              <a:off x="1132402" y="5388516"/>
              <a:ext cx="432079" cy="399433"/>
            </a:xfrm>
            <a:prstGeom prst="rect">
              <a:avLst/>
            </a:prstGeom>
            <a:effectLst>
              <a:outerShdw blurRad="50800" dist="38100" dir="5400000" algn="tl" rotWithShape="0">
                <a:prstClr val="black">
                  <a:alpha val="80000"/>
                </a:prstClr>
              </a:outerShdw>
            </a:effectLst>
          </p:spPr>
        </p:pic>
        <p:pic>
          <p:nvPicPr>
            <p:cNvPr id="12" name="Picture 11" descr="A picture containing text&#10;&#10;Description automatically generated">
              <a:extLst>
                <a:ext uri="{FF2B5EF4-FFF2-40B4-BE49-F238E27FC236}">
                  <a16:creationId xmlns:a16="http://schemas.microsoft.com/office/drawing/2014/main" id="{E0670BA6-9A39-302F-7262-736E98B488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4597" y="5916640"/>
              <a:ext cx="502563" cy="260216"/>
            </a:xfrm>
            <a:prstGeom prst="rect">
              <a:avLst/>
            </a:prstGeom>
          </p:spPr>
        </p:pic>
      </p:grpSp>
      <p:pic>
        <p:nvPicPr>
          <p:cNvPr id="13" name="Picture 12">
            <a:extLst>
              <a:ext uri="{FF2B5EF4-FFF2-40B4-BE49-F238E27FC236}">
                <a16:creationId xmlns:a16="http://schemas.microsoft.com/office/drawing/2014/main" id="{D070C908-3A84-0561-4220-030247271AC8}"/>
              </a:ext>
            </a:extLst>
          </p:cNvPr>
          <p:cNvPicPr preferRelativeResize="0">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343399" y="3726032"/>
            <a:ext cx="2441448" cy="2441448"/>
          </a:xfrm>
          <a:prstGeom prst="rect">
            <a:avLst/>
          </a:prstGeom>
        </p:spPr>
      </p:pic>
      <p:pic>
        <p:nvPicPr>
          <p:cNvPr id="14" name="Picture 13" descr="A red flag with white stars&#10;&#10;Description automatically generated with medium confidence">
            <a:extLst>
              <a:ext uri="{FF2B5EF4-FFF2-40B4-BE49-F238E27FC236}">
                <a16:creationId xmlns:a16="http://schemas.microsoft.com/office/drawing/2014/main" id="{7096E702-B807-AE30-76FE-A87F0937FD03}"/>
              </a:ext>
            </a:extLst>
          </p:cNvPr>
          <p:cNvPicPr preferRelativeResize="0">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622732" y="3832338"/>
            <a:ext cx="2438398" cy="2444500"/>
          </a:xfrm>
          <a:prstGeom prst="rect">
            <a:avLst/>
          </a:prstGeom>
        </p:spPr>
      </p:pic>
      <p:pic>
        <p:nvPicPr>
          <p:cNvPr id="15" name="Picture 14" descr="A red and white flag&#10;&#10;Description automatically generated with medium confidence">
            <a:extLst>
              <a:ext uri="{FF2B5EF4-FFF2-40B4-BE49-F238E27FC236}">
                <a16:creationId xmlns:a16="http://schemas.microsoft.com/office/drawing/2014/main" id="{5D171E13-C4FC-BF76-B938-DE6B5869C8A7}"/>
              </a:ext>
            </a:extLst>
          </p:cNvPr>
          <p:cNvPicPr preferRelativeResize="0">
            <a:picLocks/>
          </p:cNvPicPr>
          <p:nvPr userDrawn="1"/>
        </p:nvPicPr>
        <p:blipFill>
          <a:blip r:embed="rId7" cstate="email">
            <a:extLst>
              <a:ext uri="{28A0092B-C50C-407E-A947-70E740481C1C}">
                <a14:useLocalDpi xmlns:a14="http://schemas.microsoft.com/office/drawing/2010/main"/>
              </a:ext>
            </a:extLst>
          </a:blip>
          <a:stretch>
            <a:fillRect/>
          </a:stretch>
        </p:blipFill>
        <p:spPr>
          <a:xfrm>
            <a:off x="3392722" y="2317360"/>
            <a:ext cx="1444752" cy="1097280"/>
          </a:xfrm>
          <a:prstGeom prst="rect">
            <a:avLst/>
          </a:prstGeom>
        </p:spPr>
      </p:pic>
      <p:pic>
        <p:nvPicPr>
          <p:cNvPr id="16" name="Picture 15" descr="A picture containing queen, first-aid kit, gift wrapping, flag&#10;&#10;Description automatically generated">
            <a:extLst>
              <a:ext uri="{FF2B5EF4-FFF2-40B4-BE49-F238E27FC236}">
                <a16:creationId xmlns:a16="http://schemas.microsoft.com/office/drawing/2014/main" id="{4C235AD0-79BD-84D1-4931-E043E19DE09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32032" y="1025646"/>
            <a:ext cx="1440180" cy="109728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F1F85B3-CE3D-431D-9C57-2874AD6D927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624738" y="2815491"/>
            <a:ext cx="297356" cy="399433"/>
          </a:xfrm>
          <a:prstGeom prst="rect">
            <a:avLst/>
          </a:prstGeom>
        </p:spPr>
      </p:pic>
      <p:pic>
        <p:nvPicPr>
          <p:cNvPr id="18" name="Picture 17" descr="A red flag with a white star&#10;&#10;Description automatically generated with low confidence">
            <a:extLst>
              <a:ext uri="{FF2B5EF4-FFF2-40B4-BE49-F238E27FC236}">
                <a16:creationId xmlns:a16="http://schemas.microsoft.com/office/drawing/2014/main" id="{F0329716-3D71-A0BD-DE45-1B3B6AD89314}"/>
              </a:ext>
            </a:extLst>
          </p:cNvPr>
          <p:cNvPicPr>
            <a:picLocks/>
          </p:cNvPicPr>
          <p:nvPr userDrawn="1"/>
        </p:nvPicPr>
        <p:blipFill>
          <a:blip r:embed="rId10" cstate="email">
            <a:extLst>
              <a:ext uri="{28A0092B-C50C-407E-A947-70E740481C1C}">
                <a14:useLocalDpi xmlns:a14="http://schemas.microsoft.com/office/drawing/2010/main"/>
              </a:ext>
            </a:extLst>
          </a:blip>
          <a:stretch>
            <a:fillRect/>
          </a:stretch>
        </p:blipFill>
        <p:spPr>
          <a:xfrm>
            <a:off x="6248400" y="3909492"/>
            <a:ext cx="2133600" cy="2136942"/>
          </a:xfrm>
          <a:prstGeom prst="rect">
            <a:avLst/>
          </a:prstGeom>
        </p:spPr>
      </p:pic>
      <p:pic>
        <p:nvPicPr>
          <p:cNvPr id="19" name="Picture 18" descr="A picture containing text, clipart, vector graphics, businesscard&#10;&#10;Description automatically generated">
            <a:extLst>
              <a:ext uri="{FF2B5EF4-FFF2-40B4-BE49-F238E27FC236}">
                <a16:creationId xmlns:a16="http://schemas.microsoft.com/office/drawing/2014/main" id="{C36DAEE9-C361-3740-AF61-046C7C600644}"/>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3401744" y="1040410"/>
            <a:ext cx="1440180" cy="1097417"/>
          </a:xfrm>
          <a:prstGeom prst="rect">
            <a:avLst/>
          </a:prstGeom>
        </p:spPr>
      </p:pic>
      <p:pic>
        <p:nvPicPr>
          <p:cNvPr id="20" name="Picture 19" descr="A picture containing text, queen, first-aid kit, flag&#10;&#10;Description automatically generated">
            <a:extLst>
              <a:ext uri="{FF2B5EF4-FFF2-40B4-BE49-F238E27FC236}">
                <a16:creationId xmlns:a16="http://schemas.microsoft.com/office/drawing/2014/main" id="{C14AD379-6A66-ACDB-5E5A-9A553F0FDBCF}"/>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770911" y="1040049"/>
            <a:ext cx="1440180" cy="1098137"/>
          </a:xfrm>
          <a:prstGeom prst="rect">
            <a:avLst/>
          </a:prstGeom>
        </p:spPr>
      </p:pic>
    </p:spTree>
    <p:extLst>
      <p:ext uri="{BB962C8B-B14F-4D97-AF65-F5344CB8AC3E}">
        <p14:creationId xmlns:p14="http://schemas.microsoft.com/office/powerpoint/2010/main" val="3789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Text Placeholder 28">
            <a:extLst>
              <a:ext uri="{FF2B5EF4-FFF2-40B4-BE49-F238E27FC236}">
                <a16:creationId xmlns:a16="http://schemas.microsoft.com/office/drawing/2014/main" id="{E6AA9DEE-9321-CD09-D254-C278ED88032D}"/>
              </a:ext>
            </a:extLst>
          </p:cNvPr>
          <p:cNvSpPr>
            <a:spLocks noGrp="1"/>
          </p:cNvSpPr>
          <p:nvPr>
            <p:ph idx="1"/>
          </p:nvPr>
        </p:nvSpPr>
        <p:spPr>
          <a:xfrm>
            <a:off x="79269" y="1059008"/>
            <a:ext cx="8998718" cy="4813906"/>
          </a:xfrm>
          <a:prstGeom prst="rect">
            <a:avLst/>
          </a:prstGeom>
          <a:ln w="3175">
            <a:solidFill>
              <a:schemeClr val="tx1"/>
            </a:solid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549D6F3-045F-AC6B-5CE4-E75014D68D0C}"/>
              </a:ext>
            </a:extLst>
          </p:cNvPr>
          <p:cNvSpPr>
            <a:spLocks noGrp="1"/>
          </p:cNvSpPr>
          <p:nvPr>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dirty="0"/>
              <a:t>Click to edit Master title style</a:t>
            </a:r>
          </a:p>
        </p:txBody>
      </p:sp>
      <p:pic>
        <p:nvPicPr>
          <p:cNvPr id="2" name="Picture 1" descr="800px-US-O10_insignia_svg.png">
            <a:extLst>
              <a:ext uri="{FF2B5EF4-FFF2-40B4-BE49-F238E27FC236}">
                <a16:creationId xmlns:a16="http://schemas.microsoft.com/office/drawing/2014/main" id="{A6E1CBB9-7146-0DD6-1627-B30917D57F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2723"/>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95AE3EE7-8633-C673-4F1B-05ECC7B2BA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2723"/>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196465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1" name="Group 10">
            <a:extLst>
              <a:ext uri="{FF2B5EF4-FFF2-40B4-BE49-F238E27FC236}">
                <a16:creationId xmlns:a16="http://schemas.microsoft.com/office/drawing/2014/main" id="{558D8547-5513-FBC6-692F-AA8E18D16365}"/>
              </a:ext>
            </a:extLst>
          </p:cNvPr>
          <p:cNvGrpSpPr/>
          <p:nvPr userDrawn="1"/>
        </p:nvGrpSpPr>
        <p:grpSpPr>
          <a:xfrm>
            <a:off x="7790" y="5577523"/>
            <a:ext cx="7498080" cy="248961"/>
            <a:chOff x="1202" y="5562600"/>
            <a:chExt cx="7340040" cy="248961"/>
          </a:xfrm>
        </p:grpSpPr>
        <p:cxnSp>
          <p:nvCxnSpPr>
            <p:cNvPr id="13" name="Straight Connector 12">
              <a:extLst>
                <a:ext uri="{FF2B5EF4-FFF2-40B4-BE49-F238E27FC236}">
                  <a16:creationId xmlns:a16="http://schemas.microsoft.com/office/drawing/2014/main" id="{379EAAAC-F10E-15F0-22EA-5E28339F93FE}"/>
                </a:ext>
              </a:extLst>
            </p:cNvPr>
            <p:cNvCxnSpPr>
              <a:cxnSpLocks/>
            </p:cNvCxnSpPr>
            <p:nvPr userDrawn="1"/>
          </p:nvCxnSpPr>
          <p:spPr>
            <a:xfrm>
              <a:off x="1202" y="5755807"/>
              <a:ext cx="7340040"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E60013D-0BA8-F6E7-E6E2-395312F5223D}"/>
                </a:ext>
              </a:extLst>
            </p:cNvPr>
            <p:cNvSpPr txBox="1"/>
            <p:nvPr userDrawn="1"/>
          </p:nvSpPr>
          <p:spPr>
            <a:xfrm>
              <a:off x="3078912" y="5565340"/>
              <a:ext cx="2742516" cy="246221"/>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cxnSp>
          <p:nvCxnSpPr>
            <p:cNvPr id="15" name="Straight Connector 14">
              <a:extLst>
                <a:ext uri="{FF2B5EF4-FFF2-40B4-BE49-F238E27FC236}">
                  <a16:creationId xmlns:a16="http://schemas.microsoft.com/office/drawing/2014/main" id="{C105585B-212F-3B6D-6BAB-A1E7D24BB02F}"/>
                </a:ext>
              </a:extLst>
            </p:cNvPr>
            <p:cNvCxnSpPr>
              <a:cxnSpLocks/>
            </p:cNvCxnSpPr>
            <p:nvPr userDrawn="1"/>
          </p:nvCxnSpPr>
          <p:spPr>
            <a:xfrm>
              <a:off x="1426" y="5562600"/>
              <a:ext cx="7250528"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ED0F03C8-CD36-1E15-284C-0AD3682588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387312" y="5272361"/>
            <a:ext cx="701101" cy="823031"/>
          </a:xfrm>
          <a:prstGeom prst="rect">
            <a:avLst/>
          </a:prstGeom>
        </p:spPr>
      </p:pic>
      <p:sp>
        <p:nvSpPr>
          <p:cNvPr id="36" name="Rectangle 35">
            <a:extLst>
              <a:ext uri="{FF2B5EF4-FFF2-40B4-BE49-F238E27FC236}">
                <a16:creationId xmlns:a16="http://schemas.microsoft.com/office/drawing/2014/main" id="{BD8496EC-D77D-5B13-7E0F-6D689EFCD4F1}"/>
              </a:ext>
            </a:extLst>
          </p:cNvPr>
          <p:cNvSpPr/>
          <p:nvPr userDrawn="1"/>
        </p:nvSpPr>
        <p:spPr>
          <a:xfrm>
            <a:off x="-5972" y="3123"/>
            <a:ext cx="3268997" cy="1188720"/>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8" name="Picture 57">
            <a:extLst>
              <a:ext uri="{FF2B5EF4-FFF2-40B4-BE49-F238E27FC236}">
                <a16:creationId xmlns:a16="http://schemas.microsoft.com/office/drawing/2014/main" id="{9E7088E1-B41D-4399-3FD8-1E1D84BF2B1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73" y="866328"/>
            <a:ext cx="5364252" cy="3321299"/>
          </a:xfrm>
          <a:prstGeom prst="rect">
            <a:avLst/>
          </a:prstGeom>
          <a:effectLst>
            <a:softEdge rad="152400"/>
          </a:effectLst>
        </p:spPr>
      </p:pic>
      <p:pic>
        <p:nvPicPr>
          <p:cNvPr id="57" name="Picture 56">
            <a:extLst>
              <a:ext uri="{FF2B5EF4-FFF2-40B4-BE49-F238E27FC236}">
                <a16:creationId xmlns:a16="http://schemas.microsoft.com/office/drawing/2014/main" id="{037FC38B-D2C5-B99D-7E80-7903263FB0A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00468" y="2506019"/>
            <a:ext cx="3987506" cy="2657645"/>
          </a:xfrm>
          <a:prstGeom prst="rect">
            <a:avLst/>
          </a:prstGeom>
          <a:effectLst>
            <a:softEdge rad="139700"/>
          </a:effectLst>
        </p:spPr>
      </p:pic>
      <p:pic>
        <p:nvPicPr>
          <p:cNvPr id="60" name="Picture 59">
            <a:extLst>
              <a:ext uri="{FF2B5EF4-FFF2-40B4-BE49-F238E27FC236}">
                <a16:creationId xmlns:a16="http://schemas.microsoft.com/office/drawing/2014/main" id="{7BDEFC86-5F68-551C-C3D9-D6DB27F9ED1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228481" y="586385"/>
            <a:ext cx="3315894" cy="2139032"/>
          </a:xfrm>
          <a:prstGeom prst="rect">
            <a:avLst/>
          </a:prstGeom>
          <a:effectLst>
            <a:softEdge rad="127000"/>
          </a:effectLst>
        </p:spPr>
      </p:pic>
      <p:pic>
        <p:nvPicPr>
          <p:cNvPr id="59" name="Picture 58">
            <a:extLst>
              <a:ext uri="{FF2B5EF4-FFF2-40B4-BE49-F238E27FC236}">
                <a16:creationId xmlns:a16="http://schemas.microsoft.com/office/drawing/2014/main" id="{BD10DD8E-0F89-0AF9-2061-A321E9A9D54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328662" y="1435458"/>
            <a:ext cx="2624142" cy="1956090"/>
          </a:xfrm>
          <a:prstGeom prst="rect">
            <a:avLst/>
          </a:prstGeom>
          <a:effectLst>
            <a:softEdge rad="203200"/>
          </a:effectLst>
        </p:spPr>
      </p:pic>
      <p:pic>
        <p:nvPicPr>
          <p:cNvPr id="3" name="Picture 2">
            <a:extLst>
              <a:ext uri="{FF2B5EF4-FFF2-40B4-BE49-F238E27FC236}">
                <a16:creationId xmlns:a16="http://schemas.microsoft.com/office/drawing/2014/main" id="{29AE9DC3-3161-B8BE-A0E4-6D33FB08E1B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8146887" y="5260944"/>
            <a:ext cx="914444" cy="860409"/>
          </a:xfrm>
          <a:prstGeom prst="rect">
            <a:avLst/>
          </a:prstGeom>
        </p:spPr>
      </p:pic>
      <p:pic>
        <p:nvPicPr>
          <p:cNvPr id="6" name="Picture 5">
            <a:extLst>
              <a:ext uri="{FF2B5EF4-FFF2-40B4-BE49-F238E27FC236}">
                <a16:creationId xmlns:a16="http://schemas.microsoft.com/office/drawing/2014/main" id="{1286A5A6-34E4-B3B4-F3A1-E84E82AB80D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pic>
        <p:nvPicPr>
          <p:cNvPr id="8" name="Picture 7" descr="800px-US-O10_insignia_svg.png">
            <a:extLst>
              <a:ext uri="{FF2B5EF4-FFF2-40B4-BE49-F238E27FC236}">
                <a16:creationId xmlns:a16="http://schemas.microsoft.com/office/drawing/2014/main" id="{A267C353-D83D-E852-3C06-A772C541DC0D}"/>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r="24743"/>
          <a:stretch/>
        </p:blipFill>
        <p:spPr>
          <a:xfrm>
            <a:off x="2856765" y="5569808"/>
            <a:ext cx="678070" cy="209483"/>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136D9EB6-B281-F39E-DE87-A9C227ABC589}"/>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r="24743"/>
          <a:stretch/>
        </p:blipFill>
        <p:spPr>
          <a:xfrm>
            <a:off x="5609167" y="5569808"/>
            <a:ext cx="678070" cy="209483"/>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55716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ransition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6" name="Group 15">
            <a:extLst>
              <a:ext uri="{FF2B5EF4-FFF2-40B4-BE49-F238E27FC236}">
                <a16:creationId xmlns:a16="http://schemas.microsoft.com/office/drawing/2014/main" id="{BE37461D-060E-0E01-F698-898A2E845818}"/>
              </a:ext>
            </a:extLst>
          </p:cNvPr>
          <p:cNvGrpSpPr/>
          <p:nvPr userDrawn="1"/>
        </p:nvGrpSpPr>
        <p:grpSpPr>
          <a:xfrm>
            <a:off x="-218" y="-3702"/>
            <a:ext cx="9144000" cy="6272048"/>
            <a:chOff x="-218" y="-3702"/>
            <a:chExt cx="9144000" cy="6272048"/>
          </a:xfrm>
        </p:grpSpPr>
        <p:pic>
          <p:nvPicPr>
            <p:cNvPr id="6" name="Picture 5">
              <a:extLst>
                <a:ext uri="{FF2B5EF4-FFF2-40B4-BE49-F238E27FC236}">
                  <a16:creationId xmlns:a16="http://schemas.microsoft.com/office/drawing/2014/main" id="{6A0DF8FC-1FC1-F06B-686A-BA2232F7D089}"/>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18" y="-3702"/>
              <a:ext cx="9144000" cy="6088866"/>
            </a:xfrm>
            <a:prstGeom prst="rect">
              <a:avLst/>
            </a:prstGeom>
            <a:effectLst/>
          </p:spPr>
        </p:pic>
        <p:sp>
          <p:nvSpPr>
            <p:cNvPr id="11" name="TextBox 10">
              <a:extLst>
                <a:ext uri="{FF2B5EF4-FFF2-40B4-BE49-F238E27FC236}">
                  <a16:creationId xmlns:a16="http://schemas.microsoft.com/office/drawing/2014/main" id="{EB94F49D-571E-1FDA-D1A4-7D853BFAF3B9}"/>
                </a:ext>
              </a:extLst>
            </p:cNvPr>
            <p:cNvSpPr txBox="1"/>
            <p:nvPr userDrawn="1"/>
          </p:nvSpPr>
          <p:spPr>
            <a:xfrm>
              <a:off x="3467621" y="6022125"/>
              <a:ext cx="2305952" cy="246221"/>
            </a:xfrm>
            <a:prstGeom prst="rect">
              <a:avLst/>
            </a:prstGeom>
            <a:noFill/>
          </p:spPr>
          <p:txBody>
            <a:bodyPr wrap="none" rtlCol="0">
              <a:spAutoFit/>
            </a:bodyPr>
            <a:lstStyle/>
            <a:p>
              <a:pPr algn="ctr"/>
              <a:r>
                <a:rPr lang="en-US" sz="1000" b="1" dirty="0">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grpSp>
      <p:sp>
        <p:nvSpPr>
          <p:cNvPr id="18" name="Title Placeholder 1">
            <a:extLst>
              <a:ext uri="{FF2B5EF4-FFF2-40B4-BE49-F238E27FC236}">
                <a16:creationId xmlns:a16="http://schemas.microsoft.com/office/drawing/2014/main" id="{BDB43B0A-8BF7-5A3B-6759-DD3F657F7A95}"/>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19" name="Picture 18">
            <a:extLst>
              <a:ext uri="{FF2B5EF4-FFF2-40B4-BE49-F238E27FC236}">
                <a16:creationId xmlns:a16="http://schemas.microsoft.com/office/drawing/2014/main" id="{910F1152-CA75-F764-BD8D-119A91B8594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2" name="Rectangle 61">
            <a:extLst>
              <a:ext uri="{FF2B5EF4-FFF2-40B4-BE49-F238E27FC236}">
                <a16:creationId xmlns:a16="http://schemas.microsoft.com/office/drawing/2014/main" id="{636438DE-FB3D-50B6-8DC3-FBAFAB6288BC}"/>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a:extLst>
              <a:ext uri="{FF2B5EF4-FFF2-40B4-BE49-F238E27FC236}">
                <a16:creationId xmlns:a16="http://schemas.microsoft.com/office/drawing/2014/main" id="{E7EAC9B2-7494-89AF-A05A-378B57195B79}"/>
              </a:ext>
            </a:extLst>
          </p:cNvPr>
          <p:cNvGrpSpPr/>
          <p:nvPr userDrawn="1"/>
        </p:nvGrpSpPr>
        <p:grpSpPr>
          <a:xfrm>
            <a:off x="-13020" y="6078647"/>
            <a:ext cx="9176753" cy="200055"/>
            <a:chOff x="-823" y="6611053"/>
            <a:chExt cx="9183128" cy="200055"/>
          </a:xfrm>
        </p:grpSpPr>
        <p:cxnSp>
          <p:nvCxnSpPr>
            <p:cNvPr id="64" name="Straight Connector 63">
              <a:extLst>
                <a:ext uri="{FF2B5EF4-FFF2-40B4-BE49-F238E27FC236}">
                  <a16:creationId xmlns:a16="http://schemas.microsoft.com/office/drawing/2014/main" id="{AFDB1245-86B0-8404-BB33-D45B59BA076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2A2FDAC-2600-36A8-BDEF-1F698396560B}"/>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6" name="Straight Connector 65">
            <a:extLst>
              <a:ext uri="{FF2B5EF4-FFF2-40B4-BE49-F238E27FC236}">
                <a16:creationId xmlns:a16="http://schemas.microsoft.com/office/drawing/2014/main" id="{E18B3903-E7BB-A6F5-0E42-3FD9356BC19F}"/>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7" name="AMC">
            <a:extLst>
              <a:ext uri="{FF2B5EF4-FFF2-40B4-BE49-F238E27FC236}">
                <a16:creationId xmlns:a16="http://schemas.microsoft.com/office/drawing/2014/main" id="{A5B62CBF-D59B-5DD5-93DD-1DCFC4B485A3}"/>
              </a:ext>
            </a:extLst>
          </p:cNvPr>
          <p:cNvGrpSpPr>
            <a:grpSpLocks noChangeAspect="1"/>
          </p:cNvGrpSpPr>
          <p:nvPr userDrawn="1"/>
        </p:nvGrpSpPr>
        <p:grpSpPr bwMode="auto">
          <a:xfrm>
            <a:off x="7683773" y="5747531"/>
            <a:ext cx="577241" cy="677368"/>
            <a:chOff x="3311" y="1116"/>
            <a:chExt cx="1816" cy="2131"/>
          </a:xfrm>
        </p:grpSpPr>
        <p:sp>
          <p:nvSpPr>
            <p:cNvPr id="68" name="WHITE bkgrnd">
              <a:extLst>
                <a:ext uri="{FF2B5EF4-FFF2-40B4-BE49-F238E27FC236}">
                  <a16:creationId xmlns:a16="http://schemas.microsoft.com/office/drawing/2014/main" id="{FA9A24AD-D836-EB56-F6FC-3E5846CAFFA5}"/>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69" name="BLACK outline">
              <a:extLst>
                <a:ext uri="{FF2B5EF4-FFF2-40B4-BE49-F238E27FC236}">
                  <a16:creationId xmlns:a16="http://schemas.microsoft.com/office/drawing/2014/main" id="{9C51BFEE-7F6B-ADF7-0154-381A2FCA86E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0" name="BLUE">
              <a:extLst>
                <a:ext uri="{FF2B5EF4-FFF2-40B4-BE49-F238E27FC236}">
                  <a16:creationId xmlns:a16="http://schemas.microsoft.com/office/drawing/2014/main" id="{AE071DB0-6941-24E4-D4A1-21D27A3EBF3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1" name="RED">
              <a:extLst>
                <a:ext uri="{FF2B5EF4-FFF2-40B4-BE49-F238E27FC236}">
                  <a16:creationId xmlns:a16="http://schemas.microsoft.com/office/drawing/2014/main" id="{F6C3ACA7-316F-E1AA-1DFA-6E4435C3F4C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72" name="Picture 71">
            <a:extLst>
              <a:ext uri="{FF2B5EF4-FFF2-40B4-BE49-F238E27FC236}">
                <a16:creationId xmlns:a16="http://schemas.microsoft.com/office/drawing/2014/main" id="{C283641D-7B83-8BC9-2469-43D89A5CA51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2" name="Picture 1" descr="800px-US-O10_insignia_svg.png">
            <a:extLst>
              <a:ext uri="{FF2B5EF4-FFF2-40B4-BE49-F238E27FC236}">
                <a16:creationId xmlns:a16="http://schemas.microsoft.com/office/drawing/2014/main" id="{4ED72442-2512-D97E-DA47-DA12FFE3755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3B7773A9-FA8F-2324-7DED-E6CB9A11E00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386825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2" name="Picture 1">
            <a:extLst>
              <a:ext uri="{FF2B5EF4-FFF2-40B4-BE49-F238E27FC236}">
                <a16:creationId xmlns:a16="http://schemas.microsoft.com/office/drawing/2014/main" id="{B79901A9-059A-1BD5-62C2-0A8043C01D22}"/>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94" y="0"/>
            <a:ext cx="9147291" cy="6163056"/>
          </a:xfrm>
          <a:prstGeom prst="rect">
            <a:avLst/>
          </a:prstGeom>
          <a:noFill/>
          <a:effectLst/>
        </p:spPr>
      </p:pic>
      <p:sp>
        <p:nvSpPr>
          <p:cNvPr id="18" name="Title Placeholder 1">
            <a:extLst>
              <a:ext uri="{FF2B5EF4-FFF2-40B4-BE49-F238E27FC236}">
                <a16:creationId xmlns:a16="http://schemas.microsoft.com/office/drawing/2014/main" id="{EBF2B9F2-660D-BA44-21B7-FC095FAC79FC}"/>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19" name="Picture 18">
            <a:extLst>
              <a:ext uri="{FF2B5EF4-FFF2-40B4-BE49-F238E27FC236}">
                <a16:creationId xmlns:a16="http://schemas.microsoft.com/office/drawing/2014/main" id="{F86B353A-D389-A689-0E3D-DF81F546EB9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3" name="Rectangle 62">
            <a:extLst>
              <a:ext uri="{FF2B5EF4-FFF2-40B4-BE49-F238E27FC236}">
                <a16:creationId xmlns:a16="http://schemas.microsoft.com/office/drawing/2014/main" id="{6E629478-BE70-6454-70DB-E179407A3356}"/>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9F4E2C0B-5996-E71E-F239-A8D7327DB979}"/>
              </a:ext>
            </a:extLst>
          </p:cNvPr>
          <p:cNvGrpSpPr/>
          <p:nvPr userDrawn="1"/>
        </p:nvGrpSpPr>
        <p:grpSpPr>
          <a:xfrm>
            <a:off x="-13020" y="6078647"/>
            <a:ext cx="9176753" cy="200055"/>
            <a:chOff x="-823" y="6611053"/>
            <a:chExt cx="9183128" cy="200055"/>
          </a:xfrm>
        </p:grpSpPr>
        <p:cxnSp>
          <p:nvCxnSpPr>
            <p:cNvPr id="65" name="Straight Connector 64">
              <a:extLst>
                <a:ext uri="{FF2B5EF4-FFF2-40B4-BE49-F238E27FC236}">
                  <a16:creationId xmlns:a16="http://schemas.microsoft.com/office/drawing/2014/main" id="{AE0569D9-CE41-9E0F-5C0E-43E5E9E12D7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74AD0BCB-0118-34D1-4861-49565EBED9AC}"/>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7" name="Straight Connector 66">
            <a:extLst>
              <a:ext uri="{FF2B5EF4-FFF2-40B4-BE49-F238E27FC236}">
                <a16:creationId xmlns:a16="http://schemas.microsoft.com/office/drawing/2014/main" id="{E82408E0-3458-4F49-D62A-ABBA6AA76C24}"/>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8" name="AMC">
            <a:extLst>
              <a:ext uri="{FF2B5EF4-FFF2-40B4-BE49-F238E27FC236}">
                <a16:creationId xmlns:a16="http://schemas.microsoft.com/office/drawing/2014/main" id="{0E048E65-ADBE-A325-082E-790344B033FC}"/>
              </a:ext>
            </a:extLst>
          </p:cNvPr>
          <p:cNvGrpSpPr>
            <a:grpSpLocks noChangeAspect="1"/>
          </p:cNvGrpSpPr>
          <p:nvPr userDrawn="1"/>
        </p:nvGrpSpPr>
        <p:grpSpPr bwMode="auto">
          <a:xfrm>
            <a:off x="7683773" y="5747531"/>
            <a:ext cx="577241" cy="677368"/>
            <a:chOff x="3311" y="1116"/>
            <a:chExt cx="1816" cy="2131"/>
          </a:xfrm>
        </p:grpSpPr>
        <p:sp>
          <p:nvSpPr>
            <p:cNvPr id="69" name="WHITE bkgrnd">
              <a:extLst>
                <a:ext uri="{FF2B5EF4-FFF2-40B4-BE49-F238E27FC236}">
                  <a16:creationId xmlns:a16="http://schemas.microsoft.com/office/drawing/2014/main" id="{EC45BC9B-258F-1A3B-0DFC-8767AB74F41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0" name="BLACK outline">
              <a:extLst>
                <a:ext uri="{FF2B5EF4-FFF2-40B4-BE49-F238E27FC236}">
                  <a16:creationId xmlns:a16="http://schemas.microsoft.com/office/drawing/2014/main" id="{8980677A-7B83-2D3D-C029-9303DE0C54A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1" name="BLUE">
              <a:extLst>
                <a:ext uri="{FF2B5EF4-FFF2-40B4-BE49-F238E27FC236}">
                  <a16:creationId xmlns:a16="http://schemas.microsoft.com/office/drawing/2014/main" id="{62256B08-BFD1-2CF1-CCC6-EE0042D4FBB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2" name="RED">
              <a:extLst>
                <a:ext uri="{FF2B5EF4-FFF2-40B4-BE49-F238E27FC236}">
                  <a16:creationId xmlns:a16="http://schemas.microsoft.com/office/drawing/2014/main" id="{7F0D72AD-824E-6BD0-A0C5-7D6ABFABBF96}"/>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73" name="Picture 72">
            <a:extLst>
              <a:ext uri="{FF2B5EF4-FFF2-40B4-BE49-F238E27FC236}">
                <a16:creationId xmlns:a16="http://schemas.microsoft.com/office/drawing/2014/main" id="{90E45AAF-EAE9-46B8-435B-242AF44F987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3" name="Picture 2" descr="800px-US-O10_insignia_svg.png">
            <a:extLst>
              <a:ext uri="{FF2B5EF4-FFF2-40B4-BE49-F238E27FC236}">
                <a16:creationId xmlns:a16="http://schemas.microsoft.com/office/drawing/2014/main" id="{9E06873E-72C2-41F9-88F9-2569EDBF965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B1ABD116-3A9A-C20A-342D-A02E221FA0EC}"/>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388860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ransition Slide 3">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0D6E72D7-AE84-4CF4-0576-8690654676E5}"/>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0"/>
            <a:ext cx="9144000" cy="6163056"/>
          </a:xfrm>
          <a:prstGeom prst="rect">
            <a:avLst/>
          </a:prstGeom>
          <a:effectLst/>
        </p:spPr>
      </p:pic>
      <p:sp>
        <p:nvSpPr>
          <p:cNvPr id="2" name="Title Placeholder 1">
            <a:extLst>
              <a:ext uri="{FF2B5EF4-FFF2-40B4-BE49-F238E27FC236}">
                <a16:creationId xmlns:a16="http://schemas.microsoft.com/office/drawing/2014/main" id="{937873A0-3ADE-C3FC-7042-731AA7F92118}"/>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3" name="Picture 2">
            <a:extLst>
              <a:ext uri="{FF2B5EF4-FFF2-40B4-BE49-F238E27FC236}">
                <a16:creationId xmlns:a16="http://schemas.microsoft.com/office/drawing/2014/main" id="{5BA5145D-5CDD-71DC-8769-9373C9C17A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0BEAE806-8572-34EB-D87C-6C96E7D86EC9}"/>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a:extLst>
              <a:ext uri="{FF2B5EF4-FFF2-40B4-BE49-F238E27FC236}">
                <a16:creationId xmlns:a16="http://schemas.microsoft.com/office/drawing/2014/main" id="{01BC4870-D1D4-B6A9-1BE5-C2BFEA64A9EE}"/>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203498AF-EB7F-ED8B-B4FA-922DA01D3E3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D4A638E-B4A0-63B2-302F-818978040F6E}"/>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8" name="Straight Connector 67">
            <a:extLst>
              <a:ext uri="{FF2B5EF4-FFF2-40B4-BE49-F238E27FC236}">
                <a16:creationId xmlns:a16="http://schemas.microsoft.com/office/drawing/2014/main" id="{034B5A96-35C8-F57B-5A3C-1371940A421D}"/>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3D2054B7-DFC2-A887-1ECD-B25F7254ABA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46ACC3B1-C080-AC30-380E-A77FFFA945F7}"/>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37514AE2-40B4-19F8-35EF-732C3DDA01D6}"/>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1BE23C5-664F-650D-FDB9-41BA6C5F7A53}"/>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FB6196C-FD3B-BB74-6DF1-B1933A1B3900}"/>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3651695E-B8BF-AF6C-7C2A-4A79E012150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8" name="Picture 7" descr="800px-US-O10_insignia_svg.png">
            <a:extLst>
              <a:ext uri="{FF2B5EF4-FFF2-40B4-BE49-F238E27FC236}">
                <a16:creationId xmlns:a16="http://schemas.microsoft.com/office/drawing/2014/main" id="{293708AD-062F-E5FD-8540-573CA041AB5B}"/>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0261474F-A80F-B9BA-AAEB-7D344EBD74D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394165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ransition Slide 4">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A17ED2AF-F1C6-0FD2-CD56-6A55A37D1C06}"/>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381"/>
            <a:ext cx="9144000" cy="6163056"/>
          </a:xfrm>
          <a:prstGeom prst="rect">
            <a:avLst/>
          </a:prstGeom>
          <a:effectLst/>
        </p:spPr>
      </p:pic>
      <p:sp>
        <p:nvSpPr>
          <p:cNvPr id="3" name="Title Placeholder 1">
            <a:extLst>
              <a:ext uri="{FF2B5EF4-FFF2-40B4-BE49-F238E27FC236}">
                <a16:creationId xmlns:a16="http://schemas.microsoft.com/office/drawing/2014/main" id="{77B26595-AFF1-A461-53CB-843A2D157E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8" name="Picture 7">
            <a:extLst>
              <a:ext uri="{FF2B5EF4-FFF2-40B4-BE49-F238E27FC236}">
                <a16:creationId xmlns:a16="http://schemas.microsoft.com/office/drawing/2014/main" id="{FFC00729-A179-1234-FC2A-E507BD9E32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7E59FB3B-B516-CAA0-1456-32CEC67334BF}"/>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a:extLst>
              <a:ext uri="{FF2B5EF4-FFF2-40B4-BE49-F238E27FC236}">
                <a16:creationId xmlns:a16="http://schemas.microsoft.com/office/drawing/2014/main" id="{99AFC963-87A0-347B-7756-1C61058FA917}"/>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9A049219-FF67-DAE6-8B36-EF12D1DEFDB5}"/>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5FEE851-7B66-1209-F64D-0C885522C3C8}"/>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8" name="Straight Connector 67">
            <a:extLst>
              <a:ext uri="{FF2B5EF4-FFF2-40B4-BE49-F238E27FC236}">
                <a16:creationId xmlns:a16="http://schemas.microsoft.com/office/drawing/2014/main" id="{2B0A9FB9-1C2B-4638-1AF7-76CE2394CCF5}"/>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C9D64A83-EB81-6CEC-1836-AA1673EFBC3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6B84A696-E218-9662-061E-36D05DED24A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DA3DE2BE-799F-20B1-6074-3BFB3EEF76E5}"/>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3DDADC9-5B35-212D-075B-080EADC554D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5EA9833-15AD-A133-1D72-8E8B97C707D5}"/>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A9D161E2-8A12-F01D-02DF-B641F1044A5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2" name="Picture 1" descr="800px-US-O10_insignia_svg.png">
            <a:extLst>
              <a:ext uri="{FF2B5EF4-FFF2-40B4-BE49-F238E27FC236}">
                <a16:creationId xmlns:a16="http://schemas.microsoft.com/office/drawing/2014/main" id="{F155C002-5105-BE50-ACD2-CE310EDCA5A9}"/>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42F88708-5C4D-608D-8501-35F70CD611B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161736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1" name="Group 10">
            <a:extLst>
              <a:ext uri="{FF2B5EF4-FFF2-40B4-BE49-F238E27FC236}">
                <a16:creationId xmlns:a16="http://schemas.microsoft.com/office/drawing/2014/main" id="{558D8547-5513-FBC6-692F-AA8E18D16365}"/>
              </a:ext>
            </a:extLst>
          </p:cNvPr>
          <p:cNvGrpSpPr/>
          <p:nvPr userDrawn="1"/>
        </p:nvGrpSpPr>
        <p:grpSpPr>
          <a:xfrm>
            <a:off x="7790" y="5577523"/>
            <a:ext cx="7498080" cy="248961"/>
            <a:chOff x="1202" y="5562600"/>
            <a:chExt cx="7340040" cy="248961"/>
          </a:xfrm>
        </p:grpSpPr>
        <p:cxnSp>
          <p:nvCxnSpPr>
            <p:cNvPr id="13" name="Straight Connector 12">
              <a:extLst>
                <a:ext uri="{FF2B5EF4-FFF2-40B4-BE49-F238E27FC236}">
                  <a16:creationId xmlns:a16="http://schemas.microsoft.com/office/drawing/2014/main" id="{379EAAAC-F10E-15F0-22EA-5E28339F93FE}"/>
                </a:ext>
              </a:extLst>
            </p:cNvPr>
            <p:cNvCxnSpPr>
              <a:cxnSpLocks/>
            </p:cNvCxnSpPr>
            <p:nvPr userDrawn="1"/>
          </p:nvCxnSpPr>
          <p:spPr>
            <a:xfrm>
              <a:off x="1202" y="5755807"/>
              <a:ext cx="7340040"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E60013D-0BA8-F6E7-E6E2-395312F5223D}"/>
                </a:ext>
              </a:extLst>
            </p:cNvPr>
            <p:cNvSpPr txBox="1"/>
            <p:nvPr userDrawn="1"/>
          </p:nvSpPr>
          <p:spPr>
            <a:xfrm>
              <a:off x="3078912" y="5565340"/>
              <a:ext cx="2742516" cy="246221"/>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cxnSp>
          <p:nvCxnSpPr>
            <p:cNvPr id="15" name="Straight Connector 14">
              <a:extLst>
                <a:ext uri="{FF2B5EF4-FFF2-40B4-BE49-F238E27FC236}">
                  <a16:creationId xmlns:a16="http://schemas.microsoft.com/office/drawing/2014/main" id="{C105585B-212F-3B6D-6BAB-A1E7D24BB02F}"/>
                </a:ext>
              </a:extLst>
            </p:cNvPr>
            <p:cNvCxnSpPr>
              <a:cxnSpLocks/>
            </p:cNvCxnSpPr>
            <p:nvPr userDrawn="1"/>
          </p:nvCxnSpPr>
          <p:spPr>
            <a:xfrm>
              <a:off x="1426" y="5562600"/>
              <a:ext cx="7250528"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ED0F03C8-CD36-1E15-284C-0AD3682588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387312" y="5272361"/>
            <a:ext cx="701101" cy="823031"/>
          </a:xfrm>
          <a:prstGeom prst="rect">
            <a:avLst/>
          </a:prstGeom>
        </p:spPr>
      </p:pic>
      <p:sp>
        <p:nvSpPr>
          <p:cNvPr id="36" name="Rectangle 35">
            <a:extLst>
              <a:ext uri="{FF2B5EF4-FFF2-40B4-BE49-F238E27FC236}">
                <a16:creationId xmlns:a16="http://schemas.microsoft.com/office/drawing/2014/main" id="{BD8496EC-D77D-5B13-7E0F-6D689EFCD4F1}"/>
              </a:ext>
            </a:extLst>
          </p:cNvPr>
          <p:cNvSpPr/>
          <p:nvPr userDrawn="1"/>
        </p:nvSpPr>
        <p:spPr>
          <a:xfrm>
            <a:off x="-5972" y="3123"/>
            <a:ext cx="3268997" cy="1188720"/>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8" name="Picture 57">
            <a:extLst>
              <a:ext uri="{FF2B5EF4-FFF2-40B4-BE49-F238E27FC236}">
                <a16:creationId xmlns:a16="http://schemas.microsoft.com/office/drawing/2014/main" id="{9E7088E1-B41D-4399-3FD8-1E1D84BF2B1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73" y="866328"/>
            <a:ext cx="5364252" cy="3321299"/>
          </a:xfrm>
          <a:prstGeom prst="rect">
            <a:avLst/>
          </a:prstGeom>
          <a:effectLst>
            <a:softEdge rad="152400"/>
          </a:effectLst>
        </p:spPr>
      </p:pic>
      <p:pic>
        <p:nvPicPr>
          <p:cNvPr id="57" name="Picture 56">
            <a:extLst>
              <a:ext uri="{FF2B5EF4-FFF2-40B4-BE49-F238E27FC236}">
                <a16:creationId xmlns:a16="http://schemas.microsoft.com/office/drawing/2014/main" id="{037FC38B-D2C5-B99D-7E80-7903263FB0A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00468" y="2506019"/>
            <a:ext cx="3987506" cy="2657645"/>
          </a:xfrm>
          <a:prstGeom prst="rect">
            <a:avLst/>
          </a:prstGeom>
          <a:effectLst>
            <a:softEdge rad="139700"/>
          </a:effectLst>
        </p:spPr>
      </p:pic>
      <p:pic>
        <p:nvPicPr>
          <p:cNvPr id="60" name="Picture 59">
            <a:extLst>
              <a:ext uri="{FF2B5EF4-FFF2-40B4-BE49-F238E27FC236}">
                <a16:creationId xmlns:a16="http://schemas.microsoft.com/office/drawing/2014/main" id="{7BDEFC86-5F68-551C-C3D9-D6DB27F9ED1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228481" y="586385"/>
            <a:ext cx="3315894" cy="2139032"/>
          </a:xfrm>
          <a:prstGeom prst="rect">
            <a:avLst/>
          </a:prstGeom>
          <a:effectLst>
            <a:softEdge rad="127000"/>
          </a:effectLst>
        </p:spPr>
      </p:pic>
      <p:pic>
        <p:nvPicPr>
          <p:cNvPr id="59" name="Picture 58">
            <a:extLst>
              <a:ext uri="{FF2B5EF4-FFF2-40B4-BE49-F238E27FC236}">
                <a16:creationId xmlns:a16="http://schemas.microsoft.com/office/drawing/2014/main" id="{BD10DD8E-0F89-0AF9-2061-A321E9A9D54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328662" y="1435458"/>
            <a:ext cx="2624142" cy="1956090"/>
          </a:xfrm>
          <a:prstGeom prst="rect">
            <a:avLst/>
          </a:prstGeom>
          <a:effectLst>
            <a:softEdge rad="203200"/>
          </a:effectLst>
        </p:spPr>
      </p:pic>
      <p:pic>
        <p:nvPicPr>
          <p:cNvPr id="3" name="Picture 2">
            <a:extLst>
              <a:ext uri="{FF2B5EF4-FFF2-40B4-BE49-F238E27FC236}">
                <a16:creationId xmlns:a16="http://schemas.microsoft.com/office/drawing/2014/main" id="{29AE9DC3-3161-B8BE-A0E4-6D33FB08E1B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8146887" y="5260944"/>
            <a:ext cx="914444" cy="860409"/>
          </a:xfrm>
          <a:prstGeom prst="rect">
            <a:avLst/>
          </a:prstGeom>
        </p:spPr>
      </p:pic>
      <p:pic>
        <p:nvPicPr>
          <p:cNvPr id="6" name="Picture 5">
            <a:extLst>
              <a:ext uri="{FF2B5EF4-FFF2-40B4-BE49-F238E27FC236}">
                <a16:creationId xmlns:a16="http://schemas.microsoft.com/office/drawing/2014/main" id="{1286A5A6-34E4-B3B4-F3A1-E84E82AB80D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pic>
        <p:nvPicPr>
          <p:cNvPr id="8" name="Picture 7" descr="800px-US-O10_insignia_svg.png">
            <a:extLst>
              <a:ext uri="{FF2B5EF4-FFF2-40B4-BE49-F238E27FC236}">
                <a16:creationId xmlns:a16="http://schemas.microsoft.com/office/drawing/2014/main" id="{A267C353-D83D-E852-3C06-A772C541DC0D}"/>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r="24743"/>
          <a:stretch/>
        </p:blipFill>
        <p:spPr>
          <a:xfrm>
            <a:off x="2856765" y="5569808"/>
            <a:ext cx="678070" cy="209483"/>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136D9EB6-B281-F39E-DE87-A9C227ABC589}"/>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r="24743"/>
          <a:stretch/>
        </p:blipFill>
        <p:spPr>
          <a:xfrm>
            <a:off x="5609167" y="5569808"/>
            <a:ext cx="678070" cy="209483"/>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05511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ackup or Guidanc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pic>
        <p:nvPicPr>
          <p:cNvPr id="3" name="Picture 2">
            <a:extLst>
              <a:ext uri="{FF2B5EF4-FFF2-40B4-BE49-F238E27FC236}">
                <a16:creationId xmlns:a16="http://schemas.microsoft.com/office/drawing/2014/main" id="{E4F7953F-1ACC-DC00-C907-851FCD6B78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grpSp>
        <p:nvGrpSpPr>
          <p:cNvPr id="24" name="Group 23">
            <a:extLst>
              <a:ext uri="{FF2B5EF4-FFF2-40B4-BE49-F238E27FC236}">
                <a16:creationId xmlns:a16="http://schemas.microsoft.com/office/drawing/2014/main" id="{B70EA5DA-B947-653D-8912-F2D513125BB2}"/>
              </a:ext>
            </a:extLst>
          </p:cNvPr>
          <p:cNvGrpSpPr/>
          <p:nvPr userDrawn="1"/>
        </p:nvGrpSpPr>
        <p:grpSpPr>
          <a:xfrm>
            <a:off x="-13020" y="6389931"/>
            <a:ext cx="9176753" cy="200055"/>
            <a:chOff x="-823" y="6601325"/>
            <a:chExt cx="9183128" cy="200055"/>
          </a:xfrm>
        </p:grpSpPr>
        <p:cxnSp>
          <p:nvCxnSpPr>
            <p:cNvPr id="25" name="Straight Connector 24">
              <a:extLst>
                <a:ext uri="{FF2B5EF4-FFF2-40B4-BE49-F238E27FC236}">
                  <a16:creationId xmlns:a16="http://schemas.microsoft.com/office/drawing/2014/main" id="{53DC60C6-DB1B-EA27-DAA5-6D5651E22DE3}"/>
                </a:ext>
              </a:extLst>
            </p:cNvPr>
            <p:cNvCxnSpPr>
              <a:cxnSpLocks/>
            </p:cNvCxnSpPr>
            <p:nvPr userDrawn="1"/>
          </p:nvCxnSpPr>
          <p:spPr>
            <a:xfrm flipV="1">
              <a:off x="-823" y="6624065"/>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0EFF4C9-7629-233A-E393-EBADDF9E8FC9}"/>
                </a:ext>
              </a:extLst>
            </p:cNvPr>
            <p:cNvSpPr txBox="1"/>
            <p:nvPr userDrawn="1"/>
          </p:nvSpPr>
          <p:spPr>
            <a:xfrm>
              <a:off x="3400361" y="6601325"/>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27" name="Straight Connector 26">
            <a:extLst>
              <a:ext uri="{FF2B5EF4-FFF2-40B4-BE49-F238E27FC236}">
                <a16:creationId xmlns:a16="http://schemas.microsoft.com/office/drawing/2014/main" id="{25A56150-4E0F-6B90-CA73-D8DDAA88CFBF}"/>
              </a:ext>
            </a:extLst>
          </p:cNvPr>
          <p:cNvCxnSpPr>
            <a:cxnSpLocks/>
          </p:cNvCxnSpPr>
          <p:nvPr userDrawn="1"/>
        </p:nvCxnSpPr>
        <p:spPr>
          <a:xfrm>
            <a:off x="-23576" y="6546952"/>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28" name="AMC">
            <a:extLst>
              <a:ext uri="{FF2B5EF4-FFF2-40B4-BE49-F238E27FC236}">
                <a16:creationId xmlns:a16="http://schemas.microsoft.com/office/drawing/2014/main" id="{B32B51D1-9381-9348-5F62-1C716BE418BD}"/>
              </a:ext>
            </a:extLst>
          </p:cNvPr>
          <p:cNvGrpSpPr>
            <a:grpSpLocks noChangeAspect="1"/>
          </p:cNvGrpSpPr>
          <p:nvPr userDrawn="1"/>
        </p:nvGrpSpPr>
        <p:grpSpPr bwMode="auto">
          <a:xfrm>
            <a:off x="7683773" y="6068543"/>
            <a:ext cx="577241" cy="677368"/>
            <a:chOff x="3311" y="1116"/>
            <a:chExt cx="1816" cy="2131"/>
          </a:xfrm>
        </p:grpSpPr>
        <p:sp>
          <p:nvSpPr>
            <p:cNvPr id="29" name="WHITE bkgrnd">
              <a:extLst>
                <a:ext uri="{FF2B5EF4-FFF2-40B4-BE49-F238E27FC236}">
                  <a16:creationId xmlns:a16="http://schemas.microsoft.com/office/drawing/2014/main" id="{D1AD9D57-9C19-42D2-F5D5-F2D7D6BF9D8E}"/>
                </a:ext>
              </a:extLst>
            </p:cNvPr>
            <p:cNvSpPr>
              <a:spLocks/>
            </p:cNvSpPr>
            <p:nvPr userDrawn="1"/>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30" name="BLACK outline">
              <a:extLst>
                <a:ext uri="{FF2B5EF4-FFF2-40B4-BE49-F238E27FC236}">
                  <a16:creationId xmlns:a16="http://schemas.microsoft.com/office/drawing/2014/main" id="{5C2DA171-42C9-B10F-4687-AB722E4194ED}"/>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31" name="BLUE">
              <a:extLst>
                <a:ext uri="{FF2B5EF4-FFF2-40B4-BE49-F238E27FC236}">
                  <a16:creationId xmlns:a16="http://schemas.microsoft.com/office/drawing/2014/main" id="{EDDFDC83-2940-AC24-788E-25BFB9CDE929}"/>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36" name="RED">
              <a:extLst>
                <a:ext uri="{FF2B5EF4-FFF2-40B4-BE49-F238E27FC236}">
                  <a16:creationId xmlns:a16="http://schemas.microsoft.com/office/drawing/2014/main" id="{18502D7B-D25A-4486-0C1A-230773E0B2FC}"/>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56" name="Picture 55">
            <a:extLst>
              <a:ext uri="{FF2B5EF4-FFF2-40B4-BE49-F238E27FC236}">
                <a16:creationId xmlns:a16="http://schemas.microsoft.com/office/drawing/2014/main" id="{5F17F949-F155-F6A6-A942-2610B79EA78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6071040"/>
            <a:ext cx="715414" cy="673331"/>
          </a:xfrm>
          <a:prstGeom prst="rect">
            <a:avLst/>
          </a:prstGeom>
        </p:spPr>
      </p:pic>
      <p:pic>
        <p:nvPicPr>
          <p:cNvPr id="2" name="Picture 1" descr="800px-US-O10_insignia_svg.png">
            <a:extLst>
              <a:ext uri="{FF2B5EF4-FFF2-40B4-BE49-F238E27FC236}">
                <a16:creationId xmlns:a16="http://schemas.microsoft.com/office/drawing/2014/main" id="{282BC945-EBE1-0D37-18BA-631A8448181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411889"/>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7E55220F-C0F1-3DC0-270F-474C03F3265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411889"/>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156112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Backup or Guidance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2" name="Picture 1">
            <a:extLst>
              <a:ext uri="{FF2B5EF4-FFF2-40B4-BE49-F238E27FC236}">
                <a16:creationId xmlns:a16="http://schemas.microsoft.com/office/drawing/2014/main" id="{2E214DC6-9BBF-4C4E-BD25-7BC713BB67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422" y="-184438"/>
            <a:ext cx="2987444" cy="1132202"/>
          </a:xfrm>
          <a:prstGeom prst="rect">
            <a:avLst/>
          </a:prstGeom>
        </p:spPr>
      </p:pic>
      <p:sp>
        <p:nvSpPr>
          <p:cNvPr id="57" name="Rectangle 56">
            <a:extLst>
              <a:ext uri="{FF2B5EF4-FFF2-40B4-BE49-F238E27FC236}">
                <a16:creationId xmlns:a16="http://schemas.microsoft.com/office/drawing/2014/main" id="{591692FE-F3C4-57F8-5D6B-455D2A2C670D}"/>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1ED7CD6D-CB09-D30F-5FC8-A67147729950}"/>
              </a:ext>
            </a:extLst>
          </p:cNvPr>
          <p:cNvGrpSpPr/>
          <p:nvPr userDrawn="1"/>
        </p:nvGrpSpPr>
        <p:grpSpPr>
          <a:xfrm>
            <a:off x="-13020" y="6078647"/>
            <a:ext cx="9176753" cy="200055"/>
            <a:chOff x="-823" y="6611053"/>
            <a:chExt cx="9183128" cy="200055"/>
          </a:xfrm>
        </p:grpSpPr>
        <p:cxnSp>
          <p:nvCxnSpPr>
            <p:cNvPr id="59" name="Straight Connector 58">
              <a:extLst>
                <a:ext uri="{FF2B5EF4-FFF2-40B4-BE49-F238E27FC236}">
                  <a16:creationId xmlns:a16="http://schemas.microsoft.com/office/drawing/2014/main" id="{A8AEB47E-8792-A6B0-3070-595A822655D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698581A-E668-2191-9588-C59389AAA445}"/>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1" name="Straight Connector 60">
            <a:extLst>
              <a:ext uri="{FF2B5EF4-FFF2-40B4-BE49-F238E27FC236}">
                <a16:creationId xmlns:a16="http://schemas.microsoft.com/office/drawing/2014/main" id="{52483D76-44D2-4EAF-BFCD-D6159C7638DC}"/>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2" name="AMC">
            <a:extLst>
              <a:ext uri="{FF2B5EF4-FFF2-40B4-BE49-F238E27FC236}">
                <a16:creationId xmlns:a16="http://schemas.microsoft.com/office/drawing/2014/main" id="{BF68FA4D-1CDB-F22C-5170-AAB139C58991}"/>
              </a:ext>
            </a:extLst>
          </p:cNvPr>
          <p:cNvGrpSpPr>
            <a:grpSpLocks noChangeAspect="1"/>
          </p:cNvGrpSpPr>
          <p:nvPr userDrawn="1"/>
        </p:nvGrpSpPr>
        <p:grpSpPr bwMode="auto">
          <a:xfrm>
            <a:off x="7683773" y="5747531"/>
            <a:ext cx="577241" cy="677368"/>
            <a:chOff x="3311" y="1116"/>
            <a:chExt cx="1816" cy="2131"/>
          </a:xfrm>
        </p:grpSpPr>
        <p:sp>
          <p:nvSpPr>
            <p:cNvPr id="63" name="WHITE bkgrnd">
              <a:extLst>
                <a:ext uri="{FF2B5EF4-FFF2-40B4-BE49-F238E27FC236}">
                  <a16:creationId xmlns:a16="http://schemas.microsoft.com/office/drawing/2014/main" id="{B1E205E7-5A87-165C-F88F-1A20B9310923}"/>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64" name="BLACK outline">
              <a:extLst>
                <a:ext uri="{FF2B5EF4-FFF2-40B4-BE49-F238E27FC236}">
                  <a16:creationId xmlns:a16="http://schemas.microsoft.com/office/drawing/2014/main" id="{D8FDE5D6-A1E9-2F27-98B7-2F3E844D5A2A}"/>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65" name="BLUE">
              <a:extLst>
                <a:ext uri="{FF2B5EF4-FFF2-40B4-BE49-F238E27FC236}">
                  <a16:creationId xmlns:a16="http://schemas.microsoft.com/office/drawing/2014/main" id="{23A3542B-CDFA-8967-A0FE-857C12445F51}"/>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66" name="RED">
              <a:extLst>
                <a:ext uri="{FF2B5EF4-FFF2-40B4-BE49-F238E27FC236}">
                  <a16:creationId xmlns:a16="http://schemas.microsoft.com/office/drawing/2014/main" id="{C53ED7ED-3C73-5539-3DB2-0D5317C02D3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67" name="Picture 66">
            <a:extLst>
              <a:ext uri="{FF2B5EF4-FFF2-40B4-BE49-F238E27FC236}">
                <a16:creationId xmlns:a16="http://schemas.microsoft.com/office/drawing/2014/main" id="{6F8CE5CD-919D-7C5A-83B4-4DFE4719DD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5750028"/>
            <a:ext cx="715414" cy="673331"/>
          </a:xfrm>
          <a:prstGeom prst="rect">
            <a:avLst/>
          </a:prstGeom>
        </p:spPr>
      </p:pic>
      <p:pic>
        <p:nvPicPr>
          <p:cNvPr id="3" name="Picture 2" descr="800px-US-O10_insignia_svg.png">
            <a:extLst>
              <a:ext uri="{FF2B5EF4-FFF2-40B4-BE49-F238E27FC236}">
                <a16:creationId xmlns:a16="http://schemas.microsoft.com/office/drawing/2014/main" id="{47FB7A94-CA35-FF72-6851-1B19B83A130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6B952BAA-8F14-32F9-4A7D-8B1C3ED2A83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97878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961196"/>
            <a:ext cx="777240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836761" y="1144468"/>
            <a:ext cx="77724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800px-US-O10_insignia_svg.png">
            <a:extLst>
              <a:ext uri="{FF2B5EF4-FFF2-40B4-BE49-F238E27FC236}">
                <a16:creationId xmlns:a16="http://schemas.microsoft.com/office/drawing/2014/main" id="{8C18510A-69CD-B593-5D13-91349E4D5A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9165"/>
            <a:ext cx="510279" cy="157646"/>
          </a:xfrm>
          <a:prstGeom prst="rect">
            <a:avLst/>
          </a:prstGeom>
          <a:effectLst>
            <a:outerShdw blurRad="50800" dist="38100" dir="5400000" algn="tl" rotWithShape="0">
              <a:prstClr val="black">
                <a:alpha val="80000"/>
              </a:prstClr>
            </a:outerShdw>
          </a:effectLst>
        </p:spPr>
      </p:pic>
      <p:pic>
        <p:nvPicPr>
          <p:cNvPr id="5" name="Picture 4" descr="800px-US-O10_insignia_svg.png">
            <a:extLst>
              <a:ext uri="{FF2B5EF4-FFF2-40B4-BE49-F238E27FC236}">
                <a16:creationId xmlns:a16="http://schemas.microsoft.com/office/drawing/2014/main" id="{045794FA-DB91-BFAD-6E95-E0DC64CD87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9165"/>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36878426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MSC Title Slide">
    <p:bg>
      <p:bgPr>
        <a:gradFill>
          <a:gsLst>
            <a:gs pos="0">
              <a:srgbClr val="7F7F73">
                <a:lumMod val="5000"/>
                <a:lumOff val="95000"/>
              </a:srgbClr>
            </a:gs>
            <a:gs pos="74000">
              <a:srgbClr val="7F7F73"/>
            </a:gs>
            <a:gs pos="83000">
              <a:srgbClr val="7F7F73"/>
            </a:gs>
            <a:gs pos="100000">
              <a:srgbClr val="7F7F73">
                <a:lumMod val="50000"/>
                <a:lumOff val="50000"/>
              </a:srgbClr>
            </a:gs>
          </a:gsLst>
          <a:lin ang="360000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476875"/>
          </a:xfrm>
          <a:prstGeom prst="rect">
            <a:avLst/>
          </a:prstGeom>
        </p:spPr>
      </p:pic>
      <p:pic>
        <p:nvPicPr>
          <p:cNvPr id="6" name="Lower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95700"/>
            <a:ext cx="9144000" cy="3162300"/>
          </a:xfrm>
          <a:prstGeom prst="rect">
            <a:avLst/>
          </a:prstGeom>
        </p:spPr>
      </p:pic>
      <p:sp>
        <p:nvSpPr>
          <p:cNvPr id="3" name="Subtitle 2"/>
          <p:cNvSpPr>
            <a:spLocks noGrp="1"/>
          </p:cNvSpPr>
          <p:nvPr>
            <p:ph type="subTitle" idx="1"/>
          </p:nvPr>
        </p:nvSpPr>
        <p:spPr>
          <a:xfrm>
            <a:off x="511744" y="5863173"/>
            <a:ext cx="7155611" cy="332399"/>
          </a:xfrm>
        </p:spPr>
        <p:txBody>
          <a:bodyPr wrap="square" lIns="0" tIns="0" rIns="0" bIns="0">
            <a:spAutoFit/>
          </a:bodyPr>
          <a:lstStyle>
            <a:lvl1pPr marL="0" indent="0" algn="l" defTabSz="914400" rtl="0" eaLnBrk="1" latinLnBrk="0" hangingPunct="1">
              <a:lnSpc>
                <a:spcPct val="90000"/>
              </a:lnSpc>
              <a:spcBef>
                <a:spcPct val="0"/>
              </a:spcBef>
              <a:buClrTx/>
              <a:buFont typeface="Wingdings" panose="05000000000000000000" pitchFamily="2" charset="2"/>
              <a:buNone/>
              <a:defRPr lang="en-US" sz="24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p:nvPr>
        </p:nvSpPr>
        <p:spPr>
          <a:xfrm>
            <a:off x="511744" y="5366881"/>
            <a:ext cx="7155611" cy="484748"/>
          </a:xfrm>
        </p:spPr>
        <p:txBody>
          <a:bodyPr wrap="square" lIns="0" tIns="0" rIns="0" bIns="0" anchor="t" anchorCtr="0">
            <a:spAutoFit/>
          </a:bodyPr>
          <a:lstStyle>
            <a:lvl1pPr marL="0" algn="l" defTabSz="914400" rtl="0" eaLnBrk="1" latinLnBrk="0" hangingPunct="1">
              <a:lnSpc>
                <a:spcPct val="90000"/>
              </a:lnSpc>
              <a:spcBef>
                <a:spcPct val="0"/>
              </a:spcBef>
              <a:buNone/>
              <a:defRPr lang="en-US" sz="3500" b="1" kern="1200" dirty="0">
                <a:solidFill>
                  <a:schemeClr val="bg1"/>
                </a:solidFill>
                <a:effectLst>
                  <a:outerShdw blurRad="88900" dist="381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marL="0" lvl="0" algn="l" defTabSz="914400" rtl="0" eaLnBrk="1" latinLnBrk="0" hangingPunct="1">
              <a:lnSpc>
                <a:spcPct val="90000"/>
              </a:lnSpc>
              <a:spcBef>
                <a:spcPct val="0"/>
              </a:spcBef>
              <a:buNone/>
            </a:pPr>
            <a:r>
              <a:rPr lang="en-US" dirty="0"/>
              <a:t>Click to edit Master title style</a:t>
            </a:r>
          </a:p>
        </p:txBody>
      </p:sp>
      <p:sp>
        <p:nvSpPr>
          <p:cNvPr id="11" name="Classification Lower"/>
          <p:cNvSpPr txBox="1">
            <a:spLocks/>
          </p:cNvSpPr>
          <p:nvPr userDrawn="1"/>
        </p:nvSpPr>
        <p:spPr>
          <a:xfrm>
            <a:off x="0" y="6724790"/>
            <a:ext cx="8515350" cy="138499"/>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1" dirty="0"/>
              <a:t>UNCLASSIFIED</a:t>
            </a:r>
          </a:p>
        </p:txBody>
      </p:sp>
      <p:sp>
        <p:nvSpPr>
          <p:cNvPr id="12" name="Classification Top"/>
          <p:cNvSpPr txBox="1">
            <a:spLocks/>
          </p:cNvSpPr>
          <p:nvPr userDrawn="1"/>
        </p:nvSpPr>
        <p:spPr>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bg1"/>
                </a:solidFill>
              </a:rPr>
              <a:t>CUI</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84859" y="4017137"/>
            <a:ext cx="845021" cy="859803"/>
          </a:xfrm>
          <a:prstGeom prst="rect">
            <a:avLst/>
          </a:prstGeom>
        </p:spPr>
      </p:pic>
      <p:pic>
        <p:nvPicPr>
          <p:cNvPr id="4" name="U.S. Army" descr="U.S. Army">
            <a:extLst>
              <a:ext uri="{FF2B5EF4-FFF2-40B4-BE49-F238E27FC236}">
                <a16:creationId xmlns:a16="http://schemas.microsoft.com/office/drawing/2014/main" id="{9A451C28-DDE7-2DDA-4088-4E71DF81CB5A}"/>
              </a:ext>
            </a:extLst>
          </p:cNvPr>
          <p:cNvPicPr>
            <a:picLocks noChangeAspect="1"/>
          </p:cNvPicPr>
          <p:nvPr userDrawn="1"/>
        </p:nvPicPr>
        <p:blipFill>
          <a:blip r:embed="rId5"/>
          <a:stretch>
            <a:fillRect/>
          </a:stretch>
        </p:blipFill>
        <p:spPr bwMode="black">
          <a:xfrm>
            <a:off x="109855" y="112631"/>
            <a:ext cx="3246120" cy="1225808"/>
          </a:xfrm>
          <a:prstGeom prst="rect">
            <a:avLst/>
          </a:prstGeom>
        </p:spPr>
      </p:pic>
    </p:spTree>
    <p:extLst>
      <p:ext uri="{BB962C8B-B14F-4D97-AF65-F5344CB8AC3E}">
        <p14:creationId xmlns:p14="http://schemas.microsoft.com/office/powerpoint/2010/main" val="80071652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MS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4035"/>
            <a:ext cx="7955280" cy="480131"/>
          </a:xfrm>
        </p:spPr>
        <p:txBody>
          <a:bodyPr vert="horz" lIns="182880" tIns="45720" rIns="91440" bIns="45720" rtlCol="0" anchor="t" anchorCtr="0">
            <a:spAutoFit/>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A3C3F5D-9F0A-4D26-898B-10DC4C85EEE6}" type="slidenum">
              <a:rPr lang="en-US" smtClean="0"/>
              <a:t>‹#›</a:t>
            </a:fld>
            <a:endParaRPr lang="en-US" dirty="0"/>
          </a:p>
        </p:txBody>
      </p:sp>
    </p:spTree>
    <p:extLst>
      <p:ext uri="{BB962C8B-B14F-4D97-AF65-F5344CB8AC3E}">
        <p14:creationId xmlns:p14="http://schemas.microsoft.com/office/powerpoint/2010/main" val="355112940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836761" y="1144468"/>
            <a:ext cx="77724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A3C3F5D-9F0A-4D26-898B-10DC4C85EEE6}" type="slidenum">
              <a:rPr lang="en-US" smtClean="0"/>
              <a:t>‹#›</a:t>
            </a:fld>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bumper</a:t>
            </a:r>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subtitle</a:t>
            </a:r>
          </a:p>
        </p:txBody>
      </p:sp>
    </p:spTree>
    <p:extLst>
      <p:ext uri="{BB962C8B-B14F-4D97-AF65-F5344CB8AC3E}">
        <p14:creationId xmlns:p14="http://schemas.microsoft.com/office/powerpoint/2010/main" val="1106638012"/>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2_MSC Title Slide">
    <p:bg>
      <p:bgPr>
        <a:gradFill>
          <a:gsLst>
            <a:gs pos="0">
              <a:srgbClr val="7F7F73">
                <a:lumMod val="5000"/>
                <a:lumOff val="95000"/>
              </a:srgbClr>
            </a:gs>
            <a:gs pos="74000">
              <a:srgbClr val="7F7F73"/>
            </a:gs>
            <a:gs pos="83000">
              <a:srgbClr val="7F7F73"/>
            </a:gs>
            <a:gs pos="100000">
              <a:srgbClr val="7F7F73">
                <a:lumMod val="50000"/>
                <a:lumOff val="50000"/>
              </a:srgbClr>
            </a:gs>
          </a:gsLst>
          <a:lin ang="3600000" scaled="0"/>
        </a:gra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217025" y="4735661"/>
            <a:ext cx="5926975" cy="387798"/>
          </a:xfrm>
        </p:spPr>
        <p:txBody>
          <a:bodyPr wrap="square" lIns="0" tIns="0" rIns="0" bIns="0" anchor="t" anchorCtr="0">
            <a:spAutoFit/>
          </a:bodyPr>
          <a:lstStyle>
            <a:lvl1pPr marL="0" algn="l" defTabSz="914400" rtl="0" eaLnBrk="1" latinLnBrk="0" hangingPunct="1">
              <a:lnSpc>
                <a:spcPct val="90000"/>
              </a:lnSpc>
              <a:spcBef>
                <a:spcPct val="0"/>
              </a:spcBef>
              <a:buNone/>
              <a:defRPr lang="en-US" sz="2800" b="1" kern="1200" dirty="0">
                <a:solidFill>
                  <a:schemeClr val="tx1"/>
                </a:solidFill>
                <a:effectLst/>
                <a:latin typeface="Arial" panose="020B0604020202020204" pitchFamily="34" charset="0"/>
                <a:ea typeface="+mj-ea"/>
                <a:cs typeface="Arial" panose="020B0604020202020204" pitchFamily="34" charset="0"/>
              </a:defRPr>
            </a:lvl1pPr>
          </a:lstStyle>
          <a:p>
            <a:pPr marL="0" lvl="0" algn="l" defTabSz="914400" rtl="0" eaLnBrk="1" latinLnBrk="0" hangingPunct="1">
              <a:lnSpc>
                <a:spcPct val="90000"/>
              </a:lnSpc>
              <a:spcBef>
                <a:spcPct val="0"/>
              </a:spcBef>
              <a:buNone/>
            </a:pPr>
            <a:r>
              <a:rPr lang="en-US" dirty="0"/>
              <a:t>Click to edit Master title style</a:t>
            </a:r>
          </a:p>
        </p:txBody>
      </p:sp>
      <p:sp>
        <p:nvSpPr>
          <p:cNvPr id="12" name="Classification Top"/>
          <p:cNvSpPr txBox="1">
            <a:spLocks/>
          </p:cNvSpPr>
          <p:nvPr userDrawn="1"/>
        </p:nvSpPr>
        <p:spPr>
          <a:xfrm>
            <a:off x="1" y="33250"/>
            <a:ext cx="9144000" cy="123111"/>
          </a:xfrm>
          <a:prstGeom prst="rect">
            <a:avLst/>
          </a:prstGeom>
        </p:spPr>
        <p:txBody>
          <a:bodyPr vert="horz" wrap="square"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dirty="0">
                <a:solidFill>
                  <a:schemeClr val="bg1"/>
                </a:solidFill>
                <a:effectLst>
                  <a:outerShdw blurRad="38100" dist="38100" dir="2700000" algn="tl">
                    <a:srgbClr val="000000">
                      <a:alpha val="43137"/>
                    </a:srgbClr>
                  </a:outerShdw>
                </a:effectLst>
              </a:rPr>
              <a:t>          CUI</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35676" y="6129713"/>
            <a:ext cx="638184" cy="651894"/>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85754" y="6129712"/>
            <a:ext cx="554843" cy="651895"/>
          </a:xfrm>
          <a:prstGeom prst="rect">
            <a:avLst/>
          </a:prstGeom>
        </p:spPr>
      </p:pic>
    </p:spTree>
    <p:extLst>
      <p:ext uri="{BB962C8B-B14F-4D97-AF65-F5344CB8AC3E}">
        <p14:creationId xmlns:p14="http://schemas.microsoft.com/office/powerpoint/2010/main" val="68897972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988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3_MSC Title Slide">
    <p:bg>
      <p:bgPr>
        <a:gradFill>
          <a:gsLst>
            <a:gs pos="0">
              <a:srgbClr val="7F7F73">
                <a:lumMod val="5000"/>
                <a:lumOff val="95000"/>
              </a:srgbClr>
            </a:gs>
            <a:gs pos="74000">
              <a:srgbClr val="7F7F73"/>
            </a:gs>
            <a:gs pos="83000">
              <a:srgbClr val="7F7F73"/>
            </a:gs>
            <a:gs pos="100000">
              <a:srgbClr val="7F7F73">
                <a:lumMod val="50000"/>
                <a:lumOff val="50000"/>
              </a:srgbClr>
            </a:gs>
          </a:gsLst>
          <a:lin ang="3600000" scaled="0"/>
        </a:gra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217025" y="4735661"/>
            <a:ext cx="5926975" cy="387798"/>
          </a:xfrm>
        </p:spPr>
        <p:txBody>
          <a:bodyPr wrap="square" lIns="0" tIns="0" rIns="0" bIns="0" anchor="t" anchorCtr="0">
            <a:spAutoFit/>
          </a:bodyPr>
          <a:lstStyle>
            <a:lvl1pPr marL="0" algn="l" defTabSz="914400" rtl="0" eaLnBrk="1" latinLnBrk="0" hangingPunct="1">
              <a:lnSpc>
                <a:spcPct val="90000"/>
              </a:lnSpc>
              <a:spcBef>
                <a:spcPct val="0"/>
              </a:spcBef>
              <a:buNone/>
              <a:defRPr lang="en-US" sz="2800" b="1" kern="1200" dirty="0">
                <a:solidFill>
                  <a:schemeClr val="tx1"/>
                </a:solidFill>
                <a:effectLst/>
                <a:latin typeface="Arial" panose="020B0604020202020204" pitchFamily="34" charset="0"/>
                <a:ea typeface="+mj-ea"/>
                <a:cs typeface="Arial" panose="020B0604020202020204" pitchFamily="34" charset="0"/>
              </a:defRPr>
            </a:lvl1pPr>
          </a:lstStyle>
          <a:p>
            <a:pPr marL="0" lvl="0" algn="l" defTabSz="914400" rtl="0" eaLnBrk="1" latinLnBrk="0" hangingPunct="1">
              <a:lnSpc>
                <a:spcPct val="90000"/>
              </a:lnSpc>
              <a:spcBef>
                <a:spcPct val="0"/>
              </a:spcBef>
              <a:buNone/>
            </a:pPr>
            <a:r>
              <a:rPr lang="en-US" dirty="0"/>
              <a:t>Click to edit Master title style</a:t>
            </a:r>
          </a:p>
        </p:txBody>
      </p:sp>
      <p:sp>
        <p:nvSpPr>
          <p:cNvPr id="12" name="Classification Top"/>
          <p:cNvSpPr txBox="1">
            <a:spLocks/>
          </p:cNvSpPr>
          <p:nvPr userDrawn="1"/>
        </p:nvSpPr>
        <p:spPr>
          <a:xfrm>
            <a:off x="1" y="33250"/>
            <a:ext cx="9144000" cy="123111"/>
          </a:xfrm>
          <a:prstGeom prst="rect">
            <a:avLst/>
          </a:prstGeom>
        </p:spPr>
        <p:txBody>
          <a:bodyPr vert="horz" wrap="square"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dirty="0">
                <a:solidFill>
                  <a:schemeClr val="bg1"/>
                </a:solidFill>
                <a:effectLst>
                  <a:outerShdw blurRad="38100" dist="38100" dir="2700000" algn="tl">
                    <a:srgbClr val="000000">
                      <a:alpha val="43137"/>
                    </a:srgbClr>
                  </a:outerShdw>
                </a:effectLst>
              </a:rPr>
              <a:t>          CUI</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35676" y="6129713"/>
            <a:ext cx="638184" cy="651894"/>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85754" y="6129712"/>
            <a:ext cx="554843" cy="651895"/>
          </a:xfrm>
          <a:prstGeom prst="rect">
            <a:avLst/>
          </a:prstGeom>
        </p:spPr>
      </p:pic>
    </p:spTree>
    <p:extLst>
      <p:ext uri="{BB962C8B-B14F-4D97-AF65-F5344CB8AC3E}">
        <p14:creationId xmlns:p14="http://schemas.microsoft.com/office/powerpoint/2010/main" val="125186801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475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ransition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6" name="Group 15">
            <a:extLst>
              <a:ext uri="{FF2B5EF4-FFF2-40B4-BE49-F238E27FC236}">
                <a16:creationId xmlns:a16="http://schemas.microsoft.com/office/drawing/2014/main" id="{BE37461D-060E-0E01-F698-898A2E845818}"/>
              </a:ext>
            </a:extLst>
          </p:cNvPr>
          <p:cNvGrpSpPr/>
          <p:nvPr userDrawn="1"/>
        </p:nvGrpSpPr>
        <p:grpSpPr>
          <a:xfrm>
            <a:off x="-218" y="-3702"/>
            <a:ext cx="9144000" cy="6272048"/>
            <a:chOff x="-218" y="-3702"/>
            <a:chExt cx="9144000" cy="6272048"/>
          </a:xfrm>
        </p:grpSpPr>
        <p:pic>
          <p:nvPicPr>
            <p:cNvPr id="6" name="Picture 5">
              <a:extLst>
                <a:ext uri="{FF2B5EF4-FFF2-40B4-BE49-F238E27FC236}">
                  <a16:creationId xmlns:a16="http://schemas.microsoft.com/office/drawing/2014/main" id="{6A0DF8FC-1FC1-F06B-686A-BA2232F7D089}"/>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18" y="-3702"/>
              <a:ext cx="9144000" cy="6088866"/>
            </a:xfrm>
            <a:prstGeom prst="rect">
              <a:avLst/>
            </a:prstGeom>
            <a:effectLst/>
          </p:spPr>
        </p:pic>
        <p:sp>
          <p:nvSpPr>
            <p:cNvPr id="11" name="TextBox 10">
              <a:extLst>
                <a:ext uri="{FF2B5EF4-FFF2-40B4-BE49-F238E27FC236}">
                  <a16:creationId xmlns:a16="http://schemas.microsoft.com/office/drawing/2014/main" id="{EB94F49D-571E-1FDA-D1A4-7D853BFAF3B9}"/>
                </a:ext>
              </a:extLst>
            </p:cNvPr>
            <p:cNvSpPr txBox="1"/>
            <p:nvPr userDrawn="1"/>
          </p:nvSpPr>
          <p:spPr>
            <a:xfrm>
              <a:off x="3467621" y="6022125"/>
              <a:ext cx="2305952" cy="246221"/>
            </a:xfrm>
            <a:prstGeom prst="rect">
              <a:avLst/>
            </a:prstGeom>
            <a:noFill/>
          </p:spPr>
          <p:txBody>
            <a:bodyPr wrap="none" rtlCol="0">
              <a:spAutoFit/>
            </a:bodyPr>
            <a:lstStyle/>
            <a:p>
              <a:pPr algn="ctr"/>
              <a:r>
                <a:rPr lang="en-US" sz="1000" b="1" dirty="0">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grpSp>
      <p:sp>
        <p:nvSpPr>
          <p:cNvPr id="18" name="Title Placeholder 1">
            <a:extLst>
              <a:ext uri="{FF2B5EF4-FFF2-40B4-BE49-F238E27FC236}">
                <a16:creationId xmlns:a16="http://schemas.microsoft.com/office/drawing/2014/main" id="{BDB43B0A-8BF7-5A3B-6759-DD3F657F7A95}"/>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19" name="Picture 18">
            <a:extLst>
              <a:ext uri="{FF2B5EF4-FFF2-40B4-BE49-F238E27FC236}">
                <a16:creationId xmlns:a16="http://schemas.microsoft.com/office/drawing/2014/main" id="{910F1152-CA75-F764-BD8D-119A91B8594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2" name="Rectangle 61">
            <a:extLst>
              <a:ext uri="{FF2B5EF4-FFF2-40B4-BE49-F238E27FC236}">
                <a16:creationId xmlns:a16="http://schemas.microsoft.com/office/drawing/2014/main" id="{636438DE-FB3D-50B6-8DC3-FBAFAB6288BC}"/>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a:extLst>
              <a:ext uri="{FF2B5EF4-FFF2-40B4-BE49-F238E27FC236}">
                <a16:creationId xmlns:a16="http://schemas.microsoft.com/office/drawing/2014/main" id="{E7EAC9B2-7494-89AF-A05A-378B57195B79}"/>
              </a:ext>
            </a:extLst>
          </p:cNvPr>
          <p:cNvGrpSpPr/>
          <p:nvPr userDrawn="1"/>
        </p:nvGrpSpPr>
        <p:grpSpPr>
          <a:xfrm>
            <a:off x="-13020" y="6078647"/>
            <a:ext cx="9176753" cy="200055"/>
            <a:chOff x="-823" y="6611053"/>
            <a:chExt cx="9183128" cy="200055"/>
          </a:xfrm>
        </p:grpSpPr>
        <p:cxnSp>
          <p:nvCxnSpPr>
            <p:cNvPr id="64" name="Straight Connector 63">
              <a:extLst>
                <a:ext uri="{FF2B5EF4-FFF2-40B4-BE49-F238E27FC236}">
                  <a16:creationId xmlns:a16="http://schemas.microsoft.com/office/drawing/2014/main" id="{AFDB1245-86B0-8404-BB33-D45B59BA076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2A2FDAC-2600-36A8-BDEF-1F698396560B}"/>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6" name="Straight Connector 65">
            <a:extLst>
              <a:ext uri="{FF2B5EF4-FFF2-40B4-BE49-F238E27FC236}">
                <a16:creationId xmlns:a16="http://schemas.microsoft.com/office/drawing/2014/main" id="{E18B3903-E7BB-A6F5-0E42-3FD9356BC19F}"/>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7" name="AMC">
            <a:extLst>
              <a:ext uri="{FF2B5EF4-FFF2-40B4-BE49-F238E27FC236}">
                <a16:creationId xmlns:a16="http://schemas.microsoft.com/office/drawing/2014/main" id="{A5B62CBF-D59B-5DD5-93DD-1DCFC4B485A3}"/>
              </a:ext>
            </a:extLst>
          </p:cNvPr>
          <p:cNvGrpSpPr>
            <a:grpSpLocks noChangeAspect="1"/>
          </p:cNvGrpSpPr>
          <p:nvPr userDrawn="1"/>
        </p:nvGrpSpPr>
        <p:grpSpPr bwMode="auto">
          <a:xfrm>
            <a:off x="7683773" y="5747531"/>
            <a:ext cx="577241" cy="677368"/>
            <a:chOff x="3311" y="1116"/>
            <a:chExt cx="1816" cy="2131"/>
          </a:xfrm>
        </p:grpSpPr>
        <p:sp>
          <p:nvSpPr>
            <p:cNvPr id="68" name="WHITE bkgrnd">
              <a:extLst>
                <a:ext uri="{FF2B5EF4-FFF2-40B4-BE49-F238E27FC236}">
                  <a16:creationId xmlns:a16="http://schemas.microsoft.com/office/drawing/2014/main" id="{FA9A24AD-D836-EB56-F6FC-3E5846CAFFA5}"/>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69" name="BLACK outline">
              <a:extLst>
                <a:ext uri="{FF2B5EF4-FFF2-40B4-BE49-F238E27FC236}">
                  <a16:creationId xmlns:a16="http://schemas.microsoft.com/office/drawing/2014/main" id="{9C51BFEE-7F6B-ADF7-0154-381A2FCA86E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0" name="BLUE">
              <a:extLst>
                <a:ext uri="{FF2B5EF4-FFF2-40B4-BE49-F238E27FC236}">
                  <a16:creationId xmlns:a16="http://schemas.microsoft.com/office/drawing/2014/main" id="{AE071DB0-6941-24E4-D4A1-21D27A3EBF3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1" name="RED">
              <a:extLst>
                <a:ext uri="{FF2B5EF4-FFF2-40B4-BE49-F238E27FC236}">
                  <a16:creationId xmlns:a16="http://schemas.microsoft.com/office/drawing/2014/main" id="{F6C3ACA7-316F-E1AA-1DFA-6E4435C3F4C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72" name="Picture 71">
            <a:extLst>
              <a:ext uri="{FF2B5EF4-FFF2-40B4-BE49-F238E27FC236}">
                <a16:creationId xmlns:a16="http://schemas.microsoft.com/office/drawing/2014/main" id="{C283641D-7B83-8BC9-2469-43D89A5CA51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2" name="Picture 1" descr="800px-US-O10_insignia_svg.png">
            <a:extLst>
              <a:ext uri="{FF2B5EF4-FFF2-40B4-BE49-F238E27FC236}">
                <a16:creationId xmlns:a16="http://schemas.microsoft.com/office/drawing/2014/main" id="{4ED72442-2512-D97E-DA47-DA12FFE3755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3B7773A9-FA8F-2324-7DED-E6CB9A11E00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43339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U.S. Army" descr="U.S. Army">
            <a:extLst>
              <a:ext uri="{FF2B5EF4-FFF2-40B4-BE49-F238E27FC236}">
                <a16:creationId xmlns:a16="http://schemas.microsoft.com/office/drawing/2014/main" id="{FDD089FB-02CF-8FAE-2635-F673EE50F0F8}"/>
              </a:ext>
            </a:extLst>
          </p:cNvPr>
          <p:cNvPicPr>
            <a:picLocks noChangeAspect="1"/>
          </p:cNvPicPr>
          <p:nvPr userDrawn="1"/>
        </p:nvPicPr>
        <p:blipFill>
          <a:blip r:embed="rId3"/>
          <a:stretch>
            <a:fillRect/>
          </a:stretch>
        </p:blipFill>
        <p:spPr bwMode="black">
          <a:xfrm>
            <a:off x="109855" y="112631"/>
            <a:ext cx="3246120" cy="1225808"/>
          </a:xfrm>
          <a:prstGeom prst="rect">
            <a:avLst/>
          </a:prstGeom>
        </p:spPr>
      </p:pic>
      <p:grpSp>
        <p:nvGrpSpPr>
          <p:cNvPr id="6" name="Group">
            <a:extLst>
              <a:ext uri="{FF2B5EF4-FFF2-40B4-BE49-F238E27FC236}">
                <a16:creationId xmlns:a16="http://schemas.microsoft.com/office/drawing/2014/main" id="{6F4FA687-F60B-BC3A-D7A8-6F4523AF630C}"/>
              </a:ext>
              <a:ext uri="{C183D7F6-B498-43B3-948B-1728B52AA6E4}">
                <adec:decorative xmlns:adec="http://schemas.microsoft.com/office/drawing/2017/decorative" val="1"/>
              </a:ext>
            </a:extLst>
          </p:cNvPr>
          <p:cNvGrpSpPr/>
          <p:nvPr userDrawn="1"/>
        </p:nvGrpSpPr>
        <p:grpSpPr>
          <a:xfrm>
            <a:off x="411956" y="1639019"/>
            <a:ext cx="6903244" cy="3648973"/>
            <a:chOff x="411163" y="2240280"/>
            <a:chExt cx="6446837" cy="2377440"/>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411163" y="2240280"/>
              <a:ext cx="6446837"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dirty="0"/>
            </a:p>
          </p:txBody>
        </p: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411163" y="3931920"/>
              <a:ext cx="6446837"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cxnSp>
          <p:nvCxnSpPr>
            <p:cNvPr id="15" name="Line">
              <a:extLst>
                <a:ext uri="{FF2B5EF4-FFF2-40B4-BE49-F238E27FC236}">
                  <a16:creationId xmlns:a16="http://schemas.microsoft.com/office/drawing/2014/main" id="{7F1F819D-50CB-87A3-F07D-A4A5012445F1}"/>
                </a:ext>
                <a:ext uri="{C183D7F6-B498-43B3-948B-1728B52AA6E4}">
                  <adec:decorative xmlns:adec="http://schemas.microsoft.com/office/drawing/2017/decorative" val="1"/>
                </a:ext>
              </a:extLst>
            </p:cNvPr>
            <p:cNvCxnSpPr>
              <a:cxnSpLocks/>
            </p:cNvCxnSpPr>
            <p:nvPr userDrawn="1"/>
          </p:nvCxnSpPr>
          <p:spPr>
            <a:xfrm>
              <a:off x="4435475" y="3931920"/>
              <a:ext cx="0" cy="68580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sp>
        <p:nvSpPr>
          <p:cNvPr id="2" name="Title 1"/>
          <p:cNvSpPr>
            <a:spLocks noGrp="1"/>
          </p:cNvSpPr>
          <p:nvPr>
            <p:ph type="ctrTitle" hasCustomPrompt="1"/>
          </p:nvPr>
        </p:nvSpPr>
        <p:spPr>
          <a:xfrm>
            <a:off x="754811" y="2380695"/>
            <a:ext cx="5899150" cy="1325880"/>
          </a:xfrm>
        </p:spPr>
        <p:txBody>
          <a:bodyPr anchor="t" anchorCtr="0"/>
          <a:lstStyle>
            <a:lvl1pPr algn="l">
              <a:lnSpc>
                <a:spcPct val="80000"/>
              </a:lnSpc>
              <a:defRPr sz="3600"/>
            </a:lvl1pPr>
          </a:lstStyle>
          <a:p>
            <a:r>
              <a:rPr lang="en-US" dirty="0"/>
              <a:t>[Presentation title]</a:t>
            </a:r>
          </a:p>
        </p:txBody>
      </p:sp>
      <p:sp>
        <p:nvSpPr>
          <p:cNvPr id="3" name="Subtitle 2"/>
          <p:cNvSpPr>
            <a:spLocks noGrp="1"/>
          </p:cNvSpPr>
          <p:nvPr>
            <p:ph type="subTitle" idx="1" hasCustomPrompt="1"/>
          </p:nvPr>
        </p:nvSpPr>
        <p:spPr>
          <a:xfrm>
            <a:off x="710591" y="4448251"/>
            <a:ext cx="3520440"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subtitle/description]</a:t>
            </a:r>
          </a:p>
        </p:txBody>
      </p:sp>
      <p:sp>
        <p:nvSpPr>
          <p:cNvPr id="11" name="Text Placeholder 3">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4937137" y="4448251"/>
            <a:ext cx="1876426"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[00 Month 0000]</a:t>
            </a:r>
          </a:p>
        </p:txBody>
      </p:sp>
      <p:sp>
        <p:nvSpPr>
          <p:cNvPr id="4" name="Footer">
            <a:extLst>
              <a:ext uri="{FF2B5EF4-FFF2-40B4-BE49-F238E27FC236}">
                <a16:creationId xmlns:a16="http://schemas.microsoft.com/office/drawing/2014/main" id="{9E269A84-0C01-7C59-EA6E-9D175C261833}"/>
              </a:ext>
            </a:extLst>
          </p:cNvPr>
          <p:cNvSpPr txBox="1"/>
          <p:nvPr userDrawn="1"/>
        </p:nvSpPr>
        <p:spPr>
          <a:xfrm>
            <a:off x="2560001" y="6617090"/>
            <a:ext cx="4023996" cy="182880"/>
          </a:xfrm>
          <a:prstGeom prst="rect">
            <a:avLst/>
          </a:prstGeom>
          <a:noFill/>
        </p:spPr>
        <p:txBody>
          <a:bodyPr wrap="none" lIns="0" tIns="0" rIns="0" bIns="0" rtlCol="0" anchor="b" anchorCtr="0">
            <a:noAutofit/>
          </a:bodyPr>
          <a:lstStyle/>
          <a:p>
            <a:pPr marL="0" indent="0" algn="ctr">
              <a:lnSpc>
                <a:spcPct val="100000"/>
              </a:lnSpc>
              <a:spcBef>
                <a:spcPts val="0"/>
              </a:spcBef>
              <a:buSzPct val="100000"/>
              <a:buFontTx/>
              <a:buNone/>
            </a:pPr>
            <a:r>
              <a:rPr lang="en-US" sz="700" b="1" cap="all" baseline="0" dirty="0">
                <a:solidFill>
                  <a:schemeClr val="tx2"/>
                </a:solidFill>
              </a:rPr>
              <a:t>[UNCLASSIFIED]</a:t>
            </a:r>
          </a:p>
        </p:txBody>
      </p:sp>
      <p:sp>
        <p:nvSpPr>
          <p:cNvPr id="5" name="Footer">
            <a:extLst>
              <a:ext uri="{FF2B5EF4-FFF2-40B4-BE49-F238E27FC236}">
                <a16:creationId xmlns:a16="http://schemas.microsoft.com/office/drawing/2014/main" id="{F2C74F33-E963-1571-4F7C-C65110423A0C}"/>
              </a:ext>
            </a:extLst>
          </p:cNvPr>
          <p:cNvSpPr txBox="1"/>
          <p:nvPr userDrawn="1"/>
        </p:nvSpPr>
        <p:spPr>
          <a:xfrm>
            <a:off x="2560001" y="-29894"/>
            <a:ext cx="4023996" cy="182880"/>
          </a:xfrm>
          <a:prstGeom prst="rect">
            <a:avLst/>
          </a:prstGeom>
          <a:noFill/>
        </p:spPr>
        <p:txBody>
          <a:bodyPr wrap="none" lIns="0" tIns="0" rIns="0" bIns="0" rtlCol="0" anchor="b" anchorCtr="0">
            <a:noAutofit/>
          </a:bodyPr>
          <a:lstStyle/>
          <a:p>
            <a:pPr marL="0" indent="0" algn="ctr">
              <a:lnSpc>
                <a:spcPct val="100000"/>
              </a:lnSpc>
              <a:spcBef>
                <a:spcPts val="0"/>
              </a:spcBef>
              <a:buSzPct val="100000"/>
              <a:buFontTx/>
              <a:buNone/>
            </a:pPr>
            <a:r>
              <a:rPr lang="en-US" sz="700" b="1" cap="all" baseline="0" dirty="0">
                <a:solidFill>
                  <a:schemeClr val="tx2"/>
                </a:solidFill>
              </a:rPr>
              <a:t>[UNCLASSIFIED]</a:t>
            </a:r>
          </a:p>
        </p:txBody>
      </p:sp>
      <p:pic>
        <p:nvPicPr>
          <p:cNvPr id="7" name="Picture Placeholder 1">
            <a:extLst>
              <a:ext uri="{FF2B5EF4-FFF2-40B4-BE49-F238E27FC236}">
                <a16:creationId xmlns:a16="http://schemas.microsoft.com/office/drawing/2014/main" id="{40B12036-12A8-649D-E6A3-A44F73C083FD}"/>
              </a:ext>
            </a:extLst>
          </p:cNvPr>
          <p:cNvPicPr>
            <a:picLocks noChangeAspect="1"/>
          </p:cNvPicPr>
          <p:nvPr userDrawn="1"/>
        </p:nvPicPr>
        <p:blipFill rotWithShape="1">
          <a:blip r:embed="rId4"/>
          <a:srcRect l="-4174" t="-2905" r="-5494" b="-6663"/>
          <a:stretch/>
        </p:blipFill>
        <p:spPr>
          <a:xfrm>
            <a:off x="7553254" y="5996587"/>
            <a:ext cx="726765" cy="741683"/>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D99D60BF-C598-359A-1536-4589B338ECF8}"/>
              </a:ext>
            </a:extLst>
          </p:cNvPr>
          <p:cNvPicPr>
            <a:picLocks noChangeAspect="1"/>
          </p:cNvPicPr>
          <p:nvPr userDrawn="1"/>
        </p:nvPicPr>
        <p:blipFill>
          <a:blip r:embed="rId5"/>
          <a:stretch>
            <a:fillRect/>
          </a:stretch>
        </p:blipFill>
        <p:spPr>
          <a:xfrm>
            <a:off x="6813563" y="6018330"/>
            <a:ext cx="583191" cy="685201"/>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FE98D4A9-2A5B-EF1D-0621-5488BE8EE4B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63726" y="5996587"/>
            <a:ext cx="692778" cy="707210"/>
          </a:xfrm>
          <a:prstGeom prst="rect">
            <a:avLst/>
          </a:prstGeom>
        </p:spPr>
      </p:pic>
    </p:spTree>
    <p:extLst>
      <p:ext uri="{BB962C8B-B14F-4D97-AF65-F5344CB8AC3E}">
        <p14:creationId xmlns:p14="http://schemas.microsoft.com/office/powerpoint/2010/main" val="177204490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2" name="Picture 1">
            <a:extLst>
              <a:ext uri="{FF2B5EF4-FFF2-40B4-BE49-F238E27FC236}">
                <a16:creationId xmlns:a16="http://schemas.microsoft.com/office/drawing/2014/main" id="{B79901A9-059A-1BD5-62C2-0A8043C01D22}"/>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94" y="0"/>
            <a:ext cx="9147291" cy="6163056"/>
          </a:xfrm>
          <a:prstGeom prst="rect">
            <a:avLst/>
          </a:prstGeom>
          <a:noFill/>
          <a:effectLst/>
        </p:spPr>
      </p:pic>
      <p:sp>
        <p:nvSpPr>
          <p:cNvPr id="18" name="Title Placeholder 1">
            <a:extLst>
              <a:ext uri="{FF2B5EF4-FFF2-40B4-BE49-F238E27FC236}">
                <a16:creationId xmlns:a16="http://schemas.microsoft.com/office/drawing/2014/main" id="{EBF2B9F2-660D-BA44-21B7-FC095FAC79FC}"/>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19" name="Picture 18">
            <a:extLst>
              <a:ext uri="{FF2B5EF4-FFF2-40B4-BE49-F238E27FC236}">
                <a16:creationId xmlns:a16="http://schemas.microsoft.com/office/drawing/2014/main" id="{F86B353A-D389-A689-0E3D-DF81F546EB9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3" name="Rectangle 62">
            <a:extLst>
              <a:ext uri="{FF2B5EF4-FFF2-40B4-BE49-F238E27FC236}">
                <a16:creationId xmlns:a16="http://schemas.microsoft.com/office/drawing/2014/main" id="{6E629478-BE70-6454-70DB-E179407A3356}"/>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9F4E2C0B-5996-E71E-F239-A8D7327DB979}"/>
              </a:ext>
            </a:extLst>
          </p:cNvPr>
          <p:cNvGrpSpPr/>
          <p:nvPr userDrawn="1"/>
        </p:nvGrpSpPr>
        <p:grpSpPr>
          <a:xfrm>
            <a:off x="-13020" y="6078647"/>
            <a:ext cx="9176753" cy="200055"/>
            <a:chOff x="-823" y="6611053"/>
            <a:chExt cx="9183128" cy="200055"/>
          </a:xfrm>
        </p:grpSpPr>
        <p:cxnSp>
          <p:nvCxnSpPr>
            <p:cNvPr id="65" name="Straight Connector 64">
              <a:extLst>
                <a:ext uri="{FF2B5EF4-FFF2-40B4-BE49-F238E27FC236}">
                  <a16:creationId xmlns:a16="http://schemas.microsoft.com/office/drawing/2014/main" id="{AE0569D9-CE41-9E0F-5C0E-43E5E9E12D7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74AD0BCB-0118-34D1-4861-49565EBED9AC}"/>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7" name="Straight Connector 66">
            <a:extLst>
              <a:ext uri="{FF2B5EF4-FFF2-40B4-BE49-F238E27FC236}">
                <a16:creationId xmlns:a16="http://schemas.microsoft.com/office/drawing/2014/main" id="{E82408E0-3458-4F49-D62A-ABBA6AA76C24}"/>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8" name="AMC">
            <a:extLst>
              <a:ext uri="{FF2B5EF4-FFF2-40B4-BE49-F238E27FC236}">
                <a16:creationId xmlns:a16="http://schemas.microsoft.com/office/drawing/2014/main" id="{0E048E65-ADBE-A325-082E-790344B033FC}"/>
              </a:ext>
            </a:extLst>
          </p:cNvPr>
          <p:cNvGrpSpPr>
            <a:grpSpLocks noChangeAspect="1"/>
          </p:cNvGrpSpPr>
          <p:nvPr userDrawn="1"/>
        </p:nvGrpSpPr>
        <p:grpSpPr bwMode="auto">
          <a:xfrm>
            <a:off x="7683773" y="5747531"/>
            <a:ext cx="577241" cy="677368"/>
            <a:chOff x="3311" y="1116"/>
            <a:chExt cx="1816" cy="2131"/>
          </a:xfrm>
        </p:grpSpPr>
        <p:sp>
          <p:nvSpPr>
            <p:cNvPr id="69" name="WHITE bkgrnd">
              <a:extLst>
                <a:ext uri="{FF2B5EF4-FFF2-40B4-BE49-F238E27FC236}">
                  <a16:creationId xmlns:a16="http://schemas.microsoft.com/office/drawing/2014/main" id="{EC45BC9B-258F-1A3B-0DFC-8767AB74F41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0" name="BLACK outline">
              <a:extLst>
                <a:ext uri="{FF2B5EF4-FFF2-40B4-BE49-F238E27FC236}">
                  <a16:creationId xmlns:a16="http://schemas.microsoft.com/office/drawing/2014/main" id="{8980677A-7B83-2D3D-C029-9303DE0C54A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1" name="BLUE">
              <a:extLst>
                <a:ext uri="{FF2B5EF4-FFF2-40B4-BE49-F238E27FC236}">
                  <a16:creationId xmlns:a16="http://schemas.microsoft.com/office/drawing/2014/main" id="{62256B08-BFD1-2CF1-CCC6-EE0042D4FBB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2" name="RED">
              <a:extLst>
                <a:ext uri="{FF2B5EF4-FFF2-40B4-BE49-F238E27FC236}">
                  <a16:creationId xmlns:a16="http://schemas.microsoft.com/office/drawing/2014/main" id="{7F0D72AD-824E-6BD0-A0C5-7D6ABFABBF96}"/>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73" name="Picture 72">
            <a:extLst>
              <a:ext uri="{FF2B5EF4-FFF2-40B4-BE49-F238E27FC236}">
                <a16:creationId xmlns:a16="http://schemas.microsoft.com/office/drawing/2014/main" id="{90E45AAF-EAE9-46B8-435B-242AF44F987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3" name="Picture 2" descr="800px-US-O10_insignia_svg.png">
            <a:extLst>
              <a:ext uri="{FF2B5EF4-FFF2-40B4-BE49-F238E27FC236}">
                <a16:creationId xmlns:a16="http://schemas.microsoft.com/office/drawing/2014/main" id="{9E06873E-72C2-41F9-88F9-2569EDBF965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B1ABD116-3A9A-C20A-342D-A02E221FA0EC}"/>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8467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ransition Slide 3">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0D6E72D7-AE84-4CF4-0576-8690654676E5}"/>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0"/>
            <a:ext cx="9144000" cy="6163056"/>
          </a:xfrm>
          <a:prstGeom prst="rect">
            <a:avLst/>
          </a:prstGeom>
          <a:effectLst/>
        </p:spPr>
      </p:pic>
      <p:sp>
        <p:nvSpPr>
          <p:cNvPr id="2" name="Title Placeholder 1">
            <a:extLst>
              <a:ext uri="{FF2B5EF4-FFF2-40B4-BE49-F238E27FC236}">
                <a16:creationId xmlns:a16="http://schemas.microsoft.com/office/drawing/2014/main" id="{937873A0-3ADE-C3FC-7042-731AA7F92118}"/>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3" name="Picture 2">
            <a:extLst>
              <a:ext uri="{FF2B5EF4-FFF2-40B4-BE49-F238E27FC236}">
                <a16:creationId xmlns:a16="http://schemas.microsoft.com/office/drawing/2014/main" id="{5BA5145D-5CDD-71DC-8769-9373C9C17A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0BEAE806-8572-34EB-D87C-6C96E7D86EC9}"/>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a:extLst>
              <a:ext uri="{FF2B5EF4-FFF2-40B4-BE49-F238E27FC236}">
                <a16:creationId xmlns:a16="http://schemas.microsoft.com/office/drawing/2014/main" id="{01BC4870-D1D4-B6A9-1BE5-C2BFEA64A9EE}"/>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203498AF-EB7F-ED8B-B4FA-922DA01D3E3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D4A638E-B4A0-63B2-302F-818978040F6E}"/>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8" name="Straight Connector 67">
            <a:extLst>
              <a:ext uri="{FF2B5EF4-FFF2-40B4-BE49-F238E27FC236}">
                <a16:creationId xmlns:a16="http://schemas.microsoft.com/office/drawing/2014/main" id="{034B5A96-35C8-F57B-5A3C-1371940A421D}"/>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3D2054B7-DFC2-A887-1ECD-B25F7254ABA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46ACC3B1-C080-AC30-380E-A77FFFA945F7}"/>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37514AE2-40B4-19F8-35EF-732C3DDA01D6}"/>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1BE23C5-664F-650D-FDB9-41BA6C5F7A53}"/>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FB6196C-FD3B-BB74-6DF1-B1933A1B3900}"/>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3651695E-B8BF-AF6C-7C2A-4A79E012150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8" name="Picture 7" descr="800px-US-O10_insignia_svg.png">
            <a:extLst>
              <a:ext uri="{FF2B5EF4-FFF2-40B4-BE49-F238E27FC236}">
                <a16:creationId xmlns:a16="http://schemas.microsoft.com/office/drawing/2014/main" id="{293708AD-062F-E5FD-8540-573CA041AB5B}"/>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0261474F-A80F-B9BA-AAEB-7D344EBD74D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176813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ransition Slide 4">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A17ED2AF-F1C6-0FD2-CD56-6A55A37D1C06}"/>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381"/>
            <a:ext cx="9144000" cy="6163056"/>
          </a:xfrm>
          <a:prstGeom prst="rect">
            <a:avLst/>
          </a:prstGeom>
          <a:effectLst/>
        </p:spPr>
      </p:pic>
      <p:sp>
        <p:nvSpPr>
          <p:cNvPr id="3" name="Title Placeholder 1">
            <a:extLst>
              <a:ext uri="{FF2B5EF4-FFF2-40B4-BE49-F238E27FC236}">
                <a16:creationId xmlns:a16="http://schemas.microsoft.com/office/drawing/2014/main" id="{77B26595-AFF1-A461-53CB-843A2D157E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8" name="Picture 7">
            <a:extLst>
              <a:ext uri="{FF2B5EF4-FFF2-40B4-BE49-F238E27FC236}">
                <a16:creationId xmlns:a16="http://schemas.microsoft.com/office/drawing/2014/main" id="{FFC00729-A179-1234-FC2A-E507BD9E32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7E59FB3B-B516-CAA0-1456-32CEC67334BF}"/>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a:extLst>
              <a:ext uri="{FF2B5EF4-FFF2-40B4-BE49-F238E27FC236}">
                <a16:creationId xmlns:a16="http://schemas.microsoft.com/office/drawing/2014/main" id="{99AFC963-87A0-347B-7756-1C61058FA917}"/>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9A049219-FF67-DAE6-8B36-EF12D1DEFDB5}"/>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5FEE851-7B66-1209-F64D-0C885522C3C8}"/>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8" name="Straight Connector 67">
            <a:extLst>
              <a:ext uri="{FF2B5EF4-FFF2-40B4-BE49-F238E27FC236}">
                <a16:creationId xmlns:a16="http://schemas.microsoft.com/office/drawing/2014/main" id="{2B0A9FB9-1C2B-4638-1AF7-76CE2394CCF5}"/>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C9D64A83-EB81-6CEC-1836-AA1673EFBC3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6B84A696-E218-9662-061E-36D05DED24A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DA3DE2BE-799F-20B1-6074-3BFB3EEF76E5}"/>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3DDADC9-5B35-212D-075B-080EADC554D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5EA9833-15AD-A133-1D72-8E8B97C707D5}"/>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A9D161E2-8A12-F01D-02DF-B641F1044A5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2" name="Picture 1" descr="800px-US-O10_insignia_svg.png">
            <a:extLst>
              <a:ext uri="{FF2B5EF4-FFF2-40B4-BE49-F238E27FC236}">
                <a16:creationId xmlns:a16="http://schemas.microsoft.com/office/drawing/2014/main" id="{F155C002-5105-BE50-ACD2-CE310EDCA5A9}"/>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42F88708-5C4D-608D-8501-35F70CD611B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30659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ackup or Guidanc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pic>
        <p:nvPicPr>
          <p:cNvPr id="3" name="Picture 2">
            <a:extLst>
              <a:ext uri="{FF2B5EF4-FFF2-40B4-BE49-F238E27FC236}">
                <a16:creationId xmlns:a16="http://schemas.microsoft.com/office/drawing/2014/main" id="{E4F7953F-1ACC-DC00-C907-851FCD6B78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grpSp>
        <p:nvGrpSpPr>
          <p:cNvPr id="24" name="Group 23">
            <a:extLst>
              <a:ext uri="{FF2B5EF4-FFF2-40B4-BE49-F238E27FC236}">
                <a16:creationId xmlns:a16="http://schemas.microsoft.com/office/drawing/2014/main" id="{B70EA5DA-B947-653D-8912-F2D513125BB2}"/>
              </a:ext>
            </a:extLst>
          </p:cNvPr>
          <p:cNvGrpSpPr/>
          <p:nvPr userDrawn="1"/>
        </p:nvGrpSpPr>
        <p:grpSpPr>
          <a:xfrm>
            <a:off x="-13020" y="6389931"/>
            <a:ext cx="9176753" cy="200055"/>
            <a:chOff x="-823" y="6601325"/>
            <a:chExt cx="9183128" cy="200055"/>
          </a:xfrm>
        </p:grpSpPr>
        <p:cxnSp>
          <p:nvCxnSpPr>
            <p:cNvPr id="25" name="Straight Connector 24">
              <a:extLst>
                <a:ext uri="{FF2B5EF4-FFF2-40B4-BE49-F238E27FC236}">
                  <a16:creationId xmlns:a16="http://schemas.microsoft.com/office/drawing/2014/main" id="{53DC60C6-DB1B-EA27-DAA5-6D5651E22DE3}"/>
                </a:ext>
              </a:extLst>
            </p:cNvPr>
            <p:cNvCxnSpPr>
              <a:cxnSpLocks/>
            </p:cNvCxnSpPr>
            <p:nvPr userDrawn="1"/>
          </p:nvCxnSpPr>
          <p:spPr>
            <a:xfrm flipV="1">
              <a:off x="-823" y="6624065"/>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0EFF4C9-7629-233A-E393-EBADDF9E8FC9}"/>
                </a:ext>
              </a:extLst>
            </p:cNvPr>
            <p:cNvSpPr txBox="1"/>
            <p:nvPr userDrawn="1"/>
          </p:nvSpPr>
          <p:spPr>
            <a:xfrm>
              <a:off x="3400361" y="6601325"/>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27" name="Straight Connector 26">
            <a:extLst>
              <a:ext uri="{FF2B5EF4-FFF2-40B4-BE49-F238E27FC236}">
                <a16:creationId xmlns:a16="http://schemas.microsoft.com/office/drawing/2014/main" id="{25A56150-4E0F-6B90-CA73-D8DDAA88CFBF}"/>
              </a:ext>
            </a:extLst>
          </p:cNvPr>
          <p:cNvCxnSpPr>
            <a:cxnSpLocks/>
          </p:cNvCxnSpPr>
          <p:nvPr userDrawn="1"/>
        </p:nvCxnSpPr>
        <p:spPr>
          <a:xfrm>
            <a:off x="-23576" y="6546952"/>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28" name="AMC">
            <a:extLst>
              <a:ext uri="{FF2B5EF4-FFF2-40B4-BE49-F238E27FC236}">
                <a16:creationId xmlns:a16="http://schemas.microsoft.com/office/drawing/2014/main" id="{B32B51D1-9381-9348-5F62-1C716BE418BD}"/>
              </a:ext>
            </a:extLst>
          </p:cNvPr>
          <p:cNvGrpSpPr>
            <a:grpSpLocks noChangeAspect="1"/>
          </p:cNvGrpSpPr>
          <p:nvPr userDrawn="1"/>
        </p:nvGrpSpPr>
        <p:grpSpPr bwMode="auto">
          <a:xfrm>
            <a:off x="7683773" y="6068543"/>
            <a:ext cx="577241" cy="677368"/>
            <a:chOff x="3311" y="1116"/>
            <a:chExt cx="1816" cy="2131"/>
          </a:xfrm>
        </p:grpSpPr>
        <p:sp>
          <p:nvSpPr>
            <p:cNvPr id="29" name="WHITE bkgrnd">
              <a:extLst>
                <a:ext uri="{FF2B5EF4-FFF2-40B4-BE49-F238E27FC236}">
                  <a16:creationId xmlns:a16="http://schemas.microsoft.com/office/drawing/2014/main" id="{D1AD9D57-9C19-42D2-F5D5-F2D7D6BF9D8E}"/>
                </a:ext>
              </a:extLst>
            </p:cNvPr>
            <p:cNvSpPr>
              <a:spLocks/>
            </p:cNvSpPr>
            <p:nvPr userDrawn="1"/>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30" name="BLACK outline">
              <a:extLst>
                <a:ext uri="{FF2B5EF4-FFF2-40B4-BE49-F238E27FC236}">
                  <a16:creationId xmlns:a16="http://schemas.microsoft.com/office/drawing/2014/main" id="{5C2DA171-42C9-B10F-4687-AB722E4194ED}"/>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31" name="BLUE">
              <a:extLst>
                <a:ext uri="{FF2B5EF4-FFF2-40B4-BE49-F238E27FC236}">
                  <a16:creationId xmlns:a16="http://schemas.microsoft.com/office/drawing/2014/main" id="{EDDFDC83-2940-AC24-788E-25BFB9CDE929}"/>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36" name="RED">
              <a:extLst>
                <a:ext uri="{FF2B5EF4-FFF2-40B4-BE49-F238E27FC236}">
                  <a16:creationId xmlns:a16="http://schemas.microsoft.com/office/drawing/2014/main" id="{18502D7B-D25A-4486-0C1A-230773E0B2FC}"/>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56" name="Picture 55">
            <a:extLst>
              <a:ext uri="{FF2B5EF4-FFF2-40B4-BE49-F238E27FC236}">
                <a16:creationId xmlns:a16="http://schemas.microsoft.com/office/drawing/2014/main" id="{5F17F949-F155-F6A6-A942-2610B79EA78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6071040"/>
            <a:ext cx="715414" cy="673331"/>
          </a:xfrm>
          <a:prstGeom prst="rect">
            <a:avLst/>
          </a:prstGeom>
        </p:spPr>
      </p:pic>
      <p:pic>
        <p:nvPicPr>
          <p:cNvPr id="2" name="Picture 1" descr="800px-US-O10_insignia_svg.png">
            <a:extLst>
              <a:ext uri="{FF2B5EF4-FFF2-40B4-BE49-F238E27FC236}">
                <a16:creationId xmlns:a16="http://schemas.microsoft.com/office/drawing/2014/main" id="{282BC945-EBE1-0D37-18BA-631A8448181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411889"/>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7E55220F-C0F1-3DC0-270F-474C03F3265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411889"/>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106822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Backup or Guidance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2" name="Picture 1">
            <a:extLst>
              <a:ext uri="{FF2B5EF4-FFF2-40B4-BE49-F238E27FC236}">
                <a16:creationId xmlns:a16="http://schemas.microsoft.com/office/drawing/2014/main" id="{2E214DC6-9BBF-4C4E-BD25-7BC713BB67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422" y="-184438"/>
            <a:ext cx="2987444" cy="1132202"/>
          </a:xfrm>
          <a:prstGeom prst="rect">
            <a:avLst/>
          </a:prstGeom>
        </p:spPr>
      </p:pic>
      <p:sp>
        <p:nvSpPr>
          <p:cNvPr id="57" name="Rectangle 56">
            <a:extLst>
              <a:ext uri="{FF2B5EF4-FFF2-40B4-BE49-F238E27FC236}">
                <a16:creationId xmlns:a16="http://schemas.microsoft.com/office/drawing/2014/main" id="{591692FE-F3C4-57F8-5D6B-455D2A2C670D}"/>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1ED7CD6D-CB09-D30F-5FC8-A67147729950}"/>
              </a:ext>
            </a:extLst>
          </p:cNvPr>
          <p:cNvGrpSpPr/>
          <p:nvPr userDrawn="1"/>
        </p:nvGrpSpPr>
        <p:grpSpPr>
          <a:xfrm>
            <a:off x="-13020" y="6078647"/>
            <a:ext cx="9176753" cy="200055"/>
            <a:chOff x="-823" y="6611053"/>
            <a:chExt cx="9183128" cy="200055"/>
          </a:xfrm>
        </p:grpSpPr>
        <p:cxnSp>
          <p:nvCxnSpPr>
            <p:cNvPr id="59" name="Straight Connector 58">
              <a:extLst>
                <a:ext uri="{FF2B5EF4-FFF2-40B4-BE49-F238E27FC236}">
                  <a16:creationId xmlns:a16="http://schemas.microsoft.com/office/drawing/2014/main" id="{A8AEB47E-8792-A6B0-3070-595A822655D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698581A-E668-2191-9588-C59389AAA445}"/>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1" name="Straight Connector 60">
            <a:extLst>
              <a:ext uri="{FF2B5EF4-FFF2-40B4-BE49-F238E27FC236}">
                <a16:creationId xmlns:a16="http://schemas.microsoft.com/office/drawing/2014/main" id="{52483D76-44D2-4EAF-BFCD-D6159C7638DC}"/>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2" name="AMC">
            <a:extLst>
              <a:ext uri="{FF2B5EF4-FFF2-40B4-BE49-F238E27FC236}">
                <a16:creationId xmlns:a16="http://schemas.microsoft.com/office/drawing/2014/main" id="{BF68FA4D-1CDB-F22C-5170-AAB139C58991}"/>
              </a:ext>
            </a:extLst>
          </p:cNvPr>
          <p:cNvGrpSpPr>
            <a:grpSpLocks noChangeAspect="1"/>
          </p:cNvGrpSpPr>
          <p:nvPr userDrawn="1"/>
        </p:nvGrpSpPr>
        <p:grpSpPr bwMode="auto">
          <a:xfrm>
            <a:off x="7683773" y="5747531"/>
            <a:ext cx="577241" cy="677368"/>
            <a:chOff x="3311" y="1116"/>
            <a:chExt cx="1816" cy="2131"/>
          </a:xfrm>
        </p:grpSpPr>
        <p:sp>
          <p:nvSpPr>
            <p:cNvPr id="63" name="WHITE bkgrnd">
              <a:extLst>
                <a:ext uri="{FF2B5EF4-FFF2-40B4-BE49-F238E27FC236}">
                  <a16:creationId xmlns:a16="http://schemas.microsoft.com/office/drawing/2014/main" id="{B1E205E7-5A87-165C-F88F-1A20B9310923}"/>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64" name="BLACK outline">
              <a:extLst>
                <a:ext uri="{FF2B5EF4-FFF2-40B4-BE49-F238E27FC236}">
                  <a16:creationId xmlns:a16="http://schemas.microsoft.com/office/drawing/2014/main" id="{D8FDE5D6-A1E9-2F27-98B7-2F3E844D5A2A}"/>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65" name="BLUE">
              <a:extLst>
                <a:ext uri="{FF2B5EF4-FFF2-40B4-BE49-F238E27FC236}">
                  <a16:creationId xmlns:a16="http://schemas.microsoft.com/office/drawing/2014/main" id="{23A3542B-CDFA-8967-A0FE-857C12445F51}"/>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66" name="RED">
              <a:extLst>
                <a:ext uri="{FF2B5EF4-FFF2-40B4-BE49-F238E27FC236}">
                  <a16:creationId xmlns:a16="http://schemas.microsoft.com/office/drawing/2014/main" id="{C53ED7ED-3C73-5539-3DB2-0D5317C02D3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67" name="Picture 66">
            <a:extLst>
              <a:ext uri="{FF2B5EF4-FFF2-40B4-BE49-F238E27FC236}">
                <a16:creationId xmlns:a16="http://schemas.microsoft.com/office/drawing/2014/main" id="{6F8CE5CD-919D-7C5A-83B4-4DFE4719DD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5750028"/>
            <a:ext cx="715414" cy="673331"/>
          </a:xfrm>
          <a:prstGeom prst="rect">
            <a:avLst/>
          </a:prstGeom>
        </p:spPr>
      </p:pic>
      <p:pic>
        <p:nvPicPr>
          <p:cNvPr id="3" name="Picture 2" descr="800px-US-O10_insignia_svg.png">
            <a:extLst>
              <a:ext uri="{FF2B5EF4-FFF2-40B4-BE49-F238E27FC236}">
                <a16:creationId xmlns:a16="http://schemas.microsoft.com/office/drawing/2014/main" id="{47FB7A94-CA35-FF72-6851-1B19B83A130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6B952BAA-8F14-32F9-4A7D-8B1C3ED2A83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187572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961196"/>
            <a:ext cx="777240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836761" y="1144468"/>
            <a:ext cx="77724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800px-US-O10_insignia_svg.png">
            <a:extLst>
              <a:ext uri="{FF2B5EF4-FFF2-40B4-BE49-F238E27FC236}">
                <a16:creationId xmlns:a16="http://schemas.microsoft.com/office/drawing/2014/main" id="{8C18510A-69CD-B593-5D13-91349E4D5A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9165"/>
            <a:ext cx="510279" cy="157646"/>
          </a:xfrm>
          <a:prstGeom prst="rect">
            <a:avLst/>
          </a:prstGeom>
          <a:effectLst>
            <a:outerShdw blurRad="50800" dist="38100" dir="5400000" algn="tl" rotWithShape="0">
              <a:prstClr val="black">
                <a:alpha val="80000"/>
              </a:prstClr>
            </a:outerShdw>
          </a:effectLst>
        </p:spPr>
      </p:pic>
      <p:pic>
        <p:nvPicPr>
          <p:cNvPr id="5" name="Picture 4" descr="800px-US-O10_insignia_svg.png">
            <a:extLst>
              <a:ext uri="{FF2B5EF4-FFF2-40B4-BE49-F238E27FC236}">
                <a16:creationId xmlns:a16="http://schemas.microsoft.com/office/drawing/2014/main" id="{045794FA-DB91-BFAD-6E95-E0DC64CD87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9165"/>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33724484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png"/><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3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30.png"/><Relationship Id="rId5" Type="http://schemas.openxmlformats.org/officeDocument/2006/relationships/slideLayout" Target="../slideLayouts/slideLayout27.xml"/><Relationship Id="rId10" Type="http://schemas.openxmlformats.org/officeDocument/2006/relationships/image" Target="../media/image29.png"/><Relationship Id="rId4" Type="http://schemas.openxmlformats.org/officeDocument/2006/relationships/slideLayout" Target="../slideLayouts/slideLayout26.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CFB2E1-B8E0-B1DC-C539-527F339F520A}"/>
              </a:ext>
            </a:extLst>
          </p:cNvPr>
          <p:cNvSpPr>
            <a:spLocks noGrp="1" noRot="1" noMove="1" noResize="1" noEditPoints="1" noAdjustHandles="1" noChangeArrowheads="1" noChangeShapeType="1"/>
          </p:cNvSpPr>
          <p:nvPr userDrawn="1"/>
        </p:nvSpPr>
        <p:spPr>
          <a:xfrm>
            <a:off x="-8792" y="6476846"/>
            <a:ext cx="9152792" cy="369151"/>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8D311CAF-E684-E20D-24ED-0B819B1A9195}"/>
              </a:ext>
            </a:extLst>
          </p:cNvPr>
          <p:cNvGrpSpPr/>
          <p:nvPr userDrawn="1"/>
        </p:nvGrpSpPr>
        <p:grpSpPr>
          <a:xfrm>
            <a:off x="-13020" y="6469685"/>
            <a:ext cx="9176753" cy="200055"/>
            <a:chOff x="-823" y="6639519"/>
            <a:chExt cx="9183128" cy="200055"/>
          </a:xfrm>
        </p:grpSpPr>
        <p:cxnSp>
          <p:nvCxnSpPr>
            <p:cNvPr id="25" name="Straight Connector 24">
              <a:extLst>
                <a:ext uri="{FF2B5EF4-FFF2-40B4-BE49-F238E27FC236}">
                  <a16:creationId xmlns:a16="http://schemas.microsoft.com/office/drawing/2014/main" id="{1C5178AA-3A40-97F5-BAC2-654CDE2AFD0E}"/>
                </a:ext>
              </a:extLst>
            </p:cNvPr>
            <p:cNvCxnSpPr>
              <a:cxnSpLocks/>
            </p:cNvCxnSpPr>
            <p:nvPr userDrawn="1"/>
          </p:nvCxnSpPr>
          <p:spPr>
            <a:xfrm flipV="1">
              <a:off x="-823" y="6670483"/>
              <a:ext cx="9183128" cy="3346"/>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2B4992-DE1F-519E-5BBC-799688230884}"/>
                </a:ext>
              </a:extLst>
            </p:cNvPr>
            <p:cNvSpPr txBox="1"/>
            <p:nvPr userDrawn="1"/>
          </p:nvSpPr>
          <p:spPr>
            <a:xfrm>
              <a:off x="3400361" y="6639519"/>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 name="Title Placeholder 1"/>
          <p:cNvSpPr>
            <a:spLocks noGrp="1"/>
          </p:cNvSpPr>
          <p:nvPr userDrawn="1">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dirty="0"/>
              <a:t>Click to edit Master title style</a:t>
            </a:r>
          </a:p>
        </p:txBody>
      </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Text Placeholder 28">
            <a:extLst>
              <a:ext uri="{FF2B5EF4-FFF2-40B4-BE49-F238E27FC236}">
                <a16:creationId xmlns:a16="http://schemas.microsoft.com/office/drawing/2014/main" id="{3C0F6710-6744-EA86-520C-7B2D612EFD21}"/>
              </a:ext>
            </a:extLst>
          </p:cNvPr>
          <p:cNvSpPr>
            <a:spLocks noGrp="1"/>
          </p:cNvSpPr>
          <p:nvPr userDrawn="1">
            <p:ph type="body"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04A00AEE-E817-07CC-6664-8EDBF45DDC6F}"/>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8661" y="-65603"/>
            <a:ext cx="1668972" cy="632519"/>
          </a:xfrm>
          <a:prstGeom prst="rect">
            <a:avLst/>
          </a:prstGeom>
        </p:spPr>
      </p:pic>
      <p:cxnSp>
        <p:nvCxnSpPr>
          <p:cNvPr id="36" name="Straight Connector 35">
            <a:extLst>
              <a:ext uri="{FF2B5EF4-FFF2-40B4-BE49-F238E27FC236}">
                <a16:creationId xmlns:a16="http://schemas.microsoft.com/office/drawing/2014/main" id="{BDB55D38-EFEB-C116-6C99-A54B5FBBF565}"/>
              </a:ext>
            </a:extLst>
          </p:cNvPr>
          <p:cNvCxnSpPr>
            <a:cxnSpLocks/>
          </p:cNvCxnSpPr>
          <p:nvPr userDrawn="1"/>
        </p:nvCxnSpPr>
        <p:spPr>
          <a:xfrm>
            <a:off x="-23576" y="6614147"/>
            <a:ext cx="9176753" cy="25133"/>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17" name="AMC">
            <a:extLst>
              <a:ext uri="{FF2B5EF4-FFF2-40B4-BE49-F238E27FC236}">
                <a16:creationId xmlns:a16="http://schemas.microsoft.com/office/drawing/2014/main" id="{46EE2548-FB22-8F3B-E82B-D2BCACE6D434}"/>
              </a:ext>
            </a:extLst>
          </p:cNvPr>
          <p:cNvGrpSpPr>
            <a:grpSpLocks noChangeAspect="1"/>
          </p:cNvGrpSpPr>
          <p:nvPr userDrawn="1"/>
        </p:nvGrpSpPr>
        <p:grpSpPr bwMode="auto">
          <a:xfrm>
            <a:off x="7751979" y="6236131"/>
            <a:ext cx="509035" cy="597331"/>
            <a:chOff x="3311" y="1116"/>
            <a:chExt cx="1816" cy="2131"/>
          </a:xfrm>
        </p:grpSpPr>
        <p:sp>
          <p:nvSpPr>
            <p:cNvPr id="19" name="WHITE bkgrnd">
              <a:extLst>
                <a:ext uri="{FF2B5EF4-FFF2-40B4-BE49-F238E27FC236}">
                  <a16:creationId xmlns:a16="http://schemas.microsoft.com/office/drawing/2014/main" id="{AF7BA85D-C607-A0B1-BA5B-F6E2677D0B6C}"/>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20" name="BLACK outline">
              <a:extLst>
                <a:ext uri="{FF2B5EF4-FFF2-40B4-BE49-F238E27FC236}">
                  <a16:creationId xmlns:a16="http://schemas.microsoft.com/office/drawing/2014/main" id="{59AC6C05-64B7-4728-6B7E-F91E1FC89D60}"/>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21" name="BLUE">
              <a:extLst>
                <a:ext uri="{FF2B5EF4-FFF2-40B4-BE49-F238E27FC236}">
                  <a16:creationId xmlns:a16="http://schemas.microsoft.com/office/drawing/2014/main" id="{D9BD8347-42E2-B374-F7AE-C8F60C1BAEA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22" name="RED">
              <a:extLst>
                <a:ext uri="{FF2B5EF4-FFF2-40B4-BE49-F238E27FC236}">
                  <a16:creationId xmlns:a16="http://schemas.microsoft.com/office/drawing/2014/main" id="{13DA8EE0-6F15-3154-0484-0E49C904C869}"/>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45" name="Picture 44">
            <a:extLst>
              <a:ext uri="{FF2B5EF4-FFF2-40B4-BE49-F238E27FC236}">
                <a16:creationId xmlns:a16="http://schemas.microsoft.com/office/drawing/2014/main" id="{783B1934-68FE-C78B-A0E7-6EB18B66E21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302290" y="6234592"/>
            <a:ext cx="634664" cy="597331"/>
          </a:xfrm>
          <a:prstGeom prst="rect">
            <a:avLst/>
          </a:prstGeom>
        </p:spPr>
      </p:pic>
    </p:spTree>
    <p:extLst>
      <p:ext uri="{BB962C8B-B14F-4D97-AF65-F5344CB8AC3E}">
        <p14:creationId xmlns:p14="http://schemas.microsoft.com/office/powerpoint/2010/main" val="2931404890"/>
      </p:ext>
    </p:extLst>
  </p:cSld>
  <p:clrMap bg1="lt1" tx1="dk1" bg2="lt2" tx2="dk2" accent1="accent1" accent2="accent2" accent3="accent3" accent4="accent4" accent5="accent5" accent6="accent6" hlink="hlink" folHlink="folHlink"/>
  <p:sldLayoutIdLst>
    <p:sldLayoutId id="2147483689" r:id="rId1"/>
    <p:sldLayoutId id="2147483698" r:id="rId2"/>
    <p:sldLayoutId id="2147483714" r:id="rId3"/>
    <p:sldLayoutId id="2147483715" r:id="rId4"/>
    <p:sldLayoutId id="2147483717" r:id="rId5"/>
    <p:sldLayoutId id="2147483716" r:id="rId6"/>
    <p:sldLayoutId id="2147483699" r:id="rId7"/>
    <p:sldLayoutId id="2147483719" r:id="rId8"/>
    <p:sldLayoutId id="2147483718" r:id="rId9"/>
    <p:sldLayoutId id="2147483721" r:id="rId10"/>
    <p:sldLayoutId id="214748376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Title Placeholder 1"/>
          <p:cNvSpPr>
            <a:spLocks noGrp="1"/>
          </p:cNvSpPr>
          <p:nvPr userDrawn="1">
            <p:ph type="title"/>
          </p:nvPr>
        </p:nvSpPr>
        <p:spPr>
          <a:xfrm>
            <a:off x="85618" y="90958"/>
            <a:ext cx="8979408" cy="822960"/>
          </a:xfrm>
          <a:prstGeom prst="rect">
            <a:avLst/>
          </a:prstGeom>
          <a:ln w="3175">
            <a:noFill/>
          </a:ln>
        </p:spPr>
        <p:txBody>
          <a:bodyPr vert="horz" lIns="91440" tIns="45720" rIns="91440" bIns="45720" rtlCol="0" anchor="t" anchorCtr="0">
            <a:normAutofit/>
          </a:bodyPr>
          <a:lstStyle/>
          <a:p>
            <a:r>
              <a:rPr lang="en-US"/>
              <a:t>Facer:  Click to edit Master title style</a:t>
            </a:r>
            <a:br>
              <a:rPr lang="en-US"/>
            </a:br>
            <a:r>
              <a:rPr lang="en-US" sz="2400">
                <a:solidFill>
                  <a:schemeClr val="bg1">
                    <a:lumMod val="50000"/>
                  </a:schemeClr>
                </a:solidFill>
              </a:rPr>
              <a:t>Master sub–title style</a:t>
            </a:r>
            <a:endParaRPr lang="en-US"/>
          </a:p>
        </p:txBody>
      </p:sp>
      <p:sp>
        <p:nvSpPr>
          <p:cNvPr id="4" name="Text Placeholder 3">
            <a:extLst>
              <a:ext uri="{FF2B5EF4-FFF2-40B4-BE49-F238E27FC236}">
                <a16:creationId xmlns:a16="http://schemas.microsoft.com/office/drawing/2014/main" id="{577C8F48-D1DE-F3AC-92E9-4CB3CD429514}"/>
              </a:ext>
            </a:extLst>
          </p:cNvPr>
          <p:cNvSpPr>
            <a:spLocks noGrp="1"/>
          </p:cNvSpPr>
          <p:nvPr>
            <p:ph type="body" idx="1"/>
          </p:nvPr>
        </p:nvSpPr>
        <p:spPr>
          <a:xfrm>
            <a:off x="82977" y="1058862"/>
            <a:ext cx="8979408" cy="5492534"/>
          </a:xfrm>
          <a:prstGeom prst="rect">
            <a:avLst/>
          </a:prstGeom>
          <a:ln w="3175">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4755126"/>
      </p:ext>
    </p:extLst>
  </p:cSld>
  <p:clrMap bg1="lt1" tx1="dk1" bg2="lt2" tx2="dk2" accent1="accent1" accent2="accent2" accent3="accent3" accent4="accent4" accent5="accent5" accent6="accent6" hlink="hlink" folHlink="folHlink"/>
  <p:sldLayoutIdLst>
    <p:sldLayoutId id="2147483648" r:id="rId1"/>
    <p:sldLayoutId id="2147483649"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CFB2E1-B8E0-B1DC-C539-527F339F520A}"/>
              </a:ext>
            </a:extLst>
          </p:cNvPr>
          <p:cNvSpPr>
            <a:spLocks noGrp="1" noRot="1" noMove="1" noResize="1" noEditPoints="1" noAdjustHandles="1" noChangeArrowheads="1" noChangeShapeType="1"/>
          </p:cNvSpPr>
          <p:nvPr userDrawn="1"/>
        </p:nvSpPr>
        <p:spPr>
          <a:xfrm>
            <a:off x="-8792" y="6476846"/>
            <a:ext cx="9152792" cy="369151"/>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8D311CAF-E684-E20D-24ED-0B819B1A9195}"/>
              </a:ext>
            </a:extLst>
          </p:cNvPr>
          <p:cNvGrpSpPr/>
          <p:nvPr userDrawn="1"/>
        </p:nvGrpSpPr>
        <p:grpSpPr>
          <a:xfrm>
            <a:off x="-13020" y="6469685"/>
            <a:ext cx="9176753" cy="200055"/>
            <a:chOff x="-823" y="6639519"/>
            <a:chExt cx="9183128" cy="200055"/>
          </a:xfrm>
        </p:grpSpPr>
        <p:cxnSp>
          <p:nvCxnSpPr>
            <p:cNvPr id="25" name="Straight Connector 24">
              <a:extLst>
                <a:ext uri="{FF2B5EF4-FFF2-40B4-BE49-F238E27FC236}">
                  <a16:creationId xmlns:a16="http://schemas.microsoft.com/office/drawing/2014/main" id="{1C5178AA-3A40-97F5-BAC2-654CDE2AFD0E}"/>
                </a:ext>
              </a:extLst>
            </p:cNvPr>
            <p:cNvCxnSpPr>
              <a:cxnSpLocks/>
            </p:cNvCxnSpPr>
            <p:nvPr userDrawn="1"/>
          </p:nvCxnSpPr>
          <p:spPr>
            <a:xfrm flipV="1">
              <a:off x="-823" y="6670483"/>
              <a:ext cx="9183128" cy="3346"/>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2B4992-DE1F-519E-5BBC-799688230884}"/>
                </a:ext>
              </a:extLst>
            </p:cNvPr>
            <p:cNvSpPr txBox="1"/>
            <p:nvPr userDrawn="1"/>
          </p:nvSpPr>
          <p:spPr>
            <a:xfrm>
              <a:off x="3400361" y="6639519"/>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 name="Title Placeholder 1"/>
          <p:cNvSpPr>
            <a:spLocks noGrp="1"/>
          </p:cNvSpPr>
          <p:nvPr userDrawn="1">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dirty="0"/>
              <a:t>Click to edit Master title style</a:t>
            </a:r>
          </a:p>
        </p:txBody>
      </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Text Placeholder 28">
            <a:extLst>
              <a:ext uri="{FF2B5EF4-FFF2-40B4-BE49-F238E27FC236}">
                <a16:creationId xmlns:a16="http://schemas.microsoft.com/office/drawing/2014/main" id="{3C0F6710-6744-EA86-520C-7B2D612EFD21}"/>
              </a:ext>
            </a:extLst>
          </p:cNvPr>
          <p:cNvSpPr>
            <a:spLocks noGrp="1"/>
          </p:cNvSpPr>
          <p:nvPr userDrawn="1">
            <p:ph type="body"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04A00AEE-E817-07CC-6664-8EDBF45DDC6F}"/>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8661" y="-65603"/>
            <a:ext cx="1668972" cy="632519"/>
          </a:xfrm>
          <a:prstGeom prst="rect">
            <a:avLst/>
          </a:prstGeom>
        </p:spPr>
      </p:pic>
      <p:cxnSp>
        <p:nvCxnSpPr>
          <p:cNvPr id="36" name="Straight Connector 35">
            <a:extLst>
              <a:ext uri="{FF2B5EF4-FFF2-40B4-BE49-F238E27FC236}">
                <a16:creationId xmlns:a16="http://schemas.microsoft.com/office/drawing/2014/main" id="{BDB55D38-EFEB-C116-6C99-A54B5FBBF565}"/>
              </a:ext>
            </a:extLst>
          </p:cNvPr>
          <p:cNvCxnSpPr>
            <a:cxnSpLocks/>
          </p:cNvCxnSpPr>
          <p:nvPr userDrawn="1"/>
        </p:nvCxnSpPr>
        <p:spPr>
          <a:xfrm>
            <a:off x="-23576" y="6614147"/>
            <a:ext cx="9176753" cy="25133"/>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17" name="AMC">
            <a:extLst>
              <a:ext uri="{FF2B5EF4-FFF2-40B4-BE49-F238E27FC236}">
                <a16:creationId xmlns:a16="http://schemas.microsoft.com/office/drawing/2014/main" id="{46EE2548-FB22-8F3B-E82B-D2BCACE6D434}"/>
              </a:ext>
            </a:extLst>
          </p:cNvPr>
          <p:cNvGrpSpPr>
            <a:grpSpLocks noChangeAspect="1"/>
          </p:cNvGrpSpPr>
          <p:nvPr userDrawn="1"/>
        </p:nvGrpSpPr>
        <p:grpSpPr bwMode="auto">
          <a:xfrm>
            <a:off x="7751979" y="6236131"/>
            <a:ext cx="509035" cy="597331"/>
            <a:chOff x="3311" y="1116"/>
            <a:chExt cx="1816" cy="2131"/>
          </a:xfrm>
        </p:grpSpPr>
        <p:sp>
          <p:nvSpPr>
            <p:cNvPr id="19" name="WHITE bkgrnd">
              <a:extLst>
                <a:ext uri="{FF2B5EF4-FFF2-40B4-BE49-F238E27FC236}">
                  <a16:creationId xmlns:a16="http://schemas.microsoft.com/office/drawing/2014/main" id="{AF7BA85D-C607-A0B1-BA5B-F6E2677D0B6C}"/>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20" name="BLACK outline">
              <a:extLst>
                <a:ext uri="{FF2B5EF4-FFF2-40B4-BE49-F238E27FC236}">
                  <a16:creationId xmlns:a16="http://schemas.microsoft.com/office/drawing/2014/main" id="{59AC6C05-64B7-4728-6B7E-F91E1FC89D60}"/>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21" name="BLUE">
              <a:extLst>
                <a:ext uri="{FF2B5EF4-FFF2-40B4-BE49-F238E27FC236}">
                  <a16:creationId xmlns:a16="http://schemas.microsoft.com/office/drawing/2014/main" id="{D9BD8347-42E2-B374-F7AE-C8F60C1BAEA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22" name="RED">
              <a:extLst>
                <a:ext uri="{FF2B5EF4-FFF2-40B4-BE49-F238E27FC236}">
                  <a16:creationId xmlns:a16="http://schemas.microsoft.com/office/drawing/2014/main" id="{13DA8EE0-6F15-3154-0484-0E49C904C869}"/>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45" name="Picture 44">
            <a:extLst>
              <a:ext uri="{FF2B5EF4-FFF2-40B4-BE49-F238E27FC236}">
                <a16:creationId xmlns:a16="http://schemas.microsoft.com/office/drawing/2014/main" id="{783B1934-68FE-C78B-A0E7-6EB18B66E21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8302290" y="6234592"/>
            <a:ext cx="634664" cy="597331"/>
          </a:xfrm>
          <a:prstGeom prst="rect">
            <a:avLst/>
          </a:prstGeom>
        </p:spPr>
      </p:pic>
      <p:sp>
        <p:nvSpPr>
          <p:cNvPr id="3" name="Rectangle 2">
            <a:extLst>
              <a:ext uri="{FF2B5EF4-FFF2-40B4-BE49-F238E27FC236}">
                <a16:creationId xmlns:a16="http://schemas.microsoft.com/office/drawing/2014/main" id="{4AE16F50-053A-2A70-15AC-09F032651C85}"/>
              </a:ext>
            </a:extLst>
          </p:cNvPr>
          <p:cNvSpPr>
            <a:spLocks/>
          </p:cNvSpPr>
          <p:nvPr userDrawn="1"/>
        </p:nvSpPr>
        <p:spPr>
          <a:xfrm>
            <a:off x="-19457" y="6650250"/>
            <a:ext cx="3703434" cy="215444"/>
          </a:xfrm>
          <a:prstGeom prst="rect">
            <a:avLst/>
          </a:prstGeom>
        </p:spPr>
        <p:txBody>
          <a:bodyPr wrap="square">
            <a:spAutoFit/>
          </a:bodyPr>
          <a:lstStyle/>
          <a:p>
            <a:r>
              <a:rPr lang="en-US" sz="800" b="1" dirty="0">
                <a:solidFill>
                  <a:schemeClr val="bg1"/>
                </a:solidFill>
              </a:rPr>
              <a:t>POC Information (i.e. Name, Directorate, Phone, Email, etc – as needed)</a:t>
            </a:r>
          </a:p>
        </p:txBody>
      </p:sp>
    </p:spTree>
    <p:extLst>
      <p:ext uri="{BB962C8B-B14F-4D97-AF65-F5344CB8AC3E}">
        <p14:creationId xmlns:p14="http://schemas.microsoft.com/office/powerpoint/2010/main" val="2572432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LowerBa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5934075"/>
            <a:ext cx="9144000" cy="923925"/>
          </a:xfrm>
          <a:prstGeom prst="rect">
            <a:avLst/>
          </a:prstGeom>
        </p:spPr>
      </p:pic>
      <p:sp>
        <p:nvSpPr>
          <p:cNvPr id="2" name="Title Placeholder 1"/>
          <p:cNvSpPr>
            <a:spLocks noGrp="1"/>
          </p:cNvSpPr>
          <p:nvPr>
            <p:ph type="title"/>
          </p:nvPr>
        </p:nvSpPr>
        <p:spPr bwMode="gray">
          <a:xfrm>
            <a:off x="836761" y="99565"/>
            <a:ext cx="7955280" cy="480131"/>
          </a:xfrm>
          <a:prstGeom prst="rect">
            <a:avLst/>
          </a:prstGeom>
        </p:spPr>
        <p:txBody>
          <a:bodyPr vert="horz" lIns="182880" tIns="45720" rIns="91440" bIns="45720" rtlCol="0" anchor="t" anchorCtr="0">
            <a:spAutoFit/>
          </a:bodyPr>
          <a:lstStyle/>
          <a:p>
            <a:pPr marL="0" lvl="0"/>
            <a:r>
              <a:rPr lang="en-US" dirty="0"/>
              <a:t>Click To Edit Master Title Style</a:t>
            </a:r>
          </a:p>
        </p:txBody>
      </p:sp>
      <p:sp>
        <p:nvSpPr>
          <p:cNvPr id="3" name="Text Placeholder 2"/>
          <p:cNvSpPr>
            <a:spLocks noGrp="1"/>
          </p:cNvSpPr>
          <p:nvPr>
            <p:ph type="body" idx="1"/>
          </p:nvPr>
        </p:nvSpPr>
        <p:spPr>
          <a:xfrm>
            <a:off x="836761" y="711257"/>
            <a:ext cx="77724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6" name="Slide Number Placeholder 5"/>
          <p:cNvSpPr>
            <a:spLocks noGrp="1"/>
          </p:cNvSpPr>
          <p:nvPr>
            <p:ph type="sldNum" sz="quarter" idx="4"/>
          </p:nvPr>
        </p:nvSpPr>
        <p:spPr>
          <a:xfrm>
            <a:off x="7797433" y="6657043"/>
            <a:ext cx="2225616" cy="184666"/>
          </a:xfrm>
          <a:prstGeom prst="rect">
            <a:avLst/>
          </a:prstGeom>
        </p:spPr>
        <p:txBody>
          <a:bodyPr vert="horz" wrap="square" lIns="0" tIns="0" rIns="0" bIns="0" rtlCol="0" anchor="t" anchorCtr="0">
            <a:spAutoFit/>
          </a:bodyPr>
          <a:lstStyle>
            <a:lvl1pPr algn="ctr">
              <a:defRPr sz="1200" b="1">
                <a:solidFill>
                  <a:schemeClr val="tx1"/>
                </a:solidFill>
                <a:latin typeface="Arial" panose="020B0604020202020204" pitchFamily="34" charset="0"/>
                <a:cs typeface="Arial" panose="020B0604020202020204" pitchFamily="34" charset="0"/>
              </a:defRPr>
            </a:lvl1pPr>
          </a:lstStyle>
          <a:p>
            <a:endParaRPr lang="en-US" dirty="0"/>
          </a:p>
        </p:txBody>
      </p:sp>
      <p:sp>
        <p:nvSpPr>
          <p:cNvPr id="7" name="Classification Top"/>
          <p:cNvSpPr txBox="1">
            <a:spLocks/>
          </p:cNvSpPr>
          <p:nvPr userDrawn="1"/>
        </p:nvSpPr>
        <p:spPr bwMode="gray">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bg1"/>
                </a:solidFill>
              </a:rPr>
              <a:t>CUI</a:t>
            </a:r>
          </a:p>
        </p:txBody>
      </p:sp>
      <p:pic>
        <p:nvPicPr>
          <p:cNvPr id="4" name="Picture 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354578" y="6120106"/>
            <a:ext cx="555663" cy="565384"/>
          </a:xfrm>
          <a:prstGeom prst="rect">
            <a:avLst/>
          </a:prstGeom>
        </p:spPr>
      </p:pic>
      <p:sp>
        <p:nvSpPr>
          <p:cNvPr id="12" name="Freeform: Shape 11">
            <a:extLst>
              <a:ext uri="{FF2B5EF4-FFF2-40B4-BE49-F238E27FC236}">
                <a16:creationId xmlns:a16="http://schemas.microsoft.com/office/drawing/2014/main" id="{6F27D3AC-74CE-5DBC-74E7-2D0CE94215BD}"/>
              </a:ext>
            </a:extLst>
          </p:cNvPr>
          <p:cNvSpPr/>
          <p:nvPr userDrawn="1"/>
        </p:nvSpPr>
        <p:spPr>
          <a:xfrm>
            <a:off x="-9802" y="-82225"/>
            <a:ext cx="9153801" cy="1037185"/>
          </a:xfrm>
          <a:custGeom>
            <a:avLst/>
            <a:gdLst>
              <a:gd name="connsiteX0" fmla="*/ 0 w 9151374"/>
              <a:gd name="connsiteY0" fmla="*/ 0 h 1039761"/>
              <a:gd name="connsiteX1" fmla="*/ 9151374 w 9151374"/>
              <a:gd name="connsiteY1" fmla="*/ 22122 h 1039761"/>
              <a:gd name="connsiteX2" fmla="*/ 9136626 w 9151374"/>
              <a:gd name="connsiteY2" fmla="*/ 597309 h 1039761"/>
              <a:gd name="connsiteX3" fmla="*/ 943897 w 9151374"/>
              <a:gd name="connsiteY3" fmla="*/ 597309 h 1039761"/>
              <a:gd name="connsiteX4" fmla="*/ 914400 w 9151374"/>
              <a:gd name="connsiteY4" fmla="*/ 604684 h 1039761"/>
              <a:gd name="connsiteX5" fmla="*/ 914400 w 9151374"/>
              <a:gd name="connsiteY5" fmla="*/ 604684 h 1039761"/>
              <a:gd name="connsiteX6" fmla="*/ 855406 w 9151374"/>
              <a:gd name="connsiteY6" fmla="*/ 671051 h 1039761"/>
              <a:gd name="connsiteX7" fmla="*/ 840658 w 9151374"/>
              <a:gd name="connsiteY7" fmla="*/ 678426 h 1039761"/>
              <a:gd name="connsiteX8" fmla="*/ 840658 w 9151374"/>
              <a:gd name="connsiteY8" fmla="*/ 907026 h 1039761"/>
              <a:gd name="connsiteX9" fmla="*/ 818535 w 9151374"/>
              <a:gd name="connsiteY9" fmla="*/ 966019 h 1039761"/>
              <a:gd name="connsiteX10" fmla="*/ 774290 w 9151374"/>
              <a:gd name="connsiteY10" fmla="*/ 1010264 h 1039761"/>
              <a:gd name="connsiteX11" fmla="*/ 744793 w 9151374"/>
              <a:gd name="connsiteY11" fmla="*/ 1039761 h 1039761"/>
              <a:gd name="connsiteX12" fmla="*/ 95864 w 9151374"/>
              <a:gd name="connsiteY12" fmla="*/ 1032387 h 1039761"/>
              <a:gd name="connsiteX13" fmla="*/ 58993 w 9151374"/>
              <a:gd name="connsiteY13" fmla="*/ 1017638 h 1039761"/>
              <a:gd name="connsiteX14" fmla="*/ 22122 w 9151374"/>
              <a:gd name="connsiteY14" fmla="*/ 980767 h 1039761"/>
              <a:gd name="connsiteX15" fmla="*/ 22122 w 9151374"/>
              <a:gd name="connsiteY15" fmla="*/ 980767 h 1039761"/>
              <a:gd name="connsiteX16" fmla="*/ 0 w 9151374"/>
              <a:gd name="connsiteY16" fmla="*/ 0 h 1039761"/>
              <a:gd name="connsiteX0" fmla="*/ 0 w 9151374"/>
              <a:gd name="connsiteY0" fmla="*/ 0 h 1039761"/>
              <a:gd name="connsiteX1" fmla="*/ 9151374 w 9151374"/>
              <a:gd name="connsiteY1" fmla="*/ 22122 h 1039761"/>
              <a:gd name="connsiteX2" fmla="*/ 9136626 w 9151374"/>
              <a:gd name="connsiteY2" fmla="*/ 597309 h 1039761"/>
              <a:gd name="connsiteX3" fmla="*/ 943897 w 9151374"/>
              <a:gd name="connsiteY3" fmla="*/ 597309 h 1039761"/>
              <a:gd name="connsiteX4" fmla="*/ 914400 w 9151374"/>
              <a:gd name="connsiteY4" fmla="*/ 604684 h 1039761"/>
              <a:gd name="connsiteX5" fmla="*/ 914400 w 9151374"/>
              <a:gd name="connsiteY5" fmla="*/ 604684 h 1039761"/>
              <a:gd name="connsiteX6" fmla="*/ 855406 w 9151374"/>
              <a:gd name="connsiteY6" fmla="*/ 671051 h 1039761"/>
              <a:gd name="connsiteX7" fmla="*/ 840658 w 9151374"/>
              <a:gd name="connsiteY7" fmla="*/ 678426 h 1039761"/>
              <a:gd name="connsiteX8" fmla="*/ 840658 w 9151374"/>
              <a:gd name="connsiteY8" fmla="*/ 907026 h 1039761"/>
              <a:gd name="connsiteX9" fmla="*/ 818535 w 9151374"/>
              <a:gd name="connsiteY9" fmla="*/ 966019 h 1039761"/>
              <a:gd name="connsiteX10" fmla="*/ 774290 w 9151374"/>
              <a:gd name="connsiteY10" fmla="*/ 1010264 h 1039761"/>
              <a:gd name="connsiteX11" fmla="*/ 744793 w 9151374"/>
              <a:gd name="connsiteY11" fmla="*/ 1039761 h 1039761"/>
              <a:gd name="connsiteX12" fmla="*/ 95864 w 9151374"/>
              <a:gd name="connsiteY12" fmla="*/ 1032387 h 1039761"/>
              <a:gd name="connsiteX13" fmla="*/ 58993 w 9151374"/>
              <a:gd name="connsiteY13" fmla="*/ 1017638 h 1039761"/>
              <a:gd name="connsiteX14" fmla="*/ 22122 w 9151374"/>
              <a:gd name="connsiteY14" fmla="*/ 980767 h 1039761"/>
              <a:gd name="connsiteX15" fmla="*/ 15061 w 9151374"/>
              <a:gd name="connsiteY15" fmla="*/ 927810 h 1039761"/>
              <a:gd name="connsiteX16" fmla="*/ 0 w 9151374"/>
              <a:gd name="connsiteY16" fmla="*/ 0 h 1039761"/>
              <a:gd name="connsiteX0" fmla="*/ 0 w 9151374"/>
              <a:gd name="connsiteY0" fmla="*/ 0 h 1039761"/>
              <a:gd name="connsiteX1" fmla="*/ 9151374 w 9151374"/>
              <a:gd name="connsiteY1" fmla="*/ 22122 h 1039761"/>
              <a:gd name="connsiteX2" fmla="*/ 9136626 w 9151374"/>
              <a:gd name="connsiteY2" fmla="*/ 597309 h 1039761"/>
              <a:gd name="connsiteX3" fmla="*/ 943897 w 9151374"/>
              <a:gd name="connsiteY3" fmla="*/ 597309 h 1039761"/>
              <a:gd name="connsiteX4" fmla="*/ 914400 w 9151374"/>
              <a:gd name="connsiteY4" fmla="*/ 604684 h 1039761"/>
              <a:gd name="connsiteX5" fmla="*/ 914400 w 9151374"/>
              <a:gd name="connsiteY5" fmla="*/ 604684 h 1039761"/>
              <a:gd name="connsiteX6" fmla="*/ 855406 w 9151374"/>
              <a:gd name="connsiteY6" fmla="*/ 671051 h 1039761"/>
              <a:gd name="connsiteX7" fmla="*/ 840658 w 9151374"/>
              <a:gd name="connsiteY7" fmla="*/ 678426 h 1039761"/>
              <a:gd name="connsiteX8" fmla="*/ 840658 w 9151374"/>
              <a:gd name="connsiteY8" fmla="*/ 907026 h 1039761"/>
              <a:gd name="connsiteX9" fmla="*/ 818535 w 9151374"/>
              <a:gd name="connsiteY9" fmla="*/ 966019 h 1039761"/>
              <a:gd name="connsiteX10" fmla="*/ 774290 w 9151374"/>
              <a:gd name="connsiteY10" fmla="*/ 1010264 h 1039761"/>
              <a:gd name="connsiteX11" fmla="*/ 744793 w 9151374"/>
              <a:gd name="connsiteY11" fmla="*/ 1039761 h 1039761"/>
              <a:gd name="connsiteX12" fmla="*/ 113516 w 9151374"/>
              <a:gd name="connsiteY12" fmla="*/ 1032387 h 1039761"/>
              <a:gd name="connsiteX13" fmla="*/ 58993 w 9151374"/>
              <a:gd name="connsiteY13" fmla="*/ 1017638 h 1039761"/>
              <a:gd name="connsiteX14" fmla="*/ 22122 w 9151374"/>
              <a:gd name="connsiteY14" fmla="*/ 980767 h 1039761"/>
              <a:gd name="connsiteX15" fmla="*/ 15061 w 9151374"/>
              <a:gd name="connsiteY15" fmla="*/ 927810 h 1039761"/>
              <a:gd name="connsiteX16" fmla="*/ 0 w 9151374"/>
              <a:gd name="connsiteY16" fmla="*/ 0 h 1039761"/>
              <a:gd name="connsiteX0" fmla="*/ 2427 w 9153801"/>
              <a:gd name="connsiteY0" fmla="*/ 0 h 1039761"/>
              <a:gd name="connsiteX1" fmla="*/ 9153801 w 9153801"/>
              <a:gd name="connsiteY1" fmla="*/ 22122 h 1039761"/>
              <a:gd name="connsiteX2" fmla="*/ 9139053 w 9153801"/>
              <a:gd name="connsiteY2" fmla="*/ 597309 h 1039761"/>
              <a:gd name="connsiteX3" fmla="*/ 946324 w 9153801"/>
              <a:gd name="connsiteY3" fmla="*/ 597309 h 1039761"/>
              <a:gd name="connsiteX4" fmla="*/ 916827 w 9153801"/>
              <a:gd name="connsiteY4" fmla="*/ 604684 h 1039761"/>
              <a:gd name="connsiteX5" fmla="*/ 916827 w 9153801"/>
              <a:gd name="connsiteY5" fmla="*/ 604684 h 1039761"/>
              <a:gd name="connsiteX6" fmla="*/ 857833 w 9153801"/>
              <a:gd name="connsiteY6" fmla="*/ 671051 h 1039761"/>
              <a:gd name="connsiteX7" fmla="*/ 843085 w 9153801"/>
              <a:gd name="connsiteY7" fmla="*/ 678426 h 1039761"/>
              <a:gd name="connsiteX8" fmla="*/ 843085 w 9153801"/>
              <a:gd name="connsiteY8" fmla="*/ 907026 h 1039761"/>
              <a:gd name="connsiteX9" fmla="*/ 820962 w 9153801"/>
              <a:gd name="connsiteY9" fmla="*/ 966019 h 1039761"/>
              <a:gd name="connsiteX10" fmla="*/ 776717 w 9153801"/>
              <a:gd name="connsiteY10" fmla="*/ 1010264 h 1039761"/>
              <a:gd name="connsiteX11" fmla="*/ 747220 w 9153801"/>
              <a:gd name="connsiteY11" fmla="*/ 1039761 h 1039761"/>
              <a:gd name="connsiteX12" fmla="*/ 115943 w 9153801"/>
              <a:gd name="connsiteY12" fmla="*/ 1032387 h 1039761"/>
              <a:gd name="connsiteX13" fmla="*/ 61420 w 9153801"/>
              <a:gd name="connsiteY13" fmla="*/ 1017638 h 1039761"/>
              <a:gd name="connsiteX14" fmla="*/ 24549 w 9153801"/>
              <a:gd name="connsiteY14" fmla="*/ 980767 h 1039761"/>
              <a:gd name="connsiteX15" fmla="*/ 0 w 9153801"/>
              <a:gd name="connsiteY15" fmla="*/ 897830 h 1039761"/>
              <a:gd name="connsiteX16" fmla="*/ 2427 w 9153801"/>
              <a:gd name="connsiteY16" fmla="*/ 0 h 1039761"/>
              <a:gd name="connsiteX0" fmla="*/ 2427 w 9153801"/>
              <a:gd name="connsiteY0" fmla="*/ 0 h 1039761"/>
              <a:gd name="connsiteX1" fmla="*/ 9153801 w 9153801"/>
              <a:gd name="connsiteY1" fmla="*/ 22122 h 1039761"/>
              <a:gd name="connsiteX2" fmla="*/ 9139053 w 9153801"/>
              <a:gd name="connsiteY2" fmla="*/ 597309 h 1039761"/>
              <a:gd name="connsiteX3" fmla="*/ 951321 w 9153801"/>
              <a:gd name="connsiteY3" fmla="*/ 599807 h 1039761"/>
              <a:gd name="connsiteX4" fmla="*/ 916827 w 9153801"/>
              <a:gd name="connsiteY4" fmla="*/ 604684 h 1039761"/>
              <a:gd name="connsiteX5" fmla="*/ 916827 w 9153801"/>
              <a:gd name="connsiteY5" fmla="*/ 604684 h 1039761"/>
              <a:gd name="connsiteX6" fmla="*/ 857833 w 9153801"/>
              <a:gd name="connsiteY6" fmla="*/ 671051 h 1039761"/>
              <a:gd name="connsiteX7" fmla="*/ 843085 w 9153801"/>
              <a:gd name="connsiteY7" fmla="*/ 678426 h 1039761"/>
              <a:gd name="connsiteX8" fmla="*/ 843085 w 9153801"/>
              <a:gd name="connsiteY8" fmla="*/ 907026 h 1039761"/>
              <a:gd name="connsiteX9" fmla="*/ 820962 w 9153801"/>
              <a:gd name="connsiteY9" fmla="*/ 966019 h 1039761"/>
              <a:gd name="connsiteX10" fmla="*/ 776717 w 9153801"/>
              <a:gd name="connsiteY10" fmla="*/ 1010264 h 1039761"/>
              <a:gd name="connsiteX11" fmla="*/ 747220 w 9153801"/>
              <a:gd name="connsiteY11" fmla="*/ 1039761 h 1039761"/>
              <a:gd name="connsiteX12" fmla="*/ 115943 w 9153801"/>
              <a:gd name="connsiteY12" fmla="*/ 1032387 h 1039761"/>
              <a:gd name="connsiteX13" fmla="*/ 61420 w 9153801"/>
              <a:gd name="connsiteY13" fmla="*/ 1017638 h 1039761"/>
              <a:gd name="connsiteX14" fmla="*/ 24549 w 9153801"/>
              <a:gd name="connsiteY14" fmla="*/ 980767 h 1039761"/>
              <a:gd name="connsiteX15" fmla="*/ 0 w 9153801"/>
              <a:gd name="connsiteY15" fmla="*/ 897830 h 1039761"/>
              <a:gd name="connsiteX16" fmla="*/ 2427 w 9153801"/>
              <a:gd name="connsiteY16" fmla="*/ 0 h 1039761"/>
              <a:gd name="connsiteX0" fmla="*/ 2427 w 9153801"/>
              <a:gd name="connsiteY0" fmla="*/ 0 h 1039761"/>
              <a:gd name="connsiteX1" fmla="*/ 9153801 w 9153801"/>
              <a:gd name="connsiteY1" fmla="*/ 22122 h 1039761"/>
              <a:gd name="connsiteX2" fmla="*/ 9139053 w 9153801"/>
              <a:gd name="connsiteY2" fmla="*/ 597309 h 1039761"/>
              <a:gd name="connsiteX3" fmla="*/ 951321 w 9153801"/>
              <a:gd name="connsiteY3" fmla="*/ 604803 h 1039761"/>
              <a:gd name="connsiteX4" fmla="*/ 916827 w 9153801"/>
              <a:gd name="connsiteY4" fmla="*/ 604684 h 1039761"/>
              <a:gd name="connsiteX5" fmla="*/ 916827 w 9153801"/>
              <a:gd name="connsiteY5" fmla="*/ 604684 h 1039761"/>
              <a:gd name="connsiteX6" fmla="*/ 857833 w 9153801"/>
              <a:gd name="connsiteY6" fmla="*/ 671051 h 1039761"/>
              <a:gd name="connsiteX7" fmla="*/ 843085 w 9153801"/>
              <a:gd name="connsiteY7" fmla="*/ 678426 h 1039761"/>
              <a:gd name="connsiteX8" fmla="*/ 843085 w 9153801"/>
              <a:gd name="connsiteY8" fmla="*/ 907026 h 1039761"/>
              <a:gd name="connsiteX9" fmla="*/ 820962 w 9153801"/>
              <a:gd name="connsiteY9" fmla="*/ 966019 h 1039761"/>
              <a:gd name="connsiteX10" fmla="*/ 776717 w 9153801"/>
              <a:gd name="connsiteY10" fmla="*/ 1010264 h 1039761"/>
              <a:gd name="connsiteX11" fmla="*/ 747220 w 9153801"/>
              <a:gd name="connsiteY11" fmla="*/ 1039761 h 1039761"/>
              <a:gd name="connsiteX12" fmla="*/ 115943 w 9153801"/>
              <a:gd name="connsiteY12" fmla="*/ 1032387 h 1039761"/>
              <a:gd name="connsiteX13" fmla="*/ 61420 w 9153801"/>
              <a:gd name="connsiteY13" fmla="*/ 1017638 h 1039761"/>
              <a:gd name="connsiteX14" fmla="*/ 24549 w 9153801"/>
              <a:gd name="connsiteY14" fmla="*/ 980767 h 1039761"/>
              <a:gd name="connsiteX15" fmla="*/ 0 w 9153801"/>
              <a:gd name="connsiteY15" fmla="*/ 897830 h 1039761"/>
              <a:gd name="connsiteX16" fmla="*/ 2427 w 9153801"/>
              <a:gd name="connsiteY16" fmla="*/ 0 h 1039761"/>
              <a:gd name="connsiteX0" fmla="*/ 2427 w 9153801"/>
              <a:gd name="connsiteY0" fmla="*/ 0 h 1037185"/>
              <a:gd name="connsiteX1" fmla="*/ 9153801 w 9153801"/>
              <a:gd name="connsiteY1" fmla="*/ 22122 h 1037185"/>
              <a:gd name="connsiteX2" fmla="*/ 9139053 w 9153801"/>
              <a:gd name="connsiteY2" fmla="*/ 597309 h 1037185"/>
              <a:gd name="connsiteX3" fmla="*/ 951321 w 9153801"/>
              <a:gd name="connsiteY3" fmla="*/ 604803 h 1037185"/>
              <a:gd name="connsiteX4" fmla="*/ 916827 w 9153801"/>
              <a:gd name="connsiteY4" fmla="*/ 604684 h 1037185"/>
              <a:gd name="connsiteX5" fmla="*/ 916827 w 9153801"/>
              <a:gd name="connsiteY5" fmla="*/ 604684 h 1037185"/>
              <a:gd name="connsiteX6" fmla="*/ 857833 w 9153801"/>
              <a:gd name="connsiteY6" fmla="*/ 671051 h 1037185"/>
              <a:gd name="connsiteX7" fmla="*/ 843085 w 9153801"/>
              <a:gd name="connsiteY7" fmla="*/ 678426 h 1037185"/>
              <a:gd name="connsiteX8" fmla="*/ 843085 w 9153801"/>
              <a:gd name="connsiteY8" fmla="*/ 907026 h 1037185"/>
              <a:gd name="connsiteX9" fmla="*/ 820962 w 9153801"/>
              <a:gd name="connsiteY9" fmla="*/ 966019 h 1037185"/>
              <a:gd name="connsiteX10" fmla="*/ 776717 w 9153801"/>
              <a:gd name="connsiteY10" fmla="*/ 1010264 h 1037185"/>
              <a:gd name="connsiteX11" fmla="*/ 754947 w 9153801"/>
              <a:gd name="connsiteY11" fmla="*/ 1037185 h 1037185"/>
              <a:gd name="connsiteX12" fmla="*/ 115943 w 9153801"/>
              <a:gd name="connsiteY12" fmla="*/ 1032387 h 1037185"/>
              <a:gd name="connsiteX13" fmla="*/ 61420 w 9153801"/>
              <a:gd name="connsiteY13" fmla="*/ 1017638 h 1037185"/>
              <a:gd name="connsiteX14" fmla="*/ 24549 w 9153801"/>
              <a:gd name="connsiteY14" fmla="*/ 980767 h 1037185"/>
              <a:gd name="connsiteX15" fmla="*/ 0 w 9153801"/>
              <a:gd name="connsiteY15" fmla="*/ 897830 h 1037185"/>
              <a:gd name="connsiteX16" fmla="*/ 2427 w 9153801"/>
              <a:gd name="connsiteY16" fmla="*/ 0 h 103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53801" h="1037185">
                <a:moveTo>
                  <a:pt x="2427" y="0"/>
                </a:moveTo>
                <a:lnTo>
                  <a:pt x="9153801" y="22122"/>
                </a:lnTo>
                <a:lnTo>
                  <a:pt x="9139053" y="597309"/>
                </a:lnTo>
                <a:lnTo>
                  <a:pt x="951321" y="604803"/>
                </a:lnTo>
                <a:lnTo>
                  <a:pt x="916827" y="604684"/>
                </a:lnTo>
                <a:lnTo>
                  <a:pt x="916827" y="604684"/>
                </a:lnTo>
                <a:lnTo>
                  <a:pt x="857833" y="671051"/>
                </a:lnTo>
                <a:lnTo>
                  <a:pt x="843085" y="678426"/>
                </a:lnTo>
                <a:lnTo>
                  <a:pt x="843085" y="907026"/>
                </a:lnTo>
                <a:lnTo>
                  <a:pt x="820962" y="966019"/>
                </a:lnTo>
                <a:lnTo>
                  <a:pt x="776717" y="1010264"/>
                </a:lnTo>
                <a:lnTo>
                  <a:pt x="754947" y="1037185"/>
                </a:lnTo>
                <a:lnTo>
                  <a:pt x="115943" y="1032387"/>
                </a:lnTo>
                <a:lnTo>
                  <a:pt x="61420" y="1017638"/>
                </a:lnTo>
                <a:lnTo>
                  <a:pt x="24549" y="980767"/>
                </a:lnTo>
                <a:lnTo>
                  <a:pt x="0" y="897830"/>
                </a:lnTo>
                <a:lnTo>
                  <a:pt x="2427" y="0"/>
                </a:lnTo>
                <a:close/>
              </a:path>
            </a:pathLst>
          </a:cu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73F321B1-AFA8-708B-1616-1152ED8267C3}"/>
              </a:ext>
            </a:extLst>
          </p:cNvPr>
          <p:cNvPicPr>
            <a:picLocks noChangeAspect="1"/>
          </p:cNvPicPr>
          <p:nvPr userDrawn="1"/>
        </p:nvPicPr>
        <p:blipFill>
          <a:blip r:embed="rId12"/>
          <a:stretch>
            <a:fillRect/>
          </a:stretch>
        </p:blipFill>
        <p:spPr>
          <a:xfrm>
            <a:off x="-113963" y="-85478"/>
            <a:ext cx="1506493" cy="570942"/>
          </a:xfrm>
          <a:prstGeom prst="rect">
            <a:avLst/>
          </a:prstGeom>
        </p:spPr>
      </p:pic>
      <p:sp>
        <p:nvSpPr>
          <p:cNvPr id="15" name="Arc 14">
            <a:extLst>
              <a:ext uri="{FF2B5EF4-FFF2-40B4-BE49-F238E27FC236}">
                <a16:creationId xmlns:a16="http://schemas.microsoft.com/office/drawing/2014/main" id="{92247432-E7A7-CFAC-A0EE-DE536FC0AB76}"/>
              </a:ext>
            </a:extLst>
          </p:cNvPr>
          <p:cNvSpPr/>
          <p:nvPr userDrawn="1"/>
        </p:nvSpPr>
        <p:spPr>
          <a:xfrm rot="5636453">
            <a:off x="701170" y="834256"/>
            <a:ext cx="134863" cy="121444"/>
          </a:xfrm>
          <a:custGeom>
            <a:avLst/>
            <a:gdLst>
              <a:gd name="connsiteX0" fmla="*/ 116681 w 233363"/>
              <a:gd name="connsiteY0" fmla="*/ 0 h 242888"/>
              <a:gd name="connsiteX1" fmla="*/ 233363 w 233363"/>
              <a:gd name="connsiteY1" fmla="*/ 121444 h 242888"/>
              <a:gd name="connsiteX2" fmla="*/ 116682 w 233363"/>
              <a:gd name="connsiteY2" fmla="*/ 121444 h 242888"/>
              <a:gd name="connsiteX3" fmla="*/ 116681 w 233363"/>
              <a:gd name="connsiteY3" fmla="*/ 0 h 242888"/>
              <a:gd name="connsiteX0" fmla="*/ 116681 w 233363"/>
              <a:gd name="connsiteY0" fmla="*/ 0 h 242888"/>
              <a:gd name="connsiteX1" fmla="*/ 233363 w 233363"/>
              <a:gd name="connsiteY1" fmla="*/ 121444 h 242888"/>
              <a:gd name="connsiteX0" fmla="*/ 0 w 134863"/>
              <a:gd name="connsiteY0" fmla="*/ 0 h 121444"/>
              <a:gd name="connsiteX1" fmla="*/ 116682 w 134863"/>
              <a:gd name="connsiteY1" fmla="*/ 121444 h 121444"/>
              <a:gd name="connsiteX2" fmla="*/ 1 w 134863"/>
              <a:gd name="connsiteY2" fmla="*/ 121444 h 121444"/>
              <a:gd name="connsiteX3" fmla="*/ 0 w 134863"/>
              <a:gd name="connsiteY3" fmla="*/ 0 h 121444"/>
              <a:gd name="connsiteX0" fmla="*/ 0 w 134863"/>
              <a:gd name="connsiteY0" fmla="*/ 0 h 121444"/>
              <a:gd name="connsiteX1" fmla="*/ 134863 w 134863"/>
              <a:gd name="connsiteY1" fmla="*/ 115885 h 121444"/>
            </a:gdLst>
            <a:ahLst/>
            <a:cxnLst>
              <a:cxn ang="0">
                <a:pos x="connsiteX0" y="connsiteY0"/>
              </a:cxn>
              <a:cxn ang="0">
                <a:pos x="connsiteX1" y="connsiteY1"/>
              </a:cxn>
            </a:cxnLst>
            <a:rect l="l" t="t" r="r" b="b"/>
            <a:pathLst>
              <a:path w="134863" h="121444" stroke="0" extrusionOk="0">
                <a:moveTo>
                  <a:pt x="0" y="0"/>
                </a:moveTo>
                <a:cubicBezTo>
                  <a:pt x="64442" y="0"/>
                  <a:pt x="116682" y="54372"/>
                  <a:pt x="116682" y="121444"/>
                </a:cubicBezTo>
                <a:lnTo>
                  <a:pt x="1" y="121444"/>
                </a:lnTo>
                <a:cubicBezTo>
                  <a:pt x="1" y="80963"/>
                  <a:pt x="0" y="40481"/>
                  <a:pt x="0" y="0"/>
                </a:cubicBezTo>
                <a:close/>
              </a:path>
              <a:path w="134863" h="121444" fill="none">
                <a:moveTo>
                  <a:pt x="0" y="0"/>
                </a:moveTo>
                <a:cubicBezTo>
                  <a:pt x="64442" y="0"/>
                  <a:pt x="134863" y="48813"/>
                  <a:pt x="134863" y="115885"/>
                </a:cubicBez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dirty="0">
              <a:ln w="57150">
                <a:solidFill>
                  <a:schemeClr val="tx1"/>
                </a:solidFill>
              </a:ln>
            </a:endParaRPr>
          </a:p>
        </p:txBody>
      </p:sp>
      <p:sp>
        <p:nvSpPr>
          <p:cNvPr id="16" name="Arc 14">
            <a:extLst>
              <a:ext uri="{FF2B5EF4-FFF2-40B4-BE49-F238E27FC236}">
                <a16:creationId xmlns:a16="http://schemas.microsoft.com/office/drawing/2014/main" id="{28991200-28B8-3772-D72C-CB771411446B}"/>
              </a:ext>
            </a:extLst>
          </p:cNvPr>
          <p:cNvSpPr/>
          <p:nvPr userDrawn="1"/>
        </p:nvSpPr>
        <p:spPr>
          <a:xfrm rot="15941077">
            <a:off x="825978" y="531648"/>
            <a:ext cx="134863" cy="121444"/>
          </a:xfrm>
          <a:custGeom>
            <a:avLst/>
            <a:gdLst>
              <a:gd name="connsiteX0" fmla="*/ 116681 w 233363"/>
              <a:gd name="connsiteY0" fmla="*/ 0 h 242888"/>
              <a:gd name="connsiteX1" fmla="*/ 233363 w 233363"/>
              <a:gd name="connsiteY1" fmla="*/ 121444 h 242888"/>
              <a:gd name="connsiteX2" fmla="*/ 116682 w 233363"/>
              <a:gd name="connsiteY2" fmla="*/ 121444 h 242888"/>
              <a:gd name="connsiteX3" fmla="*/ 116681 w 233363"/>
              <a:gd name="connsiteY3" fmla="*/ 0 h 242888"/>
              <a:gd name="connsiteX0" fmla="*/ 116681 w 233363"/>
              <a:gd name="connsiteY0" fmla="*/ 0 h 242888"/>
              <a:gd name="connsiteX1" fmla="*/ 233363 w 233363"/>
              <a:gd name="connsiteY1" fmla="*/ 121444 h 242888"/>
              <a:gd name="connsiteX0" fmla="*/ 0 w 134863"/>
              <a:gd name="connsiteY0" fmla="*/ 0 h 121444"/>
              <a:gd name="connsiteX1" fmla="*/ 116682 w 134863"/>
              <a:gd name="connsiteY1" fmla="*/ 121444 h 121444"/>
              <a:gd name="connsiteX2" fmla="*/ 1 w 134863"/>
              <a:gd name="connsiteY2" fmla="*/ 121444 h 121444"/>
              <a:gd name="connsiteX3" fmla="*/ 0 w 134863"/>
              <a:gd name="connsiteY3" fmla="*/ 0 h 121444"/>
              <a:gd name="connsiteX0" fmla="*/ 0 w 134863"/>
              <a:gd name="connsiteY0" fmla="*/ 0 h 121444"/>
              <a:gd name="connsiteX1" fmla="*/ 134863 w 134863"/>
              <a:gd name="connsiteY1" fmla="*/ 115885 h 121444"/>
            </a:gdLst>
            <a:ahLst/>
            <a:cxnLst>
              <a:cxn ang="0">
                <a:pos x="connsiteX0" y="connsiteY0"/>
              </a:cxn>
              <a:cxn ang="0">
                <a:pos x="connsiteX1" y="connsiteY1"/>
              </a:cxn>
            </a:cxnLst>
            <a:rect l="l" t="t" r="r" b="b"/>
            <a:pathLst>
              <a:path w="134863" h="121444" stroke="0" extrusionOk="0">
                <a:moveTo>
                  <a:pt x="0" y="0"/>
                </a:moveTo>
                <a:cubicBezTo>
                  <a:pt x="64442" y="0"/>
                  <a:pt x="116682" y="54372"/>
                  <a:pt x="116682" y="121444"/>
                </a:cubicBezTo>
                <a:lnTo>
                  <a:pt x="1" y="121444"/>
                </a:lnTo>
                <a:cubicBezTo>
                  <a:pt x="1" y="80963"/>
                  <a:pt x="0" y="40481"/>
                  <a:pt x="0" y="0"/>
                </a:cubicBezTo>
                <a:close/>
              </a:path>
              <a:path w="134863" h="121444" fill="none">
                <a:moveTo>
                  <a:pt x="0" y="0"/>
                </a:moveTo>
                <a:cubicBezTo>
                  <a:pt x="64442" y="0"/>
                  <a:pt x="134863" y="48813"/>
                  <a:pt x="134863" y="115885"/>
                </a:cubicBez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dirty="0">
              <a:ln w="57150">
                <a:solidFill>
                  <a:schemeClr val="tx1"/>
                </a:solidFill>
              </a:ln>
            </a:endParaRPr>
          </a:p>
        </p:txBody>
      </p:sp>
      <p:sp>
        <p:nvSpPr>
          <p:cNvPr id="17" name="Arc 14">
            <a:extLst>
              <a:ext uri="{FF2B5EF4-FFF2-40B4-BE49-F238E27FC236}">
                <a16:creationId xmlns:a16="http://schemas.microsoft.com/office/drawing/2014/main" id="{CEEBEC97-4817-76F1-DD56-E43B791FAF35}"/>
              </a:ext>
            </a:extLst>
          </p:cNvPr>
          <p:cNvSpPr/>
          <p:nvPr userDrawn="1"/>
        </p:nvSpPr>
        <p:spPr>
          <a:xfrm rot="15963547" flipH="1">
            <a:off x="-32381" y="821408"/>
            <a:ext cx="146467" cy="121444"/>
          </a:xfrm>
          <a:custGeom>
            <a:avLst/>
            <a:gdLst>
              <a:gd name="connsiteX0" fmla="*/ 116681 w 233363"/>
              <a:gd name="connsiteY0" fmla="*/ 0 h 242888"/>
              <a:gd name="connsiteX1" fmla="*/ 233363 w 233363"/>
              <a:gd name="connsiteY1" fmla="*/ 121444 h 242888"/>
              <a:gd name="connsiteX2" fmla="*/ 116682 w 233363"/>
              <a:gd name="connsiteY2" fmla="*/ 121444 h 242888"/>
              <a:gd name="connsiteX3" fmla="*/ 116681 w 233363"/>
              <a:gd name="connsiteY3" fmla="*/ 0 h 242888"/>
              <a:gd name="connsiteX0" fmla="*/ 116681 w 233363"/>
              <a:gd name="connsiteY0" fmla="*/ 0 h 242888"/>
              <a:gd name="connsiteX1" fmla="*/ 233363 w 233363"/>
              <a:gd name="connsiteY1" fmla="*/ 121444 h 242888"/>
              <a:gd name="connsiteX0" fmla="*/ 0 w 134863"/>
              <a:gd name="connsiteY0" fmla="*/ 0 h 121444"/>
              <a:gd name="connsiteX1" fmla="*/ 116682 w 134863"/>
              <a:gd name="connsiteY1" fmla="*/ 121444 h 121444"/>
              <a:gd name="connsiteX2" fmla="*/ 1 w 134863"/>
              <a:gd name="connsiteY2" fmla="*/ 121444 h 121444"/>
              <a:gd name="connsiteX3" fmla="*/ 0 w 134863"/>
              <a:gd name="connsiteY3" fmla="*/ 0 h 121444"/>
              <a:gd name="connsiteX0" fmla="*/ 0 w 134863"/>
              <a:gd name="connsiteY0" fmla="*/ 0 h 121444"/>
              <a:gd name="connsiteX1" fmla="*/ 134863 w 134863"/>
              <a:gd name="connsiteY1" fmla="*/ 115885 h 121444"/>
              <a:gd name="connsiteX0" fmla="*/ 6962 w 141825"/>
              <a:gd name="connsiteY0" fmla="*/ 0 h 121444"/>
              <a:gd name="connsiteX1" fmla="*/ 123644 w 141825"/>
              <a:gd name="connsiteY1" fmla="*/ 121444 h 121444"/>
              <a:gd name="connsiteX2" fmla="*/ 6963 w 141825"/>
              <a:gd name="connsiteY2" fmla="*/ 121444 h 121444"/>
              <a:gd name="connsiteX3" fmla="*/ 6962 w 141825"/>
              <a:gd name="connsiteY3" fmla="*/ 0 h 121444"/>
              <a:gd name="connsiteX0" fmla="*/ 0 w 141825"/>
              <a:gd name="connsiteY0" fmla="*/ 7992 h 121444"/>
              <a:gd name="connsiteX1" fmla="*/ 141825 w 141825"/>
              <a:gd name="connsiteY1" fmla="*/ 115885 h 121444"/>
              <a:gd name="connsiteX0" fmla="*/ 11604 w 146467"/>
              <a:gd name="connsiteY0" fmla="*/ 0 h 121444"/>
              <a:gd name="connsiteX1" fmla="*/ 128286 w 146467"/>
              <a:gd name="connsiteY1" fmla="*/ 121444 h 121444"/>
              <a:gd name="connsiteX2" fmla="*/ 11605 w 146467"/>
              <a:gd name="connsiteY2" fmla="*/ 121444 h 121444"/>
              <a:gd name="connsiteX3" fmla="*/ 11604 w 146467"/>
              <a:gd name="connsiteY3" fmla="*/ 0 h 121444"/>
              <a:gd name="connsiteX0" fmla="*/ 0 w 146467"/>
              <a:gd name="connsiteY0" fmla="*/ 13321 h 121444"/>
              <a:gd name="connsiteX1" fmla="*/ 146467 w 146467"/>
              <a:gd name="connsiteY1" fmla="*/ 115885 h 121444"/>
            </a:gdLst>
            <a:ahLst/>
            <a:cxnLst>
              <a:cxn ang="0">
                <a:pos x="connsiteX0" y="connsiteY0"/>
              </a:cxn>
              <a:cxn ang="0">
                <a:pos x="connsiteX1" y="connsiteY1"/>
              </a:cxn>
            </a:cxnLst>
            <a:rect l="l" t="t" r="r" b="b"/>
            <a:pathLst>
              <a:path w="146467" h="121444" stroke="0" extrusionOk="0">
                <a:moveTo>
                  <a:pt x="11604" y="0"/>
                </a:moveTo>
                <a:cubicBezTo>
                  <a:pt x="76046" y="0"/>
                  <a:pt x="128286" y="54372"/>
                  <a:pt x="128286" y="121444"/>
                </a:cubicBezTo>
                <a:lnTo>
                  <a:pt x="11605" y="121444"/>
                </a:lnTo>
                <a:cubicBezTo>
                  <a:pt x="11605" y="80963"/>
                  <a:pt x="11604" y="40481"/>
                  <a:pt x="11604" y="0"/>
                </a:cubicBezTo>
                <a:close/>
              </a:path>
              <a:path w="146467" h="121444" fill="none">
                <a:moveTo>
                  <a:pt x="0" y="13321"/>
                </a:moveTo>
                <a:cubicBezTo>
                  <a:pt x="64442" y="13321"/>
                  <a:pt x="146467" y="48813"/>
                  <a:pt x="146467" y="115885"/>
                </a:cubicBez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dirty="0">
              <a:ln w="57150">
                <a:solidFill>
                  <a:schemeClr val="tx1"/>
                </a:solidFill>
              </a:ln>
            </a:endParaRPr>
          </a:p>
        </p:txBody>
      </p:sp>
    </p:spTree>
    <p:extLst>
      <p:ext uri="{BB962C8B-B14F-4D97-AF65-F5344CB8AC3E}">
        <p14:creationId xmlns:p14="http://schemas.microsoft.com/office/powerpoint/2010/main" val="199713522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5" r:id="rId4"/>
    <p:sldLayoutId id="2147483756" r:id="rId5"/>
    <p:sldLayoutId id="2147483757" r:id="rId6"/>
    <p:sldLayoutId id="2147483758" r:id="rId7"/>
    <p:sldLayoutId id="2147483759" r:id="rId8"/>
  </p:sldLayoutIdLst>
  <p:transition spd="slow">
    <p:fade/>
  </p:transition>
  <p:hf hdr="0" ftr="0" dt="0"/>
  <p:txStyles>
    <p:title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mailto:william.r.green.civ@army.mil"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hyperlink" Target="https://aberdeen.armymwr.com/programs/financial-readiness-program"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mailto:shawn.w.buchanan3.civ@army.mil" TargetMode="External"/><Relationship Id="rId5" Type="http://schemas.openxmlformats.org/officeDocument/2006/relationships/hyperlink" Target="mailto:tylor.j.ketring.civ@army.mil" TargetMode="Externa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hyperlink" Target="https://facebook.com/apgretirementservices" TargetMode="External"/><Relationship Id="rId2" Type="http://schemas.openxmlformats.org/officeDocument/2006/relationships/hyperlink" Target="https://www.linkedin.com/in/apgtap/" TargetMode="Externa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hyperlink" Target="https://aberdeen.isportsman.net/" TargetMode="External"/><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hyperlink" Target="https://www.facebook.com/KUSAHC" TargetMode="Externa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mailto:klholt@harfordcountymd.gov"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hyperlink" Target="mailto:usarmy.apg.cecom.mbx.sharp-fusion-directorate@army.mil" TargetMode="Externa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hyperlink" Target="https://www.facebook.com/APG-Protestant-Chapel-247779101971368" TargetMode="External"/><Relationship Id="rId2" Type="http://schemas.openxmlformats.org/officeDocument/2006/relationships/hyperlink" Target="https://home.army.mil/apg/about/Garrison/RSO" TargetMode="External"/><Relationship Id="rId1" Type="http://schemas.openxmlformats.org/officeDocument/2006/relationships/slideLayout" Target="../slideLayouts/slideLayout10.xml"/><Relationship Id="rId5" Type="http://schemas.openxmlformats.org/officeDocument/2006/relationships/image" Target="../media/image68.png"/><Relationship Id="rId4" Type="http://schemas.openxmlformats.org/officeDocument/2006/relationships/hyperlink" Target="https://www.facebook.com/apggospelservice"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www.linkedin.com/company/Aberdeen-proving-ground-fmwr" TargetMode="External"/><Relationship Id="rId2" Type="http://schemas.openxmlformats.org/officeDocument/2006/relationships/image" Target="../media/image4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160004-1DD7-242D-2268-FEBBFD47F69F}"/>
              </a:ext>
            </a:extLst>
          </p:cNvPr>
          <p:cNvSpPr txBox="1">
            <a:spLocks/>
          </p:cNvSpPr>
          <p:nvPr/>
        </p:nvSpPr>
        <p:spPr bwMode="ltGray">
          <a:xfrm>
            <a:off x="159150" y="4328021"/>
            <a:ext cx="5007210" cy="1102156"/>
          </a:xfrm>
          <a:prstGeom prst="rect">
            <a:avLst/>
          </a:prstGeom>
        </p:spPr>
        <p:txBody>
          <a:bodyPr lIns="0" tIns="0" rIns="0" bIns="0" anchor="t"/>
          <a:lstStyle>
            <a:lvl1pPr marL="0" indent="0" algn="l" defTabSz="914400" rtl="0" eaLnBrk="1" latinLnBrk="0" hangingPunct="1">
              <a:lnSpc>
                <a:spcPct val="90000"/>
              </a:lnSpc>
              <a:spcBef>
                <a:spcPct val="0"/>
              </a:spcBef>
              <a:buFont typeface="Arial" panose="020B0604020202020204" pitchFamily="34" charset="0"/>
              <a:buNone/>
              <a:defRPr lang="en-US" sz="3500" b="1" kern="1200" dirty="0">
                <a:solidFill>
                  <a:schemeClr val="bg1"/>
                </a:solidFill>
                <a:effectLst>
                  <a:outerShdw blurRad="63500" dist="50800" dir="3600000" algn="t" rotWithShape="0">
                    <a:prstClr val="black">
                      <a:alpha val="90000"/>
                    </a:prstClr>
                  </a:outerShdw>
                </a:effectLst>
                <a:latin typeface="Arial Black" panose="020B0A04020102020204" pitchFamily="34" charset="0"/>
                <a:ea typeface="+mj-ea"/>
                <a:cs typeface="Arial" panose="020B0604020202020204" pitchFamily="34" charset="0"/>
              </a:defRPr>
            </a:lvl1pPr>
          </a:lstStyle>
          <a:p>
            <a:r>
              <a:rPr lang="en-US" sz="2400" dirty="0">
                <a:effectLst>
                  <a:outerShdw blurRad="38100" dist="38100" dir="2700000" algn="tl">
                    <a:srgbClr val="000000">
                      <a:alpha val="43137"/>
                    </a:srgbClr>
                  </a:outerShdw>
                </a:effectLst>
              </a:rPr>
              <a:t>APG COMMUNITY INFORMATION EXCHANGE  </a:t>
            </a:r>
          </a:p>
          <a:p>
            <a:r>
              <a:rPr lang="en-US" sz="2400" dirty="0">
                <a:effectLst>
                  <a:outerShdw blurRad="38100" dist="38100" dir="2700000" algn="tl">
                    <a:srgbClr val="000000">
                      <a:alpha val="43137"/>
                    </a:srgbClr>
                  </a:outerShdw>
                </a:effectLst>
              </a:rPr>
              <a:t>27 MARCH 2025</a:t>
            </a:r>
          </a:p>
        </p:txBody>
      </p:sp>
    </p:spTree>
    <p:extLst>
      <p:ext uri="{BB962C8B-B14F-4D97-AF65-F5344CB8AC3E}">
        <p14:creationId xmlns:p14="http://schemas.microsoft.com/office/powerpoint/2010/main" val="416033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209800"/>
            <a:ext cx="7772400" cy="1981200"/>
          </a:xfrm>
        </p:spPr>
        <p:txBody>
          <a:bodyPr>
            <a:normAutofit/>
          </a:bodyPr>
          <a:lstStyle/>
          <a:p>
            <a:pPr marL="0" indent="0" algn="ctr">
              <a:buNone/>
            </a:pPr>
            <a:r>
              <a:rPr lang="en-US" sz="4400" dirty="0">
                <a:solidFill>
                  <a:srgbClr val="002060"/>
                </a:solidFill>
              </a:rPr>
              <a:t>DIRECTORATE PLANS, TRAINING, MOBILIZATION &amp; SECURITY</a:t>
            </a:r>
          </a:p>
          <a:p>
            <a:pPr marL="0" indent="0" algn="ctr">
              <a:buNone/>
            </a:pPr>
            <a:endParaRPr lang="en-US" sz="4800" dirty="0">
              <a:solidFill>
                <a:srgbClr val="002060"/>
              </a:solidFill>
            </a:endParaRPr>
          </a:p>
        </p:txBody>
      </p:sp>
    </p:spTree>
    <p:extLst>
      <p:ext uri="{BB962C8B-B14F-4D97-AF65-F5344CB8AC3E}">
        <p14:creationId xmlns:p14="http://schemas.microsoft.com/office/powerpoint/2010/main" val="25396630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4399157" y="942429"/>
            <a:ext cx="22386" cy="521208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1003" y="6220005"/>
            <a:ext cx="9144000" cy="0"/>
          </a:xfrm>
          <a:prstGeom prst="line">
            <a:avLst/>
          </a:prstGeom>
          <a:ln w="38100"/>
        </p:spPr>
        <p:style>
          <a:lnRef idx="1">
            <a:schemeClr val="dk1"/>
          </a:lnRef>
          <a:fillRef idx="0">
            <a:schemeClr val="dk1"/>
          </a:fillRef>
          <a:effectRef idx="0">
            <a:schemeClr val="dk1"/>
          </a:effectRef>
          <a:fontRef idx="minor">
            <a:schemeClr val="tx1"/>
          </a:fontRef>
        </p:style>
      </p:cxnSp>
      <p:sp>
        <p:nvSpPr>
          <p:cNvPr id="4" name="Title 3"/>
          <p:cNvSpPr>
            <a:spLocks noGrp="1"/>
          </p:cNvSpPr>
          <p:nvPr>
            <p:ph type="title"/>
          </p:nvPr>
        </p:nvSpPr>
        <p:spPr>
          <a:xfrm>
            <a:off x="5690681" y="55718"/>
            <a:ext cx="3348065" cy="369332"/>
          </a:xfrm>
        </p:spPr>
        <p:txBody>
          <a:bodyPr>
            <a:normAutofit/>
          </a:bodyPr>
          <a:lstStyle/>
          <a:p>
            <a:pPr algn="r"/>
            <a:r>
              <a:rPr lang="en-US" sz="2000" b="1" dirty="0">
                <a:latin typeface="Arial" panose="020B0604020202020204" pitchFamily="34" charset="0"/>
                <a:cs typeface="Arial" panose="020B0604020202020204" pitchFamily="34" charset="0"/>
              </a:rPr>
              <a:t>DPTMS, USAG APG</a:t>
            </a:r>
          </a:p>
        </p:txBody>
      </p:sp>
      <p:sp>
        <p:nvSpPr>
          <p:cNvPr id="2" name="TextBox 1"/>
          <p:cNvSpPr txBox="1"/>
          <p:nvPr/>
        </p:nvSpPr>
        <p:spPr>
          <a:xfrm>
            <a:off x="245163" y="445648"/>
            <a:ext cx="3566233" cy="307777"/>
          </a:xfrm>
          <a:prstGeom prst="rect">
            <a:avLst/>
          </a:prstGeom>
          <a:noFill/>
        </p:spPr>
        <p:txBody>
          <a:bodyPr wrap="none" rtlCol="0">
            <a:spAutoFit/>
          </a:bodyPr>
          <a:lstStyle/>
          <a:p>
            <a:r>
              <a:rPr lang="en-US" sz="1400" b="1" u="sng" dirty="0">
                <a:solidFill>
                  <a:srgbClr val="002060"/>
                </a:solidFill>
                <a:latin typeface="Arial" panose="020B0604020202020204"/>
              </a:rPr>
              <a:t>CURRENT EVENTS AND INFORMATION</a:t>
            </a:r>
          </a:p>
        </p:txBody>
      </p:sp>
      <p:sp>
        <p:nvSpPr>
          <p:cNvPr id="10" name="TextBox 9"/>
          <p:cNvSpPr txBox="1"/>
          <p:nvPr/>
        </p:nvSpPr>
        <p:spPr>
          <a:xfrm>
            <a:off x="5099672" y="398217"/>
            <a:ext cx="3675237" cy="307777"/>
          </a:xfrm>
          <a:prstGeom prst="rect">
            <a:avLst/>
          </a:prstGeom>
          <a:noFill/>
        </p:spPr>
        <p:txBody>
          <a:bodyPr wrap="none" rtlCol="0">
            <a:spAutoFit/>
          </a:bodyPr>
          <a:lstStyle/>
          <a:p>
            <a:r>
              <a:rPr lang="en-US" sz="1400" b="1" u="sng" dirty="0">
                <a:solidFill>
                  <a:srgbClr val="002060"/>
                </a:solidFill>
                <a:latin typeface="Arial" panose="020B0604020202020204"/>
              </a:rPr>
              <a:t>UPCOMING EVENTS AND INFORMATION</a:t>
            </a:r>
          </a:p>
        </p:txBody>
      </p:sp>
      <p:sp>
        <p:nvSpPr>
          <p:cNvPr id="6" name="TextBox 5">
            <a:extLst>
              <a:ext uri="{FF2B5EF4-FFF2-40B4-BE49-F238E27FC236}">
                <a16:creationId xmlns:a16="http://schemas.microsoft.com/office/drawing/2014/main" id="{2ADC0C52-EBB4-92D5-C1FB-36DC009D4D38}"/>
              </a:ext>
            </a:extLst>
          </p:cNvPr>
          <p:cNvSpPr txBox="1"/>
          <p:nvPr/>
        </p:nvSpPr>
        <p:spPr>
          <a:xfrm>
            <a:off x="112383" y="774023"/>
            <a:ext cx="3944191" cy="5324535"/>
          </a:xfrm>
          <a:prstGeom prst="rect">
            <a:avLst/>
          </a:prstGeom>
          <a:noFill/>
        </p:spPr>
        <p:txBody>
          <a:bodyPr wrap="square">
            <a:spAutoFit/>
          </a:bodyPr>
          <a:lstStyle/>
          <a:p>
            <a:r>
              <a:rPr lang="en-US" sz="1600" b="1" dirty="0">
                <a:solidFill>
                  <a:srgbClr val="00B050"/>
                </a:solidFill>
                <a:latin typeface="Arial" panose="020B0604020202020204" pitchFamily="34" charset="0"/>
                <a:cs typeface="Arial" panose="020B0604020202020204" pitchFamily="34" charset="0"/>
              </a:rPr>
              <a:t>MARCH</a:t>
            </a:r>
            <a:r>
              <a:rPr lang="en-US" sz="1600" b="1" dirty="0">
                <a:solidFill>
                  <a:srgbClr val="0070C0"/>
                </a:solidFill>
                <a:latin typeface="Arial" panose="020B0604020202020204" pitchFamily="34" charset="0"/>
                <a:cs typeface="Arial" panose="020B0604020202020204" pitchFamily="34" charset="0"/>
              </a:rPr>
              <a:t>:</a:t>
            </a:r>
            <a:r>
              <a:rPr lang="en-US" sz="1400" b="1" dirty="0">
                <a:solidFill>
                  <a:srgbClr val="0070C0"/>
                </a:solidFill>
                <a:latin typeface="Arial" panose="020B0604020202020204" pitchFamily="34" charset="0"/>
                <a:cs typeface="Arial" panose="020B0604020202020204" pitchFamily="34" charset="0"/>
              </a:rPr>
              <a:t> </a:t>
            </a:r>
            <a:endParaRPr lang="en-US" sz="14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dirty="0">
                <a:latin typeface="Arial" panose="020B0604020202020204" pitchFamily="34" charset="0"/>
                <a:cs typeface="Arial" panose="020B0604020202020204" pitchFamily="34" charset="0"/>
              </a:rPr>
              <a:t>27 Mar</a:t>
            </a:r>
            <a:r>
              <a:rPr lang="en-US" sz="1400" dirty="0">
                <a:latin typeface="Arial" panose="020B0604020202020204" pitchFamily="34" charset="0"/>
                <a:cs typeface="Arial" panose="020B0604020202020204" pitchFamily="34" charset="0"/>
              </a:rPr>
              <a:t>: Tell Me A Story, CYS (Bldg 2522)</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dirty="0">
                <a:latin typeface="Arial" panose="020B0604020202020204" pitchFamily="34" charset="0"/>
                <a:cs typeface="Arial" panose="020B0604020202020204" pitchFamily="34" charset="0"/>
              </a:rPr>
              <a:t>28 Mar</a:t>
            </a:r>
            <a:r>
              <a:rPr lang="en-US" sz="1400" dirty="0">
                <a:latin typeface="Arial" panose="020B0604020202020204" pitchFamily="34" charset="0"/>
                <a:cs typeface="Arial" panose="020B0604020202020204" pitchFamily="34" charset="0"/>
              </a:rPr>
              <a:t>: National Vietnam War Veterans Day Celebration, Recreation Center</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dirty="0">
                <a:latin typeface="Arial" panose="020B0604020202020204" pitchFamily="34" charset="0"/>
                <a:cs typeface="Arial" panose="020B0604020202020204" pitchFamily="34" charset="0"/>
              </a:rPr>
              <a:t>28 Mar</a:t>
            </a:r>
            <a:r>
              <a:rPr lang="en-US" sz="1400" dirty="0">
                <a:latin typeface="Arial" panose="020B0604020202020204" pitchFamily="34" charset="0"/>
                <a:cs typeface="Arial" panose="020B0604020202020204" pitchFamily="34" charset="0"/>
              </a:rPr>
              <a:t>: BOSS Movie Night (Gladiator 2), Theater</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dirty="0">
                <a:latin typeface="Arial" panose="020B0604020202020204" pitchFamily="34" charset="0"/>
                <a:cs typeface="Arial" panose="020B0604020202020204" pitchFamily="34" charset="0"/>
              </a:rPr>
              <a:t>29 Mar</a:t>
            </a:r>
            <a:r>
              <a:rPr lang="en-US" sz="1400" dirty="0">
                <a:latin typeface="Arial" panose="020B0604020202020204" pitchFamily="34" charset="0"/>
                <a:cs typeface="Arial" panose="020B0604020202020204" pitchFamily="34" charset="0"/>
              </a:rPr>
              <a:t>: BOSS Movie (Moana 2), Theater</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dirty="0">
                <a:latin typeface="Arial" panose="020B0604020202020204" pitchFamily="34" charset="0"/>
                <a:cs typeface="Arial" panose="020B0604020202020204" pitchFamily="34" charset="0"/>
              </a:rPr>
              <a:t>31 Mar</a:t>
            </a:r>
            <a:r>
              <a:rPr lang="en-US" sz="1400" dirty="0">
                <a:latin typeface="Arial" panose="020B0604020202020204" pitchFamily="34" charset="0"/>
                <a:cs typeface="Arial" panose="020B0604020202020204" pitchFamily="34" charset="0"/>
              </a:rPr>
              <a:t>: SAAPM Teal Ribbon Hanging (Route 22 Gate)</a:t>
            </a:r>
          </a:p>
          <a:p>
            <a:endParaRPr lang="en-US" sz="1400" dirty="0">
              <a:solidFill>
                <a:srgbClr val="00B0F0"/>
              </a:solidFill>
              <a:latin typeface="Arial" panose="020B0604020202020204" pitchFamily="34" charset="0"/>
              <a:cs typeface="Arial" panose="020B0604020202020204" pitchFamily="34" charset="0"/>
            </a:endParaRPr>
          </a:p>
          <a:p>
            <a:r>
              <a:rPr lang="en-US" sz="1600" b="1" dirty="0">
                <a:solidFill>
                  <a:srgbClr val="7030A0"/>
                </a:solidFill>
                <a:latin typeface="Arial" panose="020B0604020202020204" pitchFamily="34" charset="0"/>
                <a:cs typeface="Arial" panose="020B0604020202020204" pitchFamily="34" charset="0"/>
              </a:rPr>
              <a:t>APRIL</a:t>
            </a:r>
            <a:r>
              <a:rPr lang="en-US" sz="1400" dirty="0">
                <a:solidFill>
                  <a:srgbClr val="002060"/>
                </a:solidFill>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Sexual Assault Awareness and Prevention Month &amp; Child Abuse Prevention Month </a:t>
            </a:r>
          </a:p>
          <a:p>
            <a:endParaRPr lang="en-US" sz="1400" i="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dirty="0">
                <a:latin typeface="Arial" panose="020B0604020202020204" pitchFamily="34" charset="0"/>
                <a:cs typeface="Arial" panose="020B0604020202020204" pitchFamily="34" charset="0"/>
              </a:rPr>
              <a:t>1 Apr</a:t>
            </a:r>
            <a:r>
              <a:rPr lang="en-US" sz="1400" dirty="0">
                <a:latin typeface="Arial" panose="020B0604020202020204" pitchFamily="34" charset="0"/>
                <a:cs typeface="Arial" panose="020B0604020202020204" pitchFamily="34" charset="0"/>
              </a:rPr>
              <a:t>: Sexual Assault Awareness and Prevention (SAAPM) Kick-off ceremony (Myer Auditorium) </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dirty="0">
                <a:latin typeface="Arial" panose="020B0604020202020204" pitchFamily="34" charset="0"/>
                <a:cs typeface="Arial" panose="020B0604020202020204" pitchFamily="34" charset="0"/>
              </a:rPr>
              <a:t>1 Apr</a:t>
            </a:r>
            <a:r>
              <a:rPr lang="en-US" sz="1400" dirty="0">
                <a:latin typeface="Arial" panose="020B0604020202020204" pitchFamily="34" charset="0"/>
                <a:cs typeface="Arial" panose="020B0604020202020204" pitchFamily="34" charset="0"/>
              </a:rPr>
              <a:t>: Proclamation Signing for Child Abuse Prevention Month  (CDC)</a:t>
            </a:r>
          </a:p>
        </p:txBody>
      </p:sp>
      <p:sp>
        <p:nvSpPr>
          <p:cNvPr id="9" name="TextBox 8">
            <a:extLst>
              <a:ext uri="{FF2B5EF4-FFF2-40B4-BE49-F238E27FC236}">
                <a16:creationId xmlns:a16="http://schemas.microsoft.com/office/drawing/2014/main" id="{B94B8CE8-5285-E951-75A5-2CF16013A230}"/>
              </a:ext>
            </a:extLst>
          </p:cNvPr>
          <p:cNvSpPr txBox="1"/>
          <p:nvPr/>
        </p:nvSpPr>
        <p:spPr>
          <a:xfrm>
            <a:off x="4572000" y="827441"/>
            <a:ext cx="4402275" cy="51398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7030A0"/>
                </a:solidFill>
                <a:latin typeface="Arial" panose="020B0604020202020204" pitchFamily="34" charset="0"/>
                <a:cs typeface="Arial" panose="020B0604020202020204" pitchFamily="34" charset="0"/>
              </a:rPr>
              <a:t>APRIL</a:t>
            </a:r>
            <a:r>
              <a:rPr lang="en-US" sz="1600" b="1" dirty="0">
                <a:solidFill>
                  <a:srgbClr val="002060"/>
                </a:solidFill>
                <a:latin typeface="Arial" panose="020B0604020202020204" pitchFamily="34" charset="0"/>
                <a:cs typeface="Arial" panose="020B0604020202020204" pitchFamily="34" charset="0"/>
              </a:rPr>
              <a:t> continued</a:t>
            </a:r>
            <a:r>
              <a:rPr lang="en-US" b="1" dirty="0">
                <a:solidFill>
                  <a:srgbClr val="0070C0"/>
                </a:solidFill>
                <a:latin typeface="Arial" panose="020B0604020202020204" pitchFamily="34" charset="0"/>
                <a:cs typeface="Arial" panose="020B0604020202020204" pitchFamily="34" charset="0"/>
              </a:rPr>
              <a:t>: </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Arial" panose="020B0604020202020204" pitchFamily="34" charset="0"/>
                <a:cs typeface="Arial" panose="020B0604020202020204" pitchFamily="34" charset="0"/>
              </a:rPr>
              <a:t>1-30 Apr</a:t>
            </a:r>
            <a:r>
              <a:rPr lang="en-US" sz="1400" dirty="0">
                <a:solidFill>
                  <a:prstClr val="black"/>
                </a:solidFill>
                <a:latin typeface="Arial" panose="020B0604020202020204" pitchFamily="34" charset="0"/>
                <a:cs typeface="Arial" panose="020B0604020202020204" pitchFamily="34" charset="0"/>
              </a:rPr>
              <a:t>: Harford County SARC Food Drive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sz="1400" b="1" dirty="0">
                <a:solidFill>
                  <a:prstClr val="black"/>
                </a:solidFill>
                <a:latin typeface="Arial" panose="020B0604020202020204" pitchFamily="34" charset="0"/>
                <a:cs typeface="Arial" panose="020B0604020202020204" pitchFamily="34" charset="0"/>
              </a:rPr>
              <a:t>5 Apr</a:t>
            </a:r>
            <a:r>
              <a:rPr lang="en-US" sz="1400" dirty="0">
                <a:solidFill>
                  <a:prstClr val="black"/>
                </a:solidFill>
                <a:latin typeface="Arial" panose="020B0604020202020204" pitchFamily="34" charset="0"/>
                <a:cs typeface="Arial" panose="020B0604020202020204" pitchFamily="34" charset="0"/>
              </a:rPr>
              <a:t>: Run-To-Honor (Shore Park)</a:t>
            </a:r>
          </a:p>
          <a:p>
            <a:pPr marR="0" lvl="0" algn="l" defTabSz="914400" rtl="0" eaLnBrk="1" fontAlgn="auto" latinLnBrk="0" hangingPunct="1">
              <a:lnSpc>
                <a:spcPct val="100000"/>
              </a:lnSpc>
              <a:spcBef>
                <a:spcPts val="0"/>
              </a:spcBef>
              <a:spcAft>
                <a:spcPts val="0"/>
              </a:spcAft>
              <a:buClrTx/>
              <a:buSzTx/>
              <a:tabLst/>
              <a:defRPr/>
            </a:pPr>
            <a:endParaRPr lang="en-US" sz="8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sz="1400" b="1" dirty="0">
                <a:solidFill>
                  <a:prstClr val="black"/>
                </a:solidFill>
                <a:latin typeface="Arial" panose="020B0604020202020204" pitchFamily="34" charset="0"/>
                <a:cs typeface="Arial" panose="020B0604020202020204" pitchFamily="34" charset="0"/>
              </a:rPr>
              <a:t>12 Apr</a:t>
            </a:r>
            <a:r>
              <a:rPr lang="en-US" sz="1400" dirty="0">
                <a:solidFill>
                  <a:prstClr val="black"/>
                </a:solidFill>
                <a:latin typeface="Arial" panose="020B0604020202020204" pitchFamily="34" charset="0"/>
                <a:cs typeface="Arial" panose="020B0604020202020204" pitchFamily="34" charset="0"/>
              </a:rPr>
              <a:t>: Spring Community Yard Sale (Housing Areas)</a:t>
            </a:r>
          </a:p>
          <a:p>
            <a:pPr marR="0" lvl="0" algn="l" defTabSz="914400" rtl="0" eaLnBrk="1" fontAlgn="auto" latinLnBrk="0" hangingPunct="1">
              <a:lnSpc>
                <a:spcPct val="100000"/>
              </a:lnSpc>
              <a:spcBef>
                <a:spcPts val="0"/>
              </a:spcBef>
              <a:spcAft>
                <a:spcPts val="0"/>
              </a:spcAft>
              <a:buClrTx/>
              <a:buSzTx/>
              <a:tabLst/>
              <a:defRPr/>
            </a:pPr>
            <a:endParaRPr lang="en-US" sz="8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sz="1400" b="1" dirty="0">
                <a:solidFill>
                  <a:prstClr val="black"/>
                </a:solidFill>
                <a:latin typeface="Arial" panose="020B0604020202020204" pitchFamily="34" charset="0"/>
                <a:cs typeface="Arial" panose="020B0604020202020204" pitchFamily="34" charset="0"/>
              </a:rPr>
              <a:t>15 Apr</a:t>
            </a:r>
            <a:r>
              <a:rPr lang="en-US" sz="1400" dirty="0">
                <a:solidFill>
                  <a:prstClr val="black"/>
                </a:solidFill>
                <a:latin typeface="Arial" panose="020B0604020202020204" pitchFamily="34" charset="0"/>
                <a:cs typeface="Arial" panose="020B0604020202020204" pitchFamily="34" charset="0"/>
              </a:rPr>
              <a:t>: Military Child Appreciation Day at Corvias</a:t>
            </a:r>
          </a:p>
          <a:p>
            <a:pPr marR="0" lvl="0" algn="l" defTabSz="914400" rtl="0" eaLnBrk="1" fontAlgn="auto" latinLnBrk="0" hangingPunct="1">
              <a:lnSpc>
                <a:spcPct val="100000"/>
              </a:lnSpc>
              <a:spcBef>
                <a:spcPts val="0"/>
              </a:spcBef>
              <a:spcAft>
                <a:spcPts val="0"/>
              </a:spcAft>
              <a:buClrTx/>
              <a:buSzTx/>
              <a:tabLst/>
              <a:defRPr/>
            </a:pPr>
            <a:endParaRPr lang="en-US" sz="8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 Apr</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BOSS Route 22 Axe Throwing (Aberdeen)</a:t>
            </a:r>
          </a:p>
          <a:p>
            <a:pPr marR="0" lvl="0" algn="l" defTabSz="914400" rtl="0" eaLnBrk="1" fontAlgn="auto" latinLnBrk="0" hangingPunct="1">
              <a:lnSpc>
                <a:spcPct val="100000"/>
              </a:lnSpc>
              <a:spcBef>
                <a:spcPts val="0"/>
              </a:spcBef>
              <a:spcAft>
                <a:spcPts val="0"/>
              </a:spcAft>
              <a:buClrTx/>
              <a:buSzTx/>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r>
              <a:rPr lang="en-US" sz="1400" b="1" dirty="0">
                <a:solidFill>
                  <a:prstClr val="black"/>
                </a:solidFill>
                <a:latin typeface="Arial" panose="020B0604020202020204" pitchFamily="34" charset="0"/>
                <a:cs typeface="Arial" panose="020B0604020202020204" pitchFamily="34" charset="0"/>
              </a:rPr>
              <a:t>18 Apr</a:t>
            </a:r>
            <a:r>
              <a:rPr lang="en-US" sz="1400" dirty="0">
                <a:solidFill>
                  <a:prstClr val="black"/>
                </a:solidFill>
                <a:latin typeface="Arial" panose="020B0604020202020204" pitchFamily="34" charset="0"/>
                <a:cs typeface="Arial" panose="020B0604020202020204" pitchFamily="34" charset="0"/>
              </a:rPr>
              <a:t>: Commander’s Cup Golf Tournament (Ruggles)</a:t>
            </a:r>
          </a:p>
          <a:p>
            <a:pPr marR="0" lvl="0" algn="l" defTabSz="914400" rtl="0" eaLnBrk="1" fontAlgn="auto" latinLnBrk="0" hangingPunct="1">
              <a:lnSpc>
                <a:spcPct val="100000"/>
              </a:lnSpc>
              <a:spcBef>
                <a:spcPts val="0"/>
              </a:spcBef>
              <a:spcAft>
                <a:spcPts val="0"/>
              </a:spcAft>
              <a:buClrTx/>
              <a:buSzTx/>
              <a:tabLst/>
              <a:defRPr/>
            </a:pPr>
            <a:endParaRPr lang="en-US" sz="8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Apr</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Easter Brunch (TOB)</a:t>
            </a:r>
          </a:p>
          <a:p>
            <a:pPr marR="0" lvl="0" algn="l" defTabSz="914400" rtl="0" eaLnBrk="1" fontAlgn="auto" latinLnBrk="0" hangingPunct="1">
              <a:lnSpc>
                <a:spcPct val="100000"/>
              </a:lnSpc>
              <a:spcBef>
                <a:spcPts val="0"/>
              </a:spcBef>
              <a:spcAft>
                <a:spcPts val="0"/>
              </a:spcAft>
              <a:buClrTx/>
              <a:buSzTx/>
              <a:tabLst/>
              <a:defRPr/>
            </a:pPr>
            <a:endParaRPr kumimoji="0" lang="en-US" sz="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sz="1400" b="1" dirty="0">
                <a:solidFill>
                  <a:prstClr val="black"/>
                </a:solidFill>
                <a:latin typeface="Arial" panose="020B0604020202020204" pitchFamily="34" charset="0"/>
                <a:cs typeface="Arial" panose="020B0604020202020204" pitchFamily="34" charset="0"/>
              </a:rPr>
              <a:t>17-21 Apr</a:t>
            </a:r>
            <a:r>
              <a:rPr lang="en-US" sz="1400" dirty="0">
                <a:solidFill>
                  <a:prstClr val="black"/>
                </a:solidFill>
                <a:latin typeface="Arial" panose="020B0604020202020204" pitchFamily="34" charset="0"/>
                <a:cs typeface="Arial" panose="020B0604020202020204" pitchFamily="34" charset="0"/>
              </a:rPr>
              <a:t>: Harford County Public Schools Spring Break</a:t>
            </a:r>
          </a:p>
          <a:p>
            <a:pPr marR="0" lvl="0" algn="l" defTabSz="914400" rtl="0" eaLnBrk="1" fontAlgn="auto" latinLnBrk="0" hangingPunct="1">
              <a:lnSpc>
                <a:spcPct val="100000"/>
              </a:lnSpc>
              <a:spcBef>
                <a:spcPts val="0"/>
              </a:spcBef>
              <a:spcAft>
                <a:spcPts val="0"/>
              </a:spcAft>
              <a:buClrTx/>
              <a:buSzTx/>
              <a:tabLst/>
              <a:defRPr/>
            </a:pPr>
            <a:endParaRPr lang="en-US" sz="8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21-25 Apr</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Spring Cleanup</a:t>
            </a:r>
          </a:p>
          <a:p>
            <a:pPr marR="0" lvl="0" algn="l" defTabSz="914400" rtl="0" eaLnBrk="1" fontAlgn="auto" latinLnBrk="0" hangingPunct="1">
              <a:lnSpc>
                <a:spcPct val="100000"/>
              </a:lnSpc>
              <a:spcBef>
                <a:spcPts val="0"/>
              </a:spcBef>
              <a:spcAft>
                <a:spcPts val="0"/>
              </a:spcAft>
              <a:buClrTx/>
              <a:buSzTx/>
              <a:tabLst/>
              <a:defRPr/>
            </a:pPr>
            <a:endParaRPr kumimoji="0" lang="en-US" sz="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sz="1400" b="1" dirty="0">
                <a:solidFill>
                  <a:prstClr val="black"/>
                </a:solidFill>
                <a:latin typeface="Arial" panose="020B0604020202020204" pitchFamily="34" charset="0"/>
                <a:cs typeface="Arial" panose="020B0604020202020204" pitchFamily="34" charset="0"/>
              </a:rPr>
              <a:t>26 Apr</a:t>
            </a:r>
            <a:r>
              <a:rPr lang="en-US" sz="1400" dirty="0">
                <a:solidFill>
                  <a:prstClr val="black"/>
                </a:solidFill>
                <a:latin typeface="Arial" panose="020B0604020202020204" pitchFamily="34" charset="0"/>
                <a:cs typeface="Arial" panose="020B0604020202020204" pitchFamily="34" charset="0"/>
              </a:rPr>
              <a:t>: Aberdeen Youth Center Open House (Bldg 2522)</a:t>
            </a:r>
          </a:p>
          <a:p>
            <a:pPr marR="0" lvl="0" algn="l" defTabSz="914400" rtl="0" eaLnBrk="1" fontAlgn="auto" latinLnBrk="0" hangingPunct="1">
              <a:lnSpc>
                <a:spcPct val="100000"/>
              </a:lnSpc>
              <a:spcBef>
                <a:spcPts val="0"/>
              </a:spcBef>
              <a:spcAft>
                <a:spcPts val="0"/>
              </a:spcAft>
              <a:buClrTx/>
              <a:buSzTx/>
              <a:tabLst/>
              <a:defRPr/>
            </a:pPr>
            <a:endParaRPr lang="en-US" sz="8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29 Apr</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Volunteer Recognition Ceremony (Rec. Center)</a:t>
            </a:r>
          </a:p>
        </p:txBody>
      </p:sp>
    </p:spTree>
    <p:extLst>
      <p:ext uri="{BB962C8B-B14F-4D97-AF65-F5344CB8AC3E}">
        <p14:creationId xmlns:p14="http://schemas.microsoft.com/office/powerpoint/2010/main" val="270445825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35836" y="55718"/>
            <a:ext cx="4202910" cy="369332"/>
          </a:xfrm>
        </p:spPr>
        <p:txBody>
          <a:bodyPr>
            <a:normAutofit/>
          </a:bodyPr>
          <a:lstStyle/>
          <a:p>
            <a:pPr algn="r"/>
            <a:r>
              <a:rPr lang="en-US" sz="2000" dirty="0">
                <a:solidFill>
                  <a:srgbClr val="002060"/>
                </a:solidFill>
              </a:rPr>
              <a:t> </a:t>
            </a:r>
            <a:endParaRPr lang="en-US" sz="2000" b="1" dirty="0">
              <a:latin typeface="Arial" panose="020B0604020202020204" pitchFamily="34" charset="0"/>
              <a:cs typeface="Arial" panose="020B0604020202020204" pitchFamily="34" charset="0"/>
            </a:endParaRPr>
          </a:p>
        </p:txBody>
      </p:sp>
      <p:sp>
        <p:nvSpPr>
          <p:cNvPr id="8" name="Title 3">
            <a:extLst>
              <a:ext uri="{FF2B5EF4-FFF2-40B4-BE49-F238E27FC236}">
                <a16:creationId xmlns:a16="http://schemas.microsoft.com/office/drawing/2014/main" id="{A79860B1-5921-9519-5FF3-06BED1081B4F}"/>
              </a:ext>
            </a:extLst>
          </p:cNvPr>
          <p:cNvSpPr txBox="1">
            <a:spLocks/>
          </p:cNvSpPr>
          <p:nvPr/>
        </p:nvSpPr>
        <p:spPr>
          <a:xfrm>
            <a:off x="1664755" y="55718"/>
            <a:ext cx="7373991" cy="3693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a:latin typeface="Arial" panose="020B0604020202020204" pitchFamily="34" charset="0"/>
                <a:cs typeface="Arial" panose="020B0604020202020204" pitchFamily="34" charset="0"/>
              </a:rPr>
              <a:t>DPTMS, USAG APG</a:t>
            </a:r>
          </a:p>
        </p:txBody>
      </p:sp>
      <p:sp>
        <p:nvSpPr>
          <p:cNvPr id="9" name="TextBox 8">
            <a:extLst>
              <a:ext uri="{FF2B5EF4-FFF2-40B4-BE49-F238E27FC236}">
                <a16:creationId xmlns:a16="http://schemas.microsoft.com/office/drawing/2014/main" id="{DF20BAE7-BEBD-6B45-5525-FFAC5DF3A588}"/>
              </a:ext>
            </a:extLst>
          </p:cNvPr>
          <p:cNvSpPr txBox="1"/>
          <p:nvPr/>
        </p:nvSpPr>
        <p:spPr>
          <a:xfrm>
            <a:off x="250782" y="355974"/>
            <a:ext cx="8787964" cy="5078313"/>
          </a:xfrm>
          <a:prstGeom prst="rect">
            <a:avLst/>
          </a:prstGeom>
          <a:noFill/>
        </p:spPr>
        <p:txBody>
          <a:bodyPr wrap="square" rtlCol="0">
            <a:spAutoFit/>
          </a:bodyPr>
          <a:lstStyle/>
          <a:p>
            <a:endParaRPr lang="en-US" b="1" u="sng" dirty="0">
              <a:solidFill>
                <a:srgbClr val="002060"/>
              </a:solidFill>
              <a:latin typeface="Arial" panose="020B0604020202020204"/>
            </a:endParaRPr>
          </a:p>
          <a:p>
            <a:r>
              <a:rPr lang="en-US" sz="1600" b="1" dirty="0">
                <a:solidFill>
                  <a:srgbClr val="00B0F0"/>
                </a:solidFill>
                <a:latin typeface="Arial" panose="020B0604020202020204"/>
              </a:rPr>
              <a:t>MAY:</a:t>
            </a:r>
          </a:p>
          <a:p>
            <a:endParaRPr lang="en-US" sz="12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dirty="0">
                <a:latin typeface="Arial" panose="020B0604020202020204" pitchFamily="34" charset="0"/>
                <a:cs typeface="Arial" panose="020B0604020202020204" pitchFamily="34" charset="0"/>
              </a:rPr>
              <a:t>10 May </a:t>
            </a:r>
            <a:r>
              <a:rPr lang="en-US" sz="1400" dirty="0">
                <a:latin typeface="Arial" panose="020B0604020202020204" pitchFamily="34" charset="0"/>
                <a:cs typeface="Arial" panose="020B0604020202020204" pitchFamily="34" charset="0"/>
              </a:rPr>
              <a:t>- BOSS Color Run (Shore Park)</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dirty="0">
                <a:latin typeface="Arial" panose="020B0604020202020204" pitchFamily="34" charset="0"/>
                <a:cs typeface="Arial" panose="020B0604020202020204" pitchFamily="34" charset="0"/>
              </a:rPr>
              <a:t>12-16 May </a:t>
            </a:r>
            <a:r>
              <a:rPr lang="en-US" sz="1400" dirty="0">
                <a:latin typeface="Arial" panose="020B0604020202020204" pitchFamily="34" charset="0"/>
                <a:cs typeface="Arial" panose="020B0604020202020204" pitchFamily="34" charset="0"/>
              </a:rPr>
              <a:t>- Armed Forces Week</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dirty="0">
                <a:latin typeface="Arial" panose="020B0604020202020204" pitchFamily="34" charset="0"/>
                <a:cs typeface="Arial" panose="020B0604020202020204" pitchFamily="34" charset="0"/>
              </a:rPr>
              <a:t>14 May </a:t>
            </a:r>
            <a:r>
              <a:rPr lang="en-US" sz="1400" dirty="0">
                <a:latin typeface="Arial" panose="020B0604020202020204" pitchFamily="34" charset="0"/>
                <a:cs typeface="Arial" panose="020B0604020202020204" pitchFamily="34" charset="0"/>
              </a:rPr>
              <a:t>- Quarterly APG Community Lunch (TOB)</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dirty="0">
                <a:latin typeface="Arial" panose="020B0604020202020204" pitchFamily="34" charset="0"/>
                <a:cs typeface="Arial" panose="020B0604020202020204" pitchFamily="34" charset="0"/>
              </a:rPr>
              <a:t>16 May </a:t>
            </a:r>
            <a:r>
              <a:rPr lang="en-US" sz="1400" dirty="0">
                <a:latin typeface="Arial" panose="020B0604020202020204" pitchFamily="34" charset="0"/>
                <a:cs typeface="Arial" panose="020B0604020202020204" pitchFamily="34" charset="0"/>
              </a:rPr>
              <a:t>- Golf Tournament (Armed Forces Week) (Ruggles)</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dirty="0">
                <a:latin typeface="Arial" panose="020B0604020202020204" pitchFamily="34" charset="0"/>
                <a:cs typeface="Arial" panose="020B0604020202020204" pitchFamily="34" charset="0"/>
              </a:rPr>
              <a:t>16 May </a:t>
            </a:r>
            <a:r>
              <a:rPr lang="en-US" sz="1400" dirty="0">
                <a:latin typeface="Arial" panose="020B0604020202020204" pitchFamily="34" charset="0"/>
                <a:cs typeface="Arial" panose="020B0604020202020204" pitchFamily="34" charset="0"/>
              </a:rPr>
              <a:t>- Wounded Warrior Skeet Shoot (Skeet Range)</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dirty="0">
                <a:latin typeface="Arial" panose="020B0604020202020204" pitchFamily="34" charset="0"/>
                <a:cs typeface="Arial" panose="020B0604020202020204" pitchFamily="34" charset="0"/>
              </a:rPr>
              <a:t>6 Jun </a:t>
            </a:r>
            <a:r>
              <a:rPr lang="en-US" sz="1400" dirty="0">
                <a:latin typeface="Arial" panose="020B0604020202020204" pitchFamily="34" charset="0"/>
                <a:cs typeface="Arial" panose="020B0604020202020204" pitchFamily="34" charset="0"/>
              </a:rPr>
              <a:t>– Garrison Commander and Command Sergeant Major Change of Command and Relinquishment of Responsibility.  </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lgn="ctr"/>
            <a:r>
              <a:rPr lang="en-US" b="1" dirty="0">
                <a:solidFill>
                  <a:srgbClr val="002060"/>
                </a:solidFill>
                <a:latin typeface="Arial" panose="020B0604020202020204" pitchFamily="34" charset="0"/>
                <a:cs typeface="Arial" panose="020B0604020202020204" pitchFamily="34" charset="0"/>
              </a:rPr>
              <a:t>Please use the My Army Post App (MAPA)</a:t>
            </a:r>
          </a:p>
          <a:p>
            <a:pPr algn="ctr"/>
            <a:r>
              <a:rPr lang="en-US" i="1" dirty="0">
                <a:latin typeface="Arial" panose="020B0604020202020204" pitchFamily="34" charset="0"/>
                <a:cs typeface="Arial" panose="020B0604020202020204" pitchFamily="34" charset="0"/>
              </a:rPr>
              <a:t>Over 4,245 users. </a:t>
            </a:r>
          </a:p>
          <a:p>
            <a:pPr algn="ctr"/>
            <a:r>
              <a:rPr lang="en-US" i="1" dirty="0">
                <a:latin typeface="Arial" panose="020B0604020202020204" pitchFamily="34" charset="0"/>
                <a:cs typeface="Arial" panose="020B0604020202020204" pitchFamily="34" charset="0"/>
              </a:rPr>
              <a:t>App is updated daily. </a:t>
            </a:r>
          </a:p>
          <a:p>
            <a:endParaRPr lang="en-US" i="1" u="none" strike="noStrike" baseline="0" dirty="0">
              <a:latin typeface="Arial" panose="020B0604020202020204" pitchFamily="34" charset="0"/>
              <a:cs typeface="Arial" panose="020B0604020202020204" pitchFamily="34" charset="0"/>
            </a:endParaRPr>
          </a:p>
          <a:p>
            <a:endParaRPr lang="en-US" b="1" u="sng" dirty="0">
              <a:solidFill>
                <a:srgbClr val="002060"/>
              </a:solidFill>
              <a:latin typeface="Arial" panose="020B0604020202020204"/>
            </a:endParaRPr>
          </a:p>
        </p:txBody>
      </p:sp>
      <p:pic>
        <p:nvPicPr>
          <p:cNvPr id="2" name="Picture 1">
            <a:extLst>
              <a:ext uri="{FF2B5EF4-FFF2-40B4-BE49-F238E27FC236}">
                <a16:creationId xmlns:a16="http://schemas.microsoft.com/office/drawing/2014/main" id="{CE3ABEE2-3442-6C16-20DB-FC7F6DFB0E1C}"/>
              </a:ext>
            </a:extLst>
          </p:cNvPr>
          <p:cNvPicPr>
            <a:picLocks noChangeAspect="1"/>
          </p:cNvPicPr>
          <p:nvPr/>
        </p:nvPicPr>
        <p:blipFill>
          <a:blip r:embed="rId2"/>
          <a:stretch>
            <a:fillRect/>
          </a:stretch>
        </p:blipFill>
        <p:spPr>
          <a:xfrm>
            <a:off x="7019015" y="3429000"/>
            <a:ext cx="1470505" cy="1470505"/>
          </a:xfrm>
          <a:prstGeom prst="rect">
            <a:avLst/>
          </a:prstGeom>
        </p:spPr>
      </p:pic>
      <p:sp>
        <p:nvSpPr>
          <p:cNvPr id="5" name="TextBox 4">
            <a:extLst>
              <a:ext uri="{FF2B5EF4-FFF2-40B4-BE49-F238E27FC236}">
                <a16:creationId xmlns:a16="http://schemas.microsoft.com/office/drawing/2014/main" id="{8F47C93B-C3A2-2AE5-E3ED-682B839FFA6D}"/>
              </a:ext>
            </a:extLst>
          </p:cNvPr>
          <p:cNvSpPr txBox="1"/>
          <p:nvPr/>
        </p:nvSpPr>
        <p:spPr>
          <a:xfrm>
            <a:off x="435608" y="5157288"/>
            <a:ext cx="6840682" cy="954107"/>
          </a:xfrm>
          <a:prstGeom prst="rect">
            <a:avLst/>
          </a:prstGeom>
          <a:noFill/>
        </p:spPr>
        <p:txBody>
          <a:bodyPr wrap="square">
            <a:spAutoFit/>
          </a:bodyPr>
          <a:lstStyle/>
          <a:p>
            <a:r>
              <a:rPr lang="en-US" sz="1400" b="1" dirty="0"/>
              <a:t>USAG APG SharePoint Page</a:t>
            </a:r>
            <a:r>
              <a:rPr lang="en-US" sz="1400" dirty="0"/>
              <a:t>: ID-S Aberdeen Proving Ground (sharepoint-mil.us)</a:t>
            </a:r>
          </a:p>
          <a:p>
            <a:endParaRPr lang="en-US" sz="1400" dirty="0"/>
          </a:p>
          <a:p>
            <a:r>
              <a:rPr lang="en-US" sz="1400" b="1" dirty="0"/>
              <a:t>Installation Events Calendar</a:t>
            </a:r>
            <a:r>
              <a:rPr lang="en-US" sz="1400" dirty="0"/>
              <a:t>: DPTMS-OPS-Installation Events Calendar - Installation Events (sharepoint-mil.us)</a:t>
            </a:r>
          </a:p>
        </p:txBody>
      </p:sp>
    </p:spTree>
    <p:extLst>
      <p:ext uri="{BB962C8B-B14F-4D97-AF65-F5344CB8AC3E}">
        <p14:creationId xmlns:p14="http://schemas.microsoft.com/office/powerpoint/2010/main" val="358704010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09800"/>
            <a:ext cx="7772400" cy="1981200"/>
          </a:xfrm>
        </p:spPr>
        <p:txBody>
          <a:bodyPr>
            <a:normAutofit lnSpcReduction="10000"/>
          </a:bodyPr>
          <a:lstStyle/>
          <a:p>
            <a:pPr marL="0" indent="0" algn="ctr">
              <a:buNone/>
            </a:pPr>
            <a:r>
              <a:rPr lang="en-US" sz="4800" dirty="0">
                <a:solidFill>
                  <a:srgbClr val="002060"/>
                </a:solidFill>
              </a:rPr>
              <a:t>ARMY COMMUNITY SERVICE</a:t>
            </a:r>
          </a:p>
          <a:p>
            <a:pPr marL="0" indent="0" algn="ctr">
              <a:buNone/>
            </a:pPr>
            <a:r>
              <a:rPr lang="en-US" sz="4800" dirty="0">
                <a:solidFill>
                  <a:srgbClr val="002060"/>
                </a:solidFill>
              </a:rPr>
              <a:t>(ACS)</a:t>
            </a:r>
          </a:p>
        </p:txBody>
      </p:sp>
    </p:spTree>
    <p:extLst>
      <p:ext uri="{BB962C8B-B14F-4D97-AF65-F5344CB8AC3E}">
        <p14:creationId xmlns:p14="http://schemas.microsoft.com/office/powerpoint/2010/main" val="76403859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4177189" y="564681"/>
            <a:ext cx="0" cy="4081209"/>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84462" y="4645890"/>
            <a:ext cx="9144000" cy="0"/>
          </a:xfrm>
          <a:prstGeom prst="line">
            <a:avLst/>
          </a:prstGeom>
          <a:ln w="38100"/>
        </p:spPr>
        <p:style>
          <a:lnRef idx="1">
            <a:schemeClr val="dk1"/>
          </a:lnRef>
          <a:fillRef idx="0">
            <a:schemeClr val="dk1"/>
          </a:fillRef>
          <a:effectRef idx="0">
            <a:schemeClr val="dk1"/>
          </a:effectRef>
          <a:fontRef idx="minor">
            <a:schemeClr val="tx1"/>
          </a:fontRef>
        </p:style>
      </p:cxnSp>
      <p:sp>
        <p:nvSpPr>
          <p:cNvPr id="4" name="Title 3"/>
          <p:cNvSpPr>
            <a:spLocks noGrp="1"/>
          </p:cNvSpPr>
          <p:nvPr>
            <p:ph type="title"/>
          </p:nvPr>
        </p:nvSpPr>
        <p:spPr>
          <a:xfrm>
            <a:off x="836761" y="-554"/>
            <a:ext cx="8307239" cy="424732"/>
          </a:xfrm>
          <a:solidFill>
            <a:schemeClr val="bg1"/>
          </a:solidFill>
          <a:ln>
            <a:noFill/>
          </a:ln>
        </p:spPr>
        <p:txBody>
          <a:bodyPr/>
          <a:lstStyle/>
          <a:p>
            <a:pPr algn="r"/>
            <a:r>
              <a:rPr lang="en-US" sz="2400" dirty="0">
                <a:solidFill>
                  <a:schemeClr val="tx1"/>
                </a:solidFill>
              </a:rPr>
              <a:t>ARMY COMMUNITY SERVICE </a:t>
            </a:r>
          </a:p>
        </p:txBody>
      </p:sp>
      <p:sp>
        <p:nvSpPr>
          <p:cNvPr id="2" name="TextBox 1"/>
          <p:cNvSpPr txBox="1"/>
          <p:nvPr/>
        </p:nvSpPr>
        <p:spPr>
          <a:xfrm>
            <a:off x="1071588" y="564681"/>
            <a:ext cx="24235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PROGRAM</a:t>
            </a:r>
            <a:r>
              <a:rPr kumimoji="0" lang="en-US" sz="1400" b="1" i="0" u="sng" strike="noStrike" kern="1200" cap="none" spc="0" normalizeH="0" noProof="0" dirty="0">
                <a:ln>
                  <a:noFill/>
                </a:ln>
                <a:solidFill>
                  <a:srgbClr val="002060"/>
                </a:solidFill>
                <a:effectLst/>
                <a:uLnTx/>
                <a:uFillTx/>
                <a:latin typeface="Arial" panose="020B0604020202020204"/>
                <a:ea typeface="+mn-ea"/>
                <a:cs typeface="+mn-cs"/>
              </a:rPr>
              <a:t> </a:t>
            </a: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INFORMATION</a:t>
            </a:r>
          </a:p>
        </p:txBody>
      </p:sp>
      <p:sp>
        <p:nvSpPr>
          <p:cNvPr id="10" name="TextBox 9"/>
          <p:cNvSpPr txBox="1"/>
          <p:nvPr/>
        </p:nvSpPr>
        <p:spPr>
          <a:xfrm>
            <a:off x="4676974" y="589243"/>
            <a:ext cx="36752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UPCOMING EVENTS AND INFORMATION</a:t>
            </a:r>
          </a:p>
        </p:txBody>
      </p:sp>
      <p:sp>
        <p:nvSpPr>
          <p:cNvPr id="16" name="TextBox 15"/>
          <p:cNvSpPr txBox="1"/>
          <p:nvPr/>
        </p:nvSpPr>
        <p:spPr>
          <a:xfrm>
            <a:off x="84462" y="4666285"/>
            <a:ext cx="26479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ADDITIONAL INFORMATION</a:t>
            </a:r>
          </a:p>
        </p:txBody>
      </p:sp>
      <p:sp>
        <p:nvSpPr>
          <p:cNvPr id="23" name="TextBox 22"/>
          <p:cNvSpPr txBox="1"/>
          <p:nvPr/>
        </p:nvSpPr>
        <p:spPr>
          <a:xfrm>
            <a:off x="3087" y="4974062"/>
            <a:ext cx="9056451" cy="1585049"/>
          </a:xfrm>
          <a:prstGeom prst="rect">
            <a:avLst/>
          </a:prstGeom>
          <a:noFill/>
        </p:spPr>
        <p:txBody>
          <a:bodyPr wrap="square" rtlCol="0">
            <a:spAutoFit/>
          </a:bodyPr>
          <a:lstStyle/>
          <a:p>
            <a:pPr marL="285750" lvl="0" indent="-169863" defTabSz="914400">
              <a:spcBef>
                <a:spcPts val="600"/>
              </a:spcBef>
              <a:buFont typeface="Wingdings" panose="05000000000000000000" pitchFamily="2" charset="2"/>
              <a:buChar char="§"/>
              <a:defRPr/>
            </a:pPr>
            <a:r>
              <a:rPr lang="en-US" sz="1200" b="1" dirty="0">
                <a:solidFill>
                  <a:prstClr val="black"/>
                </a:solidFill>
              </a:rPr>
              <a:t>Lending Closet – </a:t>
            </a:r>
            <a:r>
              <a:rPr lang="en-US" sz="1200" dirty="0">
                <a:solidFill>
                  <a:prstClr val="black"/>
                </a:solidFill>
              </a:rPr>
              <a:t>Donations of gently used kitchen items and small household goods accepted daily</a:t>
            </a:r>
          </a:p>
          <a:p>
            <a:pPr marL="285750" marR="0" lvl="0" indent="-169863"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a:rPr>
              <a:t>Tuesdays:</a:t>
            </a:r>
            <a:r>
              <a:rPr kumimoji="0" lang="en-US" sz="1200" b="1" i="0" u="none" strike="noStrike" kern="1200" cap="none" spc="0" normalizeH="0" noProof="0" dirty="0">
                <a:ln>
                  <a:noFill/>
                </a:ln>
                <a:solidFill>
                  <a:prstClr val="black"/>
                </a:solidFill>
                <a:effectLst/>
                <a:uLnTx/>
                <a:uFillTx/>
                <a:latin typeface="Arial" panose="020B0604020202020204"/>
              </a:rPr>
              <a:t> </a:t>
            </a:r>
            <a:r>
              <a:rPr lang="en-US" sz="1200" b="1" i="1" dirty="0">
                <a:solidFill>
                  <a:schemeClr val="accent3">
                    <a:lumMod val="75000"/>
                  </a:schemeClr>
                </a:solidFill>
                <a:latin typeface="Arial" panose="020B0604020202020204"/>
              </a:rPr>
              <a:t>In-processing &amp; Welcome Brief  with RELO </a:t>
            </a:r>
            <a:r>
              <a:rPr kumimoji="0" lang="en-US" sz="1200" b="0" i="0" u="none" strike="noStrike" kern="1200" cap="none" spc="0" normalizeH="0" noProof="0" dirty="0">
                <a:ln>
                  <a:noFill/>
                </a:ln>
                <a:solidFill>
                  <a:prstClr val="black"/>
                </a:solidFill>
                <a:effectLst/>
                <a:uLnTx/>
                <a:uFillTx/>
                <a:latin typeface="Arial" panose="020B0604020202020204"/>
              </a:rPr>
              <a:t>- All welcome, no appointment necessary</a:t>
            </a:r>
          </a:p>
          <a:p>
            <a:pPr marL="285750" marR="0" lvl="0" indent="-169863"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a:rPr>
              <a:t>Location</a:t>
            </a:r>
            <a:r>
              <a:rPr kumimoji="0" lang="en-US" sz="1200" b="0" i="0" u="none" strike="noStrike" kern="1200" cap="none" spc="0" normalizeH="0" baseline="0" noProof="0" dirty="0">
                <a:ln>
                  <a:noFill/>
                </a:ln>
                <a:solidFill>
                  <a:prstClr val="black"/>
                </a:solidFill>
                <a:effectLst/>
                <a:uLnTx/>
                <a:uFillTx/>
                <a:latin typeface="Arial" panose="020B0604020202020204"/>
              </a:rPr>
              <a:t>: 2530 Advanced Tactics Road - </a:t>
            </a:r>
            <a:r>
              <a:rPr kumimoji="0" lang="en-US" sz="1200" b="1" i="1" u="none" strike="noStrike" kern="1200" cap="none" spc="0" normalizeH="0" baseline="0" noProof="0" dirty="0">
                <a:ln>
                  <a:noFill/>
                </a:ln>
                <a:solidFill>
                  <a:schemeClr val="accent3">
                    <a:lumMod val="75000"/>
                  </a:schemeClr>
                </a:solidFill>
                <a:effectLst/>
                <a:uLnTx/>
                <a:uFillTx/>
                <a:latin typeface="Arial" panose="020B0604020202020204"/>
              </a:rPr>
              <a:t>All Staff on site</a:t>
            </a:r>
            <a:r>
              <a:rPr kumimoji="0" lang="en-US" sz="1200" b="1" i="1" u="none" strike="noStrike" kern="1200" cap="none" spc="0" normalizeH="0" noProof="0" dirty="0">
                <a:ln>
                  <a:noFill/>
                </a:ln>
                <a:solidFill>
                  <a:schemeClr val="accent3">
                    <a:lumMod val="75000"/>
                  </a:schemeClr>
                </a:solidFill>
                <a:effectLst/>
                <a:uLnTx/>
                <a:uFillTx/>
                <a:latin typeface="Arial" panose="020B0604020202020204"/>
              </a:rPr>
              <a:t> to provide to support patrons</a:t>
            </a:r>
          </a:p>
          <a:p>
            <a:pPr marL="285750" marR="0" lvl="0" indent="-169863"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200" b="1" dirty="0">
                <a:solidFill>
                  <a:prstClr val="black"/>
                </a:solidFill>
                <a:latin typeface="Arial" panose="020B0604020202020204"/>
              </a:rPr>
              <a:t>Hours</a:t>
            </a:r>
            <a:r>
              <a:rPr lang="en-US" sz="1200" dirty="0">
                <a:solidFill>
                  <a:prstClr val="black"/>
                </a:solidFill>
                <a:latin typeface="Arial" panose="020B0604020202020204"/>
              </a:rPr>
              <a:t>: M-F 8am-4:30pm, </a:t>
            </a:r>
            <a:r>
              <a:rPr lang="en-US" sz="1200" i="1" dirty="0">
                <a:solidFill>
                  <a:prstClr val="black"/>
                </a:solidFill>
                <a:latin typeface="Arial" panose="020B0604020202020204"/>
              </a:rPr>
              <a:t>closed weekend &amp; federal holidays</a:t>
            </a:r>
          </a:p>
          <a:p>
            <a:pPr marL="285750" marR="0" lvl="0" indent="-16986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400" b="1" dirty="0">
              <a:solidFill>
                <a:prstClr val="black"/>
              </a:solidFill>
              <a:latin typeface="Arial" panose="020B0604020202020204"/>
            </a:endParaRPr>
          </a:p>
          <a:p>
            <a:pPr marL="285750" marR="0" lvl="0" indent="-16986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dirty="0">
                <a:solidFill>
                  <a:prstClr val="black"/>
                </a:solidFill>
                <a:latin typeface="Arial" panose="020B0604020202020204"/>
              </a:rPr>
              <a:t>Main</a:t>
            </a:r>
            <a:r>
              <a:rPr lang="en-US" sz="1200" dirty="0">
                <a:solidFill>
                  <a:prstClr val="black"/>
                </a:solidFill>
                <a:latin typeface="Arial" panose="020B0604020202020204"/>
              </a:rPr>
              <a:t> </a:t>
            </a:r>
            <a:r>
              <a:rPr lang="en-US" sz="1200" b="1" dirty="0">
                <a:solidFill>
                  <a:prstClr val="black"/>
                </a:solidFill>
                <a:latin typeface="Arial" panose="020B0604020202020204"/>
              </a:rPr>
              <a:t>Number</a:t>
            </a:r>
            <a:r>
              <a:rPr lang="en-US" sz="1200" dirty="0">
                <a:solidFill>
                  <a:prstClr val="black"/>
                </a:solidFill>
                <a:latin typeface="Arial" panose="020B0604020202020204"/>
              </a:rPr>
              <a:t>: </a:t>
            </a:r>
            <a:r>
              <a:rPr lang="en-US" sz="1200" b="1" dirty="0">
                <a:solidFill>
                  <a:prstClr val="black"/>
                </a:solidFill>
                <a:latin typeface="Arial" panose="020B0604020202020204"/>
              </a:rPr>
              <a:t>410-278-7572</a:t>
            </a:r>
            <a:endParaRPr kumimoji="0" lang="en-US" sz="1200" b="1" i="0" u="none" strike="noStrike" kern="1200" cap="none" spc="0" normalizeH="0" baseline="0" noProof="0" dirty="0">
              <a:ln>
                <a:noFill/>
              </a:ln>
              <a:solidFill>
                <a:prstClr val="black"/>
              </a:solidFill>
              <a:effectLst/>
              <a:uLnTx/>
              <a:uFillTx/>
              <a:latin typeface="Arial" panose="020B0604020202020204"/>
            </a:endParaRPr>
          </a:p>
          <a:p>
            <a:pPr lvl="0" defTabSz="914400">
              <a:defRPr/>
            </a:pPr>
            <a:endParaRPr kumimoji="0" lang="en-US" sz="400" b="1" i="0" u="none" strike="noStrike" kern="1200" cap="none" spc="0" normalizeH="0" baseline="0" noProof="0" dirty="0">
              <a:ln>
                <a:noFill/>
              </a:ln>
              <a:solidFill>
                <a:prstClr val="black"/>
              </a:solidFill>
              <a:effectLst/>
              <a:uLnTx/>
              <a:uFillTx/>
              <a:latin typeface="Arial" panose="020B0604020202020204"/>
              <a:ea typeface="+mn-ea"/>
              <a:cs typeface="+mn-cs"/>
            </a:endParaRPr>
          </a:p>
          <a:p>
            <a:pPr lvl="0" algn="ctr" defTabSz="914400">
              <a:defRPr/>
            </a:pPr>
            <a:r>
              <a:rPr kumimoji="0" lang="en-US" sz="1200" b="1" i="0" u="none" strike="noStrike" kern="1200" cap="none" spc="0" normalizeH="0" baseline="0" noProof="0" dirty="0">
                <a:ln>
                  <a:noFill/>
                </a:ln>
                <a:solidFill>
                  <a:prstClr val="black"/>
                </a:solidFill>
                <a:effectLst/>
                <a:uLnTx/>
                <a:uFillTx/>
                <a:latin typeface="Arial" panose="020B0604020202020204"/>
              </a:rPr>
              <a:t>POC</a:t>
            </a:r>
            <a:r>
              <a:rPr kumimoji="0" lang="en-US" sz="1200" b="0" i="0" u="none" strike="noStrike" kern="1200" cap="none" spc="0" normalizeH="0" baseline="0" noProof="0" dirty="0">
                <a:ln>
                  <a:noFill/>
                </a:ln>
                <a:solidFill>
                  <a:prstClr val="black"/>
                </a:solidFill>
                <a:effectLst/>
                <a:uLnTx/>
                <a:uFillTx/>
                <a:latin typeface="Arial" panose="020B0604020202020204"/>
              </a:rPr>
              <a:t>: Buzz</a:t>
            </a:r>
            <a:r>
              <a:rPr lang="en-US" sz="1200" dirty="0">
                <a:solidFill>
                  <a:prstClr val="black"/>
                </a:solidFill>
              </a:rPr>
              <a:t> Green, </a:t>
            </a:r>
            <a:r>
              <a:rPr lang="en-US" sz="1200" dirty="0">
                <a:solidFill>
                  <a:prstClr val="black"/>
                </a:solidFill>
                <a:hlinkClick r:id="rId3"/>
              </a:rPr>
              <a:t>william.r.green.civ@army.mil</a:t>
            </a:r>
            <a:r>
              <a:rPr lang="en-US" sz="1200" dirty="0">
                <a:solidFill>
                  <a:prstClr val="black"/>
                </a:solidFill>
              </a:rPr>
              <a:t>, 410-278-4232</a:t>
            </a:r>
            <a:endParaRPr kumimoji="0" lang="en-US" sz="1200" b="0" i="0" u="none" strike="noStrike" kern="1200" cap="none" spc="0" normalizeH="0" baseline="0" noProof="0" dirty="0">
              <a:ln>
                <a:noFill/>
              </a:ln>
              <a:solidFill>
                <a:prstClr val="black"/>
              </a:solidFill>
              <a:effectLst/>
              <a:uLnTx/>
              <a:uFillTx/>
              <a:latin typeface="Arial" panose="020B0604020202020204"/>
            </a:endParaRPr>
          </a:p>
        </p:txBody>
      </p:sp>
      <p:sp>
        <p:nvSpPr>
          <p:cNvPr id="3" name="Rectangle 2"/>
          <p:cNvSpPr/>
          <p:nvPr/>
        </p:nvSpPr>
        <p:spPr>
          <a:xfrm>
            <a:off x="141694" y="972865"/>
            <a:ext cx="4063550" cy="3647152"/>
          </a:xfrm>
          <a:prstGeom prst="rect">
            <a:avLst/>
          </a:prstGeom>
        </p:spPr>
        <p:txBody>
          <a:bodyPr wrap="square">
            <a:spAutoFit/>
          </a:bodyPr>
          <a:lstStyle/>
          <a:p>
            <a:r>
              <a:rPr lang="en-US" sz="1200" b="1" u="sng" dirty="0">
                <a:solidFill>
                  <a:srgbClr val="C00000"/>
                </a:solidFill>
              </a:rPr>
              <a:t>Mission:</a:t>
            </a:r>
            <a:r>
              <a:rPr lang="en-US" sz="1400" dirty="0">
                <a:solidFill>
                  <a:srgbClr val="C00000"/>
                </a:solidFill>
              </a:rPr>
              <a:t> </a:t>
            </a:r>
            <a:r>
              <a:rPr lang="en-US" sz="1200" i="1" dirty="0"/>
              <a:t>To facilitate commander’s ability to provide comprehensive, coordinated, and responsive services that support readiness of soldiers, civilian employees and their families</a:t>
            </a:r>
          </a:p>
          <a:p>
            <a:endParaRPr lang="en-US" sz="400" i="1" strike="sngStrike" dirty="0"/>
          </a:p>
          <a:p>
            <a:r>
              <a:rPr lang="en-US" sz="1200" b="1" u="sng" dirty="0">
                <a:solidFill>
                  <a:srgbClr val="C00000"/>
                </a:solidFill>
              </a:rPr>
              <a:t>Core Services*</a:t>
            </a:r>
          </a:p>
          <a:p>
            <a:endParaRPr lang="en-US" sz="800" dirty="0"/>
          </a:p>
          <a:p>
            <a:pPr marL="285750" indent="-169863">
              <a:spcAft>
                <a:spcPts val="300"/>
              </a:spcAft>
              <a:buFont typeface="Wingdings" panose="05000000000000000000" pitchFamily="2" charset="2"/>
              <a:buChar char="§"/>
            </a:pPr>
            <a:r>
              <a:rPr lang="en-US" sz="1200" dirty="0"/>
              <a:t>Employment Readiness</a:t>
            </a:r>
          </a:p>
          <a:p>
            <a:pPr marL="285750" indent="-169863">
              <a:spcAft>
                <a:spcPts val="300"/>
              </a:spcAft>
              <a:buFont typeface="Wingdings" panose="05000000000000000000" pitchFamily="2" charset="2"/>
              <a:buChar char="§"/>
            </a:pPr>
            <a:r>
              <a:rPr lang="en-US" sz="1200" dirty="0"/>
              <a:t>Exceptional Family Member Program </a:t>
            </a:r>
          </a:p>
          <a:p>
            <a:pPr marL="285750" indent="-169863">
              <a:spcAft>
                <a:spcPts val="300"/>
              </a:spcAft>
              <a:buFont typeface="Wingdings" panose="05000000000000000000" pitchFamily="2" charset="2"/>
              <a:buChar char="§"/>
            </a:pPr>
            <a:r>
              <a:rPr lang="en-US" sz="1200" dirty="0"/>
              <a:t>Family Advocacy Program</a:t>
            </a:r>
          </a:p>
          <a:p>
            <a:pPr marL="285750" indent="-169863">
              <a:spcAft>
                <a:spcPts val="300"/>
              </a:spcAft>
              <a:buFont typeface="Wingdings" panose="05000000000000000000" pitchFamily="2" charset="2"/>
              <a:buChar char="§"/>
            </a:pPr>
            <a:r>
              <a:rPr lang="en-US" sz="1200" dirty="0"/>
              <a:t>Financial Readiness (Army Emergency Relief)</a:t>
            </a:r>
          </a:p>
          <a:p>
            <a:pPr marL="285750" indent="-169863">
              <a:spcAft>
                <a:spcPts val="300"/>
              </a:spcAft>
              <a:buFont typeface="Wingdings" panose="05000000000000000000" pitchFamily="2" charset="2"/>
              <a:buChar char="§"/>
            </a:pPr>
            <a:r>
              <a:rPr lang="en-US" sz="1200" dirty="0"/>
              <a:t>Information &amp; Referral</a:t>
            </a:r>
          </a:p>
          <a:p>
            <a:pPr marL="285750" indent="-169863">
              <a:spcAft>
                <a:spcPts val="300"/>
              </a:spcAft>
              <a:buFont typeface="Wingdings" panose="05000000000000000000" pitchFamily="2" charset="2"/>
              <a:buChar char="§"/>
            </a:pPr>
            <a:r>
              <a:rPr lang="en-US" sz="1200" dirty="0"/>
              <a:t>Military &amp; Family Life Counselor</a:t>
            </a:r>
          </a:p>
          <a:p>
            <a:pPr marL="285750" indent="-169863">
              <a:spcAft>
                <a:spcPts val="300"/>
              </a:spcAft>
              <a:buFont typeface="Wingdings" panose="05000000000000000000" pitchFamily="2" charset="2"/>
              <a:buChar char="§"/>
            </a:pPr>
            <a:r>
              <a:rPr lang="en-US" sz="1200" dirty="0"/>
              <a:t>Relocation Readiness</a:t>
            </a:r>
          </a:p>
          <a:p>
            <a:pPr marL="285750" indent="-169863">
              <a:spcAft>
                <a:spcPts val="300"/>
              </a:spcAft>
              <a:buFont typeface="Wingdings" panose="05000000000000000000" pitchFamily="2" charset="2"/>
              <a:buChar char="§"/>
            </a:pPr>
            <a:r>
              <a:rPr lang="en-US" sz="1200" dirty="0"/>
              <a:t>Survivor Outreach Services</a:t>
            </a:r>
          </a:p>
          <a:p>
            <a:pPr marL="285750" indent="-169863">
              <a:spcAft>
                <a:spcPts val="300"/>
              </a:spcAft>
              <a:buFont typeface="Wingdings" panose="05000000000000000000" pitchFamily="2" charset="2"/>
              <a:buChar char="§"/>
            </a:pPr>
            <a:r>
              <a:rPr lang="en-US" sz="1200" dirty="0"/>
              <a:t>Victim Advocacy</a:t>
            </a:r>
          </a:p>
          <a:p>
            <a:pPr marL="285750" indent="-169863">
              <a:spcAft>
                <a:spcPts val="300"/>
              </a:spcAft>
              <a:buFont typeface="Wingdings" panose="05000000000000000000" pitchFamily="2" charset="2"/>
              <a:buChar char="§"/>
            </a:pPr>
            <a:r>
              <a:rPr lang="en-US" sz="1200" dirty="0"/>
              <a:t>Volunteer Corp</a:t>
            </a:r>
          </a:p>
          <a:p>
            <a:pPr marL="115887">
              <a:spcAft>
                <a:spcPts val="300"/>
              </a:spcAft>
            </a:pPr>
            <a:r>
              <a:rPr lang="en-US" sz="1200" dirty="0"/>
              <a:t>          * </a:t>
            </a:r>
            <a:r>
              <a:rPr lang="en-US" sz="1100" b="1" i="1" dirty="0"/>
              <a:t>All ACS services are non-clinical </a:t>
            </a:r>
          </a:p>
        </p:txBody>
      </p:sp>
      <p:pic>
        <p:nvPicPr>
          <p:cNvPr id="8" name="Picture 7"/>
          <p:cNvPicPr>
            <a:picLocks noChangeAspect="1"/>
          </p:cNvPicPr>
          <p:nvPr/>
        </p:nvPicPr>
        <p:blipFill>
          <a:blip r:embed="rId4"/>
          <a:stretch>
            <a:fillRect/>
          </a:stretch>
        </p:blipFill>
        <p:spPr>
          <a:xfrm>
            <a:off x="2647904" y="3579693"/>
            <a:ext cx="1304657" cy="731583"/>
          </a:xfrm>
          <a:prstGeom prst="rect">
            <a:avLst/>
          </a:prstGeom>
        </p:spPr>
      </p:pic>
      <p:pic>
        <p:nvPicPr>
          <p:cNvPr id="14" name="Picture 13"/>
          <p:cNvPicPr>
            <a:picLocks noChangeAspect="1"/>
          </p:cNvPicPr>
          <p:nvPr/>
        </p:nvPicPr>
        <p:blipFill>
          <a:blip r:embed="rId5"/>
          <a:stretch>
            <a:fillRect/>
          </a:stretch>
        </p:blipFill>
        <p:spPr>
          <a:xfrm>
            <a:off x="7216656" y="5458119"/>
            <a:ext cx="983417" cy="999151"/>
          </a:xfrm>
          <a:prstGeom prst="rect">
            <a:avLst/>
          </a:prstGeom>
        </p:spPr>
      </p:pic>
      <p:sp>
        <p:nvSpPr>
          <p:cNvPr id="9" name="TextBox 8">
            <a:extLst>
              <a:ext uri="{FF2B5EF4-FFF2-40B4-BE49-F238E27FC236}">
                <a16:creationId xmlns:a16="http://schemas.microsoft.com/office/drawing/2014/main" id="{AE1FB479-C0DD-D4CB-1BA2-31A438074FEB}"/>
              </a:ext>
            </a:extLst>
          </p:cNvPr>
          <p:cNvSpPr txBox="1"/>
          <p:nvPr/>
        </p:nvSpPr>
        <p:spPr>
          <a:xfrm>
            <a:off x="4280097" y="947566"/>
            <a:ext cx="4699362" cy="3677930"/>
          </a:xfrm>
          <a:prstGeom prst="rect">
            <a:avLst/>
          </a:prstGeom>
          <a:noFill/>
        </p:spPr>
        <p:txBody>
          <a:bodyPr wrap="square" rtlCol="0">
            <a:spAutoFit/>
          </a:bodyPr>
          <a:lstStyle/>
          <a:p>
            <a:pPr lvl="0" defTabSz="914400">
              <a:defRPr/>
            </a:pPr>
            <a:r>
              <a:rPr lang="en-US" sz="1200" b="1" u="sng" dirty="0">
                <a:solidFill>
                  <a:srgbClr val="C00000"/>
                </a:solidFill>
              </a:rPr>
              <a:t>Virtual  FRP Lunch &amp; Learn</a:t>
            </a:r>
            <a:r>
              <a:rPr lang="en-US" sz="1400" dirty="0">
                <a:solidFill>
                  <a:srgbClr val="C00000"/>
                </a:solidFill>
              </a:rPr>
              <a:t>: </a:t>
            </a:r>
            <a:r>
              <a:rPr lang="en-US" sz="1200" b="1" dirty="0">
                <a:solidFill>
                  <a:prstClr val="black"/>
                </a:solidFill>
              </a:rPr>
              <a:t>Wed – Friday: 12-1pm</a:t>
            </a:r>
          </a:p>
          <a:p>
            <a:pPr defTabSz="914400">
              <a:defRPr/>
            </a:pPr>
            <a:endParaRPr lang="en-US" sz="400" b="1" i="1" dirty="0">
              <a:solidFill>
                <a:prstClr val="black"/>
              </a:solidFill>
            </a:endParaRPr>
          </a:p>
          <a:p>
            <a:pPr marL="171450" indent="-171450" defTabSz="914400">
              <a:buFont typeface="Wingdings" panose="05000000000000000000" pitchFamily="2" charset="2"/>
              <a:buChar char="§"/>
              <a:defRPr/>
            </a:pPr>
            <a:r>
              <a:rPr lang="en-US" sz="1200" b="1" i="1" dirty="0">
                <a:solidFill>
                  <a:schemeClr val="accent5">
                    <a:lumMod val="50000"/>
                  </a:schemeClr>
                </a:solidFill>
              </a:rPr>
              <a:t>Mar. 28 – Healthy Sleep Habits</a:t>
            </a:r>
          </a:p>
          <a:p>
            <a:pPr marL="171450" indent="-171450" defTabSz="914400">
              <a:buFont typeface="Wingdings" panose="05000000000000000000" pitchFamily="2" charset="2"/>
              <a:buChar char="§"/>
              <a:defRPr/>
            </a:pPr>
            <a:r>
              <a:rPr lang="en-US" sz="1200" b="1" i="1" dirty="0">
                <a:solidFill>
                  <a:schemeClr val="accent5">
                    <a:lumMod val="50000"/>
                  </a:schemeClr>
                </a:solidFill>
              </a:rPr>
              <a:t>Apr.   2 – Money Smart for Older Adults</a:t>
            </a:r>
          </a:p>
          <a:p>
            <a:pPr marL="171450" indent="-171450" defTabSz="914400">
              <a:buFont typeface="Wingdings" panose="05000000000000000000" pitchFamily="2" charset="2"/>
              <a:buChar char="§"/>
              <a:defRPr/>
            </a:pPr>
            <a:r>
              <a:rPr lang="en-US" sz="1200" b="1" i="1" dirty="0">
                <a:solidFill>
                  <a:schemeClr val="accent5">
                    <a:lumMod val="50000"/>
                  </a:schemeClr>
                </a:solidFill>
              </a:rPr>
              <a:t>Apr.   3 – Marriage &amp; Money</a:t>
            </a:r>
          </a:p>
          <a:p>
            <a:pPr marL="171450" indent="-171450" defTabSz="914400">
              <a:buFont typeface="Wingdings" panose="05000000000000000000" pitchFamily="2" charset="2"/>
              <a:buChar char="§"/>
              <a:defRPr/>
            </a:pPr>
            <a:r>
              <a:rPr lang="en-US" sz="1200" b="1" i="1" dirty="0">
                <a:solidFill>
                  <a:schemeClr val="accent5">
                    <a:lumMod val="50000"/>
                  </a:schemeClr>
                </a:solidFill>
              </a:rPr>
              <a:t>Apr.   4 – Divorce &amp; Finances</a:t>
            </a:r>
          </a:p>
          <a:p>
            <a:pPr marL="171450" indent="-171450" defTabSz="914400">
              <a:buFont typeface="Wingdings" panose="05000000000000000000" pitchFamily="2" charset="2"/>
              <a:buChar char="§"/>
              <a:defRPr/>
            </a:pPr>
            <a:endParaRPr lang="en-US" sz="400" b="1" i="1" dirty="0">
              <a:solidFill>
                <a:schemeClr val="accent3">
                  <a:lumMod val="75000"/>
                </a:schemeClr>
              </a:solidFill>
            </a:endParaRPr>
          </a:p>
          <a:p>
            <a:pPr algn="ctr" defTabSz="914400">
              <a:defRPr/>
            </a:pPr>
            <a:endParaRPr lang="en-US" sz="1200" b="1" i="1" dirty="0">
              <a:solidFill>
                <a:srgbClr val="C00000"/>
              </a:solidFill>
            </a:endParaRPr>
          </a:p>
          <a:p>
            <a:pPr algn="ctr" defTabSz="914400">
              <a:defRPr/>
            </a:pPr>
            <a:r>
              <a:rPr lang="en-US" sz="1200" b="1" i="1" dirty="0">
                <a:solidFill>
                  <a:srgbClr val="C00000"/>
                </a:solidFill>
              </a:rPr>
              <a:t>For additional dates &amp; topics visit</a:t>
            </a:r>
            <a:r>
              <a:rPr lang="en-US" sz="1200" b="1" dirty="0">
                <a:solidFill>
                  <a:srgbClr val="C00000"/>
                </a:solidFill>
              </a:rPr>
              <a:t> </a:t>
            </a:r>
            <a:r>
              <a:rPr lang="en-US" sz="1100" dirty="0">
                <a:solidFill>
                  <a:prstClr val="black"/>
                </a:solidFill>
                <a:hlinkClick r:id="rId6"/>
              </a:rPr>
              <a:t>https://aberdeen.armymwr.com/programs/financial-readiness-program</a:t>
            </a:r>
            <a:endParaRPr lang="en-US" sz="1100" dirty="0">
              <a:solidFill>
                <a:prstClr val="black"/>
              </a:solidFill>
            </a:endParaRPr>
          </a:p>
          <a:p>
            <a:pPr algn="ctr" defTabSz="914400">
              <a:defRPr/>
            </a:pPr>
            <a:endParaRPr lang="en-US" sz="400" dirty="0">
              <a:solidFill>
                <a:prstClr val="black"/>
              </a:solidFill>
            </a:endParaRPr>
          </a:p>
          <a:p>
            <a:pPr defTabSz="914400">
              <a:defRPr/>
            </a:pPr>
            <a:endParaRPr lang="en-US" sz="800" b="1" u="sng" dirty="0">
              <a:solidFill>
                <a:schemeClr val="accent2">
                  <a:lumMod val="75000"/>
                </a:schemeClr>
              </a:solidFill>
            </a:endParaRPr>
          </a:p>
          <a:p>
            <a:pPr defTabSz="914400">
              <a:defRPr/>
            </a:pPr>
            <a:endParaRPr lang="en-US" sz="800" b="1" u="sng" dirty="0">
              <a:solidFill>
                <a:schemeClr val="accent2">
                  <a:lumMod val="75000"/>
                </a:schemeClr>
              </a:solidFill>
            </a:endParaRPr>
          </a:p>
          <a:p>
            <a:pPr defTabSz="914400">
              <a:defRPr/>
            </a:pPr>
            <a:r>
              <a:rPr lang="en-US" sz="1200" b="1" u="sng" dirty="0">
                <a:solidFill>
                  <a:srgbClr val="C00000"/>
                </a:solidFill>
              </a:rPr>
              <a:t>Upcoming Events:</a:t>
            </a:r>
          </a:p>
          <a:p>
            <a:pPr defTabSz="914400">
              <a:defRPr/>
            </a:pPr>
            <a:endParaRPr lang="en-US" sz="800" b="1" u="sng" dirty="0">
              <a:solidFill>
                <a:schemeClr val="accent2">
                  <a:lumMod val="75000"/>
                </a:schemeClr>
              </a:solidFill>
            </a:endParaRPr>
          </a:p>
          <a:p>
            <a:pPr marL="171450" indent="-171450" defTabSz="914400">
              <a:buFont typeface="Wingdings" panose="05000000000000000000" pitchFamily="2" charset="2"/>
              <a:buChar char="§"/>
              <a:defRPr/>
            </a:pPr>
            <a:r>
              <a:rPr lang="en-US" sz="1200" b="1" i="1" dirty="0"/>
              <a:t>  5 Apr. </a:t>
            </a:r>
            <a:r>
              <a:rPr lang="en-US" sz="1200" b="1" i="1" dirty="0">
                <a:solidFill>
                  <a:srgbClr val="C00000"/>
                </a:solidFill>
              </a:rPr>
              <a:t>Run to Honor</a:t>
            </a:r>
            <a:r>
              <a:rPr lang="en-US" sz="1200" i="1" dirty="0"/>
              <a:t> </a:t>
            </a:r>
            <a:r>
              <a:rPr lang="en-US" sz="1200" i="1" dirty="0">
                <a:solidFill>
                  <a:srgbClr val="C00000"/>
                </a:solidFill>
              </a:rPr>
              <a:t>Still time to sign up!</a:t>
            </a:r>
          </a:p>
          <a:p>
            <a:pPr marL="171450" indent="-171450" defTabSz="914400">
              <a:buFont typeface="Wingdings" panose="05000000000000000000" pitchFamily="2" charset="2"/>
              <a:buChar char="§"/>
              <a:defRPr/>
            </a:pPr>
            <a:endParaRPr lang="en-US" sz="800" b="1" i="1" dirty="0"/>
          </a:p>
          <a:p>
            <a:pPr marL="171450" indent="-171450" defTabSz="914400">
              <a:buFont typeface="Wingdings" panose="05000000000000000000" pitchFamily="2" charset="2"/>
              <a:buChar char="§"/>
              <a:defRPr/>
            </a:pPr>
            <a:r>
              <a:rPr lang="en-US" sz="1200" b="1" i="1" dirty="0"/>
              <a:t>29 Apr. – </a:t>
            </a:r>
            <a:r>
              <a:rPr lang="en-US" sz="1200" b="1" i="1" dirty="0">
                <a:solidFill>
                  <a:srgbClr val="C00000"/>
                </a:solidFill>
              </a:rPr>
              <a:t>Volunteer Awards Ceremony</a:t>
            </a:r>
            <a:r>
              <a:rPr lang="en-US" sz="1200" i="1" dirty="0">
                <a:solidFill>
                  <a:srgbClr val="C00000"/>
                </a:solidFill>
              </a:rPr>
              <a:t>.  Please nominate! </a:t>
            </a:r>
          </a:p>
          <a:p>
            <a:pPr defTabSz="914400">
              <a:defRPr/>
            </a:pPr>
            <a:r>
              <a:rPr lang="en-US" sz="1200" b="1" dirty="0"/>
              <a:t>    </a:t>
            </a:r>
            <a:r>
              <a:rPr lang="en-US" sz="1200" b="1" dirty="0">
                <a:solidFill>
                  <a:srgbClr val="214292"/>
                </a:solidFill>
              </a:rPr>
              <a:t>AD Soldier, AD Family Member, Retiree and Civilian Emp.</a:t>
            </a:r>
          </a:p>
          <a:p>
            <a:pPr defTabSz="914400">
              <a:defRPr/>
            </a:pPr>
            <a:endParaRPr lang="en-US" sz="800" b="1" dirty="0">
              <a:solidFill>
                <a:srgbClr val="214292"/>
              </a:solidFill>
            </a:endParaRPr>
          </a:p>
          <a:p>
            <a:pPr algn="ctr" defTabSz="914400">
              <a:defRPr/>
            </a:pPr>
            <a:r>
              <a:rPr lang="en-US" b="1" dirty="0">
                <a:solidFill>
                  <a:srgbClr val="214292"/>
                </a:solidFill>
                <a:latin typeface="Baguet Script" panose="00000500000000000000" pitchFamily="2" charset="0"/>
              </a:rPr>
              <a:t>April is</a:t>
            </a:r>
          </a:p>
          <a:p>
            <a:pPr algn="ctr" defTabSz="914400">
              <a:defRPr/>
            </a:pPr>
            <a:r>
              <a:rPr lang="en-US" b="1" dirty="0">
                <a:solidFill>
                  <a:srgbClr val="214292"/>
                </a:solidFill>
                <a:latin typeface="Baguet Script" panose="00000500000000000000" pitchFamily="2" charset="0"/>
              </a:rPr>
              <a:t>National Child Abuse Prevention Month</a:t>
            </a:r>
            <a:endParaRPr lang="en-US" sz="800" b="1" i="1" dirty="0"/>
          </a:p>
        </p:txBody>
      </p:sp>
    </p:spTree>
    <p:extLst>
      <p:ext uri="{BB962C8B-B14F-4D97-AF65-F5344CB8AC3E}">
        <p14:creationId xmlns:p14="http://schemas.microsoft.com/office/powerpoint/2010/main" val="130358967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17BB9-58ED-29DE-87B8-52346879FD33}"/>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8BE5E09-B334-BE89-0A91-3605D0AF4DD6}"/>
              </a:ext>
            </a:extLst>
          </p:cNvPr>
          <p:cNvCxnSpPr>
            <a:cxnSpLocks/>
          </p:cNvCxnSpPr>
          <p:nvPr/>
        </p:nvCxnSpPr>
        <p:spPr>
          <a:xfrm>
            <a:off x="4118558" y="1111960"/>
            <a:ext cx="0" cy="3844301"/>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14DE7763-CFC2-E8EF-FC6A-7DBE7C1D2151}"/>
              </a:ext>
            </a:extLst>
          </p:cNvPr>
          <p:cNvCxnSpPr/>
          <p:nvPr/>
        </p:nvCxnSpPr>
        <p:spPr>
          <a:xfrm>
            <a:off x="0" y="4956261"/>
            <a:ext cx="9144000" cy="0"/>
          </a:xfrm>
          <a:prstGeom prst="line">
            <a:avLst/>
          </a:prstGeom>
          <a:ln w="38100"/>
        </p:spPr>
        <p:style>
          <a:lnRef idx="1">
            <a:schemeClr val="dk1"/>
          </a:lnRef>
          <a:fillRef idx="0">
            <a:schemeClr val="dk1"/>
          </a:fillRef>
          <a:effectRef idx="0">
            <a:schemeClr val="dk1"/>
          </a:effectRef>
          <a:fontRef idx="minor">
            <a:schemeClr val="tx1"/>
          </a:fontRef>
        </p:style>
      </p:cxnSp>
      <p:sp>
        <p:nvSpPr>
          <p:cNvPr id="4" name="Title 3">
            <a:extLst>
              <a:ext uri="{FF2B5EF4-FFF2-40B4-BE49-F238E27FC236}">
                <a16:creationId xmlns:a16="http://schemas.microsoft.com/office/drawing/2014/main" id="{64BBEF04-46A6-2F79-1F93-6A98FD09D22A}"/>
              </a:ext>
            </a:extLst>
          </p:cNvPr>
          <p:cNvSpPr>
            <a:spLocks noGrp="1"/>
          </p:cNvSpPr>
          <p:nvPr>
            <p:ph type="title"/>
          </p:nvPr>
        </p:nvSpPr>
        <p:spPr>
          <a:xfrm>
            <a:off x="836761" y="-554"/>
            <a:ext cx="8307239" cy="424732"/>
          </a:xfrm>
          <a:solidFill>
            <a:schemeClr val="bg1"/>
          </a:solidFill>
          <a:ln>
            <a:noFill/>
          </a:ln>
        </p:spPr>
        <p:txBody>
          <a:bodyPr/>
          <a:lstStyle/>
          <a:p>
            <a:pPr algn="r"/>
            <a:r>
              <a:rPr lang="en-US" sz="2400" dirty="0">
                <a:solidFill>
                  <a:schemeClr val="tx1"/>
                </a:solidFill>
              </a:rPr>
              <a:t>ARMY COMMUNITY SERVICE </a:t>
            </a:r>
          </a:p>
        </p:txBody>
      </p:sp>
      <p:sp>
        <p:nvSpPr>
          <p:cNvPr id="16" name="TextBox 15">
            <a:extLst>
              <a:ext uri="{FF2B5EF4-FFF2-40B4-BE49-F238E27FC236}">
                <a16:creationId xmlns:a16="http://schemas.microsoft.com/office/drawing/2014/main" id="{A75EEFAA-D5FC-5E69-9F52-5BE5C101084C}"/>
              </a:ext>
            </a:extLst>
          </p:cNvPr>
          <p:cNvSpPr txBox="1"/>
          <p:nvPr/>
        </p:nvSpPr>
        <p:spPr>
          <a:xfrm>
            <a:off x="2612775" y="5161615"/>
            <a:ext cx="341696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2060"/>
                </a:solidFill>
                <a:effectLst/>
                <a:uLnTx/>
                <a:uFillTx/>
                <a:latin typeface="Arial" panose="020B0604020202020204"/>
                <a:ea typeface="+mn-ea"/>
                <a:cs typeface="+mn-cs"/>
              </a:rPr>
              <a:t>FOR ADDITIONAL INFORMATION</a:t>
            </a:r>
          </a:p>
        </p:txBody>
      </p:sp>
      <p:pic>
        <p:nvPicPr>
          <p:cNvPr id="14" name="Picture 13">
            <a:extLst>
              <a:ext uri="{FF2B5EF4-FFF2-40B4-BE49-F238E27FC236}">
                <a16:creationId xmlns:a16="http://schemas.microsoft.com/office/drawing/2014/main" id="{DF9ED66B-432C-D231-A2E5-B17A43D2832D}"/>
              </a:ext>
            </a:extLst>
          </p:cNvPr>
          <p:cNvPicPr>
            <a:picLocks noChangeAspect="1"/>
          </p:cNvPicPr>
          <p:nvPr/>
        </p:nvPicPr>
        <p:blipFill>
          <a:blip r:embed="rId3"/>
          <a:stretch>
            <a:fillRect/>
          </a:stretch>
        </p:blipFill>
        <p:spPr>
          <a:xfrm>
            <a:off x="7216656" y="5458119"/>
            <a:ext cx="983417" cy="999151"/>
          </a:xfrm>
          <a:prstGeom prst="rect">
            <a:avLst/>
          </a:prstGeom>
        </p:spPr>
      </p:pic>
      <p:sp>
        <p:nvSpPr>
          <p:cNvPr id="11" name="TextBox 10">
            <a:extLst>
              <a:ext uri="{FF2B5EF4-FFF2-40B4-BE49-F238E27FC236}">
                <a16:creationId xmlns:a16="http://schemas.microsoft.com/office/drawing/2014/main" id="{6581349E-FF86-4C02-EF33-D71DC1370481}"/>
              </a:ext>
            </a:extLst>
          </p:cNvPr>
          <p:cNvSpPr txBox="1"/>
          <p:nvPr/>
        </p:nvSpPr>
        <p:spPr>
          <a:xfrm>
            <a:off x="1398000" y="479802"/>
            <a:ext cx="6636758" cy="461665"/>
          </a:xfrm>
          <a:prstGeom prst="rect">
            <a:avLst/>
          </a:prstGeom>
          <a:noFill/>
        </p:spPr>
        <p:txBody>
          <a:bodyPr wrap="square">
            <a:spAutoFit/>
          </a:bodyPr>
          <a:lstStyle/>
          <a:p>
            <a:r>
              <a:rPr lang="en-US" sz="2400" dirty="0">
                <a:solidFill>
                  <a:srgbClr val="214292"/>
                </a:solidFill>
                <a:latin typeface="Baguet Script" panose="00000500000000000000" pitchFamily="2" charset="0"/>
              </a:rPr>
              <a:t>National Child Abuse Prevention Month Activities</a:t>
            </a:r>
            <a:endParaRPr lang="en-US" b="1" dirty="0">
              <a:solidFill>
                <a:srgbClr val="214292"/>
              </a:solidFill>
            </a:endParaRPr>
          </a:p>
        </p:txBody>
      </p:sp>
      <p:sp>
        <p:nvSpPr>
          <p:cNvPr id="12" name="TextBox 11">
            <a:extLst>
              <a:ext uri="{FF2B5EF4-FFF2-40B4-BE49-F238E27FC236}">
                <a16:creationId xmlns:a16="http://schemas.microsoft.com/office/drawing/2014/main" id="{EB2E8566-632A-C1EF-D1D0-C5737E35BA83}"/>
              </a:ext>
            </a:extLst>
          </p:cNvPr>
          <p:cNvSpPr txBox="1"/>
          <p:nvPr/>
        </p:nvSpPr>
        <p:spPr>
          <a:xfrm>
            <a:off x="86925" y="1163760"/>
            <a:ext cx="3938896" cy="3570208"/>
          </a:xfrm>
          <a:prstGeom prst="rect">
            <a:avLst/>
          </a:prstGeom>
          <a:noFill/>
        </p:spPr>
        <p:txBody>
          <a:bodyPr wrap="square" rtlCol="0">
            <a:spAutoFit/>
          </a:bodyPr>
          <a:lstStyle/>
          <a:p>
            <a:r>
              <a:rPr lang="en-US" sz="1400" b="1" u="sng" dirty="0">
                <a:solidFill>
                  <a:srgbClr val="C00000"/>
                </a:solidFill>
              </a:rPr>
              <a:t>Kick Off Event- Chalk Walk </a:t>
            </a:r>
            <a:r>
              <a:rPr lang="en-US" sz="1400" b="1" dirty="0">
                <a:solidFill>
                  <a:srgbClr val="C00000"/>
                </a:solidFill>
              </a:rPr>
              <a:t>- </a:t>
            </a:r>
            <a:r>
              <a:rPr lang="en-US" sz="1400" dirty="0"/>
              <a:t>Educational Activity where a lesson will be taught about safety, and children will be encouraged to draw a picture on the sidewalk based on the lesson. </a:t>
            </a:r>
          </a:p>
          <a:p>
            <a:endParaRPr lang="en-US" sz="800" dirty="0"/>
          </a:p>
          <a:p>
            <a:r>
              <a:rPr lang="en-US" sz="1400" dirty="0"/>
              <a:t>The CDC Chalk Walk Events will be held at the following times:</a:t>
            </a:r>
          </a:p>
          <a:p>
            <a:endParaRPr lang="en-US" sz="800" dirty="0"/>
          </a:p>
          <a:p>
            <a:r>
              <a:rPr lang="en-US" sz="1400" dirty="0"/>
              <a:t>Apr. 1: Aberdeen Area (AA) CDC: 9am</a:t>
            </a:r>
          </a:p>
          <a:p>
            <a:r>
              <a:rPr lang="en-US" sz="1400" dirty="0"/>
              <a:t>Apr. 2: Bayside Area (BA) CDC: 9am</a:t>
            </a:r>
          </a:p>
          <a:p>
            <a:r>
              <a:rPr lang="en-US" sz="1400" dirty="0"/>
              <a:t>Apr. 3: Edgewood Area (EA) CDC: 9am</a:t>
            </a:r>
          </a:p>
          <a:p>
            <a:r>
              <a:rPr lang="en-US" sz="1400" dirty="0"/>
              <a:t>Apr. 4: Youth Center: April: 2pm</a:t>
            </a:r>
          </a:p>
          <a:p>
            <a:endParaRPr lang="en-US" sz="1400" dirty="0"/>
          </a:p>
          <a:p>
            <a:r>
              <a:rPr lang="en-US" sz="1400" b="1" u="sng" dirty="0">
                <a:solidFill>
                  <a:srgbClr val="C00000"/>
                </a:solidFill>
              </a:rPr>
              <a:t>Apr. 1 Proclamation Signing </a:t>
            </a:r>
            <a:r>
              <a:rPr lang="en-US" sz="1400" b="1" dirty="0">
                <a:solidFill>
                  <a:srgbClr val="C00000"/>
                </a:solidFill>
              </a:rPr>
              <a:t>- </a:t>
            </a:r>
            <a:r>
              <a:rPr lang="en-US" sz="1400" dirty="0"/>
              <a:t>GC will visit the AA CDC building, in front of the chalked sidewalk, and sign a CAPM Proclamation, 2:30pm</a:t>
            </a:r>
          </a:p>
        </p:txBody>
      </p:sp>
      <p:sp>
        <p:nvSpPr>
          <p:cNvPr id="17" name="TextBox 16">
            <a:extLst>
              <a:ext uri="{FF2B5EF4-FFF2-40B4-BE49-F238E27FC236}">
                <a16:creationId xmlns:a16="http://schemas.microsoft.com/office/drawing/2014/main" id="{F545E0A2-4D38-39CF-BFF9-732730A19C31}"/>
              </a:ext>
            </a:extLst>
          </p:cNvPr>
          <p:cNvSpPr txBox="1"/>
          <p:nvPr/>
        </p:nvSpPr>
        <p:spPr>
          <a:xfrm>
            <a:off x="4208647" y="1111960"/>
            <a:ext cx="4673064" cy="2086790"/>
          </a:xfrm>
          <a:prstGeom prst="rect">
            <a:avLst/>
          </a:prstGeom>
          <a:noFill/>
        </p:spPr>
        <p:txBody>
          <a:bodyPr wrap="square">
            <a:spAutoFit/>
          </a:bodyPr>
          <a:lstStyle/>
          <a:p>
            <a:pPr marR="0" lvl="0" hangingPunct="0">
              <a:lnSpc>
                <a:spcPct val="107000"/>
              </a:lnSpc>
              <a:spcAft>
                <a:spcPts val="800"/>
              </a:spcAft>
            </a:pPr>
            <a:r>
              <a:rPr lang="en-US" sz="1400" b="1" u="sng"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Information Tables </a:t>
            </a:r>
            <a:r>
              <a:rPr lang="en-US" sz="1400" b="1"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dirty="0">
                <a:effectLst/>
                <a:latin typeface="Arial" panose="020B0604020202020204" pitchFamily="34" charset="0"/>
                <a:ea typeface="Calibri" panose="020F0502020204030204" pitchFamily="34" charset="0"/>
                <a:cs typeface="Times New Roman" panose="02020603050405020304" pitchFamily="18" charset="0"/>
              </a:rPr>
              <a:t>will promote education on preventing child abuse and neglect, intrinsic items and available resources to the community. </a:t>
            </a:r>
          </a:p>
          <a:p>
            <a:pPr marR="0" lvl="0" hangingPunct="0"/>
            <a:r>
              <a:rPr lang="en-US" sz="1400" dirty="0">
                <a:effectLst/>
                <a:latin typeface="Arial" panose="020B0604020202020204" pitchFamily="34" charset="0"/>
                <a:ea typeface="Calibri" panose="020F0502020204030204" pitchFamily="34" charset="0"/>
                <a:cs typeface="Times New Roman" panose="02020603050405020304" pitchFamily="18" charset="0"/>
              </a:rPr>
              <a:t>Apr. 1-4: Kirk Army Health Clinic </a:t>
            </a:r>
            <a:endParaRPr lang="en-US" sz="1400" dirty="0">
              <a:latin typeface="Arial" panose="020B0604020202020204" pitchFamily="34" charset="0"/>
              <a:ea typeface="Calibri" panose="020F0502020204030204" pitchFamily="34" charset="0"/>
              <a:cs typeface="Times New Roman" panose="02020603050405020304" pitchFamily="18" charset="0"/>
            </a:endParaRPr>
          </a:p>
          <a:p>
            <a:pPr marR="0" lvl="0" hangingPunct="0"/>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marR="0" lvl="0" hangingPunct="0"/>
            <a:r>
              <a:rPr lang="en-US" sz="1400" dirty="0">
                <a:effectLst/>
                <a:latin typeface="Arial" panose="020B0604020202020204" pitchFamily="34" charset="0"/>
                <a:ea typeface="Calibri" panose="020F0502020204030204" pitchFamily="34" charset="0"/>
                <a:cs typeface="Times New Roman" panose="02020603050405020304" pitchFamily="18" charset="0"/>
              </a:rPr>
              <a:t>Apr. 7-14: Aberdeen Area CDC </a:t>
            </a:r>
          </a:p>
          <a:p>
            <a:pPr marR="0" lvl="0" hangingPunct="0"/>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marR="0" lvl="0" hangingPunct="0"/>
            <a:r>
              <a:rPr lang="en-US" sz="1400" dirty="0">
                <a:effectLst/>
                <a:latin typeface="Arial" panose="020B0604020202020204" pitchFamily="34" charset="0"/>
                <a:ea typeface="Calibri" panose="020F0502020204030204" pitchFamily="34" charset="0"/>
                <a:cs typeface="Times New Roman" panose="02020603050405020304" pitchFamily="18" charset="0"/>
              </a:rPr>
              <a:t>Apr. 14-18: Bayside CDC </a:t>
            </a:r>
          </a:p>
          <a:p>
            <a:pPr marR="0" lvl="0" hangingPunct="0"/>
            <a:endParaRPr lang="en-US" sz="600" dirty="0">
              <a:latin typeface="Arial" panose="020B0604020202020204" pitchFamily="34" charset="0"/>
              <a:ea typeface="Calibri" panose="020F0502020204030204" pitchFamily="34" charset="0"/>
              <a:cs typeface="Times New Roman" panose="02020603050405020304" pitchFamily="18" charset="0"/>
            </a:endParaRPr>
          </a:p>
          <a:p>
            <a:pPr marR="0" lvl="0" hangingPunct="0"/>
            <a:r>
              <a:rPr lang="en-US" sz="1400" dirty="0">
                <a:latin typeface="Arial" panose="020B0604020202020204" pitchFamily="34" charset="0"/>
                <a:ea typeface="Calibri" panose="020F0502020204030204" pitchFamily="34" charset="0"/>
                <a:cs typeface="Times New Roman" panose="02020603050405020304" pitchFamily="18" charset="0"/>
              </a:rPr>
              <a:t>Apr. 21-25:</a:t>
            </a:r>
            <a:r>
              <a:rPr lang="en-US" sz="1400" dirty="0">
                <a:effectLst/>
                <a:latin typeface="Arial" panose="020B0604020202020204" pitchFamily="34" charset="0"/>
                <a:ea typeface="Calibri" panose="020F0502020204030204" pitchFamily="34" charset="0"/>
                <a:cs typeface="Times New Roman" panose="02020603050405020304" pitchFamily="18" charset="0"/>
              </a:rPr>
              <a:t>Edgewood Area CDC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9C10F1F2-C940-0793-21C2-E1B534277323}"/>
              </a:ext>
            </a:extLst>
          </p:cNvPr>
          <p:cNvSpPr txBox="1"/>
          <p:nvPr/>
        </p:nvSpPr>
        <p:spPr>
          <a:xfrm>
            <a:off x="4208647" y="3216998"/>
            <a:ext cx="4845265" cy="1908215"/>
          </a:xfrm>
          <a:prstGeom prst="rect">
            <a:avLst/>
          </a:prstGeom>
          <a:noFill/>
        </p:spPr>
        <p:txBody>
          <a:bodyPr wrap="square">
            <a:spAutoFit/>
          </a:bodyPr>
          <a:lstStyle/>
          <a:p>
            <a:r>
              <a:rPr lang="en-US" sz="1400" b="1" u="sng" dirty="0">
                <a:solidFill>
                  <a:srgbClr val="C00000"/>
                </a:solidFill>
              </a:rPr>
              <a:t>Lunch &amp; Learn Webinars </a:t>
            </a:r>
            <a:r>
              <a:rPr lang="en-US" sz="1400" b="1" dirty="0">
                <a:solidFill>
                  <a:srgbClr val="C00000"/>
                </a:solidFill>
              </a:rPr>
              <a:t>- </a:t>
            </a:r>
            <a:r>
              <a:rPr lang="en-US" sz="1400" dirty="0"/>
              <a:t>Child Abuse &amp; Neglect Awareness Month. Sessions will be open to all in the APG Community on MS Teams</a:t>
            </a:r>
          </a:p>
          <a:p>
            <a:endParaRPr lang="en-US" sz="800" dirty="0"/>
          </a:p>
          <a:p>
            <a:r>
              <a:rPr lang="en-US" sz="1400" dirty="0"/>
              <a:t>Apr. 15: Safety Skills for Parents, 12 noon</a:t>
            </a:r>
          </a:p>
          <a:p>
            <a:endParaRPr lang="en-US" sz="600" dirty="0"/>
          </a:p>
          <a:p>
            <a:r>
              <a:rPr lang="en-US" sz="1400" dirty="0"/>
              <a:t>Apr. 22: Purple Crying &amp; Safe Sleep, 12 noon</a:t>
            </a:r>
          </a:p>
          <a:p>
            <a:r>
              <a:rPr lang="en-US" sz="600" dirty="0"/>
              <a:t> </a:t>
            </a:r>
          </a:p>
          <a:p>
            <a:r>
              <a:rPr lang="en-US" sz="1400" dirty="0"/>
              <a:t>Apr. 29: Stress Management for Kids,  12 noon</a:t>
            </a:r>
          </a:p>
          <a:p>
            <a:endParaRPr lang="en-US" sz="1400" dirty="0"/>
          </a:p>
        </p:txBody>
      </p:sp>
      <p:sp>
        <p:nvSpPr>
          <p:cNvPr id="22" name="TextBox 21">
            <a:extLst>
              <a:ext uri="{FF2B5EF4-FFF2-40B4-BE49-F238E27FC236}">
                <a16:creationId xmlns:a16="http://schemas.microsoft.com/office/drawing/2014/main" id="{88EFBD18-2374-0ACB-67D7-F3EA22A2478B}"/>
              </a:ext>
            </a:extLst>
          </p:cNvPr>
          <p:cNvSpPr txBox="1"/>
          <p:nvPr/>
        </p:nvSpPr>
        <p:spPr>
          <a:xfrm>
            <a:off x="2535800" y="5572973"/>
            <a:ext cx="3527504" cy="769441"/>
          </a:xfrm>
          <a:prstGeom prst="rect">
            <a:avLst/>
          </a:prstGeom>
          <a:noFill/>
        </p:spPr>
        <p:txBody>
          <a:bodyPr wrap="none" rtlCol="0">
            <a:spAutoFit/>
          </a:bodyPr>
          <a:lstStyle/>
          <a:p>
            <a:pPr algn="ctr"/>
            <a:r>
              <a:rPr lang="en-US" b="1" dirty="0"/>
              <a:t>Contact your ACS FAP Team!</a:t>
            </a:r>
          </a:p>
          <a:p>
            <a:pPr algn="ctr"/>
            <a:endParaRPr lang="en-US" sz="800" b="1" dirty="0"/>
          </a:p>
          <a:p>
            <a:pPr algn="ctr"/>
            <a:r>
              <a:rPr lang="en-US" b="1" dirty="0"/>
              <a:t>410-278-1711 or 410-278-7478</a:t>
            </a:r>
          </a:p>
        </p:txBody>
      </p:sp>
    </p:spTree>
    <p:extLst>
      <p:ext uri="{BB962C8B-B14F-4D97-AF65-F5344CB8AC3E}">
        <p14:creationId xmlns:p14="http://schemas.microsoft.com/office/powerpoint/2010/main" val="283194428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22CEB480-792A-F07A-2390-3384650164AB}"/>
              </a:ext>
            </a:extLst>
          </p:cNvPr>
          <p:cNvSpPr/>
          <p:nvPr/>
        </p:nvSpPr>
        <p:spPr>
          <a:xfrm>
            <a:off x="3315623" y="1124789"/>
            <a:ext cx="2267214" cy="2198272"/>
          </a:xfrm>
          <a:prstGeom prst="flowChartConnector">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a:p>
            <a:pPr algn="ctr"/>
            <a:r>
              <a:rPr lang="en-US" dirty="0">
                <a:solidFill>
                  <a:schemeClr val="bg1"/>
                </a:solidFill>
              </a:rPr>
              <a:t>ACS</a:t>
            </a:r>
          </a:p>
          <a:p>
            <a:pPr algn="ctr"/>
            <a:r>
              <a:rPr lang="en-US" b="1" dirty="0">
                <a:solidFill>
                  <a:schemeClr val="tx1"/>
                </a:solidFill>
              </a:rPr>
              <a:t>Stress Management</a:t>
            </a:r>
          </a:p>
          <a:p>
            <a:pPr algn="ctr"/>
            <a:endParaRPr lang="en-US" sz="800" dirty="0">
              <a:solidFill>
                <a:schemeClr val="accent4">
                  <a:lumMod val="75000"/>
                </a:schemeClr>
              </a:solidFill>
            </a:endParaRPr>
          </a:p>
        </p:txBody>
      </p:sp>
      <p:pic>
        <p:nvPicPr>
          <p:cNvPr id="13" name="Picture 12">
            <a:extLst>
              <a:ext uri="{FF2B5EF4-FFF2-40B4-BE49-F238E27FC236}">
                <a16:creationId xmlns:a16="http://schemas.microsoft.com/office/drawing/2014/main" id="{C7ED39AA-2D2E-6FD4-99CF-7DC595B9A508}"/>
              </a:ext>
            </a:extLst>
          </p:cNvPr>
          <p:cNvPicPr>
            <a:picLocks noChangeAspect="1"/>
          </p:cNvPicPr>
          <p:nvPr/>
        </p:nvPicPr>
        <p:blipFill>
          <a:blip r:embed="rId3"/>
          <a:stretch>
            <a:fillRect/>
          </a:stretch>
        </p:blipFill>
        <p:spPr>
          <a:xfrm>
            <a:off x="6882672" y="3606579"/>
            <a:ext cx="1691119" cy="1691119"/>
          </a:xfrm>
          <a:prstGeom prst="ellipse">
            <a:avLst/>
          </a:prstGeom>
          <a:ln w="28575" cap="rnd">
            <a:solidFill>
              <a:schemeClr val="accent3">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5A3C80B0-79C0-3CCF-97C9-60D2E8208A15}"/>
              </a:ext>
            </a:extLst>
          </p:cNvPr>
          <p:cNvPicPr>
            <a:picLocks noChangeAspect="1"/>
          </p:cNvPicPr>
          <p:nvPr/>
        </p:nvPicPr>
        <p:blipFill>
          <a:blip r:embed="rId4"/>
          <a:stretch>
            <a:fillRect/>
          </a:stretch>
        </p:blipFill>
        <p:spPr>
          <a:xfrm>
            <a:off x="6843813" y="814743"/>
            <a:ext cx="1709772" cy="1709772"/>
          </a:xfrm>
          <a:prstGeom prst="ellipse">
            <a:avLst/>
          </a:prstGeom>
          <a:ln w="28575"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DBD63D3B-0950-AEB4-A5C5-B7C57EDC7F29}"/>
              </a:ext>
            </a:extLst>
          </p:cNvPr>
          <p:cNvPicPr>
            <a:picLocks noChangeAspect="1"/>
          </p:cNvPicPr>
          <p:nvPr/>
        </p:nvPicPr>
        <p:blipFill rotWithShape="1">
          <a:blip r:embed="rId5"/>
          <a:srcRect b="7604"/>
          <a:stretch/>
        </p:blipFill>
        <p:spPr>
          <a:xfrm>
            <a:off x="325458" y="1315381"/>
            <a:ext cx="1707704" cy="1661112"/>
          </a:xfrm>
          <a:prstGeom prst="ellipse">
            <a:avLst/>
          </a:prstGeom>
          <a:ln w="28575" cap="rnd">
            <a:solidFill>
              <a:schemeClr val="accent6">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49F7ABFD-0644-7325-80C4-A374B49B962C}"/>
              </a:ext>
            </a:extLst>
          </p:cNvPr>
          <p:cNvPicPr>
            <a:picLocks noChangeAspect="1"/>
          </p:cNvPicPr>
          <p:nvPr/>
        </p:nvPicPr>
        <p:blipFill rotWithShape="1">
          <a:blip r:embed="rId6"/>
          <a:srcRect t="9590" b="13994"/>
          <a:stretch/>
        </p:blipFill>
        <p:spPr>
          <a:xfrm rot="21425082">
            <a:off x="297394" y="3811534"/>
            <a:ext cx="1752839" cy="1687602"/>
          </a:xfrm>
          <a:prstGeom prst="ellipse">
            <a:avLst/>
          </a:prstGeom>
          <a:ln w="28575"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a:extLst>
              <a:ext uri="{FF2B5EF4-FFF2-40B4-BE49-F238E27FC236}">
                <a16:creationId xmlns:a16="http://schemas.microsoft.com/office/drawing/2014/main" id="{2ABFEA8D-718E-E76E-6293-AC0A8101F52B}"/>
              </a:ext>
            </a:extLst>
          </p:cNvPr>
          <p:cNvSpPr txBox="1"/>
          <p:nvPr/>
        </p:nvSpPr>
        <p:spPr>
          <a:xfrm>
            <a:off x="329565" y="3153784"/>
            <a:ext cx="1787541" cy="338554"/>
          </a:xfrm>
          <a:prstGeom prst="rect">
            <a:avLst/>
          </a:prstGeom>
          <a:noFill/>
        </p:spPr>
        <p:txBody>
          <a:bodyPr wrap="none" rtlCol="0">
            <a:spAutoFit/>
          </a:bodyPr>
          <a:lstStyle/>
          <a:p>
            <a:r>
              <a:rPr lang="en-US" sz="1600" dirty="0">
                <a:solidFill>
                  <a:schemeClr val="accent3">
                    <a:lumMod val="75000"/>
                  </a:schemeClr>
                </a:solidFill>
              </a:rPr>
              <a:t>Financial Training</a:t>
            </a:r>
          </a:p>
        </p:txBody>
      </p:sp>
      <p:sp>
        <p:nvSpPr>
          <p:cNvPr id="21" name="TextBox 20">
            <a:extLst>
              <a:ext uri="{FF2B5EF4-FFF2-40B4-BE49-F238E27FC236}">
                <a16:creationId xmlns:a16="http://schemas.microsoft.com/office/drawing/2014/main" id="{0F0D38C8-1399-CAB5-C3A7-A7A12A605BC6}"/>
              </a:ext>
            </a:extLst>
          </p:cNvPr>
          <p:cNvSpPr txBox="1"/>
          <p:nvPr/>
        </p:nvSpPr>
        <p:spPr>
          <a:xfrm>
            <a:off x="6727708" y="2666647"/>
            <a:ext cx="1960793" cy="584775"/>
          </a:xfrm>
          <a:prstGeom prst="rect">
            <a:avLst/>
          </a:prstGeom>
          <a:noFill/>
        </p:spPr>
        <p:txBody>
          <a:bodyPr wrap="none" rtlCol="0">
            <a:spAutoFit/>
          </a:bodyPr>
          <a:lstStyle/>
          <a:p>
            <a:pPr algn="ctr"/>
            <a:r>
              <a:rPr lang="en-US" sz="1600" dirty="0">
                <a:solidFill>
                  <a:schemeClr val="accent3">
                    <a:lumMod val="75000"/>
                  </a:schemeClr>
                </a:solidFill>
              </a:rPr>
              <a:t>Resilience/Mindset </a:t>
            </a:r>
          </a:p>
          <a:p>
            <a:pPr algn="ctr"/>
            <a:r>
              <a:rPr lang="en-US" sz="1600" dirty="0">
                <a:solidFill>
                  <a:schemeClr val="accent3">
                    <a:lumMod val="75000"/>
                  </a:schemeClr>
                </a:solidFill>
              </a:rPr>
              <a:t>Training </a:t>
            </a:r>
          </a:p>
        </p:txBody>
      </p:sp>
      <p:sp>
        <p:nvSpPr>
          <p:cNvPr id="22" name="TextBox 21">
            <a:extLst>
              <a:ext uri="{FF2B5EF4-FFF2-40B4-BE49-F238E27FC236}">
                <a16:creationId xmlns:a16="http://schemas.microsoft.com/office/drawing/2014/main" id="{DEB5F719-A96F-B11B-94B1-7A96C68B37DC}"/>
              </a:ext>
            </a:extLst>
          </p:cNvPr>
          <p:cNvSpPr txBox="1"/>
          <p:nvPr/>
        </p:nvSpPr>
        <p:spPr>
          <a:xfrm>
            <a:off x="476345" y="5719910"/>
            <a:ext cx="1463862" cy="338554"/>
          </a:xfrm>
          <a:prstGeom prst="rect">
            <a:avLst/>
          </a:prstGeom>
          <a:noFill/>
        </p:spPr>
        <p:txBody>
          <a:bodyPr wrap="none" rtlCol="0">
            <a:spAutoFit/>
          </a:bodyPr>
          <a:lstStyle/>
          <a:p>
            <a:r>
              <a:rPr lang="en-US" sz="1600" dirty="0">
                <a:solidFill>
                  <a:schemeClr val="accent3">
                    <a:lumMod val="75000"/>
                  </a:schemeClr>
                </a:solidFill>
              </a:rPr>
              <a:t>Grief Support </a:t>
            </a:r>
          </a:p>
        </p:txBody>
      </p:sp>
      <p:sp>
        <p:nvSpPr>
          <p:cNvPr id="24" name="TextBox 23">
            <a:extLst>
              <a:ext uri="{FF2B5EF4-FFF2-40B4-BE49-F238E27FC236}">
                <a16:creationId xmlns:a16="http://schemas.microsoft.com/office/drawing/2014/main" id="{73F632F9-6FD7-6B43-3D71-1BE53A758361}"/>
              </a:ext>
            </a:extLst>
          </p:cNvPr>
          <p:cNvSpPr txBox="1"/>
          <p:nvPr/>
        </p:nvSpPr>
        <p:spPr>
          <a:xfrm>
            <a:off x="6688747" y="5364680"/>
            <a:ext cx="2199641" cy="584775"/>
          </a:xfrm>
          <a:prstGeom prst="rect">
            <a:avLst/>
          </a:prstGeom>
          <a:noFill/>
        </p:spPr>
        <p:txBody>
          <a:bodyPr wrap="none" rtlCol="0">
            <a:spAutoFit/>
          </a:bodyPr>
          <a:lstStyle/>
          <a:p>
            <a:pPr algn="ctr"/>
            <a:r>
              <a:rPr lang="en-US" sz="1600" dirty="0">
                <a:solidFill>
                  <a:schemeClr val="accent3">
                    <a:lumMod val="75000"/>
                  </a:schemeClr>
                </a:solidFill>
              </a:rPr>
              <a:t>Communication Skills </a:t>
            </a:r>
          </a:p>
          <a:p>
            <a:pPr algn="ctr"/>
            <a:r>
              <a:rPr lang="en-US" sz="1600" dirty="0">
                <a:solidFill>
                  <a:schemeClr val="accent3">
                    <a:lumMod val="75000"/>
                  </a:schemeClr>
                </a:solidFill>
              </a:rPr>
              <a:t>Training</a:t>
            </a:r>
          </a:p>
        </p:txBody>
      </p:sp>
      <p:pic>
        <p:nvPicPr>
          <p:cNvPr id="26" name="Picture 25">
            <a:extLst>
              <a:ext uri="{FF2B5EF4-FFF2-40B4-BE49-F238E27FC236}">
                <a16:creationId xmlns:a16="http://schemas.microsoft.com/office/drawing/2014/main" id="{F14A1998-A6D4-8418-1FB8-F3DD68F94E1B}"/>
              </a:ext>
            </a:extLst>
          </p:cNvPr>
          <p:cNvPicPr>
            <a:picLocks noChangeAspect="1"/>
          </p:cNvPicPr>
          <p:nvPr/>
        </p:nvPicPr>
        <p:blipFill>
          <a:blip r:embed="rId7"/>
          <a:stretch>
            <a:fillRect/>
          </a:stretch>
        </p:blipFill>
        <p:spPr>
          <a:xfrm>
            <a:off x="3679895" y="4331398"/>
            <a:ext cx="1691121" cy="1685418"/>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a:extLst>
              <a:ext uri="{FF2B5EF4-FFF2-40B4-BE49-F238E27FC236}">
                <a16:creationId xmlns:a16="http://schemas.microsoft.com/office/drawing/2014/main" id="{915A27BD-D151-E4F3-5299-418915229A21}"/>
              </a:ext>
            </a:extLst>
          </p:cNvPr>
          <p:cNvSpPr txBox="1"/>
          <p:nvPr/>
        </p:nvSpPr>
        <p:spPr>
          <a:xfrm>
            <a:off x="3493248" y="6074901"/>
            <a:ext cx="2250937" cy="338554"/>
          </a:xfrm>
          <a:prstGeom prst="rect">
            <a:avLst/>
          </a:prstGeom>
          <a:noFill/>
        </p:spPr>
        <p:txBody>
          <a:bodyPr wrap="none" rtlCol="0">
            <a:spAutoFit/>
          </a:bodyPr>
          <a:lstStyle/>
          <a:p>
            <a:r>
              <a:rPr lang="en-US" sz="1600" dirty="0">
                <a:solidFill>
                  <a:schemeClr val="accent3">
                    <a:lumMod val="75000"/>
                  </a:schemeClr>
                </a:solidFill>
              </a:rPr>
              <a:t>Information &amp; Referral </a:t>
            </a:r>
          </a:p>
        </p:txBody>
      </p:sp>
      <p:cxnSp>
        <p:nvCxnSpPr>
          <p:cNvPr id="29" name="Straight Arrow Connector 28">
            <a:extLst>
              <a:ext uri="{FF2B5EF4-FFF2-40B4-BE49-F238E27FC236}">
                <a16:creationId xmlns:a16="http://schemas.microsoft.com/office/drawing/2014/main" id="{CB773857-6EB2-0B78-4598-481213E6117B}"/>
              </a:ext>
            </a:extLst>
          </p:cNvPr>
          <p:cNvCxnSpPr>
            <a:cxnSpLocks/>
          </p:cNvCxnSpPr>
          <p:nvPr/>
        </p:nvCxnSpPr>
        <p:spPr>
          <a:xfrm>
            <a:off x="2160553" y="2048677"/>
            <a:ext cx="957482" cy="165233"/>
          </a:xfrm>
          <a:prstGeom prst="straightConnector1">
            <a:avLst/>
          </a:prstGeom>
          <a:ln>
            <a:solidFill>
              <a:srgbClr val="59595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8D219F7-FBF6-C85C-A581-C3201E128BCF}"/>
              </a:ext>
            </a:extLst>
          </p:cNvPr>
          <p:cNvCxnSpPr>
            <a:cxnSpLocks/>
          </p:cNvCxnSpPr>
          <p:nvPr/>
        </p:nvCxnSpPr>
        <p:spPr>
          <a:xfrm>
            <a:off x="4449230" y="3429000"/>
            <a:ext cx="0" cy="756501"/>
          </a:xfrm>
          <a:prstGeom prst="straightConnector1">
            <a:avLst/>
          </a:prstGeom>
          <a:ln>
            <a:solidFill>
              <a:srgbClr val="59595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83FD0FA-A761-F39E-4E59-F05B84EC6392}"/>
              </a:ext>
            </a:extLst>
          </p:cNvPr>
          <p:cNvCxnSpPr>
            <a:cxnSpLocks/>
          </p:cNvCxnSpPr>
          <p:nvPr/>
        </p:nvCxnSpPr>
        <p:spPr>
          <a:xfrm flipV="1">
            <a:off x="2144118" y="3137797"/>
            <a:ext cx="1295784" cy="751462"/>
          </a:xfrm>
          <a:prstGeom prst="straightConnector1">
            <a:avLst/>
          </a:prstGeom>
          <a:ln>
            <a:solidFill>
              <a:srgbClr val="59595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B81B0EE-1D8A-43ED-751D-E436F4B32BD4}"/>
              </a:ext>
            </a:extLst>
          </p:cNvPr>
          <p:cNvCxnSpPr>
            <a:cxnSpLocks/>
          </p:cNvCxnSpPr>
          <p:nvPr/>
        </p:nvCxnSpPr>
        <p:spPr>
          <a:xfrm>
            <a:off x="5435594" y="3228786"/>
            <a:ext cx="1332368" cy="831690"/>
          </a:xfrm>
          <a:prstGeom prst="straightConnector1">
            <a:avLst/>
          </a:prstGeom>
          <a:ln>
            <a:solidFill>
              <a:srgbClr val="59595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EBA5113-95FC-AB69-0B04-34D3FC648F29}"/>
              </a:ext>
            </a:extLst>
          </p:cNvPr>
          <p:cNvCxnSpPr>
            <a:cxnSpLocks/>
          </p:cNvCxnSpPr>
          <p:nvPr/>
        </p:nvCxnSpPr>
        <p:spPr>
          <a:xfrm flipV="1">
            <a:off x="5761222" y="1817086"/>
            <a:ext cx="976071" cy="219822"/>
          </a:xfrm>
          <a:prstGeom prst="straightConnector1">
            <a:avLst/>
          </a:prstGeom>
          <a:ln>
            <a:solidFill>
              <a:srgbClr val="59595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3634926-A134-342E-1F21-DE1516D8C17A}"/>
              </a:ext>
            </a:extLst>
          </p:cNvPr>
          <p:cNvSpPr txBox="1"/>
          <p:nvPr/>
        </p:nvSpPr>
        <p:spPr>
          <a:xfrm>
            <a:off x="2893849" y="244174"/>
            <a:ext cx="3207929" cy="707886"/>
          </a:xfrm>
          <a:prstGeom prst="rect">
            <a:avLst/>
          </a:prstGeom>
          <a:noFill/>
        </p:spPr>
        <p:txBody>
          <a:bodyPr wrap="none" rtlCol="0">
            <a:spAutoFit/>
          </a:bodyPr>
          <a:lstStyle/>
          <a:p>
            <a:r>
              <a:rPr lang="en-US" sz="2000" dirty="0"/>
              <a:t>LIFE SKILLS TRAININGS</a:t>
            </a:r>
          </a:p>
          <a:p>
            <a:r>
              <a:rPr lang="en-US" sz="2000" b="1" dirty="0">
                <a:solidFill>
                  <a:schemeClr val="accent3">
                    <a:lumMod val="75000"/>
                  </a:schemeClr>
                </a:solidFill>
              </a:rPr>
              <a:t>STRESS MANAGEMENT</a:t>
            </a:r>
          </a:p>
        </p:txBody>
      </p:sp>
      <p:pic>
        <p:nvPicPr>
          <p:cNvPr id="51" name="Picture 50">
            <a:extLst>
              <a:ext uri="{FF2B5EF4-FFF2-40B4-BE49-F238E27FC236}">
                <a16:creationId xmlns:a16="http://schemas.microsoft.com/office/drawing/2014/main" id="{FF2D8759-EA75-74A3-ACB7-A5868B81661A}"/>
              </a:ext>
            </a:extLst>
          </p:cNvPr>
          <p:cNvPicPr>
            <a:picLocks noChangeAspect="1"/>
          </p:cNvPicPr>
          <p:nvPr/>
        </p:nvPicPr>
        <p:blipFill rotWithShape="1">
          <a:blip r:embed="rId8">
            <a:clrChange>
              <a:clrFrom>
                <a:srgbClr val="FFFFFF"/>
              </a:clrFrom>
              <a:clrTo>
                <a:srgbClr val="FFFFFF">
                  <a:alpha val="0"/>
                </a:srgbClr>
              </a:clrTo>
            </a:clrChange>
          </a:blip>
          <a:srcRect t="18136" b="15973"/>
          <a:stretch/>
        </p:blipFill>
        <p:spPr>
          <a:xfrm>
            <a:off x="3826077" y="1540220"/>
            <a:ext cx="1304657" cy="482041"/>
          </a:xfrm>
          <a:prstGeom prst="rect">
            <a:avLst/>
          </a:prstGeom>
        </p:spPr>
      </p:pic>
    </p:spTree>
    <p:extLst>
      <p:ext uri="{BB962C8B-B14F-4D97-AF65-F5344CB8AC3E}">
        <p14:creationId xmlns:p14="http://schemas.microsoft.com/office/powerpoint/2010/main" val="234231076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294" y="2263588"/>
            <a:ext cx="7772400" cy="1981200"/>
          </a:xfrm>
        </p:spPr>
        <p:txBody>
          <a:bodyPr>
            <a:normAutofit/>
          </a:bodyPr>
          <a:lstStyle/>
          <a:p>
            <a:pPr marL="0" indent="0" algn="ctr">
              <a:buNone/>
            </a:pPr>
            <a:r>
              <a:rPr lang="en-US" sz="4800" dirty="0">
                <a:solidFill>
                  <a:srgbClr val="002060"/>
                </a:solidFill>
              </a:rPr>
              <a:t>APG COMMUNITY SPOUSES’ CLUB</a:t>
            </a:r>
          </a:p>
        </p:txBody>
      </p:sp>
    </p:spTree>
    <p:extLst>
      <p:ext uri="{BB962C8B-B14F-4D97-AF65-F5344CB8AC3E}">
        <p14:creationId xmlns:p14="http://schemas.microsoft.com/office/powerpoint/2010/main" val="4290090228"/>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4399157" y="530949"/>
            <a:ext cx="0" cy="3679127"/>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9291" y="4210076"/>
            <a:ext cx="9144000" cy="0"/>
          </a:xfrm>
          <a:prstGeom prst="line">
            <a:avLst/>
          </a:prstGeom>
          <a:ln w="38100"/>
        </p:spPr>
        <p:style>
          <a:lnRef idx="1">
            <a:schemeClr val="dk1"/>
          </a:lnRef>
          <a:fillRef idx="0">
            <a:schemeClr val="dk1"/>
          </a:fillRef>
          <a:effectRef idx="0">
            <a:schemeClr val="dk1"/>
          </a:effectRef>
          <a:fontRef idx="minor">
            <a:schemeClr val="tx1"/>
          </a:fontRef>
        </p:style>
      </p:cxnSp>
      <p:sp>
        <p:nvSpPr>
          <p:cNvPr id="4" name="Title 3"/>
          <p:cNvSpPr>
            <a:spLocks noGrp="1"/>
          </p:cNvSpPr>
          <p:nvPr>
            <p:ph type="title"/>
          </p:nvPr>
        </p:nvSpPr>
        <p:spPr>
          <a:xfrm>
            <a:off x="4399157" y="55718"/>
            <a:ext cx="4639589" cy="369332"/>
          </a:xfrm>
        </p:spPr>
        <p:txBody>
          <a:bodyPr>
            <a:normAutofit fontScale="90000"/>
          </a:bodyPr>
          <a:lstStyle/>
          <a:p>
            <a:pPr algn="r"/>
            <a:r>
              <a:rPr lang="en-US" sz="2000" b="1" dirty="0">
                <a:latin typeface="Arial" panose="020B0604020202020204" pitchFamily="34" charset="0"/>
                <a:cs typeface="Arial" panose="020B0604020202020204" pitchFamily="34" charset="0"/>
              </a:rPr>
              <a:t>APG COMMUNUITY SPOUSES’ CLUB </a:t>
            </a:r>
          </a:p>
        </p:txBody>
      </p:sp>
      <p:sp>
        <p:nvSpPr>
          <p:cNvPr id="2" name="TextBox 1"/>
          <p:cNvSpPr txBox="1"/>
          <p:nvPr/>
        </p:nvSpPr>
        <p:spPr>
          <a:xfrm>
            <a:off x="245163" y="495254"/>
            <a:ext cx="3566233" cy="307777"/>
          </a:xfrm>
          <a:prstGeom prst="rect">
            <a:avLst/>
          </a:prstGeom>
          <a:noFill/>
        </p:spPr>
        <p:txBody>
          <a:bodyPr wrap="none" rtlCol="0">
            <a:spAutoFit/>
          </a:bodyPr>
          <a:lstStyle/>
          <a:p>
            <a:r>
              <a:rPr lang="en-US" sz="1400" b="1" u="sng" dirty="0">
                <a:solidFill>
                  <a:srgbClr val="002060"/>
                </a:solidFill>
                <a:latin typeface="Arial" panose="020B0604020202020204"/>
              </a:rPr>
              <a:t>CURRENT EVENTS AND INFORMATION</a:t>
            </a:r>
          </a:p>
        </p:txBody>
      </p:sp>
      <p:sp>
        <p:nvSpPr>
          <p:cNvPr id="10" name="TextBox 9"/>
          <p:cNvSpPr txBox="1"/>
          <p:nvPr/>
        </p:nvSpPr>
        <p:spPr>
          <a:xfrm>
            <a:off x="4989000" y="536447"/>
            <a:ext cx="3675237" cy="307777"/>
          </a:xfrm>
          <a:prstGeom prst="rect">
            <a:avLst/>
          </a:prstGeom>
          <a:noFill/>
        </p:spPr>
        <p:txBody>
          <a:bodyPr wrap="none" rtlCol="0">
            <a:spAutoFit/>
          </a:bodyPr>
          <a:lstStyle/>
          <a:p>
            <a:r>
              <a:rPr lang="en-US" sz="1400" b="1" u="sng" dirty="0">
                <a:solidFill>
                  <a:srgbClr val="002060"/>
                </a:solidFill>
                <a:latin typeface="Arial" panose="020B0604020202020204"/>
              </a:rPr>
              <a:t>UPCOMING EVENTS AND INFORMATION</a:t>
            </a:r>
          </a:p>
        </p:txBody>
      </p:sp>
      <p:sp>
        <p:nvSpPr>
          <p:cNvPr id="16" name="TextBox 15"/>
          <p:cNvSpPr txBox="1"/>
          <p:nvPr/>
        </p:nvSpPr>
        <p:spPr>
          <a:xfrm>
            <a:off x="34109" y="4277187"/>
            <a:ext cx="2638286" cy="307777"/>
          </a:xfrm>
          <a:prstGeom prst="rect">
            <a:avLst/>
          </a:prstGeom>
          <a:noFill/>
        </p:spPr>
        <p:txBody>
          <a:bodyPr wrap="none" rtlCol="0">
            <a:spAutoFit/>
          </a:bodyPr>
          <a:lstStyle/>
          <a:p>
            <a:r>
              <a:rPr lang="en-US" sz="1400" b="1" u="sng" dirty="0">
                <a:solidFill>
                  <a:srgbClr val="002060"/>
                </a:solidFill>
                <a:latin typeface="Arial" panose="020B0604020202020204"/>
              </a:rPr>
              <a:t>ADDITIONAL INFORMATION</a:t>
            </a:r>
          </a:p>
        </p:txBody>
      </p:sp>
      <p:sp>
        <p:nvSpPr>
          <p:cNvPr id="3" name="TextBox 2">
            <a:extLst>
              <a:ext uri="{FF2B5EF4-FFF2-40B4-BE49-F238E27FC236}">
                <a16:creationId xmlns:a16="http://schemas.microsoft.com/office/drawing/2014/main" id="{D81757C6-EBCC-13C4-0E56-2B57C7177207}"/>
              </a:ext>
            </a:extLst>
          </p:cNvPr>
          <p:cNvSpPr txBox="1"/>
          <p:nvPr/>
        </p:nvSpPr>
        <p:spPr>
          <a:xfrm>
            <a:off x="129453" y="4615880"/>
            <a:ext cx="4393188" cy="1569660"/>
          </a:xfrm>
          <a:prstGeom prst="rect">
            <a:avLst/>
          </a:prstGeom>
          <a:noFill/>
        </p:spPr>
        <p:txBody>
          <a:bodyPr wrap="square">
            <a:spAutoFit/>
          </a:bodyPr>
          <a:lstStyle/>
          <a:p>
            <a:pPr lvl="0" defTabSz="914400">
              <a:defRPr/>
            </a:pPr>
            <a:r>
              <a:rPr kumimoji="0" lang="en-US" sz="1600" i="0" u="none" strike="noStrike" kern="1200" cap="none" spc="0" normalizeH="0" baseline="0" noProof="0" dirty="0">
                <a:ln>
                  <a:noFill/>
                </a:ln>
                <a:solidFill>
                  <a:prstClr val="black"/>
                </a:solidFill>
                <a:effectLst/>
                <a:uLnTx/>
                <a:uFillTx/>
                <a:latin typeface="Arial" panose="020B0604020202020204"/>
                <a:ea typeface="+mn-ea"/>
                <a:cs typeface="+mn-cs"/>
              </a:rPr>
              <a:t>Sonja Flanigan 		</a:t>
            </a:r>
          </a:p>
          <a:p>
            <a:pPr lvl="0" defTabSz="914400">
              <a:defRPr/>
            </a:pPr>
            <a:r>
              <a:rPr lang="en-US" sz="1600" dirty="0">
                <a:solidFill>
                  <a:prstClr val="black"/>
                </a:solidFill>
                <a:latin typeface="Arial" panose="020B0604020202020204"/>
              </a:rPr>
              <a:t>President  APG CSC 	</a:t>
            </a:r>
            <a:r>
              <a:rPr lang="en-US" sz="1600" b="1" dirty="0">
                <a:solidFill>
                  <a:prstClr val="black"/>
                </a:solidFill>
                <a:latin typeface="Arial" panose="020B0604020202020204"/>
              </a:rPr>
              <a:t>	</a:t>
            </a:r>
          </a:p>
          <a:p>
            <a:pPr lvl="0" defTabSz="914400">
              <a:defRPr/>
            </a:pPr>
            <a:r>
              <a:rPr lang="en-US" sz="1600" dirty="0">
                <a:solidFill>
                  <a:prstClr val="black"/>
                </a:solidFill>
                <a:latin typeface="Arial" panose="020B0604020202020204"/>
              </a:rPr>
              <a:t>apgcommunityspousesclub@gmail.com</a:t>
            </a:r>
          </a:p>
          <a:p>
            <a:pPr lvl="0" defTabSz="914400">
              <a:defRPr/>
            </a:pPr>
            <a:endPar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endParaRPr>
          </a:p>
          <a:p>
            <a:pPr lvl="0" defTabSz="914400">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FB- APG Community Spouses Club</a:t>
            </a:r>
          </a:p>
          <a:p>
            <a:pPr lvl="0" defTabSz="914400">
              <a:defRPr/>
            </a:pPr>
            <a:r>
              <a:rPr lang="en-US" sz="1600" b="1" dirty="0">
                <a:solidFill>
                  <a:prstClr val="black"/>
                </a:solidFill>
                <a:latin typeface="Arial" panose="020B0604020202020204"/>
              </a:rPr>
              <a:t>Instagram - APGCSC</a:t>
            </a:r>
          </a:p>
        </p:txBody>
      </p:sp>
      <p:sp>
        <p:nvSpPr>
          <p:cNvPr id="5" name="TextBox 4">
            <a:extLst>
              <a:ext uri="{FF2B5EF4-FFF2-40B4-BE49-F238E27FC236}">
                <a16:creationId xmlns:a16="http://schemas.microsoft.com/office/drawing/2014/main" id="{D6C87E6A-7077-D941-3EF0-46EB30519381}"/>
              </a:ext>
            </a:extLst>
          </p:cNvPr>
          <p:cNvSpPr txBox="1"/>
          <p:nvPr/>
        </p:nvSpPr>
        <p:spPr>
          <a:xfrm>
            <a:off x="4621291" y="4715751"/>
            <a:ext cx="2125031" cy="1077218"/>
          </a:xfrm>
          <a:prstGeom prst="rect">
            <a:avLst/>
          </a:prstGeom>
          <a:noFill/>
        </p:spPr>
        <p:txBody>
          <a:bodyPr wrap="square">
            <a:spAutoFit/>
          </a:bodyPr>
          <a:lstStyle/>
          <a:p>
            <a:r>
              <a:rPr lang="en-US" sz="1600" b="1" dirty="0"/>
              <a:t>Mailing Address</a:t>
            </a:r>
          </a:p>
          <a:p>
            <a:r>
              <a:rPr lang="en-US" sz="1600" dirty="0"/>
              <a:t>APG CSC </a:t>
            </a:r>
          </a:p>
          <a:p>
            <a:r>
              <a:rPr lang="en-US" sz="1600" dirty="0"/>
              <a:t>PO BOX 250 </a:t>
            </a:r>
          </a:p>
          <a:p>
            <a:r>
              <a:rPr lang="en-US" sz="1600" dirty="0"/>
              <a:t>APG MD 21005</a:t>
            </a:r>
          </a:p>
        </p:txBody>
      </p:sp>
      <p:sp>
        <p:nvSpPr>
          <p:cNvPr id="6" name="TextBox 5">
            <a:extLst>
              <a:ext uri="{FF2B5EF4-FFF2-40B4-BE49-F238E27FC236}">
                <a16:creationId xmlns:a16="http://schemas.microsoft.com/office/drawing/2014/main" id="{59B0598D-F085-FBC8-D13A-DA8DBC510FEB}"/>
              </a:ext>
            </a:extLst>
          </p:cNvPr>
          <p:cNvSpPr txBox="1"/>
          <p:nvPr/>
        </p:nvSpPr>
        <p:spPr>
          <a:xfrm>
            <a:off x="6718951" y="4726290"/>
            <a:ext cx="2286000" cy="1077218"/>
          </a:xfrm>
          <a:prstGeom prst="rect">
            <a:avLst/>
          </a:prstGeom>
          <a:noFill/>
        </p:spPr>
        <p:txBody>
          <a:bodyPr wrap="square">
            <a:spAutoFit/>
          </a:bodyPr>
          <a:lstStyle/>
          <a:p>
            <a:r>
              <a:rPr lang="en-US" sz="1600" b="1" dirty="0"/>
              <a:t>APG CSC</a:t>
            </a:r>
          </a:p>
          <a:p>
            <a:r>
              <a:rPr lang="en-US" sz="1600" dirty="0"/>
              <a:t>Building 325</a:t>
            </a:r>
          </a:p>
          <a:p>
            <a:r>
              <a:rPr lang="en-US" sz="1600" dirty="0"/>
              <a:t>6887 Colleran Rd</a:t>
            </a:r>
          </a:p>
          <a:p>
            <a:r>
              <a:rPr lang="en-US" sz="1600" dirty="0"/>
              <a:t>APG MD 21005</a:t>
            </a:r>
          </a:p>
        </p:txBody>
      </p:sp>
      <p:sp>
        <p:nvSpPr>
          <p:cNvPr id="9" name="TextBox 8">
            <a:extLst>
              <a:ext uri="{FF2B5EF4-FFF2-40B4-BE49-F238E27FC236}">
                <a16:creationId xmlns:a16="http://schemas.microsoft.com/office/drawing/2014/main" id="{B3DA7C38-9CB5-223A-6F8C-8A3D2FA6D631}"/>
              </a:ext>
            </a:extLst>
          </p:cNvPr>
          <p:cNvSpPr txBox="1"/>
          <p:nvPr/>
        </p:nvSpPr>
        <p:spPr>
          <a:xfrm>
            <a:off x="4764205" y="1056787"/>
            <a:ext cx="2062414" cy="2000548"/>
          </a:xfrm>
          <a:prstGeom prst="rect">
            <a:avLst/>
          </a:prstGeom>
          <a:noFill/>
        </p:spPr>
        <p:txBody>
          <a:bodyPr wrap="square" rtlCol="0">
            <a:spAutoFit/>
          </a:bodyPr>
          <a:lstStyle/>
          <a:p>
            <a:r>
              <a:rPr lang="en-US" sz="1400" b="1" dirty="0">
                <a:solidFill>
                  <a:srgbClr val="FF0000"/>
                </a:solidFill>
              </a:rPr>
              <a:t>April </a:t>
            </a:r>
          </a:p>
          <a:p>
            <a:r>
              <a:rPr lang="en-US" sz="1400" dirty="0">
                <a:solidFill>
                  <a:srgbClr val="FF0000"/>
                </a:solidFill>
              </a:rPr>
              <a:t>4/4 Wine &amp; Spirits</a:t>
            </a:r>
          </a:p>
          <a:p>
            <a:r>
              <a:rPr lang="en-US" sz="1400" dirty="0">
                <a:solidFill>
                  <a:srgbClr val="FF0000"/>
                </a:solidFill>
              </a:rPr>
              <a:t>4/7 Book Club</a:t>
            </a:r>
          </a:p>
          <a:p>
            <a:r>
              <a:rPr lang="en-US" sz="1400" dirty="0">
                <a:solidFill>
                  <a:srgbClr val="FF0000"/>
                </a:solidFill>
              </a:rPr>
              <a:t>4/10 Membership</a:t>
            </a:r>
          </a:p>
          <a:p>
            <a:r>
              <a:rPr lang="en-US" sz="1400" dirty="0">
                <a:solidFill>
                  <a:srgbClr val="FF0000"/>
                </a:solidFill>
              </a:rPr>
              <a:t>4/16 Bunco</a:t>
            </a:r>
          </a:p>
          <a:p>
            <a:r>
              <a:rPr lang="en-US" sz="1400" dirty="0">
                <a:solidFill>
                  <a:srgbClr val="FF0000"/>
                </a:solidFill>
              </a:rPr>
              <a:t>4/23 Culinary</a:t>
            </a:r>
          </a:p>
          <a:p>
            <a:r>
              <a:rPr lang="en-US" sz="1400" dirty="0">
                <a:solidFill>
                  <a:srgbClr val="FF0000"/>
                </a:solidFill>
              </a:rPr>
              <a:t>4/23 Bowling </a:t>
            </a:r>
          </a:p>
          <a:p>
            <a:r>
              <a:rPr lang="en-US" sz="1400" dirty="0">
                <a:solidFill>
                  <a:srgbClr val="FF0000"/>
                </a:solidFill>
              </a:rPr>
              <a:t>4/25 Lunch Bunch</a:t>
            </a:r>
          </a:p>
          <a:p>
            <a:endParaRPr lang="en-US" sz="1200" dirty="0">
              <a:solidFill>
                <a:srgbClr val="FF0000"/>
              </a:solidFill>
            </a:endParaRPr>
          </a:p>
        </p:txBody>
      </p:sp>
      <p:sp>
        <p:nvSpPr>
          <p:cNvPr id="11" name="TextBox 10">
            <a:extLst>
              <a:ext uri="{FF2B5EF4-FFF2-40B4-BE49-F238E27FC236}">
                <a16:creationId xmlns:a16="http://schemas.microsoft.com/office/drawing/2014/main" id="{D9C3B3F8-AACC-F6EC-C747-4969D8BC0246}"/>
              </a:ext>
            </a:extLst>
          </p:cNvPr>
          <p:cNvSpPr txBox="1"/>
          <p:nvPr/>
        </p:nvSpPr>
        <p:spPr>
          <a:xfrm>
            <a:off x="6937290" y="2858637"/>
            <a:ext cx="1663507" cy="923330"/>
          </a:xfrm>
          <a:prstGeom prst="rect">
            <a:avLst/>
          </a:prstGeom>
          <a:noFill/>
        </p:spPr>
        <p:txBody>
          <a:bodyPr wrap="square" rtlCol="0">
            <a:spAutoFit/>
          </a:bodyPr>
          <a:lstStyle/>
          <a:p>
            <a:r>
              <a:rPr lang="en-US" sz="1400" b="1" dirty="0">
                <a:solidFill>
                  <a:schemeClr val="accent1"/>
                </a:solidFill>
              </a:rPr>
              <a:t>June </a:t>
            </a:r>
          </a:p>
          <a:p>
            <a:r>
              <a:rPr lang="en-US" sz="1400" dirty="0">
                <a:solidFill>
                  <a:schemeClr val="accent1"/>
                </a:solidFill>
              </a:rPr>
              <a:t>6/2  Book Club </a:t>
            </a:r>
            <a:endParaRPr lang="en-US" sz="1400" b="1" dirty="0">
              <a:solidFill>
                <a:schemeClr val="accent1"/>
              </a:solidFill>
            </a:endParaRPr>
          </a:p>
          <a:p>
            <a:r>
              <a:rPr lang="en-US" sz="1400" dirty="0">
                <a:solidFill>
                  <a:schemeClr val="accent1"/>
                </a:solidFill>
              </a:rPr>
              <a:t>6/18  Bunco</a:t>
            </a:r>
          </a:p>
          <a:p>
            <a:endParaRPr lang="en-US" sz="1200" dirty="0">
              <a:solidFill>
                <a:srgbClr val="FF0000"/>
              </a:solidFill>
            </a:endParaRPr>
          </a:p>
        </p:txBody>
      </p:sp>
      <p:sp>
        <p:nvSpPr>
          <p:cNvPr id="12" name="TextBox 11">
            <a:extLst>
              <a:ext uri="{FF2B5EF4-FFF2-40B4-BE49-F238E27FC236}">
                <a16:creationId xmlns:a16="http://schemas.microsoft.com/office/drawing/2014/main" id="{EB1C8F60-32E8-D9E3-5033-B821766F7EDB}"/>
              </a:ext>
            </a:extLst>
          </p:cNvPr>
          <p:cNvSpPr txBox="1"/>
          <p:nvPr/>
        </p:nvSpPr>
        <p:spPr>
          <a:xfrm>
            <a:off x="6937290" y="1088702"/>
            <a:ext cx="1663507" cy="1969770"/>
          </a:xfrm>
          <a:prstGeom prst="rect">
            <a:avLst/>
          </a:prstGeom>
          <a:noFill/>
        </p:spPr>
        <p:txBody>
          <a:bodyPr wrap="square" rtlCol="0">
            <a:spAutoFit/>
          </a:bodyPr>
          <a:lstStyle/>
          <a:p>
            <a:r>
              <a:rPr lang="en-US" sz="1400" b="1" dirty="0">
                <a:solidFill>
                  <a:schemeClr val="accent6">
                    <a:lumMod val="75000"/>
                  </a:schemeClr>
                </a:solidFill>
              </a:rPr>
              <a:t>May </a:t>
            </a:r>
          </a:p>
          <a:p>
            <a:r>
              <a:rPr lang="en-US" sz="1400" dirty="0">
                <a:solidFill>
                  <a:schemeClr val="accent6">
                    <a:lumMod val="75000"/>
                  </a:schemeClr>
                </a:solidFill>
              </a:rPr>
              <a:t>5/2  Wine &amp; Spirits</a:t>
            </a:r>
            <a:endParaRPr lang="en-US" sz="1400" b="1" dirty="0">
              <a:solidFill>
                <a:schemeClr val="accent6">
                  <a:lumMod val="75000"/>
                </a:schemeClr>
              </a:solidFill>
            </a:endParaRPr>
          </a:p>
          <a:p>
            <a:r>
              <a:rPr lang="en-US" sz="1400" dirty="0">
                <a:solidFill>
                  <a:schemeClr val="accent6">
                    <a:lumMod val="75000"/>
                  </a:schemeClr>
                </a:solidFill>
              </a:rPr>
              <a:t>5/5 Book Club</a:t>
            </a:r>
          </a:p>
          <a:p>
            <a:r>
              <a:rPr lang="en-US" sz="1400" dirty="0">
                <a:solidFill>
                  <a:schemeClr val="accent6">
                    <a:lumMod val="75000"/>
                  </a:schemeClr>
                </a:solidFill>
              </a:rPr>
              <a:t>5/8  Membership</a:t>
            </a:r>
          </a:p>
          <a:p>
            <a:r>
              <a:rPr lang="en-US" sz="1400" dirty="0">
                <a:solidFill>
                  <a:schemeClr val="accent6">
                    <a:lumMod val="75000"/>
                  </a:schemeClr>
                </a:solidFill>
              </a:rPr>
              <a:t>5/16  Lunch Bunch</a:t>
            </a:r>
          </a:p>
          <a:p>
            <a:r>
              <a:rPr lang="en-US" sz="1400" dirty="0">
                <a:solidFill>
                  <a:schemeClr val="accent6">
                    <a:lumMod val="75000"/>
                  </a:schemeClr>
                </a:solidFill>
              </a:rPr>
              <a:t>5/21  Bunco</a:t>
            </a:r>
          </a:p>
          <a:p>
            <a:r>
              <a:rPr lang="en-US" sz="1400" dirty="0">
                <a:solidFill>
                  <a:schemeClr val="accent6">
                    <a:lumMod val="75000"/>
                  </a:schemeClr>
                </a:solidFill>
              </a:rPr>
              <a:t>5/28  Culinary</a:t>
            </a:r>
          </a:p>
          <a:p>
            <a:endParaRPr lang="en-US" sz="1200" dirty="0">
              <a:solidFill>
                <a:schemeClr val="accent6"/>
              </a:solidFill>
            </a:endParaRPr>
          </a:p>
          <a:p>
            <a:endParaRPr lang="en-US" sz="1200" dirty="0">
              <a:solidFill>
                <a:srgbClr val="FF0000"/>
              </a:solidFill>
            </a:endParaRPr>
          </a:p>
        </p:txBody>
      </p:sp>
      <p:sp>
        <p:nvSpPr>
          <p:cNvPr id="15" name="TextBox 14">
            <a:extLst>
              <a:ext uri="{FF2B5EF4-FFF2-40B4-BE49-F238E27FC236}">
                <a16:creationId xmlns:a16="http://schemas.microsoft.com/office/drawing/2014/main" id="{5EB0D15B-56A5-F8FF-ED0F-7941C6A64781}"/>
              </a:ext>
            </a:extLst>
          </p:cNvPr>
          <p:cNvSpPr txBox="1"/>
          <p:nvPr/>
        </p:nvSpPr>
        <p:spPr>
          <a:xfrm>
            <a:off x="31697" y="897704"/>
            <a:ext cx="4290533" cy="3293209"/>
          </a:xfrm>
          <a:prstGeom prst="rect">
            <a:avLst/>
          </a:prstGeom>
          <a:noFill/>
        </p:spPr>
        <p:txBody>
          <a:bodyPr wrap="square">
            <a:spAutoFit/>
          </a:bodyPr>
          <a:lstStyle/>
          <a:p>
            <a:r>
              <a:rPr lang="en-US" sz="1300" dirty="0"/>
              <a:t>Our purpose is to create a supportive community for our members, give back to the local area, and foster a sense of unity within Harford County and Aberdeen Proving Ground. We come together monthly through mini-club meetups, volunteer with APG organizations and other local initiatives, and provide valuable resources for our members.</a:t>
            </a:r>
          </a:p>
          <a:p>
            <a:endParaRPr lang="en-US" sz="1300" dirty="0"/>
          </a:p>
          <a:p>
            <a:r>
              <a:rPr lang="en-US" sz="1300" dirty="0"/>
              <a:t>Each year, we proudly donate thousands of dollars' worth of items to benefit both Harford and Cecil Counties, making a tangible impact on the community.</a:t>
            </a:r>
          </a:p>
          <a:p>
            <a:r>
              <a:rPr lang="en-US" sz="1300" dirty="0"/>
              <a:t>We warmly welcome all active duty, retired, Department of Defense personnel, contractors, and their spouses to join our organization. With just under 100 members, we are a close-knit group that values connection, service, and support. Together, we make a difference!</a:t>
            </a:r>
          </a:p>
        </p:txBody>
      </p:sp>
    </p:spTree>
    <p:extLst>
      <p:ext uri="{BB962C8B-B14F-4D97-AF65-F5344CB8AC3E}">
        <p14:creationId xmlns:p14="http://schemas.microsoft.com/office/powerpoint/2010/main" val="34938213"/>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09800"/>
            <a:ext cx="7772400" cy="1981200"/>
          </a:xfrm>
        </p:spPr>
        <p:txBody>
          <a:bodyPr>
            <a:normAutofit lnSpcReduction="10000"/>
          </a:bodyPr>
          <a:lstStyle/>
          <a:p>
            <a:pPr marL="0" indent="0" algn="ctr">
              <a:buNone/>
            </a:pPr>
            <a:r>
              <a:rPr lang="en-US" sz="4800" dirty="0">
                <a:solidFill>
                  <a:srgbClr val="002060"/>
                </a:solidFill>
              </a:rPr>
              <a:t>BETTER OPPORTUNITIES FOR SINGLE SOLDIERS</a:t>
            </a:r>
          </a:p>
          <a:p>
            <a:pPr marL="0" indent="0" algn="ctr">
              <a:buNone/>
            </a:pPr>
            <a:r>
              <a:rPr lang="en-US" sz="4800" dirty="0">
                <a:solidFill>
                  <a:srgbClr val="002060"/>
                </a:solidFill>
              </a:rPr>
              <a:t>(BOSS)</a:t>
            </a:r>
          </a:p>
        </p:txBody>
      </p:sp>
    </p:spTree>
    <p:extLst>
      <p:ext uri="{BB962C8B-B14F-4D97-AF65-F5344CB8AC3E}">
        <p14:creationId xmlns:p14="http://schemas.microsoft.com/office/powerpoint/2010/main" val="74810167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76300"/>
            <a:ext cx="8686799" cy="5105400"/>
          </a:xfrm>
        </p:spPr>
        <p:txBody>
          <a:bodyPr/>
          <a:lstStyle/>
          <a:p>
            <a:pPr marL="0" indent="0" algn="ctr" defTabSz="914400">
              <a:lnSpc>
                <a:spcPct val="100000"/>
              </a:lnSpc>
              <a:spcBef>
                <a:spcPts val="0"/>
              </a:spcBef>
              <a:buNone/>
              <a:defRPr/>
            </a:pPr>
            <a:r>
              <a:rPr lang="en-US" sz="2800" b="1" dirty="0">
                <a:solidFill>
                  <a:srgbClr val="214292"/>
                </a:solidFill>
                <a:latin typeface="Arial" panose="020B0604020202020204"/>
                <a:cs typeface="+mn-cs"/>
              </a:rPr>
              <a:t>APG COMMUNITY INFORMATION EXCHANGE</a:t>
            </a:r>
          </a:p>
          <a:p>
            <a:pPr marL="0" indent="0" algn="ctr">
              <a:buNone/>
            </a:pPr>
            <a:r>
              <a:rPr lang="en-US" sz="2400" b="1" dirty="0">
                <a:solidFill>
                  <a:srgbClr val="C00000"/>
                </a:solidFill>
              </a:rPr>
              <a:t>27 March 2025</a:t>
            </a:r>
          </a:p>
          <a:p>
            <a:pPr marL="0" indent="0">
              <a:buNone/>
            </a:pPr>
            <a:r>
              <a:rPr lang="en-US" i="1" dirty="0"/>
              <a:t>					</a:t>
            </a:r>
            <a:endParaRPr lang="en-US" dirty="0"/>
          </a:p>
          <a:p>
            <a:pPr marL="800100" lvl="1" indent="0">
              <a:spcBef>
                <a:spcPts val="1200"/>
              </a:spcBef>
              <a:buFont typeface="Wingdings" panose="05000000000000000000" pitchFamily="2" charset="2"/>
              <a:buChar char="§"/>
            </a:pPr>
            <a:r>
              <a:rPr lang="en-US" dirty="0"/>
              <a:t>  Opening Remarks</a:t>
            </a:r>
          </a:p>
          <a:p>
            <a:pPr marL="800100" lvl="1" indent="0">
              <a:spcBef>
                <a:spcPts val="1200"/>
              </a:spcBef>
              <a:buFont typeface="Wingdings" panose="05000000000000000000" pitchFamily="2" charset="2"/>
              <a:buChar char="§"/>
            </a:pPr>
            <a:r>
              <a:rPr lang="en-US" dirty="0"/>
              <a:t>  Purpose</a:t>
            </a:r>
          </a:p>
          <a:p>
            <a:pPr marL="800100" lvl="1" indent="0">
              <a:spcBef>
                <a:spcPts val="1200"/>
              </a:spcBef>
              <a:buFont typeface="Wingdings" panose="05000000000000000000" pitchFamily="2" charset="2"/>
              <a:buChar char="§"/>
            </a:pPr>
            <a:r>
              <a:rPr lang="en-US" dirty="0"/>
              <a:t>  Installation/Community Program Updates</a:t>
            </a:r>
          </a:p>
          <a:p>
            <a:pPr marL="800100" lvl="1" indent="0">
              <a:spcBef>
                <a:spcPts val="1200"/>
              </a:spcBef>
              <a:buFont typeface="Wingdings" panose="05000000000000000000" pitchFamily="2" charset="2"/>
              <a:buChar char="§"/>
            </a:pPr>
            <a:r>
              <a:rPr lang="en-US" dirty="0"/>
              <a:t>  Open Forum</a:t>
            </a:r>
          </a:p>
          <a:p>
            <a:pPr marL="800100" lvl="1" indent="0">
              <a:spcBef>
                <a:spcPts val="1200"/>
              </a:spcBef>
              <a:buFont typeface="Wingdings" panose="05000000000000000000" pitchFamily="2" charset="2"/>
              <a:buChar char="§"/>
            </a:pPr>
            <a:r>
              <a:rPr lang="en-US" dirty="0"/>
              <a:t>  Closing Remarks</a:t>
            </a:r>
          </a:p>
        </p:txBody>
      </p:sp>
    </p:spTree>
    <p:extLst>
      <p:ext uri="{BB962C8B-B14F-4D97-AF65-F5344CB8AC3E}">
        <p14:creationId xmlns:p14="http://schemas.microsoft.com/office/powerpoint/2010/main" val="75024707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4311716" y="531651"/>
            <a:ext cx="0" cy="463102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68618" y="5244102"/>
            <a:ext cx="9144000" cy="0"/>
          </a:xfrm>
          <a:prstGeom prst="line">
            <a:avLst/>
          </a:prstGeom>
          <a:ln w="38100"/>
        </p:spPr>
        <p:style>
          <a:lnRef idx="1">
            <a:schemeClr val="dk1"/>
          </a:lnRef>
          <a:fillRef idx="0">
            <a:schemeClr val="dk1"/>
          </a:fillRef>
          <a:effectRef idx="0">
            <a:schemeClr val="dk1"/>
          </a:effectRef>
          <a:fontRef idx="minor">
            <a:schemeClr val="tx1"/>
          </a:fontRef>
        </p:style>
      </p:cxnSp>
      <p:sp>
        <p:nvSpPr>
          <p:cNvPr id="4" name="Title 3"/>
          <p:cNvSpPr>
            <a:spLocks noGrp="1"/>
          </p:cNvSpPr>
          <p:nvPr>
            <p:ph type="title"/>
          </p:nvPr>
        </p:nvSpPr>
        <p:spPr>
          <a:xfrm>
            <a:off x="5603436" y="35366"/>
            <a:ext cx="3344189" cy="424732"/>
          </a:xfrm>
        </p:spPr>
        <p:txBody>
          <a:bodyPr/>
          <a:lstStyle/>
          <a:p>
            <a:r>
              <a:rPr lang="en-US" sz="2400" dirty="0"/>
              <a:t>APG BOSS Program</a:t>
            </a:r>
          </a:p>
        </p:txBody>
      </p:sp>
      <p:sp>
        <p:nvSpPr>
          <p:cNvPr id="2" name="TextBox 1"/>
          <p:cNvSpPr txBox="1"/>
          <p:nvPr/>
        </p:nvSpPr>
        <p:spPr>
          <a:xfrm>
            <a:off x="58168" y="643939"/>
            <a:ext cx="24235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PROGRAM</a:t>
            </a:r>
            <a:r>
              <a:rPr kumimoji="0" lang="en-US" sz="1400" b="1" i="0" u="sng" strike="noStrike" kern="1200" cap="none" spc="0" normalizeH="0" noProof="0" dirty="0">
                <a:ln>
                  <a:noFill/>
                </a:ln>
                <a:solidFill>
                  <a:srgbClr val="002060"/>
                </a:solidFill>
                <a:effectLst/>
                <a:uLnTx/>
                <a:uFillTx/>
                <a:latin typeface="Arial" panose="020B0604020202020204"/>
                <a:ea typeface="+mn-ea"/>
                <a:cs typeface="+mn-cs"/>
              </a:rPr>
              <a:t> </a:t>
            </a: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INFORMATION</a:t>
            </a:r>
          </a:p>
        </p:txBody>
      </p:sp>
      <p:sp>
        <p:nvSpPr>
          <p:cNvPr id="10" name="TextBox 9"/>
          <p:cNvSpPr txBox="1"/>
          <p:nvPr/>
        </p:nvSpPr>
        <p:spPr>
          <a:xfrm>
            <a:off x="4459381" y="662178"/>
            <a:ext cx="36752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UPCOMING EVENTS AND INFORMATION</a:t>
            </a:r>
          </a:p>
        </p:txBody>
      </p:sp>
      <p:sp>
        <p:nvSpPr>
          <p:cNvPr id="16" name="TextBox 15"/>
          <p:cNvSpPr txBox="1"/>
          <p:nvPr/>
        </p:nvSpPr>
        <p:spPr>
          <a:xfrm>
            <a:off x="68618" y="5325534"/>
            <a:ext cx="22536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dirty="0">
                <a:solidFill>
                  <a:srgbClr val="002060"/>
                </a:solidFill>
                <a:latin typeface="Arial" panose="020B0604020202020204"/>
              </a:rPr>
              <a:t>CONACT </a:t>
            </a: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INFORMATION</a:t>
            </a:r>
          </a:p>
        </p:txBody>
      </p:sp>
      <p:sp>
        <p:nvSpPr>
          <p:cNvPr id="3" name="TextBox 4">
            <a:extLst>
              <a:ext uri="{FF2B5EF4-FFF2-40B4-BE49-F238E27FC236}">
                <a16:creationId xmlns:a16="http://schemas.microsoft.com/office/drawing/2014/main" id="{3544B87B-5F46-06C7-1101-C469E278608A}"/>
              </a:ext>
            </a:extLst>
          </p:cNvPr>
          <p:cNvSpPr txBox="1"/>
          <p:nvPr/>
        </p:nvSpPr>
        <p:spPr>
          <a:xfrm>
            <a:off x="58168" y="944379"/>
            <a:ext cx="4035737" cy="418576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t>The BOSS program is based on three program pillars:</a:t>
            </a:r>
            <a:endParaRPr lang="en-US" sz="1400" dirty="0"/>
          </a:p>
          <a:p>
            <a:pPr marL="171450" indent="-171450">
              <a:buFont typeface="Arial" panose="020B0604020202020204" pitchFamily="34" charset="0"/>
              <a:buChar char="•"/>
            </a:pPr>
            <a:r>
              <a:rPr lang="en-US" sz="1400" dirty="0"/>
              <a:t>Quality of Life</a:t>
            </a:r>
          </a:p>
          <a:p>
            <a:pPr marL="171450" indent="-171450">
              <a:buFont typeface="Arial" panose="020B0604020202020204" pitchFamily="34" charset="0"/>
              <a:buChar char="•"/>
            </a:pPr>
            <a:r>
              <a:rPr lang="en-US" sz="1400" dirty="0"/>
              <a:t>Community Service</a:t>
            </a:r>
          </a:p>
          <a:p>
            <a:pPr marL="171450" indent="-171450">
              <a:buFont typeface="Arial" panose="020B0604020202020204" pitchFamily="34" charset="0"/>
              <a:buChar char="•"/>
            </a:pPr>
            <a:r>
              <a:rPr lang="en-US" sz="1400" dirty="0"/>
              <a:t>Recreation and Leisure</a:t>
            </a:r>
          </a:p>
          <a:p>
            <a:r>
              <a:rPr lang="en-US" sz="1400" b="1" dirty="0"/>
              <a:t>As a member of BOSS, you have a voice in how you live, how you spend your leisure time and how you support the community around you. BOSS Single Service Members:</a:t>
            </a:r>
          </a:p>
          <a:p>
            <a:pPr marL="171450" indent="-171450">
              <a:buFont typeface="Arial" panose="020B0604020202020204" pitchFamily="34" charset="0"/>
              <a:buChar char="•"/>
            </a:pPr>
            <a:r>
              <a:rPr lang="en-US" sz="1400" dirty="0"/>
              <a:t>Coordinate and participate in community service projects</a:t>
            </a:r>
          </a:p>
          <a:p>
            <a:pPr marL="171450" indent="-171450">
              <a:buFont typeface="Arial" panose="020B0604020202020204" pitchFamily="34" charset="0"/>
              <a:buChar char="•"/>
            </a:pPr>
            <a:r>
              <a:rPr lang="en-US" sz="1400" dirty="0"/>
              <a:t>Organize recreation and leisure activities</a:t>
            </a:r>
          </a:p>
          <a:p>
            <a:pPr marL="171450" indent="-171450">
              <a:buFont typeface="Arial" panose="020B0604020202020204" pitchFamily="34" charset="0"/>
              <a:buChar char="•"/>
            </a:pPr>
            <a:r>
              <a:rPr lang="en-US" sz="1400" dirty="0"/>
              <a:t>Actively support the quality-of-life needs of single Service members</a:t>
            </a:r>
          </a:p>
          <a:p>
            <a:r>
              <a:rPr lang="en-US" sz="1400" b="1" dirty="0"/>
              <a:t>Who BOSS serves: </a:t>
            </a:r>
          </a:p>
          <a:p>
            <a:pPr marL="171450" indent="-171450">
              <a:buFont typeface="Arial" panose="020B0604020202020204" pitchFamily="34" charset="0"/>
              <a:buChar char="•"/>
            </a:pPr>
            <a:r>
              <a:rPr lang="en-US" sz="1400" dirty="0"/>
              <a:t>Single Soldiers community, Active Guard and Reserve, Single Soldier Parents, Geographical Bachelors, Foreign Service members assigned to the installation</a:t>
            </a:r>
          </a:p>
        </p:txBody>
      </p:sp>
      <p:sp>
        <p:nvSpPr>
          <p:cNvPr id="5" name="TextBox 4">
            <a:extLst>
              <a:ext uri="{FF2B5EF4-FFF2-40B4-BE49-F238E27FC236}">
                <a16:creationId xmlns:a16="http://schemas.microsoft.com/office/drawing/2014/main" id="{4825873E-70E1-D1A4-4E98-9BE30AEF2C1C}"/>
              </a:ext>
            </a:extLst>
          </p:cNvPr>
          <p:cNvSpPr txBox="1"/>
          <p:nvPr/>
        </p:nvSpPr>
        <p:spPr>
          <a:xfrm>
            <a:off x="4459381" y="1075805"/>
            <a:ext cx="4536953" cy="4216539"/>
          </a:xfrm>
          <a:prstGeom prst="rect">
            <a:avLst/>
          </a:prstGeom>
          <a:noFill/>
        </p:spPr>
        <p:txBody>
          <a:bodyPr wrap="square" rtlCol="0">
            <a:spAutoFit/>
          </a:bodyPr>
          <a:lstStyle/>
          <a:p>
            <a:r>
              <a:rPr lang="en-US" sz="1400" b="1" u="sng" dirty="0"/>
              <a:t>BOSS MEETINGS</a:t>
            </a:r>
            <a:r>
              <a:rPr lang="en-US" sz="1400" b="1" dirty="0"/>
              <a:t>: 1630 at 305 in the Main Conference Room: </a:t>
            </a:r>
            <a:r>
              <a:rPr lang="en-US" sz="1400" b="1" i="1" dirty="0"/>
              <a:t>Last Thursday of the Month</a:t>
            </a:r>
          </a:p>
          <a:p>
            <a:endParaRPr lang="en-US" sz="1400" b="1" u="sng" dirty="0"/>
          </a:p>
          <a:p>
            <a:r>
              <a:rPr lang="en-US" sz="1400" b="1" u="sng" dirty="0"/>
              <a:t>MOVIE NIGHTS: </a:t>
            </a:r>
          </a:p>
          <a:p>
            <a:r>
              <a:rPr lang="en-US" sz="1400" dirty="0"/>
              <a:t>March 28</a:t>
            </a:r>
            <a:r>
              <a:rPr lang="en-US" sz="1400" baseline="30000" dirty="0"/>
              <a:t>th</a:t>
            </a:r>
            <a:r>
              <a:rPr lang="en-US" sz="1400" dirty="0"/>
              <a:t> &amp; March 29</a:t>
            </a:r>
            <a:r>
              <a:rPr lang="en-US" sz="1400" baseline="30000" dirty="0"/>
              <a:t>th</a:t>
            </a:r>
            <a:r>
              <a:rPr lang="en-US" sz="1400" dirty="0"/>
              <a:t> </a:t>
            </a:r>
          </a:p>
          <a:p>
            <a:r>
              <a:rPr lang="en-US" sz="1400" dirty="0"/>
              <a:t>April 25</a:t>
            </a:r>
            <a:r>
              <a:rPr lang="en-US" sz="1400" baseline="30000" dirty="0"/>
              <a:t>th</a:t>
            </a:r>
            <a:r>
              <a:rPr lang="en-US" sz="1400" dirty="0"/>
              <a:t> &amp; April 26</a:t>
            </a:r>
            <a:r>
              <a:rPr lang="en-US" sz="1400" baseline="30000" dirty="0"/>
              <a:t>th</a:t>
            </a:r>
            <a:r>
              <a:rPr lang="en-US" sz="1400" dirty="0"/>
              <a:t> </a:t>
            </a:r>
          </a:p>
          <a:p>
            <a:r>
              <a:rPr lang="en-US" sz="1400" dirty="0"/>
              <a:t>May 30</a:t>
            </a:r>
            <a:r>
              <a:rPr lang="en-US" sz="1400" baseline="30000" dirty="0"/>
              <a:t>th</a:t>
            </a:r>
            <a:r>
              <a:rPr lang="en-US" sz="1400" dirty="0"/>
              <a:t> &amp; May 31</a:t>
            </a:r>
            <a:r>
              <a:rPr lang="en-US" sz="1400" baseline="30000" dirty="0"/>
              <a:t>st</a:t>
            </a:r>
            <a:r>
              <a:rPr lang="en-US" sz="1400" dirty="0"/>
              <a:t> </a:t>
            </a:r>
          </a:p>
          <a:p>
            <a:r>
              <a:rPr lang="en-US" sz="1400" dirty="0"/>
              <a:t>June 27</a:t>
            </a:r>
            <a:r>
              <a:rPr lang="en-US" sz="1400" baseline="30000" dirty="0"/>
              <a:t>th</a:t>
            </a:r>
            <a:r>
              <a:rPr lang="en-US" sz="1400" dirty="0"/>
              <a:t> &amp; June 28</a:t>
            </a:r>
            <a:r>
              <a:rPr lang="en-US" sz="1400" baseline="30000" dirty="0"/>
              <a:t>th</a:t>
            </a:r>
            <a:r>
              <a:rPr lang="en-US" sz="1400" dirty="0"/>
              <a:t> </a:t>
            </a:r>
          </a:p>
          <a:p>
            <a:r>
              <a:rPr lang="en-US" sz="1400" dirty="0"/>
              <a:t>July 25</a:t>
            </a:r>
            <a:r>
              <a:rPr lang="en-US" sz="1400" baseline="30000" dirty="0"/>
              <a:t>th</a:t>
            </a:r>
            <a:r>
              <a:rPr lang="en-US" sz="1400" dirty="0"/>
              <a:t> &amp; 26</a:t>
            </a:r>
            <a:r>
              <a:rPr lang="en-US" sz="1400" baseline="30000" dirty="0"/>
              <a:t>th</a:t>
            </a:r>
            <a:r>
              <a:rPr lang="en-US" sz="1400" dirty="0"/>
              <a:t> </a:t>
            </a:r>
          </a:p>
          <a:p>
            <a:r>
              <a:rPr lang="en-US" sz="1400" dirty="0"/>
              <a:t>August 29</a:t>
            </a:r>
            <a:r>
              <a:rPr lang="en-US" sz="1400" baseline="30000" dirty="0"/>
              <a:t>th</a:t>
            </a:r>
            <a:r>
              <a:rPr lang="en-US" sz="1400" dirty="0"/>
              <a:t> &amp; August 30</a:t>
            </a:r>
            <a:r>
              <a:rPr lang="en-US" sz="1400" baseline="30000" dirty="0"/>
              <a:t>th</a:t>
            </a:r>
            <a:endParaRPr lang="en-US" sz="1400" dirty="0"/>
          </a:p>
          <a:p>
            <a:r>
              <a:rPr lang="en-US" sz="1400" dirty="0"/>
              <a:t>September 26</a:t>
            </a:r>
            <a:r>
              <a:rPr lang="en-US" sz="1400" baseline="30000" dirty="0"/>
              <a:t>th</a:t>
            </a:r>
            <a:r>
              <a:rPr lang="en-US" sz="1400" dirty="0"/>
              <a:t> &amp; September 27</a:t>
            </a:r>
            <a:r>
              <a:rPr lang="en-US" sz="1400" baseline="30000" dirty="0"/>
              <a:t>th </a:t>
            </a:r>
          </a:p>
          <a:p>
            <a:endParaRPr lang="en-US" sz="800" u="sng" dirty="0"/>
          </a:p>
          <a:p>
            <a:r>
              <a:rPr lang="en-US" sz="1400" b="1" u="sng" dirty="0"/>
              <a:t>VOLUNTEER DATES </a:t>
            </a:r>
          </a:p>
          <a:p>
            <a:r>
              <a:rPr lang="en-US" sz="1400" dirty="0"/>
              <a:t>3 April 2025</a:t>
            </a:r>
          </a:p>
          <a:p>
            <a:endParaRPr lang="en-US" sz="800" dirty="0"/>
          </a:p>
          <a:p>
            <a:r>
              <a:rPr lang="en-US" sz="1400" b="1" u="sng" dirty="0"/>
              <a:t>RECREATION &amp; LEISURE EVENTS</a:t>
            </a:r>
          </a:p>
          <a:p>
            <a:r>
              <a:rPr lang="en-US" sz="1400" dirty="0"/>
              <a:t>17 April 2025- Axe Throwing</a:t>
            </a:r>
          </a:p>
          <a:p>
            <a:r>
              <a:rPr lang="en-US" sz="1400" dirty="0"/>
              <a:t>16 May 2025 BOSS Org Day @ Hopkins </a:t>
            </a:r>
          </a:p>
          <a:p>
            <a:r>
              <a:rPr lang="en-US" sz="1400" dirty="0"/>
              <a:t>17 May 2025- Six Flags Trip</a:t>
            </a:r>
          </a:p>
          <a:p>
            <a:pPr algn="ctr"/>
            <a:endParaRPr lang="en-US" sz="1400" b="1" dirty="0"/>
          </a:p>
        </p:txBody>
      </p:sp>
      <p:sp>
        <p:nvSpPr>
          <p:cNvPr id="9" name="TextBox 8">
            <a:extLst>
              <a:ext uri="{FF2B5EF4-FFF2-40B4-BE49-F238E27FC236}">
                <a16:creationId xmlns:a16="http://schemas.microsoft.com/office/drawing/2014/main" id="{47031237-888F-6EBD-58C5-562AACD0DB7F}"/>
              </a:ext>
            </a:extLst>
          </p:cNvPr>
          <p:cNvSpPr txBox="1"/>
          <p:nvPr/>
        </p:nvSpPr>
        <p:spPr>
          <a:xfrm>
            <a:off x="5643452" y="5470759"/>
            <a:ext cx="2069477" cy="307777"/>
          </a:xfrm>
          <a:prstGeom prst="rect">
            <a:avLst/>
          </a:prstGeom>
          <a:noFill/>
        </p:spPr>
        <p:txBody>
          <a:bodyPr wrap="none" rtlCol="0">
            <a:spAutoFit/>
          </a:bodyPr>
          <a:lstStyle/>
          <a:p>
            <a:r>
              <a:rPr lang="en-US" sz="1400" b="1" u="sng" dirty="0">
                <a:solidFill>
                  <a:srgbClr val="002060"/>
                </a:solidFill>
                <a:latin typeface="Arial" panose="020B0604020202020204"/>
              </a:rPr>
              <a:t>SOCIAL MEDIA LINKS</a:t>
            </a:r>
          </a:p>
        </p:txBody>
      </p:sp>
      <p:pic>
        <p:nvPicPr>
          <p:cNvPr id="11" name="Picture 10" descr="Instagram - Wikipedia">
            <a:extLst>
              <a:ext uri="{FF2B5EF4-FFF2-40B4-BE49-F238E27FC236}">
                <a16:creationId xmlns:a16="http://schemas.microsoft.com/office/drawing/2014/main" id="{B1B2547F-206C-FAFE-EB3F-5DB8E6D399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2892" y="5884386"/>
            <a:ext cx="341120" cy="3411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7">
            <a:extLst>
              <a:ext uri="{FF2B5EF4-FFF2-40B4-BE49-F238E27FC236}">
                <a16:creationId xmlns:a16="http://schemas.microsoft.com/office/drawing/2014/main" id="{9FD09E6D-C9E8-6ADB-BF7B-C545BF929BE1}"/>
              </a:ext>
            </a:extLst>
          </p:cNvPr>
          <p:cNvSpPr txBox="1"/>
          <p:nvPr/>
        </p:nvSpPr>
        <p:spPr>
          <a:xfrm>
            <a:off x="5888591" y="5860278"/>
            <a:ext cx="1917077"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 apg_boss</a:t>
            </a:r>
          </a:p>
        </p:txBody>
      </p:sp>
      <p:sp>
        <p:nvSpPr>
          <p:cNvPr id="14" name="TextBox 11">
            <a:extLst>
              <a:ext uri="{FF2B5EF4-FFF2-40B4-BE49-F238E27FC236}">
                <a16:creationId xmlns:a16="http://schemas.microsoft.com/office/drawing/2014/main" id="{6D0A0F45-54DF-1E2A-6116-E659CD67F245}"/>
              </a:ext>
            </a:extLst>
          </p:cNvPr>
          <p:cNvSpPr txBox="1"/>
          <p:nvPr/>
        </p:nvSpPr>
        <p:spPr>
          <a:xfrm>
            <a:off x="58168" y="5644835"/>
            <a:ext cx="3559016"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t>BOSS MWR Advisor</a:t>
            </a:r>
            <a:r>
              <a:rPr lang="en-US" sz="1400" dirty="0"/>
              <a:t>: Karyssa Wilczek</a:t>
            </a:r>
          </a:p>
          <a:p>
            <a:r>
              <a:rPr lang="en-US" sz="1400" dirty="0"/>
              <a:t>Email: Karyssa.d.wilczek.naf@army.mil</a:t>
            </a:r>
          </a:p>
          <a:p>
            <a:r>
              <a:rPr lang="en-US" sz="1400" dirty="0"/>
              <a:t>Phone: 410-278-2134 </a:t>
            </a:r>
          </a:p>
        </p:txBody>
      </p:sp>
    </p:spTree>
    <p:extLst>
      <p:ext uri="{BB962C8B-B14F-4D97-AF65-F5344CB8AC3E}">
        <p14:creationId xmlns:p14="http://schemas.microsoft.com/office/powerpoint/2010/main" val="193368236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09800"/>
            <a:ext cx="7772400" cy="1981200"/>
          </a:xfrm>
        </p:spPr>
        <p:txBody>
          <a:bodyPr>
            <a:normAutofit lnSpcReduction="10000"/>
          </a:bodyPr>
          <a:lstStyle/>
          <a:p>
            <a:pPr marL="0" indent="0" algn="ctr">
              <a:buNone/>
            </a:pPr>
            <a:r>
              <a:rPr lang="en-US" sz="4800" dirty="0">
                <a:solidFill>
                  <a:srgbClr val="002060"/>
                </a:solidFill>
              </a:rPr>
              <a:t>CHILD &amp; YOUTH SERVICES</a:t>
            </a:r>
          </a:p>
          <a:p>
            <a:pPr marL="0" indent="0" algn="ctr">
              <a:buNone/>
            </a:pPr>
            <a:r>
              <a:rPr lang="en-US" sz="4800" dirty="0">
                <a:solidFill>
                  <a:srgbClr val="002060"/>
                </a:solidFill>
              </a:rPr>
              <a:t>(CYS)</a:t>
            </a:r>
          </a:p>
        </p:txBody>
      </p:sp>
    </p:spTree>
    <p:extLst>
      <p:ext uri="{BB962C8B-B14F-4D97-AF65-F5344CB8AC3E}">
        <p14:creationId xmlns:p14="http://schemas.microsoft.com/office/powerpoint/2010/main" val="52703407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4311716" y="531651"/>
            <a:ext cx="44905" cy="3378868"/>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1621" y="4015707"/>
            <a:ext cx="9144000" cy="0"/>
          </a:xfrm>
          <a:prstGeom prst="line">
            <a:avLst/>
          </a:prstGeom>
          <a:ln w="38100"/>
        </p:spPr>
        <p:style>
          <a:lnRef idx="1">
            <a:schemeClr val="dk1"/>
          </a:lnRef>
          <a:fillRef idx="0">
            <a:schemeClr val="dk1"/>
          </a:fillRef>
          <a:effectRef idx="0">
            <a:schemeClr val="dk1"/>
          </a:effectRef>
          <a:fontRef idx="minor">
            <a:schemeClr val="tx1"/>
          </a:fontRef>
        </p:style>
      </p:cxnSp>
      <p:sp>
        <p:nvSpPr>
          <p:cNvPr id="4" name="Title 3"/>
          <p:cNvSpPr>
            <a:spLocks noGrp="1"/>
          </p:cNvSpPr>
          <p:nvPr>
            <p:ph type="title"/>
          </p:nvPr>
        </p:nvSpPr>
        <p:spPr>
          <a:xfrm>
            <a:off x="4572000" y="104037"/>
            <a:ext cx="4571999" cy="424732"/>
          </a:xfrm>
        </p:spPr>
        <p:txBody>
          <a:bodyPr/>
          <a:lstStyle/>
          <a:p>
            <a:r>
              <a:rPr lang="en-US" sz="2400" dirty="0"/>
              <a:t>Child and Youth Services</a:t>
            </a:r>
          </a:p>
        </p:txBody>
      </p:sp>
      <p:sp>
        <p:nvSpPr>
          <p:cNvPr id="2" name="TextBox 1"/>
          <p:cNvSpPr txBox="1"/>
          <p:nvPr/>
        </p:nvSpPr>
        <p:spPr>
          <a:xfrm>
            <a:off x="156559" y="722477"/>
            <a:ext cx="24235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PROGRAM</a:t>
            </a:r>
            <a:r>
              <a:rPr kumimoji="0" lang="en-US" sz="1400" b="1" i="0" u="sng" strike="noStrike" kern="1200" cap="none" spc="0" normalizeH="0" noProof="0" dirty="0">
                <a:ln>
                  <a:noFill/>
                </a:ln>
                <a:solidFill>
                  <a:srgbClr val="002060"/>
                </a:solidFill>
                <a:effectLst/>
                <a:uLnTx/>
                <a:uFillTx/>
                <a:latin typeface="Arial" panose="020B0604020202020204"/>
                <a:ea typeface="+mn-ea"/>
                <a:cs typeface="+mn-cs"/>
              </a:rPr>
              <a:t> </a:t>
            </a: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INFORMATION</a:t>
            </a:r>
          </a:p>
        </p:txBody>
      </p:sp>
      <p:sp>
        <p:nvSpPr>
          <p:cNvPr id="10" name="TextBox 9"/>
          <p:cNvSpPr txBox="1"/>
          <p:nvPr/>
        </p:nvSpPr>
        <p:spPr>
          <a:xfrm>
            <a:off x="4728559" y="757126"/>
            <a:ext cx="36752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UPCOMING EVENTS AND INFORMATION</a:t>
            </a:r>
          </a:p>
        </p:txBody>
      </p:sp>
      <p:sp>
        <p:nvSpPr>
          <p:cNvPr id="16" name="TextBox 15"/>
          <p:cNvSpPr txBox="1"/>
          <p:nvPr/>
        </p:nvSpPr>
        <p:spPr>
          <a:xfrm>
            <a:off x="156559" y="4146935"/>
            <a:ext cx="22536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dirty="0">
                <a:solidFill>
                  <a:srgbClr val="002060"/>
                </a:solidFill>
                <a:latin typeface="Arial" panose="020B0604020202020204"/>
              </a:rPr>
              <a:t>CONACT </a:t>
            </a: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INFORMATION</a:t>
            </a:r>
          </a:p>
        </p:txBody>
      </p:sp>
      <p:sp>
        <p:nvSpPr>
          <p:cNvPr id="23" name="TextBox 22"/>
          <p:cNvSpPr txBox="1"/>
          <p:nvPr/>
        </p:nvSpPr>
        <p:spPr>
          <a:xfrm>
            <a:off x="156559" y="4750988"/>
            <a:ext cx="8686800" cy="1446550"/>
          </a:xfrm>
          <a:prstGeom prst="rect">
            <a:avLst/>
          </a:prstGeom>
          <a:noFill/>
        </p:spPr>
        <p:txBody>
          <a:bodyPr wrap="square" rtlCol="0">
            <a:spAutoFit/>
          </a:bodyPr>
          <a:lstStyle/>
          <a:p>
            <a:pPr lvl="0" defTabSz="914400">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For registration and enrollment, please contact Parent Central Services</a:t>
            </a:r>
          </a:p>
          <a:p>
            <a:pPr lvl="0" defTabSz="914400">
              <a:defRPr/>
            </a:pPr>
            <a:r>
              <a:rPr lang="en-US" sz="1600" b="1" dirty="0">
                <a:solidFill>
                  <a:prstClr val="black"/>
                </a:solidFill>
                <a:latin typeface="Arial" panose="020B0604020202020204"/>
              </a:rPr>
              <a:t>(410) 278-7571/7479/2857</a:t>
            </a:r>
            <a:endPar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endParaRPr>
          </a:p>
          <a:p>
            <a:pPr lvl="0" algn="ctr" defTabSz="914400">
              <a:defRPr/>
            </a:pPr>
            <a:endParaRPr lang="en-US" sz="1400" b="1" dirty="0">
              <a:solidFill>
                <a:prstClr val="black"/>
              </a:solidFill>
              <a:latin typeface="Arial" panose="020B0604020202020204"/>
            </a:endParaRPr>
          </a:p>
          <a:p>
            <a:pPr lvl="0" algn="ctr" defTabSz="914400">
              <a:defRPr/>
            </a:pP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a:p>
            <a:pPr lvl="0" defTabSz="914400">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POC</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400" b="0" i="1" u="none" strike="noStrike" kern="1200" cap="none" spc="0" normalizeH="0" baseline="0" noProof="0" dirty="0">
                <a:ln>
                  <a:noFill/>
                </a:ln>
                <a:solidFill>
                  <a:prstClr val="black"/>
                </a:solidFill>
                <a:effectLst/>
                <a:uLnTx/>
                <a:uFillTx/>
                <a:latin typeface="Arial" panose="020B0604020202020204"/>
                <a:ea typeface="+mn-ea"/>
                <a:cs typeface="+mn-cs"/>
              </a:rPr>
              <a:t>Brittany Johnson, CYS School Liaison Officer, (410) 278-9061/1917</a:t>
            </a:r>
          </a:p>
          <a:p>
            <a:pPr lvl="0" defTabSz="914400">
              <a:defRPr/>
            </a:pPr>
            <a:r>
              <a:rPr lang="en-US" sz="1400" i="1" dirty="0">
                <a:solidFill>
                  <a:prstClr val="black"/>
                </a:solidFill>
                <a:latin typeface="Arial" panose="020B0604020202020204"/>
              </a:rPr>
              <a:t>Brittany.e.johnson2.naf@army.mil</a:t>
            </a:r>
            <a:endParaRPr kumimoji="0" lang="en-US" sz="14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C26B522E-427B-91C1-E36A-FF01F8F5B0E0}"/>
              </a:ext>
            </a:extLst>
          </p:cNvPr>
          <p:cNvSpPr txBox="1"/>
          <p:nvPr/>
        </p:nvSpPr>
        <p:spPr>
          <a:xfrm>
            <a:off x="156559" y="1250386"/>
            <a:ext cx="4076076" cy="1959511"/>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31 March</a:t>
            </a:r>
            <a:r>
              <a:rPr lang="en-US" sz="1400" dirty="0"/>
              <a:t>: Read Across America at Roye-Williams Elementary</a:t>
            </a:r>
          </a:p>
          <a:p>
            <a:pPr marL="285750" indent="-285750">
              <a:buFont typeface="Wingdings" panose="05000000000000000000" pitchFamily="2" charset="2"/>
              <a:buChar char="§"/>
            </a:pPr>
            <a:endParaRPr lang="en-US" sz="1400" baseline="30000" dirty="0"/>
          </a:p>
          <a:p>
            <a:pPr marL="285750" indent="-285750">
              <a:buFont typeface="Wingdings" panose="05000000000000000000" pitchFamily="2" charset="2"/>
              <a:buChar char="§"/>
            </a:pPr>
            <a:r>
              <a:rPr lang="en-US" sz="1400" dirty="0"/>
              <a:t>Homeschool PE every Thursday from 1300-1400 at Aberdeen YS</a:t>
            </a:r>
          </a:p>
          <a:p>
            <a:pPr marL="285750" indent="-285750">
              <a:buFont typeface="Wingdings" panose="05000000000000000000" pitchFamily="2" charset="2"/>
              <a:buChar char="§"/>
            </a:pPr>
            <a:endParaRPr lang="en-US" sz="1400" dirty="0"/>
          </a:p>
          <a:p>
            <a:pPr marL="285750" indent="-285750">
              <a:buFont typeface="Wingdings" panose="05000000000000000000" pitchFamily="2" charset="2"/>
              <a:buChar char="§"/>
            </a:pPr>
            <a:r>
              <a:rPr lang="en-US" sz="1400" dirty="0"/>
              <a:t>April is Month of the Military Child </a:t>
            </a:r>
          </a:p>
          <a:p>
            <a:pPr marL="285750" indent="-285750">
              <a:buFont typeface="Wingdings" panose="05000000000000000000" pitchFamily="2" charset="2"/>
              <a:buChar char="§"/>
            </a:pPr>
            <a:endParaRPr lang="en-US" sz="1400" dirty="0"/>
          </a:p>
          <a:p>
            <a:pPr marL="285750" indent="-285750">
              <a:buFont typeface="Wingdings" panose="05000000000000000000" pitchFamily="2" charset="2"/>
              <a:buChar char="§"/>
            </a:pPr>
            <a:r>
              <a:rPr lang="en-US" sz="1400" b="1" dirty="0"/>
              <a:t>23 June</a:t>
            </a:r>
            <a:r>
              <a:rPr lang="en-US" sz="1400" dirty="0"/>
              <a:t>: Youth Summer Camp begins</a:t>
            </a:r>
            <a:endParaRPr lang="en-US" dirty="0"/>
          </a:p>
        </p:txBody>
      </p:sp>
      <p:sp>
        <p:nvSpPr>
          <p:cNvPr id="5" name="TextBox 4">
            <a:extLst>
              <a:ext uri="{FF2B5EF4-FFF2-40B4-BE49-F238E27FC236}">
                <a16:creationId xmlns:a16="http://schemas.microsoft.com/office/drawing/2014/main" id="{338E61EA-EA84-DDCB-3745-DC9F31DBEE2F}"/>
              </a:ext>
            </a:extLst>
          </p:cNvPr>
          <p:cNvSpPr txBox="1"/>
          <p:nvPr/>
        </p:nvSpPr>
        <p:spPr>
          <a:xfrm>
            <a:off x="4499959" y="1322182"/>
            <a:ext cx="4128940" cy="1877437"/>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10-12 April </a:t>
            </a:r>
            <a:r>
              <a:rPr lang="en-US" sz="1400" dirty="0"/>
              <a:t>CYS Babysitters; limited spaces</a:t>
            </a:r>
          </a:p>
          <a:p>
            <a:pPr marL="285750" indent="-285750">
              <a:buFont typeface="Wingdings" panose="05000000000000000000" pitchFamily="2" charset="2"/>
              <a:buChar char="§"/>
            </a:pPr>
            <a:endParaRPr lang="en-US" sz="1400" b="1" dirty="0"/>
          </a:p>
          <a:p>
            <a:pPr marL="285750" indent="-285750">
              <a:buFont typeface="Wingdings" panose="05000000000000000000" pitchFamily="2" charset="2"/>
              <a:buChar char="§"/>
            </a:pPr>
            <a:r>
              <a:rPr lang="en-US" sz="1400" b="1" dirty="0"/>
              <a:t>25 April: </a:t>
            </a:r>
            <a:r>
              <a:rPr lang="en-US" sz="1400" dirty="0"/>
              <a:t>AAYS MOMC Open House, 0900-1300</a:t>
            </a:r>
          </a:p>
          <a:p>
            <a:pPr marL="285750" indent="-285750">
              <a:buFont typeface="Wingdings" panose="05000000000000000000" pitchFamily="2" charset="2"/>
              <a:buChar char="§"/>
            </a:pPr>
            <a:endParaRPr lang="en-US" sz="1400" b="1" dirty="0"/>
          </a:p>
          <a:p>
            <a:pPr marL="285750" indent="-285750">
              <a:buFont typeface="Wingdings" panose="05000000000000000000" pitchFamily="2" charset="2"/>
              <a:buChar char="§"/>
            </a:pPr>
            <a:r>
              <a:rPr lang="en-US" sz="1400" b="1" dirty="0"/>
              <a:t>30 May: </a:t>
            </a:r>
            <a:r>
              <a:rPr lang="en-US" sz="1400" dirty="0"/>
              <a:t>CYS Strong Beginnings graduation at our three Child Development Centers</a:t>
            </a:r>
          </a:p>
          <a:p>
            <a:endParaRPr lang="en-US" dirty="0"/>
          </a:p>
        </p:txBody>
      </p:sp>
      <p:pic>
        <p:nvPicPr>
          <p:cNvPr id="6" name="Picture 5">
            <a:extLst>
              <a:ext uri="{FF2B5EF4-FFF2-40B4-BE49-F238E27FC236}">
                <a16:creationId xmlns:a16="http://schemas.microsoft.com/office/drawing/2014/main" id="{0FB45033-DB22-5FF8-9D02-3460EB2B71B8}"/>
              </a:ext>
            </a:extLst>
          </p:cNvPr>
          <p:cNvPicPr>
            <a:picLocks noChangeAspect="1"/>
          </p:cNvPicPr>
          <p:nvPr/>
        </p:nvPicPr>
        <p:blipFill>
          <a:blip r:embed="rId3"/>
          <a:stretch>
            <a:fillRect/>
          </a:stretch>
        </p:blipFill>
        <p:spPr>
          <a:xfrm>
            <a:off x="6469005" y="3056035"/>
            <a:ext cx="2374354" cy="1569655"/>
          </a:xfrm>
          <a:prstGeom prst="rect">
            <a:avLst/>
          </a:prstGeom>
        </p:spPr>
      </p:pic>
    </p:spTree>
    <p:extLst>
      <p:ext uri="{BB962C8B-B14F-4D97-AF65-F5344CB8AC3E}">
        <p14:creationId xmlns:p14="http://schemas.microsoft.com/office/powerpoint/2010/main" val="323813811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09800"/>
            <a:ext cx="7772400" cy="1981200"/>
          </a:xfrm>
        </p:spPr>
        <p:txBody>
          <a:bodyPr>
            <a:normAutofit/>
          </a:bodyPr>
          <a:lstStyle/>
          <a:p>
            <a:pPr marL="0" indent="0" algn="ctr">
              <a:buNone/>
            </a:pPr>
            <a:r>
              <a:rPr lang="en-US" sz="4800" dirty="0">
                <a:solidFill>
                  <a:srgbClr val="002060"/>
                </a:solidFill>
              </a:rPr>
              <a:t>CITY OF ABERDEEN</a:t>
            </a:r>
          </a:p>
        </p:txBody>
      </p:sp>
    </p:spTree>
    <p:extLst>
      <p:ext uri="{BB962C8B-B14F-4D97-AF65-F5344CB8AC3E}">
        <p14:creationId xmlns:p14="http://schemas.microsoft.com/office/powerpoint/2010/main" val="115562720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6C1DD-9F8E-C1FD-386C-468DB834E303}"/>
              </a:ext>
            </a:extLst>
          </p:cNvPr>
          <p:cNvSpPr>
            <a:spLocks noGrp="1"/>
          </p:cNvSpPr>
          <p:nvPr>
            <p:ph type="title"/>
          </p:nvPr>
        </p:nvSpPr>
        <p:spPr>
          <a:xfrm>
            <a:off x="836761" y="104037"/>
            <a:ext cx="7955280" cy="480131"/>
          </a:xfrm>
        </p:spPr>
        <p:txBody>
          <a:bodyPr/>
          <a:lstStyle/>
          <a:p>
            <a:r>
              <a:rPr lang="en-US" dirty="0"/>
              <a:t>City of Aberdeen</a:t>
            </a:r>
          </a:p>
        </p:txBody>
      </p:sp>
      <p:pic>
        <p:nvPicPr>
          <p:cNvPr id="5" name="Picture 4" descr="Timeline&#10;&#10;AI-generated content may be incorrect.">
            <a:extLst>
              <a:ext uri="{FF2B5EF4-FFF2-40B4-BE49-F238E27FC236}">
                <a16:creationId xmlns:a16="http://schemas.microsoft.com/office/drawing/2014/main" id="{FB52FC84-DECD-9647-9E7B-2DF83283CB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07704753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95CC1-EB31-A667-7EB4-3022FF32712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AE23F9-64FB-7BC9-29A6-3C26726D3BEF}"/>
              </a:ext>
            </a:extLst>
          </p:cNvPr>
          <p:cNvSpPr>
            <a:spLocks noGrp="1"/>
          </p:cNvSpPr>
          <p:nvPr>
            <p:ph idx="1"/>
          </p:nvPr>
        </p:nvSpPr>
        <p:spPr>
          <a:xfrm>
            <a:off x="685800" y="2209800"/>
            <a:ext cx="7772400" cy="1981200"/>
          </a:xfrm>
        </p:spPr>
        <p:txBody>
          <a:bodyPr>
            <a:normAutofit/>
          </a:bodyPr>
          <a:lstStyle/>
          <a:p>
            <a:pPr marL="0" indent="0" algn="ctr">
              <a:buNone/>
            </a:pPr>
            <a:r>
              <a:rPr lang="en-US" sz="4800" dirty="0">
                <a:solidFill>
                  <a:srgbClr val="002060"/>
                </a:solidFill>
              </a:rPr>
              <a:t>CORVIAS</a:t>
            </a:r>
          </a:p>
        </p:txBody>
      </p:sp>
    </p:spTree>
    <p:extLst>
      <p:ext uri="{BB962C8B-B14F-4D97-AF65-F5344CB8AC3E}">
        <p14:creationId xmlns:p14="http://schemas.microsoft.com/office/powerpoint/2010/main" val="3898544461"/>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4311716" y="531651"/>
            <a:ext cx="0" cy="3656546"/>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1621" y="4188197"/>
            <a:ext cx="9144000" cy="0"/>
          </a:xfrm>
          <a:prstGeom prst="line">
            <a:avLst/>
          </a:prstGeom>
          <a:ln w="38100"/>
        </p:spPr>
        <p:style>
          <a:lnRef idx="1">
            <a:schemeClr val="dk1"/>
          </a:lnRef>
          <a:fillRef idx="0">
            <a:schemeClr val="dk1"/>
          </a:fillRef>
          <a:effectRef idx="0">
            <a:schemeClr val="dk1"/>
          </a:effectRef>
          <a:fontRef idx="minor">
            <a:schemeClr val="tx1"/>
          </a:fontRef>
        </p:style>
      </p:cxnSp>
      <p:sp>
        <p:nvSpPr>
          <p:cNvPr id="4" name="Title 3"/>
          <p:cNvSpPr>
            <a:spLocks noGrp="1"/>
          </p:cNvSpPr>
          <p:nvPr>
            <p:ph type="title"/>
          </p:nvPr>
        </p:nvSpPr>
        <p:spPr>
          <a:xfrm>
            <a:off x="836760" y="104037"/>
            <a:ext cx="8307239" cy="480131"/>
          </a:xfrm>
        </p:spPr>
        <p:txBody>
          <a:bodyPr/>
          <a:lstStyle/>
          <a:p>
            <a:r>
              <a:rPr lang="en-US" dirty="0"/>
              <a:t>Corvias</a:t>
            </a:r>
          </a:p>
        </p:txBody>
      </p:sp>
      <p:sp>
        <p:nvSpPr>
          <p:cNvPr id="2" name="TextBox 1"/>
          <p:cNvSpPr txBox="1"/>
          <p:nvPr/>
        </p:nvSpPr>
        <p:spPr>
          <a:xfrm>
            <a:off x="150689" y="631721"/>
            <a:ext cx="27454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2060"/>
                </a:solidFill>
                <a:effectLst/>
                <a:uLnTx/>
                <a:uFillTx/>
                <a:latin typeface="Arial" panose="020B0604020202020204"/>
                <a:ea typeface="+mn-ea"/>
                <a:cs typeface="+mn-cs"/>
              </a:rPr>
              <a:t>PROGRAM</a:t>
            </a:r>
            <a:r>
              <a:rPr kumimoji="0" lang="en-US" sz="1600" b="1" i="0" u="sng" strike="noStrike" kern="1200" cap="none" spc="0" normalizeH="0" noProof="0" dirty="0">
                <a:ln>
                  <a:noFill/>
                </a:ln>
                <a:solidFill>
                  <a:srgbClr val="002060"/>
                </a:solidFill>
                <a:effectLst/>
                <a:uLnTx/>
                <a:uFillTx/>
                <a:latin typeface="Arial" panose="020B0604020202020204"/>
                <a:ea typeface="+mn-ea"/>
                <a:cs typeface="+mn-cs"/>
              </a:rPr>
              <a:t> </a:t>
            </a:r>
            <a:r>
              <a:rPr kumimoji="0" lang="en-US" sz="1600" b="1" i="0" u="sng" strike="noStrike" kern="1200" cap="none" spc="0" normalizeH="0" baseline="0" noProof="0" dirty="0">
                <a:ln>
                  <a:noFill/>
                </a:ln>
                <a:solidFill>
                  <a:srgbClr val="002060"/>
                </a:solidFill>
                <a:effectLst/>
                <a:uLnTx/>
                <a:uFillTx/>
                <a:latin typeface="Arial" panose="020B0604020202020204"/>
                <a:ea typeface="+mn-ea"/>
                <a:cs typeface="+mn-cs"/>
              </a:rPr>
              <a:t>INFORMATION</a:t>
            </a:r>
          </a:p>
        </p:txBody>
      </p:sp>
      <p:sp>
        <p:nvSpPr>
          <p:cNvPr id="10" name="TextBox 9"/>
          <p:cNvSpPr txBox="1"/>
          <p:nvPr/>
        </p:nvSpPr>
        <p:spPr>
          <a:xfrm>
            <a:off x="4499959" y="649934"/>
            <a:ext cx="417088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2060"/>
                </a:solidFill>
                <a:effectLst/>
                <a:uLnTx/>
                <a:uFillTx/>
                <a:latin typeface="Arial" panose="020B0604020202020204"/>
                <a:ea typeface="+mn-ea"/>
                <a:cs typeface="+mn-cs"/>
              </a:rPr>
              <a:t>UPCOMING EVENTS AND INFORMATION</a:t>
            </a:r>
          </a:p>
        </p:txBody>
      </p:sp>
      <p:sp>
        <p:nvSpPr>
          <p:cNvPr id="23" name="TextBox 22"/>
          <p:cNvSpPr txBox="1"/>
          <p:nvPr/>
        </p:nvSpPr>
        <p:spPr>
          <a:xfrm>
            <a:off x="156559" y="4893717"/>
            <a:ext cx="8686800" cy="1415772"/>
          </a:xfrm>
          <a:prstGeom prst="rect">
            <a:avLst/>
          </a:prstGeom>
          <a:noFill/>
        </p:spPr>
        <p:txBody>
          <a:bodyPr wrap="square" rtlCol="0">
            <a:spAutoFit/>
          </a:bodyPr>
          <a:lstStyle/>
          <a:p>
            <a:pPr lvl="0" defTabSz="914400">
              <a:defRPr/>
            </a:pPr>
            <a:endParaRPr kumimoji="0" lang="en-US" sz="800" b="1" i="0" u="none" strike="noStrike" kern="1200" cap="none" spc="0" normalizeH="0" baseline="0" noProof="0" dirty="0">
              <a:ln>
                <a:noFill/>
              </a:ln>
              <a:solidFill>
                <a:prstClr val="black"/>
              </a:solidFill>
              <a:effectLst/>
              <a:uLnTx/>
              <a:uFillTx/>
              <a:latin typeface="Arial" panose="020B0604020202020204"/>
              <a:ea typeface="+mn-ea"/>
              <a:cs typeface="+mn-cs"/>
            </a:endParaRPr>
          </a:p>
          <a:p>
            <a:pPr lvl="0" defTabSz="914400">
              <a:defRPr/>
            </a:pPr>
            <a:endParaRPr kumimoji="0" lang="en-US" sz="800" b="1" i="0" u="none" strike="noStrike" kern="1200" cap="none" spc="0" normalizeH="0" baseline="0" noProof="0" dirty="0">
              <a:ln>
                <a:noFill/>
              </a:ln>
              <a:solidFill>
                <a:prstClr val="black"/>
              </a:solidFill>
              <a:effectLst/>
              <a:uLnTx/>
              <a:uFillTx/>
              <a:latin typeface="Arial" panose="020B0604020202020204"/>
              <a:ea typeface="+mn-ea"/>
              <a:cs typeface="+mn-cs"/>
            </a:endParaRPr>
          </a:p>
          <a:p>
            <a:pPr lvl="0" algn="ctr" defTabSz="914400">
              <a:defRPr/>
            </a:pP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a:p>
            <a:pPr lvl="0" algn="ctr" defTabSz="914400">
              <a:defRPr/>
            </a:pPr>
            <a:endParaRPr lang="en-US" sz="1400" b="1" dirty="0">
              <a:solidFill>
                <a:prstClr val="black"/>
              </a:solidFill>
              <a:latin typeface="Arial" panose="020B0604020202020204"/>
            </a:endParaRPr>
          </a:p>
          <a:p>
            <a:pPr lvl="0" algn="ctr" defTabSz="914400">
              <a:defRPr/>
            </a:pP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a:p>
            <a:pPr lvl="0" algn="ctr" defTabSz="914400">
              <a:defRPr/>
            </a:pPr>
            <a:endParaRPr lang="en-US" sz="1400" b="1" dirty="0">
              <a:solidFill>
                <a:prstClr val="black"/>
              </a:solidFill>
              <a:latin typeface="Arial" panose="020B0604020202020204"/>
            </a:endParaRPr>
          </a:p>
          <a:p>
            <a:pPr lvl="0" algn="ctr" defTabSz="914400">
              <a:defRPr/>
            </a:pP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E7A5AA88-61C0-F639-5C99-21D74F3B699C}"/>
              </a:ext>
            </a:extLst>
          </p:cNvPr>
          <p:cNvSpPr txBox="1"/>
          <p:nvPr/>
        </p:nvSpPr>
        <p:spPr>
          <a:xfrm>
            <a:off x="466721" y="1274332"/>
            <a:ext cx="3531347" cy="1815882"/>
          </a:xfrm>
          <a:prstGeom prst="rect">
            <a:avLst/>
          </a:prstGeom>
          <a:noFill/>
        </p:spPr>
        <p:txBody>
          <a:bodyPr wrap="square">
            <a:spAutoFit/>
          </a:bodyPr>
          <a:lstStyle/>
          <a:p>
            <a:pPr marL="0" marR="0">
              <a:spcBef>
                <a:spcPts val="0"/>
              </a:spcBef>
              <a:spcAft>
                <a:spcPts val="0"/>
              </a:spcAft>
            </a:pPr>
            <a:r>
              <a:rPr lang="en-US" sz="1600" kern="1200" dirty="0">
                <a:solidFill>
                  <a:srgbClr val="000000"/>
                </a:solidFill>
                <a:effectLst/>
                <a:ea typeface="Times New Roman" panose="02020603050405020304" pitchFamily="18" charset="0"/>
                <a:cs typeface="Times New Roman" panose="02020603050405020304" pitchFamily="18" charset="0"/>
              </a:rPr>
              <a:t>CEL Army Survey</a:t>
            </a:r>
          </a:p>
          <a:p>
            <a:pPr marL="0" marR="0">
              <a:spcBef>
                <a:spcPts val="0"/>
              </a:spcBef>
              <a:spcAft>
                <a:spcPts val="0"/>
              </a:spcAft>
            </a:pPr>
            <a:endParaRPr lang="en-US" sz="1600" dirty="0">
              <a:solidFill>
                <a:srgbClr val="000000"/>
              </a:solidFill>
              <a:ea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solidFill>
                  <a:srgbClr val="000000"/>
                </a:solidFill>
                <a:ea typeface="Times New Roman" panose="02020603050405020304" pitchFamily="18" charset="0"/>
                <a:cs typeface="Times New Roman" panose="02020603050405020304" pitchFamily="18" charset="0"/>
              </a:rPr>
              <a:t>Bark Park</a:t>
            </a:r>
          </a:p>
          <a:p>
            <a:pPr marL="0" marR="0">
              <a:spcBef>
                <a:spcPts val="0"/>
              </a:spcBef>
              <a:spcAft>
                <a:spcPts val="0"/>
              </a:spcAft>
            </a:pPr>
            <a:endParaRPr lang="en-US" sz="1600" kern="1200" dirty="0">
              <a:solidFill>
                <a:srgbClr val="000000"/>
              </a:solidFill>
              <a:effectLst/>
              <a:ea typeface="Times New Roman" panose="02020603050405020304" pitchFamily="18" charset="0"/>
              <a:cs typeface="Times New Roman" panose="02020603050405020304" pitchFamily="18" charset="0"/>
            </a:endParaRPr>
          </a:p>
          <a:p>
            <a:pPr marL="0" marR="0">
              <a:spcBef>
                <a:spcPts val="0"/>
              </a:spcBef>
              <a:spcAft>
                <a:spcPts val="0"/>
              </a:spcAft>
            </a:pPr>
            <a:r>
              <a:rPr lang="en-US" sz="1600" kern="1200" dirty="0">
                <a:solidFill>
                  <a:srgbClr val="000000"/>
                </a:solidFill>
                <a:effectLst/>
                <a:ea typeface="Times New Roman" panose="02020603050405020304" pitchFamily="18" charset="0"/>
                <a:cs typeface="Times New Roman" panose="02020603050405020304" pitchFamily="18" charset="0"/>
              </a:rPr>
              <a:t>Yearly Preventive Maintenance</a:t>
            </a:r>
          </a:p>
          <a:p>
            <a:pPr marL="0" marR="0">
              <a:spcBef>
                <a:spcPts val="0"/>
              </a:spcBef>
              <a:spcAft>
                <a:spcPts val="0"/>
              </a:spcAft>
            </a:pPr>
            <a:endParaRPr lang="en-US" sz="1600" dirty="0">
              <a:solidFill>
                <a:srgbClr val="000000"/>
              </a:solidFill>
              <a:cs typeface="Times New Roman" panose="02020603050405020304" pitchFamily="18" charset="0"/>
            </a:endParaRPr>
          </a:p>
          <a:p>
            <a:pPr marL="0" marR="0">
              <a:spcBef>
                <a:spcPts val="0"/>
              </a:spcBef>
              <a:spcAft>
                <a:spcPts val="0"/>
              </a:spcAft>
            </a:pPr>
            <a:r>
              <a:rPr lang="en-US" sz="1600" dirty="0">
                <a:solidFill>
                  <a:srgbClr val="000000"/>
                </a:solidFill>
                <a:cs typeface="Times New Roman" panose="02020603050405020304" pitchFamily="18" charset="0"/>
              </a:rPr>
              <a:t>New Landscaping company</a:t>
            </a:r>
          </a:p>
        </p:txBody>
      </p:sp>
      <p:sp>
        <p:nvSpPr>
          <p:cNvPr id="9" name="TextBox 8">
            <a:extLst>
              <a:ext uri="{FF2B5EF4-FFF2-40B4-BE49-F238E27FC236}">
                <a16:creationId xmlns:a16="http://schemas.microsoft.com/office/drawing/2014/main" id="{BD8A3B26-847C-7D60-4ACE-E3EC5CBB8207}"/>
              </a:ext>
            </a:extLst>
          </p:cNvPr>
          <p:cNvSpPr txBox="1"/>
          <p:nvPr/>
        </p:nvSpPr>
        <p:spPr>
          <a:xfrm>
            <a:off x="4533779" y="1041757"/>
            <a:ext cx="4295209" cy="3046988"/>
          </a:xfrm>
          <a:prstGeom prst="rect">
            <a:avLst/>
          </a:prstGeom>
          <a:noFill/>
        </p:spPr>
        <p:txBody>
          <a:bodyPr wrap="square" rtlCol="0">
            <a:spAutoFit/>
          </a:bodyPr>
          <a:lstStyle/>
          <a:p>
            <a:r>
              <a:rPr lang="en-US" sz="1600" dirty="0"/>
              <a:t>March Madness Trivia – week of March 24</a:t>
            </a:r>
          </a:p>
          <a:p>
            <a:endParaRPr lang="en-US" sz="1600" dirty="0"/>
          </a:p>
          <a:p>
            <a:r>
              <a:rPr lang="en-US" sz="1600" dirty="0"/>
              <a:t>April 12 – Community Yard Sale - 8am-12pm                   Rain or Shine</a:t>
            </a:r>
          </a:p>
          <a:p>
            <a:endParaRPr lang="en-US" sz="1600" dirty="0"/>
          </a:p>
          <a:p>
            <a:r>
              <a:rPr lang="en-US" sz="1600" dirty="0"/>
              <a:t>April 15 – Purple Up Event – 3pm – 5pm</a:t>
            </a:r>
          </a:p>
          <a:p>
            <a:endParaRPr lang="en-US" sz="1600" dirty="0"/>
          </a:p>
          <a:p>
            <a:r>
              <a:rPr lang="en-US" sz="1600" dirty="0"/>
              <a:t>May 24 – Corvias Pool Opening</a:t>
            </a:r>
          </a:p>
          <a:p>
            <a:endParaRPr lang="en-US" sz="1600" dirty="0"/>
          </a:p>
          <a:p>
            <a:r>
              <a:rPr lang="en-US" sz="1600" dirty="0"/>
              <a:t>May 26 - Corvias Office Closed </a:t>
            </a:r>
          </a:p>
          <a:p>
            <a:endParaRPr lang="en-US" sz="1600" dirty="0"/>
          </a:p>
          <a:p>
            <a:r>
              <a:rPr lang="en-US" sz="1600" dirty="0"/>
              <a:t>19 June - Corvias Office Closed</a:t>
            </a:r>
            <a:endParaRPr lang="en-US" sz="1600" baseline="30000" dirty="0"/>
          </a:p>
        </p:txBody>
      </p:sp>
      <p:pic>
        <p:nvPicPr>
          <p:cNvPr id="12" name="Picture 11">
            <a:extLst>
              <a:ext uri="{FF2B5EF4-FFF2-40B4-BE49-F238E27FC236}">
                <a16:creationId xmlns:a16="http://schemas.microsoft.com/office/drawing/2014/main" id="{A2C816A1-1037-12DA-2500-7E6BF6B44AFD}"/>
              </a:ext>
            </a:extLst>
          </p:cNvPr>
          <p:cNvPicPr>
            <a:picLocks noChangeAspect="1"/>
          </p:cNvPicPr>
          <p:nvPr/>
        </p:nvPicPr>
        <p:blipFill>
          <a:blip r:embed="rId3"/>
          <a:stretch>
            <a:fillRect/>
          </a:stretch>
        </p:blipFill>
        <p:spPr>
          <a:xfrm>
            <a:off x="605770" y="4366359"/>
            <a:ext cx="6186551" cy="1747225"/>
          </a:xfrm>
          <a:prstGeom prst="rect">
            <a:avLst/>
          </a:prstGeom>
        </p:spPr>
      </p:pic>
      <p:pic>
        <p:nvPicPr>
          <p:cNvPr id="3" name="Picture 2">
            <a:extLst>
              <a:ext uri="{FF2B5EF4-FFF2-40B4-BE49-F238E27FC236}">
                <a16:creationId xmlns:a16="http://schemas.microsoft.com/office/drawing/2014/main" id="{EA61B4F3-BBF5-4AC6-A541-FB8B48027FE0}"/>
              </a:ext>
            </a:extLst>
          </p:cNvPr>
          <p:cNvPicPr>
            <a:picLocks noChangeAspect="1"/>
          </p:cNvPicPr>
          <p:nvPr/>
        </p:nvPicPr>
        <p:blipFill>
          <a:blip r:embed="rId4"/>
          <a:stretch>
            <a:fillRect/>
          </a:stretch>
        </p:blipFill>
        <p:spPr>
          <a:xfrm>
            <a:off x="6566177" y="4650190"/>
            <a:ext cx="2139881" cy="951058"/>
          </a:xfrm>
          <a:prstGeom prst="rect">
            <a:avLst/>
          </a:prstGeom>
        </p:spPr>
      </p:pic>
    </p:spTree>
    <p:extLst>
      <p:ext uri="{BB962C8B-B14F-4D97-AF65-F5344CB8AC3E}">
        <p14:creationId xmlns:p14="http://schemas.microsoft.com/office/powerpoint/2010/main" val="2357233799"/>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09800"/>
            <a:ext cx="7772400" cy="1981200"/>
          </a:xfrm>
        </p:spPr>
        <p:txBody>
          <a:bodyPr>
            <a:normAutofit/>
          </a:bodyPr>
          <a:lstStyle/>
          <a:p>
            <a:pPr marL="0" indent="0" algn="ctr">
              <a:buNone/>
            </a:pPr>
            <a:r>
              <a:rPr lang="en-US" sz="4800" dirty="0">
                <a:solidFill>
                  <a:srgbClr val="002060"/>
                </a:solidFill>
              </a:rPr>
              <a:t>DIRECTORATE OF EMERGENCY SERVICES</a:t>
            </a:r>
          </a:p>
        </p:txBody>
      </p:sp>
    </p:spTree>
    <p:extLst>
      <p:ext uri="{BB962C8B-B14F-4D97-AF65-F5344CB8AC3E}">
        <p14:creationId xmlns:p14="http://schemas.microsoft.com/office/powerpoint/2010/main" val="153028971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4311716" y="531651"/>
            <a:ext cx="0" cy="4386229"/>
          </a:xfrm>
          <a:prstGeom prst="line">
            <a:avLst/>
          </a:prstGeom>
          <a:ln w="38100"/>
        </p:spPr>
        <p:style>
          <a:lnRef idx="1">
            <a:schemeClr val="dk1"/>
          </a:lnRef>
          <a:fillRef idx="0">
            <a:schemeClr val="dk1"/>
          </a:fillRef>
          <a:effectRef idx="0">
            <a:schemeClr val="dk1"/>
          </a:effectRef>
          <a:fontRef idx="minor">
            <a:schemeClr val="tx1"/>
          </a:fontRef>
        </p:style>
      </p:cxnSp>
      <p:sp>
        <p:nvSpPr>
          <p:cNvPr id="4" name="Title 3"/>
          <p:cNvSpPr>
            <a:spLocks noGrp="1"/>
          </p:cNvSpPr>
          <p:nvPr>
            <p:ph type="title"/>
          </p:nvPr>
        </p:nvSpPr>
        <p:spPr>
          <a:xfrm>
            <a:off x="836760" y="104037"/>
            <a:ext cx="8307239" cy="480131"/>
          </a:xfrm>
        </p:spPr>
        <p:txBody>
          <a:bodyPr/>
          <a:lstStyle/>
          <a:p>
            <a:r>
              <a:rPr lang="en-US" dirty="0">
                <a:solidFill>
                  <a:schemeClr val="bg1"/>
                </a:solidFill>
              </a:rPr>
              <a:t>DES – </a:t>
            </a:r>
            <a:r>
              <a:rPr lang="en-US" dirty="0"/>
              <a:t>Fire &amp; Emergency Services Division</a:t>
            </a:r>
          </a:p>
        </p:txBody>
      </p:sp>
      <p:sp>
        <p:nvSpPr>
          <p:cNvPr id="2" name="TextBox 1"/>
          <p:cNvSpPr txBox="1"/>
          <p:nvPr/>
        </p:nvSpPr>
        <p:spPr>
          <a:xfrm>
            <a:off x="1155025" y="647463"/>
            <a:ext cx="24235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PROGRAM</a:t>
            </a:r>
            <a:r>
              <a:rPr kumimoji="0" lang="en-US" sz="1400" b="1" i="0" u="sng" strike="noStrike" kern="1200" cap="none" spc="0" normalizeH="0" noProof="0" dirty="0">
                <a:ln>
                  <a:noFill/>
                </a:ln>
                <a:solidFill>
                  <a:srgbClr val="002060"/>
                </a:solidFill>
                <a:effectLst/>
                <a:uLnTx/>
                <a:uFillTx/>
                <a:latin typeface="Arial" panose="020B0604020202020204"/>
                <a:ea typeface="+mn-ea"/>
                <a:cs typeface="+mn-cs"/>
              </a:rPr>
              <a:t> </a:t>
            </a: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INFORMATION</a:t>
            </a:r>
          </a:p>
        </p:txBody>
      </p:sp>
      <p:sp>
        <p:nvSpPr>
          <p:cNvPr id="10" name="TextBox 9"/>
          <p:cNvSpPr txBox="1"/>
          <p:nvPr/>
        </p:nvSpPr>
        <p:spPr>
          <a:xfrm>
            <a:off x="4728559" y="658779"/>
            <a:ext cx="36752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UPCOMING EVENTS AND INFORMATION</a:t>
            </a:r>
          </a:p>
        </p:txBody>
      </p:sp>
      <p:sp>
        <p:nvSpPr>
          <p:cNvPr id="23" name="TextBox 22"/>
          <p:cNvSpPr txBox="1"/>
          <p:nvPr/>
        </p:nvSpPr>
        <p:spPr>
          <a:xfrm>
            <a:off x="156559" y="4893717"/>
            <a:ext cx="8686788" cy="2031325"/>
          </a:xfrm>
          <a:prstGeom prst="rect">
            <a:avLst/>
          </a:prstGeom>
          <a:noFill/>
        </p:spPr>
        <p:txBody>
          <a:bodyPr wrap="square" rtlCol="0">
            <a:spAutoFit/>
          </a:bodyPr>
          <a:lstStyle/>
          <a:p>
            <a:pPr defTabSz="914400">
              <a:defRPr/>
            </a:pPr>
            <a:r>
              <a:rPr kumimoji="0" lang="en-US" sz="1400" b="1" i="0" u="sng" strike="noStrike" kern="1200" cap="none" spc="0" normalizeH="0" baseline="0" noProof="0" dirty="0">
                <a:ln>
                  <a:noFill/>
                </a:ln>
                <a:effectLst/>
                <a:uLnTx/>
                <a:uFillTx/>
                <a:latin typeface="Arial" panose="020B0604020202020204"/>
                <a:ea typeface="+mn-ea"/>
                <a:cs typeface="+mn-cs"/>
              </a:rPr>
              <a:t>Fire Prevention Branch </a:t>
            </a:r>
          </a:p>
          <a:p>
            <a:pPr defTabSz="914400">
              <a:defRPr/>
            </a:pPr>
            <a:r>
              <a:rPr kumimoji="0" lang="en-US" sz="1400" b="1" i="0" strike="noStrike" kern="1200" cap="none" spc="0" normalizeH="0" baseline="0" noProof="0" dirty="0">
                <a:ln>
                  <a:noFill/>
                </a:ln>
                <a:solidFill>
                  <a:srgbClr val="FF0000"/>
                </a:solidFill>
                <a:effectLst/>
                <a:uLnTx/>
                <a:uFillTx/>
                <a:latin typeface="Arial" panose="020B0604020202020204"/>
                <a:ea typeface="+mn-ea"/>
                <a:cs typeface="+mn-cs"/>
              </a:rPr>
              <a:t>Completed 467 Fire Inspections/Drills </a:t>
            </a:r>
          </a:p>
          <a:p>
            <a:pPr defTabSz="914400">
              <a:defRPr/>
            </a:pPr>
            <a:r>
              <a:rPr lang="en-US" sz="1400" b="1" dirty="0">
                <a:solidFill>
                  <a:srgbClr val="FF0000"/>
                </a:solidFill>
                <a:latin typeface="Arial" panose="020B0604020202020204"/>
              </a:rPr>
              <a:t>Backbone of the Fire Dept.</a:t>
            </a:r>
            <a:endParaRPr kumimoji="0" lang="en-US" sz="1400" b="1" i="0" strike="noStrike" kern="1200" cap="none" spc="0" normalizeH="0" baseline="0" noProof="0" dirty="0">
              <a:ln>
                <a:noFill/>
              </a:ln>
              <a:solidFill>
                <a:srgbClr val="FF0000"/>
              </a:solidFill>
              <a:effectLst/>
              <a:uLnTx/>
              <a:uFillTx/>
              <a:latin typeface="Arial" panose="020B0604020202020204"/>
              <a:ea typeface="+mn-ea"/>
              <a:cs typeface="+mn-cs"/>
            </a:endParaRPr>
          </a:p>
          <a:p>
            <a:pPr lvl="0" algn="ctr" defTabSz="914400">
              <a:defRPr/>
            </a:pPr>
            <a:endParaRPr kumimoji="0" lang="en-US" sz="1400" b="1" i="0" u="none" strike="noStrike" kern="1200" cap="none" spc="0" normalizeH="0" baseline="0" noProof="0" dirty="0">
              <a:ln>
                <a:noFill/>
              </a:ln>
              <a:effectLst/>
              <a:uLnTx/>
              <a:uFillTx/>
              <a:latin typeface="Arial" panose="020B0604020202020204"/>
              <a:ea typeface="+mn-ea"/>
              <a:cs typeface="+mn-cs"/>
            </a:endParaRPr>
          </a:p>
          <a:p>
            <a:pPr lvl="0" algn="ctr" defTabSz="914400">
              <a:defRPr/>
            </a:pPr>
            <a:endParaRPr lang="en-US" sz="1400" b="1" dirty="0">
              <a:latin typeface="Arial" panose="020B0604020202020204"/>
            </a:endParaRPr>
          </a:p>
          <a:p>
            <a:pPr lvl="0" algn="ctr" defTabSz="914400">
              <a:defRPr/>
            </a:pPr>
            <a:endParaRPr kumimoji="0" lang="en-US" sz="1400" b="1" i="0" u="none" strike="noStrike" kern="1200" cap="none" spc="0" normalizeH="0" baseline="0" noProof="0" dirty="0">
              <a:ln>
                <a:noFill/>
              </a:ln>
              <a:effectLst/>
              <a:uLnTx/>
              <a:uFillTx/>
              <a:latin typeface="Arial" panose="020B0604020202020204"/>
              <a:ea typeface="+mn-ea"/>
              <a:cs typeface="+mn-cs"/>
            </a:endParaRPr>
          </a:p>
          <a:p>
            <a:pPr lvl="0" algn="ctr" defTabSz="914400">
              <a:defRPr/>
            </a:pPr>
            <a:endParaRPr lang="en-US" sz="1400" b="1" dirty="0">
              <a:latin typeface="Arial" panose="020B0604020202020204"/>
            </a:endParaRPr>
          </a:p>
          <a:p>
            <a:pPr lvl="0" algn="ctr" defTabSz="914400">
              <a:defRPr/>
            </a:pPr>
            <a:endParaRPr kumimoji="0" lang="en-US" sz="1400" b="1" i="0" u="none" strike="noStrike" kern="1200" cap="none" spc="0" normalizeH="0" baseline="0" noProof="0" dirty="0">
              <a:ln>
                <a:noFill/>
              </a:ln>
              <a:effectLst/>
              <a:uLnTx/>
              <a:uFillTx/>
              <a:latin typeface="Arial" panose="020B0604020202020204"/>
              <a:ea typeface="+mn-ea"/>
              <a:cs typeface="+mn-cs"/>
            </a:endParaRPr>
          </a:p>
          <a:p>
            <a:pPr lvl="0" defTabSz="914400">
              <a:defRPr/>
            </a:pPr>
            <a:endParaRPr kumimoji="0" lang="en-US" sz="1400" b="0" i="0" u="none" strike="noStrike" kern="1200" cap="none" spc="0" normalizeH="0" baseline="0" noProof="0" dirty="0">
              <a:ln>
                <a:noFill/>
              </a:ln>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0DAABE33-CD19-371B-DF80-6413E61EC0BD}"/>
              </a:ext>
            </a:extLst>
          </p:cNvPr>
          <p:cNvPicPr>
            <a:picLocks noChangeAspect="1"/>
          </p:cNvPicPr>
          <p:nvPr/>
        </p:nvPicPr>
        <p:blipFill>
          <a:blip r:embed="rId3"/>
          <a:stretch>
            <a:fillRect/>
          </a:stretch>
        </p:blipFill>
        <p:spPr>
          <a:xfrm>
            <a:off x="156559" y="1071753"/>
            <a:ext cx="4105543" cy="2535605"/>
          </a:xfrm>
          <a:prstGeom prst="rect">
            <a:avLst/>
          </a:prstGeom>
        </p:spPr>
      </p:pic>
      <p:pic>
        <p:nvPicPr>
          <p:cNvPr id="17" name="Picture 16">
            <a:extLst>
              <a:ext uri="{FF2B5EF4-FFF2-40B4-BE49-F238E27FC236}">
                <a16:creationId xmlns:a16="http://schemas.microsoft.com/office/drawing/2014/main" id="{2DEF3651-31AE-167F-466F-125987045E59}"/>
              </a:ext>
            </a:extLst>
          </p:cNvPr>
          <p:cNvPicPr>
            <a:picLocks noChangeAspect="1"/>
          </p:cNvPicPr>
          <p:nvPr/>
        </p:nvPicPr>
        <p:blipFill>
          <a:blip r:embed="rId4"/>
          <a:stretch>
            <a:fillRect/>
          </a:stretch>
        </p:blipFill>
        <p:spPr>
          <a:xfrm>
            <a:off x="132969" y="3519622"/>
            <a:ext cx="4105544" cy="1362014"/>
          </a:xfrm>
          <a:prstGeom prst="rect">
            <a:avLst/>
          </a:prstGeom>
        </p:spPr>
      </p:pic>
      <p:sp>
        <p:nvSpPr>
          <p:cNvPr id="19" name="TextBox 18">
            <a:extLst>
              <a:ext uri="{FF2B5EF4-FFF2-40B4-BE49-F238E27FC236}">
                <a16:creationId xmlns:a16="http://schemas.microsoft.com/office/drawing/2014/main" id="{678B534A-96BD-B266-4E55-35D1A6B9D1E5}"/>
              </a:ext>
            </a:extLst>
          </p:cNvPr>
          <p:cNvSpPr txBox="1"/>
          <p:nvPr/>
        </p:nvSpPr>
        <p:spPr>
          <a:xfrm>
            <a:off x="3413159" y="5552530"/>
            <a:ext cx="5234728" cy="646331"/>
          </a:xfrm>
          <a:prstGeom prst="rect">
            <a:avLst/>
          </a:prstGeom>
          <a:noFill/>
          <a:ln>
            <a:solidFill>
              <a:schemeClr val="tx1"/>
            </a:solidFill>
          </a:ln>
        </p:spPr>
        <p:txBody>
          <a:bodyPr wrap="square" rtlCol="0">
            <a:spAutoFit/>
          </a:bodyPr>
          <a:lstStyle/>
          <a:p>
            <a:pPr marL="0" marR="0" lvl="0" indent="0" algn="l" defTabSz="78886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Fire Prevention Classes POC</a:t>
            </a:r>
            <a:r>
              <a:rPr kumimoji="0" lang="en-US" sz="1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1200" b="0" i="0" u="none" strike="noStrike" kern="1200" cap="none" spc="0" normalizeH="0" baseline="0" noProof="0" dirty="0">
                <a:ln>
                  <a:noFill/>
                </a:ln>
                <a:solidFill>
                  <a:prstClr val="black"/>
                </a:solidFill>
                <a:uLnTx/>
                <a:uFillTx/>
                <a:latin typeface="+mj-lt"/>
                <a:ea typeface="Calibri" panose="020F0502020204030204" pitchFamily="34" charset="0"/>
                <a:cs typeface="Arial" panose="020B0604020202020204" pitchFamily="34" charset="0"/>
              </a:rPr>
              <a:t>Tylor Ketring</a:t>
            </a:r>
            <a:r>
              <a:rPr lang="en-US" sz="1200" dirty="0">
                <a:effectLst/>
                <a:latin typeface="+mj-lt"/>
                <a:ea typeface="Calibri" panose="020F0502020204030204" pitchFamily="34" charset="0"/>
                <a:cs typeface="Arial" panose="020B0604020202020204" pitchFamily="34" charset="0"/>
              </a:rPr>
              <a:t>, </a:t>
            </a:r>
            <a:r>
              <a:rPr lang="en-US" sz="1200" dirty="0">
                <a:effectLst/>
                <a:latin typeface="+mj-lt"/>
                <a:ea typeface="Calibri" panose="020F0502020204030204" pitchFamily="34" charset="0"/>
                <a:cs typeface="Times New Roman" panose="02020603050405020304" pitchFamily="18" charset="0"/>
              </a:rPr>
              <a:t>Desk: 306-1780. </a:t>
            </a:r>
          </a:p>
          <a:p>
            <a:pPr marL="0" marR="0" lvl="0" indent="0" algn="l" defTabSz="788864" rtl="0" eaLnBrk="1" fontAlgn="auto" latinLnBrk="0" hangingPunct="1">
              <a:lnSpc>
                <a:spcPct val="100000"/>
              </a:lnSpc>
              <a:spcBef>
                <a:spcPts val="0"/>
              </a:spcBef>
              <a:spcAft>
                <a:spcPts val="0"/>
              </a:spcAft>
              <a:buClrTx/>
              <a:buSzTx/>
              <a:buFontTx/>
              <a:buNone/>
              <a:tabLst/>
              <a:defRPr/>
            </a:pPr>
            <a:r>
              <a:rPr lang="en-US" sz="1200" dirty="0">
                <a:latin typeface="+mj-lt"/>
                <a:ea typeface="Calibri" panose="020F0502020204030204" pitchFamily="34" charset="0"/>
                <a:cs typeface="Times New Roman" panose="02020603050405020304" pitchFamily="18" charset="0"/>
                <a:hlinkClick r:id="rId5"/>
              </a:rPr>
              <a:t>tylor.j.ketring.civ@army.mil</a:t>
            </a:r>
            <a:r>
              <a:rPr lang="en-US" sz="1200" dirty="0">
                <a:latin typeface="+mj-lt"/>
                <a:ea typeface="Calibri" panose="020F0502020204030204" pitchFamily="34" charset="0"/>
                <a:cs typeface="Times New Roman" panose="02020603050405020304" pitchFamily="18" charset="0"/>
              </a:rPr>
              <a:t> or Shawn Buchanan Desk  </a:t>
            </a:r>
            <a:r>
              <a:rPr lang="en-US" sz="1200" dirty="0">
                <a:latin typeface="+mj-lt"/>
                <a:ea typeface="Calibri" panose="020F0502020204030204" pitchFamily="34" charset="0"/>
                <a:cs typeface="Times New Roman" panose="02020603050405020304" pitchFamily="18" charset="0"/>
                <a:hlinkClick r:id="rId6"/>
              </a:rPr>
              <a:t>shawn.w.buchanan3.civ@army.mil</a:t>
            </a:r>
            <a:r>
              <a:rPr lang="en-US" sz="1200" dirty="0">
                <a:latin typeface="+mj-lt"/>
                <a:ea typeface="Calibri" panose="020F0502020204030204" pitchFamily="34" charset="0"/>
                <a:cs typeface="Times New Roman" panose="02020603050405020304" pitchFamily="18" charset="0"/>
              </a:rPr>
              <a:t> </a:t>
            </a:r>
          </a:p>
        </p:txBody>
      </p:sp>
      <p:graphicFrame>
        <p:nvGraphicFramePr>
          <p:cNvPr id="25" name="Table 24">
            <a:extLst>
              <a:ext uri="{FF2B5EF4-FFF2-40B4-BE49-F238E27FC236}">
                <a16:creationId xmlns:a16="http://schemas.microsoft.com/office/drawing/2014/main" id="{F01A05E7-ED88-77F1-97CB-6E4623C52A1B}"/>
              </a:ext>
            </a:extLst>
          </p:cNvPr>
          <p:cNvGraphicFramePr>
            <a:graphicFrameLocks noGrp="1"/>
          </p:cNvGraphicFramePr>
          <p:nvPr/>
        </p:nvGraphicFramePr>
        <p:xfrm>
          <a:off x="4571999" y="1132522"/>
          <a:ext cx="4415441" cy="4082576"/>
        </p:xfrm>
        <a:graphic>
          <a:graphicData uri="http://schemas.openxmlformats.org/drawingml/2006/table">
            <a:tbl>
              <a:tblPr firstRow="1" firstCol="1" bandRow="1">
                <a:tableStyleId>{5C22544A-7EE6-4342-B048-85BDC9FD1C3A}</a:tableStyleId>
              </a:tblPr>
              <a:tblGrid>
                <a:gridCol w="1359754">
                  <a:extLst>
                    <a:ext uri="{9D8B030D-6E8A-4147-A177-3AD203B41FA5}">
                      <a16:colId xmlns:a16="http://schemas.microsoft.com/office/drawing/2014/main" val="1163823111"/>
                    </a:ext>
                  </a:extLst>
                </a:gridCol>
                <a:gridCol w="1320829">
                  <a:extLst>
                    <a:ext uri="{9D8B030D-6E8A-4147-A177-3AD203B41FA5}">
                      <a16:colId xmlns:a16="http://schemas.microsoft.com/office/drawing/2014/main" val="162524838"/>
                    </a:ext>
                  </a:extLst>
                </a:gridCol>
                <a:gridCol w="662626">
                  <a:extLst>
                    <a:ext uri="{9D8B030D-6E8A-4147-A177-3AD203B41FA5}">
                      <a16:colId xmlns:a16="http://schemas.microsoft.com/office/drawing/2014/main" val="2695923728"/>
                    </a:ext>
                  </a:extLst>
                </a:gridCol>
                <a:gridCol w="1072232">
                  <a:extLst>
                    <a:ext uri="{9D8B030D-6E8A-4147-A177-3AD203B41FA5}">
                      <a16:colId xmlns:a16="http://schemas.microsoft.com/office/drawing/2014/main" val="2892188146"/>
                    </a:ext>
                  </a:extLst>
                </a:gridCol>
              </a:tblGrid>
              <a:tr h="270712">
                <a:tc>
                  <a:txBody>
                    <a:bodyPr/>
                    <a:lstStyle/>
                    <a:p>
                      <a:pPr marL="0" marR="0" algn="ctr">
                        <a:lnSpc>
                          <a:spcPct val="107000"/>
                        </a:lnSpc>
                        <a:spcAft>
                          <a:spcPts val="800"/>
                        </a:spcAft>
                      </a:pPr>
                      <a:r>
                        <a:rPr lang="en-US" sz="1400" dirty="0">
                          <a:effectLst/>
                        </a:rPr>
                        <a:t>Class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400" dirty="0">
                          <a:effectLst/>
                        </a:rPr>
                        <a:t>Date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400" dirty="0">
                          <a:effectLst/>
                        </a:rPr>
                        <a:t>Time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400" dirty="0">
                          <a:effectLst/>
                        </a:rPr>
                        <a:t>Location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3478551"/>
                  </a:ext>
                </a:extLst>
              </a:tr>
              <a:tr h="476483">
                <a:tc>
                  <a:txBody>
                    <a:bodyPr/>
                    <a:lstStyle/>
                    <a:p>
                      <a:pPr marL="0" marR="0" algn="ctr">
                        <a:lnSpc>
                          <a:spcPct val="107000"/>
                        </a:lnSpc>
                        <a:spcAft>
                          <a:spcPts val="800"/>
                        </a:spcAft>
                      </a:pPr>
                      <a:r>
                        <a:rPr lang="en-US" sz="1200" dirty="0">
                          <a:effectLst/>
                        </a:rPr>
                        <a:t>Fire Extinguisher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200" dirty="0">
                          <a:effectLst/>
                        </a:rPr>
                        <a:t>1 April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200" dirty="0">
                          <a:effectLst/>
                        </a:rPr>
                        <a:t>09:00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Aft>
                          <a:spcPts val="800"/>
                        </a:spcAft>
                      </a:pPr>
                      <a:r>
                        <a:rPr lang="en-US" sz="1200" dirty="0">
                          <a:effectLst/>
                        </a:rPr>
                        <a:t>EA, Bldg. E5183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8311806"/>
                  </a:ext>
                </a:extLst>
              </a:tr>
              <a:tr h="476483">
                <a:tc>
                  <a:txBody>
                    <a:bodyPr/>
                    <a:lstStyle/>
                    <a:p>
                      <a:pPr marL="0" marR="0" algn="ctr">
                        <a:lnSpc>
                          <a:spcPct val="107000"/>
                        </a:lnSpc>
                        <a:spcAft>
                          <a:spcPts val="800"/>
                        </a:spcAft>
                      </a:pPr>
                      <a:r>
                        <a:rPr lang="en-US" sz="1200" dirty="0">
                          <a:effectLst/>
                        </a:rPr>
                        <a:t>Fire Marshal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200" dirty="0">
                          <a:effectLst/>
                        </a:rPr>
                        <a:t>1 April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200" dirty="0">
                          <a:effectLst/>
                        </a:rPr>
                        <a:t>13:00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Aft>
                          <a:spcPts val="800"/>
                        </a:spcAft>
                      </a:pPr>
                      <a:r>
                        <a:rPr lang="en-US" sz="1200" dirty="0">
                          <a:effectLst/>
                        </a:rPr>
                        <a:t>EA, Bldg. E5183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0227563"/>
                  </a:ext>
                </a:extLst>
              </a:tr>
              <a:tr h="476483">
                <a:tc>
                  <a:txBody>
                    <a:bodyPr/>
                    <a:lstStyle/>
                    <a:p>
                      <a:pPr marL="0" marR="0" algn="ctr">
                        <a:lnSpc>
                          <a:spcPct val="107000"/>
                        </a:lnSpc>
                        <a:spcAft>
                          <a:spcPts val="800"/>
                        </a:spcAft>
                      </a:pPr>
                      <a:r>
                        <a:rPr lang="en-US" sz="1200" dirty="0">
                          <a:effectLst/>
                        </a:rPr>
                        <a:t>Fire Extinguisher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200" dirty="0">
                          <a:effectLst/>
                        </a:rPr>
                        <a:t> May-Email for APPT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200" dirty="0">
                          <a:effectLst/>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Aft>
                          <a:spcPts val="800"/>
                        </a:spcAft>
                      </a:pPr>
                      <a:r>
                        <a:rPr lang="en-US" sz="1200" dirty="0">
                          <a:effectLst/>
                        </a:rPr>
                        <a:t>AA, Bldg. 2200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2556662"/>
                  </a:ext>
                </a:extLst>
              </a:tr>
              <a:tr h="476483">
                <a:tc>
                  <a:txBody>
                    <a:bodyPr/>
                    <a:lstStyle/>
                    <a:p>
                      <a:pPr marL="0" marR="0" algn="ctr">
                        <a:lnSpc>
                          <a:spcPct val="107000"/>
                        </a:lnSpc>
                        <a:spcAft>
                          <a:spcPts val="800"/>
                        </a:spcAft>
                      </a:pPr>
                      <a:r>
                        <a:rPr lang="en-US" sz="1200" dirty="0">
                          <a:effectLst/>
                        </a:rPr>
                        <a:t>Fire Marshal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200" dirty="0">
                          <a:effectLst/>
                        </a:rPr>
                        <a:t> May-Email for APPT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200" dirty="0">
                          <a:effectLst/>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Aft>
                          <a:spcPts val="800"/>
                        </a:spcAft>
                      </a:pPr>
                      <a:r>
                        <a:rPr lang="en-US" sz="1200" dirty="0">
                          <a:effectLst/>
                        </a:rPr>
                        <a:t>AA, Bldg. 2200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0489256"/>
                  </a:ext>
                </a:extLst>
              </a:tr>
              <a:tr h="476483">
                <a:tc>
                  <a:txBody>
                    <a:bodyPr/>
                    <a:lstStyle/>
                    <a:p>
                      <a:pPr marL="0" marR="0" algn="ctr">
                        <a:lnSpc>
                          <a:spcPct val="107000"/>
                        </a:lnSpc>
                        <a:spcAft>
                          <a:spcPts val="800"/>
                        </a:spcAft>
                      </a:pPr>
                      <a:r>
                        <a:rPr lang="en-US" sz="1200" dirty="0">
                          <a:effectLst/>
                        </a:rPr>
                        <a:t>Fire Extinguisher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200" dirty="0">
                          <a:effectLst/>
                        </a:rPr>
                        <a:t>June 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200" dirty="0">
                          <a:effectLst/>
                        </a:rPr>
                        <a:t>09:00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Aft>
                          <a:spcPts val="800"/>
                        </a:spcAft>
                      </a:pPr>
                      <a:r>
                        <a:rPr lang="en-US" sz="1200" dirty="0">
                          <a:effectLst/>
                        </a:rPr>
                        <a:t>EA, Bldg. E5183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4066533"/>
                  </a:ext>
                </a:extLst>
              </a:tr>
              <a:tr h="476483">
                <a:tc>
                  <a:txBody>
                    <a:bodyPr/>
                    <a:lstStyle/>
                    <a:p>
                      <a:pPr marL="0" marR="0" algn="ctr">
                        <a:lnSpc>
                          <a:spcPct val="107000"/>
                        </a:lnSpc>
                        <a:spcAft>
                          <a:spcPts val="800"/>
                        </a:spcAft>
                      </a:pPr>
                      <a:r>
                        <a:rPr lang="en-US" sz="1200" dirty="0">
                          <a:effectLst/>
                        </a:rPr>
                        <a:t>Fire Marshal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200" dirty="0">
                          <a:effectLst/>
                        </a:rPr>
                        <a:t>June 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200" dirty="0">
                          <a:effectLst/>
                        </a:rPr>
                        <a:t>13:00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Aft>
                          <a:spcPts val="800"/>
                        </a:spcAft>
                      </a:pPr>
                      <a:r>
                        <a:rPr lang="en-US" sz="1200" dirty="0">
                          <a:effectLst/>
                        </a:rPr>
                        <a:t>EA Bldg. E5183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9760840"/>
                  </a:ext>
                </a:extLst>
              </a:tr>
              <a:tr h="476483">
                <a:tc>
                  <a:txBody>
                    <a:bodyPr/>
                    <a:lstStyle/>
                    <a:p>
                      <a:pPr marL="0" marR="0" algn="ctr">
                        <a:lnSpc>
                          <a:spcPct val="107000"/>
                        </a:lnSpc>
                        <a:spcAft>
                          <a:spcPts val="800"/>
                        </a:spcAft>
                      </a:pPr>
                      <a:r>
                        <a:rPr lang="en-US" sz="1200" dirty="0">
                          <a:effectLst/>
                        </a:rPr>
                        <a:t>Fire Extinguisher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200" dirty="0">
                          <a:effectLst/>
                        </a:rPr>
                        <a:t> July-Email for APPT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200" dirty="0">
                          <a:effectLst/>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Aft>
                          <a:spcPts val="800"/>
                        </a:spcAft>
                      </a:pPr>
                      <a:r>
                        <a:rPr lang="en-US" sz="1200" dirty="0">
                          <a:effectLst/>
                        </a:rPr>
                        <a:t>AA, Bldg. 2200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1112336"/>
                  </a:ext>
                </a:extLst>
              </a:tr>
              <a:tr h="476483">
                <a:tc>
                  <a:txBody>
                    <a:bodyPr/>
                    <a:lstStyle/>
                    <a:p>
                      <a:pPr marL="0" marR="0" algn="ctr">
                        <a:lnSpc>
                          <a:spcPct val="107000"/>
                        </a:lnSpc>
                        <a:spcAft>
                          <a:spcPts val="800"/>
                        </a:spcAft>
                      </a:pPr>
                      <a:r>
                        <a:rPr lang="en-US" sz="1200" dirty="0">
                          <a:effectLst/>
                        </a:rPr>
                        <a:t>Fire Marshal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200" dirty="0">
                          <a:effectLst/>
                        </a:rPr>
                        <a:t>July-Email for APPT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200" dirty="0">
                          <a:effectLst/>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Aft>
                          <a:spcPts val="800"/>
                        </a:spcAft>
                      </a:pPr>
                      <a:r>
                        <a:rPr lang="en-US" sz="1200" dirty="0">
                          <a:effectLst/>
                        </a:rPr>
                        <a:t>AA, Bldg. 2200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3580479"/>
                  </a:ext>
                </a:extLst>
              </a:tr>
            </a:tbl>
          </a:graphicData>
        </a:graphic>
      </p:graphicFrame>
    </p:spTree>
    <p:extLst>
      <p:ext uri="{BB962C8B-B14F-4D97-AF65-F5344CB8AC3E}">
        <p14:creationId xmlns:p14="http://schemas.microsoft.com/office/powerpoint/2010/main" val="906269663"/>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61820-FC96-A073-9EE1-5A428ADF7A71}"/>
              </a:ext>
            </a:extLst>
          </p:cNvPr>
          <p:cNvSpPr>
            <a:spLocks noGrp="1"/>
          </p:cNvSpPr>
          <p:nvPr>
            <p:ph type="title"/>
          </p:nvPr>
        </p:nvSpPr>
        <p:spPr/>
        <p:txBody>
          <a:bodyPr/>
          <a:lstStyle/>
          <a:p>
            <a:r>
              <a:rPr lang="en-US" dirty="0">
                <a:solidFill>
                  <a:schemeClr val="bg1"/>
                </a:solidFill>
              </a:rPr>
              <a:t>DES – Fire &amp; Emergency Services Division</a:t>
            </a:r>
            <a:endParaRPr lang="en-US" dirty="0"/>
          </a:p>
        </p:txBody>
      </p:sp>
      <p:pic>
        <p:nvPicPr>
          <p:cNvPr id="9" name="Content Placeholder 8">
            <a:extLst>
              <a:ext uri="{FF2B5EF4-FFF2-40B4-BE49-F238E27FC236}">
                <a16:creationId xmlns:a16="http://schemas.microsoft.com/office/drawing/2014/main" id="{35B3330F-DAD9-1A67-1C81-3CF8ADBE452D}"/>
              </a:ext>
            </a:extLst>
          </p:cNvPr>
          <p:cNvPicPr>
            <a:picLocks noGrp="1" noChangeAspect="1"/>
          </p:cNvPicPr>
          <p:nvPr>
            <p:ph idx="1"/>
          </p:nvPr>
        </p:nvPicPr>
        <p:blipFill>
          <a:blip r:embed="rId2"/>
          <a:stretch>
            <a:fillRect/>
          </a:stretch>
        </p:blipFill>
        <p:spPr>
          <a:xfrm>
            <a:off x="568052" y="405732"/>
            <a:ext cx="8128476" cy="5958892"/>
          </a:xfrm>
        </p:spPr>
      </p:pic>
    </p:spTree>
    <p:extLst>
      <p:ext uri="{BB962C8B-B14F-4D97-AF65-F5344CB8AC3E}">
        <p14:creationId xmlns:p14="http://schemas.microsoft.com/office/powerpoint/2010/main" val="214094185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636" y="530480"/>
            <a:ext cx="8872728" cy="5797040"/>
          </a:xfrm>
        </p:spPr>
        <p:txBody>
          <a:bodyPr>
            <a:normAutofit fontScale="77500" lnSpcReduction="20000"/>
          </a:bodyPr>
          <a:lstStyle/>
          <a:p>
            <a:pPr marL="0" indent="0" algn="ctr">
              <a:buNone/>
            </a:pPr>
            <a:r>
              <a:rPr lang="en-US" sz="2600" b="1" dirty="0">
                <a:solidFill>
                  <a:srgbClr val="214292"/>
                </a:solidFill>
                <a:latin typeface="Arial" panose="020B0604020202020204"/>
                <a:cs typeface="+mn-cs"/>
              </a:rPr>
              <a:t>APG COMMUNITY INFORMATION EXCHANGE</a:t>
            </a:r>
          </a:p>
          <a:p>
            <a:pPr marL="0" indent="0" algn="ctr">
              <a:buNone/>
            </a:pPr>
            <a:endParaRPr lang="en-US" sz="900" dirty="0"/>
          </a:p>
          <a:p>
            <a:pPr marL="0" indent="0" algn="ctr">
              <a:buNone/>
            </a:pPr>
            <a:r>
              <a:rPr lang="en-US" sz="2600" b="1" u="sng" dirty="0">
                <a:solidFill>
                  <a:srgbClr val="C00000"/>
                </a:solidFill>
              </a:rPr>
              <a:t>Purpose</a:t>
            </a:r>
          </a:p>
          <a:p>
            <a:pPr marL="0" indent="0" algn="ctr">
              <a:buNone/>
            </a:pPr>
            <a:endParaRPr lang="en-US" sz="900" dirty="0"/>
          </a:p>
          <a:p>
            <a:pPr marL="0" indent="0" algn="just">
              <a:lnSpc>
                <a:spcPct val="120000"/>
              </a:lnSpc>
              <a:spcBef>
                <a:spcPts val="0"/>
              </a:spcBef>
              <a:buNone/>
            </a:pPr>
            <a:r>
              <a:rPr lang="en-US" b="0" dirty="0"/>
              <a:t>The purpose of the USAG Aberdeen Proving Ground Community Information Exchange is to allow organizations to discuss services and support provided to the Community. This forum facilitates dialogue and an opportunity for units and APG service providers to obtain information to take back to their Soldiers, Family Members, Civilians and Retirees. </a:t>
            </a:r>
          </a:p>
          <a:p>
            <a:pPr marL="0" indent="0" algn="just">
              <a:buNone/>
            </a:pPr>
            <a:r>
              <a:rPr lang="en-US" sz="900" dirty="0"/>
              <a:t>                                                   </a:t>
            </a:r>
          </a:p>
          <a:p>
            <a:pPr marL="0" indent="0" algn="ctr">
              <a:buNone/>
            </a:pPr>
            <a:r>
              <a:rPr lang="en-US" sz="2600" b="1" u="sng" dirty="0">
                <a:solidFill>
                  <a:srgbClr val="C00000"/>
                </a:solidFill>
              </a:rPr>
              <a:t>Our Goals  </a:t>
            </a:r>
          </a:p>
          <a:p>
            <a:pPr marL="0" indent="0" algn="ctr">
              <a:buNone/>
            </a:pPr>
            <a:endParaRPr lang="en-US" sz="900" dirty="0"/>
          </a:p>
          <a:p>
            <a:pPr>
              <a:lnSpc>
                <a:spcPct val="140000"/>
              </a:lnSpc>
              <a:spcBef>
                <a:spcPts val="0"/>
              </a:spcBef>
              <a:buFont typeface="Wingdings" panose="05000000000000000000" pitchFamily="2" charset="2"/>
              <a:buChar char="§"/>
            </a:pPr>
            <a:r>
              <a:rPr lang="en-US" sz="2100" b="0" dirty="0"/>
              <a:t>Publicize and synchronize information with respect to APG community services and programs provided by installation support agencies</a:t>
            </a:r>
          </a:p>
          <a:p>
            <a:pPr>
              <a:buFont typeface="Wingdings" panose="05000000000000000000" pitchFamily="2" charset="2"/>
              <a:buChar char="§"/>
            </a:pPr>
            <a:endParaRPr lang="en-US" sz="900" b="0" dirty="0"/>
          </a:p>
          <a:p>
            <a:pPr>
              <a:lnSpc>
                <a:spcPct val="140000"/>
              </a:lnSpc>
              <a:spcBef>
                <a:spcPts val="0"/>
              </a:spcBef>
              <a:buFont typeface="Wingdings" panose="05000000000000000000" pitchFamily="2" charset="2"/>
              <a:buChar char="§"/>
            </a:pPr>
            <a:r>
              <a:rPr lang="en-US" sz="2100" b="0" dirty="0"/>
              <a:t>Increase awareness on upcoming and key installation events and initiatives</a:t>
            </a:r>
          </a:p>
          <a:p>
            <a:pPr>
              <a:buFont typeface="Wingdings" panose="05000000000000000000" pitchFamily="2" charset="2"/>
              <a:buChar char="§"/>
            </a:pPr>
            <a:endParaRPr lang="en-US" sz="900" b="0" dirty="0"/>
          </a:p>
          <a:p>
            <a:pPr>
              <a:buFont typeface="Wingdings" panose="05000000000000000000" pitchFamily="2" charset="2"/>
              <a:buChar char="§"/>
            </a:pPr>
            <a:r>
              <a:rPr lang="en-US" sz="2100" b="0" dirty="0"/>
              <a:t>Support Readiness by fostering a well informed APG community</a:t>
            </a:r>
          </a:p>
          <a:p>
            <a:pPr algn="just">
              <a:buFont typeface="Wingdings" panose="05000000000000000000" pitchFamily="2" charset="2"/>
              <a:buChar char="§"/>
            </a:pPr>
            <a:endParaRPr lang="en-US" b="0" dirty="0"/>
          </a:p>
          <a:p>
            <a:pPr marL="0" indent="0">
              <a:buNone/>
            </a:pPr>
            <a:endParaRPr lang="en-US" dirty="0"/>
          </a:p>
        </p:txBody>
      </p:sp>
    </p:spTree>
    <p:extLst>
      <p:ext uri="{BB962C8B-B14F-4D97-AF65-F5344CB8AC3E}">
        <p14:creationId xmlns:p14="http://schemas.microsoft.com/office/powerpoint/2010/main" val="2955710342"/>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7278-BB8C-D7AC-CE9B-13AFF098C9F0}"/>
              </a:ext>
            </a:extLst>
          </p:cNvPr>
          <p:cNvSpPr>
            <a:spLocks noGrp="1"/>
          </p:cNvSpPr>
          <p:nvPr>
            <p:ph type="title"/>
          </p:nvPr>
        </p:nvSpPr>
        <p:spPr/>
        <p:txBody>
          <a:bodyPr/>
          <a:lstStyle/>
          <a:p>
            <a:r>
              <a:rPr lang="en-US" dirty="0">
                <a:solidFill>
                  <a:schemeClr val="bg1"/>
                </a:solidFill>
              </a:rPr>
              <a:t>DES – Fire &amp; Emergency Services Division</a:t>
            </a:r>
            <a:endParaRPr lang="en-US" dirty="0"/>
          </a:p>
        </p:txBody>
      </p:sp>
      <p:sp>
        <p:nvSpPr>
          <p:cNvPr id="3" name="Content Placeholder 2">
            <a:extLst>
              <a:ext uri="{FF2B5EF4-FFF2-40B4-BE49-F238E27FC236}">
                <a16:creationId xmlns:a16="http://schemas.microsoft.com/office/drawing/2014/main" id="{D1740A3B-1D33-4EE9-071F-3667493D7DC7}"/>
              </a:ext>
            </a:extLst>
          </p:cNvPr>
          <p:cNvSpPr>
            <a:spLocks noGrp="1"/>
          </p:cNvSpPr>
          <p:nvPr>
            <p:ph idx="1"/>
          </p:nvPr>
        </p:nvSpPr>
        <p:spPr>
          <a:xfrm>
            <a:off x="836761" y="711257"/>
            <a:ext cx="3484030" cy="4351338"/>
          </a:xfrm>
        </p:spPr>
        <p:txBody>
          <a:bodyPr>
            <a:noAutofit/>
          </a:bodyPr>
          <a:lstStyle/>
          <a:p>
            <a:pPr marL="0" indent="0" algn="l">
              <a:buNone/>
            </a:pPr>
            <a:r>
              <a:rPr lang="en-US" sz="1200" b="0" i="0" u="none" strike="noStrike" baseline="0" dirty="0">
                <a:solidFill>
                  <a:srgbClr val="231F20"/>
                </a:solidFill>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95EF3CE-B679-260D-D6B0-501107AADA41}"/>
              </a:ext>
            </a:extLst>
          </p:cNvPr>
          <p:cNvSpPr txBox="1"/>
          <p:nvPr/>
        </p:nvSpPr>
        <p:spPr>
          <a:xfrm>
            <a:off x="4986236" y="702667"/>
            <a:ext cx="3955774" cy="1569660"/>
          </a:xfrm>
          <a:prstGeom prst="rect">
            <a:avLst/>
          </a:prstGeom>
          <a:noFill/>
        </p:spPr>
        <p:txBody>
          <a:bodyPr wrap="square" rtlCol="0">
            <a:spAutoFit/>
          </a:bodyPr>
          <a:lstStyle/>
          <a:p>
            <a:pPr algn="ctr"/>
            <a:r>
              <a:rPr lang="en-US" sz="4800" b="1" i="0" u="none" strike="noStrike" baseline="0" dirty="0">
                <a:solidFill>
                  <a:srgbClr val="231F20"/>
                </a:solidFill>
                <a:latin typeface="Clarendon-Bold"/>
              </a:rPr>
              <a:t>Pet Fire</a:t>
            </a:r>
          </a:p>
          <a:p>
            <a:pPr algn="ctr"/>
            <a:r>
              <a:rPr lang="en-US" sz="4800" b="1" i="0" u="none" strike="noStrike" baseline="0" dirty="0">
                <a:solidFill>
                  <a:srgbClr val="FDD106"/>
                </a:solidFill>
                <a:latin typeface="Clarendon-Bold"/>
              </a:rPr>
              <a:t>Safety</a:t>
            </a:r>
            <a:endParaRPr lang="en-US" sz="4800" dirty="0"/>
          </a:p>
        </p:txBody>
      </p:sp>
      <p:pic>
        <p:nvPicPr>
          <p:cNvPr id="10" name="Picture 9" descr="A group of dogs playing">
            <a:extLst>
              <a:ext uri="{FF2B5EF4-FFF2-40B4-BE49-F238E27FC236}">
                <a16:creationId xmlns:a16="http://schemas.microsoft.com/office/drawing/2014/main" id="{7C3CC7E4-D5C1-C2EB-770D-7551689797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1125" y="2366748"/>
            <a:ext cx="3472368" cy="2435046"/>
          </a:xfrm>
          <a:prstGeom prst="rect">
            <a:avLst/>
          </a:prstGeom>
        </p:spPr>
      </p:pic>
      <p:sp>
        <p:nvSpPr>
          <p:cNvPr id="11" name="TextBox 10">
            <a:extLst>
              <a:ext uri="{FF2B5EF4-FFF2-40B4-BE49-F238E27FC236}">
                <a16:creationId xmlns:a16="http://schemas.microsoft.com/office/drawing/2014/main" id="{B79A3442-D8C6-6756-94DA-F775651860AC}"/>
              </a:ext>
            </a:extLst>
          </p:cNvPr>
          <p:cNvSpPr txBox="1"/>
          <p:nvPr/>
        </p:nvSpPr>
        <p:spPr>
          <a:xfrm>
            <a:off x="310507" y="423405"/>
            <a:ext cx="4825697" cy="6401753"/>
          </a:xfrm>
          <a:prstGeom prst="rect">
            <a:avLst/>
          </a:prstGeom>
          <a:noFill/>
        </p:spPr>
        <p:txBody>
          <a:bodyPr wrap="square" rtlCol="0">
            <a:spAutoFit/>
          </a:bodyPr>
          <a:lstStyle/>
          <a:p>
            <a:pPr marL="285750" marR="0" indent="-285750">
              <a:buFont typeface="Wingdings" panose="05000000000000000000" pitchFamily="2" charset="2"/>
              <a:buChar char="§"/>
            </a:pPr>
            <a:r>
              <a:rPr lang="en-US" sz="1400" kern="100" dirty="0">
                <a:effectLst/>
                <a:latin typeface="+mj-lt"/>
                <a:ea typeface="Aptos" panose="020B0004020202020204" pitchFamily="34" charset="0"/>
                <a:cs typeface="Times New Roman" panose="02020603050405020304" pitchFamily="18" charset="0"/>
              </a:rPr>
              <a:t>Pets are curious. They may bump into, turn on, or knock over cooking equipment. </a:t>
            </a:r>
          </a:p>
          <a:p>
            <a:pPr marL="285750" marR="0" indent="-285750">
              <a:buFont typeface="Wingdings" panose="05000000000000000000" pitchFamily="2" charset="2"/>
              <a:buChar char="§"/>
            </a:pPr>
            <a:endParaRPr lang="en-US" sz="1400" kern="100" dirty="0">
              <a:effectLst/>
              <a:latin typeface="+mj-lt"/>
              <a:ea typeface="Aptos" panose="020B0004020202020204" pitchFamily="34" charset="0"/>
              <a:cs typeface="Times New Roman" panose="02020603050405020304" pitchFamily="18" charset="0"/>
            </a:endParaRPr>
          </a:p>
          <a:p>
            <a:pPr marL="285750" marR="0" indent="-285750">
              <a:buFont typeface="Wingdings" panose="05000000000000000000" pitchFamily="2" charset="2"/>
              <a:buChar char="§"/>
            </a:pPr>
            <a:r>
              <a:rPr lang="en-US" sz="1400" kern="100" dirty="0">
                <a:effectLst/>
                <a:latin typeface="+mj-lt"/>
                <a:ea typeface="Aptos" panose="020B0004020202020204" pitchFamily="34" charset="0"/>
                <a:cs typeface="Times New Roman" panose="02020603050405020304" pitchFamily="18" charset="0"/>
              </a:rPr>
              <a:t>Keep pets away from stoves and countertops.</a:t>
            </a:r>
          </a:p>
          <a:p>
            <a:pPr marL="285750" marR="0" indent="-285750">
              <a:buFont typeface="Wingdings" panose="05000000000000000000" pitchFamily="2" charset="2"/>
              <a:buChar char="§"/>
            </a:pPr>
            <a:endParaRPr lang="en-US" sz="1400" kern="100" dirty="0">
              <a:effectLst/>
              <a:latin typeface="+mj-lt"/>
              <a:ea typeface="Aptos" panose="020B0004020202020204" pitchFamily="34" charset="0"/>
              <a:cs typeface="Times New Roman" panose="02020603050405020304" pitchFamily="18" charset="0"/>
            </a:endParaRPr>
          </a:p>
          <a:p>
            <a:pPr marL="285750" marR="0" indent="-285750">
              <a:buFont typeface="Wingdings" panose="05000000000000000000" pitchFamily="2" charset="2"/>
              <a:buChar char="§"/>
            </a:pPr>
            <a:r>
              <a:rPr lang="en-US" sz="1400" kern="100" dirty="0">
                <a:effectLst/>
                <a:latin typeface="+mj-lt"/>
                <a:ea typeface="Aptos" panose="020B0004020202020204" pitchFamily="34" charset="0"/>
                <a:cs typeface="Times New Roman" panose="02020603050405020304" pitchFamily="18" charset="0"/>
              </a:rPr>
              <a:t>Keep pets away from candles, lamps, and space</a:t>
            </a:r>
          </a:p>
          <a:p>
            <a:pPr marL="285750" marR="0" indent="-285750">
              <a:buFont typeface="Wingdings" panose="05000000000000000000" pitchFamily="2" charset="2"/>
              <a:buChar char="§"/>
            </a:pPr>
            <a:r>
              <a:rPr lang="en-US" sz="1400" kern="100" dirty="0">
                <a:effectLst/>
                <a:latin typeface="+mj-lt"/>
                <a:ea typeface="Aptos" panose="020B0004020202020204" pitchFamily="34" charset="0"/>
                <a:cs typeface="Times New Roman" panose="02020603050405020304" pitchFamily="18" charset="0"/>
              </a:rPr>
              <a:t>heaters.</a:t>
            </a:r>
          </a:p>
          <a:p>
            <a:pPr marL="285750" marR="0" indent="-285750">
              <a:buFont typeface="Wingdings" panose="05000000000000000000" pitchFamily="2" charset="2"/>
              <a:buChar char="§"/>
            </a:pPr>
            <a:endParaRPr lang="en-US" sz="1400" kern="100" dirty="0">
              <a:effectLst/>
              <a:latin typeface="+mj-lt"/>
              <a:ea typeface="Aptos" panose="020B0004020202020204" pitchFamily="34" charset="0"/>
              <a:cs typeface="Times New Roman" panose="02020603050405020304" pitchFamily="18" charset="0"/>
            </a:endParaRPr>
          </a:p>
          <a:p>
            <a:pPr marL="285750" marR="0" indent="-285750">
              <a:buFont typeface="Wingdings" panose="05000000000000000000" pitchFamily="2" charset="2"/>
              <a:buChar char="§"/>
            </a:pPr>
            <a:r>
              <a:rPr lang="en-US" sz="1400" kern="100" dirty="0">
                <a:effectLst/>
                <a:latin typeface="+mj-lt"/>
                <a:ea typeface="Aptos" panose="020B0004020202020204" pitchFamily="34" charset="0"/>
                <a:cs typeface="Times New Roman" panose="02020603050405020304" pitchFamily="18" charset="0"/>
              </a:rPr>
              <a:t>Always use a metal or heat-tempered glass screen</a:t>
            </a:r>
          </a:p>
          <a:p>
            <a:pPr marL="285750" marR="0" indent="-285750">
              <a:buFont typeface="Wingdings" panose="05000000000000000000" pitchFamily="2" charset="2"/>
              <a:buChar char="§"/>
            </a:pPr>
            <a:r>
              <a:rPr lang="en-US" sz="1400" kern="100" dirty="0">
                <a:effectLst/>
                <a:latin typeface="+mj-lt"/>
                <a:ea typeface="Aptos" panose="020B0004020202020204" pitchFamily="34" charset="0"/>
                <a:cs typeface="Times New Roman" panose="02020603050405020304" pitchFamily="18" charset="0"/>
              </a:rPr>
              <a:t>on a fireplace and keep it in place.</a:t>
            </a:r>
          </a:p>
          <a:p>
            <a:pPr marL="285750" marR="0" indent="-285750">
              <a:buFont typeface="Wingdings" panose="05000000000000000000" pitchFamily="2" charset="2"/>
              <a:buChar char="§"/>
            </a:pPr>
            <a:endParaRPr lang="en-US" sz="1400" kern="100" dirty="0">
              <a:effectLst/>
              <a:latin typeface="+mj-lt"/>
              <a:ea typeface="Aptos" panose="020B0004020202020204" pitchFamily="34" charset="0"/>
              <a:cs typeface="Times New Roman" panose="02020603050405020304" pitchFamily="18" charset="0"/>
            </a:endParaRPr>
          </a:p>
          <a:p>
            <a:pPr marL="285750" marR="0" indent="-285750">
              <a:buFont typeface="Wingdings" panose="05000000000000000000" pitchFamily="2" charset="2"/>
              <a:buChar char="§"/>
            </a:pPr>
            <a:r>
              <a:rPr lang="en-US" sz="1400" kern="100" dirty="0">
                <a:effectLst/>
                <a:latin typeface="+mj-lt"/>
                <a:ea typeface="Aptos" panose="020B0004020202020204" pitchFamily="34" charset="0"/>
                <a:cs typeface="Times New Roman" panose="02020603050405020304" pitchFamily="18" charset="0"/>
              </a:rPr>
              <a:t>Keep pets away from outside </a:t>
            </a:r>
            <a:r>
              <a:rPr lang="en-US" sz="1400" kern="100" dirty="0">
                <a:latin typeface="+mj-lt"/>
                <a:ea typeface="Aptos" panose="020B0004020202020204" pitchFamily="34" charset="0"/>
                <a:cs typeface="Times New Roman" panose="02020603050405020304" pitchFamily="18" charset="0"/>
              </a:rPr>
              <a:t>chimney </a:t>
            </a:r>
            <a:r>
              <a:rPr lang="en-US" sz="1400" kern="100" dirty="0">
                <a:effectLst/>
                <a:latin typeface="+mj-lt"/>
                <a:ea typeface="Aptos" panose="020B0004020202020204" pitchFamily="34" charset="0"/>
                <a:cs typeface="Times New Roman" panose="02020603050405020304" pitchFamily="18" charset="0"/>
              </a:rPr>
              <a:t>vents.</a:t>
            </a:r>
          </a:p>
          <a:p>
            <a:pPr marL="285750" marR="0" indent="-285750">
              <a:buFont typeface="Wingdings" panose="05000000000000000000" pitchFamily="2" charset="2"/>
              <a:buChar char="§"/>
            </a:pPr>
            <a:endParaRPr lang="en-US" sz="1400" kern="100" dirty="0">
              <a:effectLst/>
              <a:latin typeface="+mj-lt"/>
              <a:ea typeface="Aptos" panose="020B0004020202020204" pitchFamily="34" charset="0"/>
              <a:cs typeface="Times New Roman" panose="02020603050405020304" pitchFamily="18" charset="0"/>
            </a:endParaRPr>
          </a:p>
          <a:p>
            <a:pPr marL="285750" marR="0" indent="-285750">
              <a:buFont typeface="Wingdings" panose="05000000000000000000" pitchFamily="2" charset="2"/>
              <a:buChar char="§"/>
            </a:pPr>
            <a:r>
              <a:rPr lang="en-US" sz="1400" kern="100" dirty="0">
                <a:effectLst/>
                <a:latin typeface="+mj-lt"/>
                <a:ea typeface="Aptos" panose="020B0004020202020204" pitchFamily="34" charset="0"/>
                <a:cs typeface="Times New Roman" panose="02020603050405020304" pitchFamily="18" charset="0"/>
              </a:rPr>
              <a:t>Have a “pet-free zone” of at least 3 feet (1 meter) away from the fireplace. </a:t>
            </a:r>
          </a:p>
          <a:p>
            <a:pPr marL="285750" marR="0" indent="-285750">
              <a:buFont typeface="Wingdings" panose="05000000000000000000" pitchFamily="2" charset="2"/>
              <a:buChar char="§"/>
            </a:pPr>
            <a:endParaRPr lang="en-US" sz="1400" kern="100" dirty="0">
              <a:effectLst/>
              <a:latin typeface="+mj-lt"/>
              <a:ea typeface="Aptos" panose="020B0004020202020204" pitchFamily="34" charset="0"/>
              <a:cs typeface="Times New Roman" panose="02020603050405020304" pitchFamily="18" charset="0"/>
            </a:endParaRPr>
          </a:p>
          <a:p>
            <a:pPr marL="285750" marR="0" indent="-285750">
              <a:buFont typeface="Wingdings" panose="05000000000000000000" pitchFamily="2" charset="2"/>
              <a:buChar char="§"/>
            </a:pPr>
            <a:r>
              <a:rPr lang="en-US" sz="1400" kern="100" dirty="0">
                <a:effectLst/>
                <a:latin typeface="+mj-lt"/>
                <a:ea typeface="Aptos" panose="020B0004020202020204" pitchFamily="34" charset="0"/>
                <a:cs typeface="Times New Roman" panose="02020603050405020304" pitchFamily="18" charset="0"/>
              </a:rPr>
              <a:t>Glass doors and screens</a:t>
            </a:r>
          </a:p>
          <a:p>
            <a:pPr marL="285750" marR="0" indent="-285750">
              <a:buFont typeface="Wingdings" panose="05000000000000000000" pitchFamily="2" charset="2"/>
              <a:buChar char="§"/>
            </a:pPr>
            <a:endParaRPr lang="en-US" sz="1400" kern="100" dirty="0">
              <a:effectLst/>
              <a:latin typeface="+mj-lt"/>
              <a:ea typeface="Aptos" panose="020B0004020202020204" pitchFamily="34" charset="0"/>
              <a:cs typeface="Times New Roman" panose="02020603050405020304" pitchFamily="18" charset="0"/>
            </a:endParaRPr>
          </a:p>
          <a:p>
            <a:pPr marL="285750" marR="0" indent="-285750">
              <a:buFont typeface="Wingdings" panose="05000000000000000000" pitchFamily="2" charset="2"/>
              <a:buChar char="§"/>
            </a:pPr>
            <a:r>
              <a:rPr lang="en-US" sz="1400" kern="100" dirty="0">
                <a:effectLst/>
                <a:latin typeface="+mj-lt"/>
                <a:ea typeface="Aptos" panose="020B0004020202020204" pitchFamily="34" charset="0"/>
                <a:cs typeface="Times New Roman" panose="02020603050405020304" pitchFamily="18" charset="0"/>
              </a:rPr>
              <a:t>can stay dangerously hot for several hours after the fire goes out.</a:t>
            </a:r>
          </a:p>
          <a:p>
            <a:pPr marL="285750" marR="0" indent="-285750">
              <a:buFont typeface="Wingdings" panose="05000000000000000000" pitchFamily="2" charset="2"/>
              <a:buChar char="§"/>
            </a:pPr>
            <a:endParaRPr lang="en-US" sz="1400" kern="100" dirty="0">
              <a:effectLst/>
              <a:latin typeface="+mj-lt"/>
              <a:ea typeface="Aptos" panose="020B0004020202020204" pitchFamily="34" charset="0"/>
              <a:cs typeface="Times New Roman" panose="02020603050405020304" pitchFamily="18" charset="0"/>
            </a:endParaRPr>
          </a:p>
          <a:p>
            <a:pPr marL="285750" marR="0" indent="-285750">
              <a:buFont typeface="Wingdings" panose="05000000000000000000" pitchFamily="2" charset="2"/>
              <a:buChar char="§"/>
            </a:pPr>
            <a:r>
              <a:rPr lang="en-US" sz="1400" kern="100" dirty="0">
                <a:effectLst/>
                <a:latin typeface="+mj-lt"/>
                <a:ea typeface="Aptos" panose="020B0004020202020204" pitchFamily="34" charset="0"/>
                <a:cs typeface="Times New Roman" panose="02020603050405020304" pitchFamily="18" charset="0"/>
              </a:rPr>
              <a:t>Consider battery-operated, flameless candles.</a:t>
            </a:r>
          </a:p>
          <a:p>
            <a:pPr marL="285750" marR="0" indent="-285750">
              <a:buFont typeface="Wingdings" panose="05000000000000000000" pitchFamily="2" charset="2"/>
              <a:buChar char="§"/>
            </a:pPr>
            <a:endParaRPr lang="en-US" sz="1400" kern="100" dirty="0">
              <a:effectLst/>
              <a:latin typeface="+mj-lt"/>
              <a:ea typeface="Aptos" panose="020B0004020202020204" pitchFamily="34" charset="0"/>
              <a:cs typeface="Times New Roman" panose="02020603050405020304" pitchFamily="18" charset="0"/>
            </a:endParaRPr>
          </a:p>
          <a:p>
            <a:pPr marL="285750" marR="0" indent="-285750">
              <a:buFont typeface="Wingdings" panose="05000000000000000000" pitchFamily="2" charset="2"/>
              <a:buChar char="§"/>
            </a:pPr>
            <a:r>
              <a:rPr lang="en-US" sz="1400" kern="100" dirty="0">
                <a:effectLst/>
                <a:latin typeface="+mj-lt"/>
                <a:ea typeface="Aptos" panose="020B0004020202020204" pitchFamily="34" charset="0"/>
                <a:cs typeface="Times New Roman" panose="02020603050405020304" pitchFamily="18" charset="0"/>
              </a:rPr>
              <a:t>They can look and smell like real candles.</a:t>
            </a:r>
          </a:p>
          <a:p>
            <a:pPr marL="285750" marR="0" indent="-285750">
              <a:buFont typeface="Wingdings" panose="05000000000000000000" pitchFamily="2" charset="2"/>
              <a:buChar char="§"/>
            </a:pPr>
            <a:endParaRPr lang="en-US" sz="1400" kern="100" dirty="0">
              <a:effectLst/>
              <a:latin typeface="+mj-lt"/>
              <a:ea typeface="Aptos" panose="020B0004020202020204" pitchFamily="34" charset="0"/>
              <a:cs typeface="Times New Roman" panose="02020603050405020304" pitchFamily="18" charset="0"/>
            </a:endParaRPr>
          </a:p>
          <a:p>
            <a:pPr marL="285750" marR="0" indent="-285750">
              <a:buFont typeface="Wingdings" panose="05000000000000000000" pitchFamily="2" charset="2"/>
              <a:buChar char="§"/>
            </a:pPr>
            <a:r>
              <a:rPr lang="en-US" sz="1400" kern="100" dirty="0">
                <a:effectLst/>
                <a:latin typeface="+mj-lt"/>
                <a:ea typeface="Aptos" panose="020B0004020202020204" pitchFamily="34" charset="0"/>
                <a:cs typeface="Times New Roman" panose="02020603050405020304" pitchFamily="18" charset="0"/>
              </a:rPr>
              <a:t>Some pets are chewers. Watch pets to make sure they don’t chew through electrical cords. </a:t>
            </a:r>
          </a:p>
          <a:p>
            <a:endParaRPr lang="en-US" dirty="0"/>
          </a:p>
        </p:txBody>
      </p:sp>
    </p:spTree>
    <p:extLst>
      <p:ext uri="{BB962C8B-B14F-4D97-AF65-F5344CB8AC3E}">
        <p14:creationId xmlns:p14="http://schemas.microsoft.com/office/powerpoint/2010/main" val="245790306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65911-285B-3748-F3A0-C8C91467520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725CDB-BDF4-8D3C-A25B-00762CC77158}"/>
              </a:ext>
            </a:extLst>
          </p:cNvPr>
          <p:cNvSpPr>
            <a:spLocks noGrp="1"/>
          </p:cNvSpPr>
          <p:nvPr>
            <p:ph idx="1"/>
          </p:nvPr>
        </p:nvSpPr>
        <p:spPr>
          <a:xfrm>
            <a:off x="265176" y="1706880"/>
            <a:ext cx="8741664" cy="3331464"/>
          </a:xfrm>
        </p:spPr>
        <p:txBody>
          <a:bodyPr>
            <a:normAutofit/>
          </a:bodyPr>
          <a:lstStyle/>
          <a:p>
            <a:pPr marL="0" indent="0" algn="ctr">
              <a:buNone/>
            </a:pPr>
            <a:r>
              <a:rPr lang="en-US" sz="4800" dirty="0">
                <a:solidFill>
                  <a:srgbClr val="002060"/>
                </a:solidFill>
              </a:rPr>
              <a:t>DEPARTMENT OF HUMAN RESOURCES </a:t>
            </a:r>
          </a:p>
          <a:p>
            <a:pPr marL="0" indent="0" algn="ctr">
              <a:buNone/>
            </a:pPr>
            <a:r>
              <a:rPr lang="en-US" sz="4800" dirty="0">
                <a:solidFill>
                  <a:srgbClr val="002060"/>
                </a:solidFill>
              </a:rPr>
              <a:t>(DHR)</a:t>
            </a:r>
          </a:p>
          <a:p>
            <a:pPr marL="0" indent="0" algn="ctr">
              <a:buNone/>
            </a:pPr>
            <a:endParaRPr lang="en-US" sz="800" dirty="0">
              <a:solidFill>
                <a:srgbClr val="002060"/>
              </a:solidFill>
            </a:endParaRPr>
          </a:p>
          <a:p>
            <a:pPr marL="0" indent="0" algn="ctr">
              <a:buNone/>
            </a:pPr>
            <a:endParaRPr lang="en-US" sz="4800" dirty="0">
              <a:solidFill>
                <a:schemeClr val="accent3"/>
              </a:solidFill>
            </a:endParaRPr>
          </a:p>
          <a:p>
            <a:pPr marL="0" indent="0" algn="ctr">
              <a:buNone/>
            </a:pPr>
            <a:endParaRPr lang="en-US" sz="4800" dirty="0">
              <a:solidFill>
                <a:schemeClr val="accent3"/>
              </a:solidFill>
            </a:endParaRPr>
          </a:p>
        </p:txBody>
      </p:sp>
    </p:spTree>
    <p:extLst>
      <p:ext uri="{BB962C8B-B14F-4D97-AF65-F5344CB8AC3E}">
        <p14:creationId xmlns:p14="http://schemas.microsoft.com/office/powerpoint/2010/main" val="4850368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4490599" y="434348"/>
            <a:ext cx="0" cy="3605164"/>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0" y="4313415"/>
            <a:ext cx="9144000" cy="0"/>
          </a:xfrm>
          <a:prstGeom prst="line">
            <a:avLst/>
          </a:prstGeom>
          <a:ln w="38100"/>
        </p:spPr>
        <p:style>
          <a:lnRef idx="1">
            <a:schemeClr val="dk1"/>
          </a:lnRef>
          <a:fillRef idx="0">
            <a:schemeClr val="dk1"/>
          </a:fillRef>
          <a:effectRef idx="0">
            <a:schemeClr val="dk1"/>
          </a:effectRef>
          <a:fontRef idx="minor">
            <a:schemeClr val="tx1"/>
          </a:fontRef>
        </p:style>
      </p:cxnSp>
      <p:sp>
        <p:nvSpPr>
          <p:cNvPr id="4" name="Title 3"/>
          <p:cNvSpPr>
            <a:spLocks noGrp="1"/>
          </p:cNvSpPr>
          <p:nvPr>
            <p:ph type="title"/>
          </p:nvPr>
        </p:nvSpPr>
        <p:spPr>
          <a:xfrm>
            <a:off x="4009133" y="41423"/>
            <a:ext cx="5134867" cy="369332"/>
          </a:xfrm>
        </p:spPr>
        <p:txBody>
          <a:bodyPr>
            <a:normAutofit/>
          </a:bodyPr>
          <a:lstStyle/>
          <a:p>
            <a:pPr algn="r"/>
            <a:r>
              <a:rPr lang="en-US" sz="1800" b="1" dirty="0">
                <a:latin typeface="Arial" panose="020B0604020202020204" pitchFamily="34" charset="0"/>
                <a:cs typeface="Arial" panose="020B0604020202020204" pitchFamily="34" charset="0"/>
              </a:rPr>
              <a:t>DEPARTMENT OF HUMAN RESOURCES</a:t>
            </a:r>
          </a:p>
        </p:txBody>
      </p:sp>
      <p:sp>
        <p:nvSpPr>
          <p:cNvPr id="2" name="TextBox 1"/>
          <p:cNvSpPr txBox="1"/>
          <p:nvPr/>
        </p:nvSpPr>
        <p:spPr>
          <a:xfrm>
            <a:off x="67551" y="473967"/>
            <a:ext cx="35662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CURRENT EVENTS AND INFORMATION</a:t>
            </a:r>
          </a:p>
        </p:txBody>
      </p:sp>
      <p:sp>
        <p:nvSpPr>
          <p:cNvPr id="16" name="TextBox 15"/>
          <p:cNvSpPr txBox="1"/>
          <p:nvPr/>
        </p:nvSpPr>
        <p:spPr>
          <a:xfrm>
            <a:off x="67551" y="4313415"/>
            <a:ext cx="26382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ADDITIONAL INFORMATION</a:t>
            </a:r>
          </a:p>
        </p:txBody>
      </p:sp>
      <p:sp>
        <p:nvSpPr>
          <p:cNvPr id="6" name="TextBox 5">
            <a:extLst>
              <a:ext uri="{FF2B5EF4-FFF2-40B4-BE49-F238E27FC236}">
                <a16:creationId xmlns:a16="http://schemas.microsoft.com/office/drawing/2014/main" id="{24C5786F-C6A3-D0A3-3947-57F8F4EA19BA}"/>
              </a:ext>
            </a:extLst>
          </p:cNvPr>
          <p:cNvSpPr txBox="1"/>
          <p:nvPr/>
        </p:nvSpPr>
        <p:spPr>
          <a:xfrm>
            <a:off x="158831" y="4675877"/>
            <a:ext cx="8826337" cy="163121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MPD -1st Wednesday of the Month – Pre-Retirement Briefing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MPD/CAC office closed 0900-1300, every 3rd Wednesday of the Month for training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Follow Army TAP on social media! https://www.facebook.com/APGTAP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https://www.linkedin.com/in/apgtap/</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Follow APG RETIREMENT SERVICES on Facebook –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https://facebook.com/apgretirementservices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Director – Matthew Reed, 410-306-2301, matthew.b.reed16.civ@army.mil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ASAP – Vivian Jackson, 410-278-1716, </a:t>
            </a:r>
            <a:r>
              <a:rPr lang="en-US" sz="1200" b="1" dirty="0">
                <a:solidFill>
                  <a:prstClr val="black"/>
                </a:solidFill>
                <a:latin typeface="Arial" panose="020B0604020202020204" pitchFamily="34" charset="0"/>
                <a:cs typeface="Arial" panose="020B0604020202020204" pitchFamily="34" charset="0"/>
              </a:rPr>
              <a:t>vivian.a.jackson.civ@army.mil</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MPD – Delissa R. Greene, 410-306-2303, </a:t>
            </a:r>
            <a:r>
              <a:rPr lang="en-US" sz="1200" b="1" dirty="0">
                <a:solidFill>
                  <a:prstClr val="black"/>
                </a:solidFill>
                <a:latin typeface="Arial" panose="020B0604020202020204" pitchFamily="34" charset="0"/>
                <a:cs typeface="Arial" panose="020B0604020202020204" pitchFamily="34" charset="0"/>
              </a:rPr>
              <a:t>delissa.r.rodgersgreene.civ@army.mil</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3CAC6DF5-2917-2483-37A7-BD09FEDC3999}"/>
              </a:ext>
            </a:extLst>
          </p:cNvPr>
          <p:cNvSpPr txBox="1"/>
          <p:nvPr/>
        </p:nvSpPr>
        <p:spPr>
          <a:xfrm>
            <a:off x="67551" y="845681"/>
            <a:ext cx="3684313" cy="132343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Army Substance Abuse Program</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Problematic Gambling Awareness Month - 1-800-522-4700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988 if you are in crisis - APG EAP</a:t>
            </a:r>
          </a:p>
        </p:txBody>
      </p:sp>
      <p:sp>
        <p:nvSpPr>
          <p:cNvPr id="14" name="TextBox 13">
            <a:extLst>
              <a:ext uri="{FF2B5EF4-FFF2-40B4-BE49-F238E27FC236}">
                <a16:creationId xmlns:a16="http://schemas.microsoft.com/office/drawing/2014/main" id="{F77CCF64-ECF5-C92B-5D58-E8885991C38A}"/>
              </a:ext>
            </a:extLst>
          </p:cNvPr>
          <p:cNvSpPr txBox="1"/>
          <p:nvPr/>
        </p:nvSpPr>
        <p:spPr>
          <a:xfrm>
            <a:off x="4571999" y="377311"/>
            <a:ext cx="4357225" cy="37548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Military Personnel Division- Janet Barr, Bldg 4305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Pre-Retirement Briefing: 02 0800 Apr 25, Rm 243B</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prstClr val="black"/>
                </a:solidFill>
                <a:latin typeface="Arial" panose="020B0604020202020204" pitchFamily="34" charset="0"/>
                <a:cs typeface="Arial" panose="020B0604020202020204" pitchFamily="34" charset="0"/>
              </a:rPr>
              <a:t>Pre-Separation Brief: 04 0800 April 2025. Rm 243B</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indent="-171450">
              <a:buFont typeface="Wingdings" panose="05000000000000000000" pitchFamily="2" charset="2"/>
              <a:buChar char="§"/>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TAP Week: 07-11 April 2025, Rm 243B, to register call 410-306-2358</a:t>
            </a:r>
          </a:p>
          <a:p>
            <a:pPr marL="171450" indent="-171450">
              <a:buFont typeface="Wingdings" panose="05000000000000000000" pitchFamily="2" charset="2"/>
              <a:buChar char="§"/>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indent="-171450">
              <a:buFont typeface="Wingdings" panose="05000000000000000000" pitchFamily="2" charset="2"/>
              <a:buChar char="§"/>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APG CNO/CAO Training: 08-10 Apr 25</a:t>
            </a:r>
          </a:p>
          <a:p>
            <a:pPr marL="171450" indent="-171450">
              <a:buFont typeface="Wingdings" panose="05000000000000000000" pitchFamily="2" charset="2"/>
              <a:buChar char="§"/>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Retiree Council Meeting:</a:t>
            </a:r>
            <a:r>
              <a:rPr lang="en-US" sz="1400" dirty="0">
                <a:solidFill>
                  <a:prstClr val="black"/>
                </a:solidFill>
                <a:latin typeface="Arial" panose="020B0604020202020204" pitchFamily="34" charset="0"/>
                <a:cs typeface="Arial" panose="020B0604020202020204" pitchFamily="34" charset="0"/>
              </a:rPr>
              <a:t>19</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0900 Apr 25</a:t>
            </a:r>
            <a:r>
              <a:rPr lang="en-US" sz="1400" dirty="0">
                <a:solidFill>
                  <a:prstClr val="black"/>
                </a:solidFill>
                <a:latin typeface="Arial" panose="020B0604020202020204" pitchFamily="34" charset="0"/>
                <a:cs typeface="Arial" panose="020B0604020202020204" pitchFamily="34" charset="0"/>
              </a:rPr>
              <a:t>, DHR Main Conference Rm</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prstClr val="black"/>
                </a:solidFill>
                <a:latin typeface="Arial" panose="020B0604020202020204" pitchFamily="34" charset="0"/>
                <a:cs typeface="Arial" panose="020B0604020202020204" pitchFamily="34" charset="0"/>
              </a:rPr>
              <a:t>20</a:t>
            </a:r>
            <a:r>
              <a:rPr lang="en-US" sz="1400" baseline="30000" dirty="0">
                <a:solidFill>
                  <a:prstClr val="black"/>
                </a:solidFill>
                <a:latin typeface="Arial" panose="020B0604020202020204" pitchFamily="34" charset="0"/>
                <a:cs typeface="Arial" panose="020B0604020202020204" pitchFamily="34" charset="0"/>
              </a:rPr>
              <a:t>th</a:t>
            </a:r>
            <a:r>
              <a:rPr lang="en-US" sz="1400" dirty="0">
                <a:solidFill>
                  <a:prstClr val="black"/>
                </a:solidFill>
                <a:latin typeface="Arial" panose="020B0604020202020204" pitchFamily="34" charset="0"/>
                <a:cs typeface="Arial" panose="020B0604020202020204" pitchFamily="34" charset="0"/>
              </a:rPr>
              <a:t> CBRNE Soldier Readiness Processing (SRP): 08 May 2025 @ Kirk Clinic</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EB3115FB-CB46-1693-63E7-922F6B002A4D}"/>
              </a:ext>
            </a:extLst>
          </p:cNvPr>
          <p:cNvSpPr txBox="1"/>
          <p:nvPr/>
        </p:nvSpPr>
        <p:spPr>
          <a:xfrm>
            <a:off x="123125" y="2131637"/>
            <a:ext cx="4250369" cy="2000548"/>
          </a:xfrm>
          <a:prstGeom prst="rect">
            <a:avLst/>
          </a:prstGeom>
          <a:noFill/>
        </p:spPr>
        <p:txBody>
          <a:bodyPr wrap="square">
            <a:spAutoFit/>
          </a:bodyPr>
          <a:lstStyle/>
          <a:p>
            <a:pPr marL="285750" indent="-285750">
              <a:buFont typeface="Wingdings" panose="05000000000000000000" pitchFamily="2" charset="2"/>
              <a:buChar char="§"/>
            </a:pPr>
            <a:r>
              <a:rPr lang="en-US" sz="1400" dirty="0"/>
              <a:t>Alcohol Awareness Month- Apr.</a:t>
            </a:r>
          </a:p>
          <a:p>
            <a:pPr marL="285750" indent="-285750">
              <a:buFont typeface="Wingdings" panose="05000000000000000000" pitchFamily="2" charset="2"/>
              <a:buChar char="§"/>
            </a:pPr>
            <a:endParaRPr lang="en-US" sz="800" dirty="0"/>
          </a:p>
          <a:p>
            <a:pPr marL="285750" indent="-285750">
              <a:buFont typeface="Wingdings" panose="05000000000000000000" pitchFamily="2" charset="2"/>
              <a:buChar char="§"/>
            </a:pPr>
            <a:r>
              <a:rPr lang="en-US" sz="1400" dirty="0"/>
              <a:t>Prime for Life 14-16 Apr.</a:t>
            </a:r>
          </a:p>
          <a:p>
            <a:pPr marL="285750" indent="-285750">
              <a:buFont typeface="Wingdings" panose="05000000000000000000" pitchFamily="2" charset="2"/>
              <a:buChar char="§"/>
            </a:pPr>
            <a:endParaRPr lang="en-US" sz="800" dirty="0"/>
          </a:p>
          <a:p>
            <a:pPr marL="285750" indent="-285750">
              <a:buFont typeface="Wingdings" panose="05000000000000000000" pitchFamily="2" charset="2"/>
              <a:buChar char="§"/>
            </a:pPr>
            <a:r>
              <a:rPr lang="en-US" sz="1400" dirty="0"/>
              <a:t>Personal Readiness Training 22 Apr. – Teams</a:t>
            </a:r>
          </a:p>
          <a:p>
            <a:pPr marL="285750" indent="-285750">
              <a:buFont typeface="Wingdings" panose="05000000000000000000" pitchFamily="2" charset="2"/>
              <a:buChar char="§"/>
            </a:pPr>
            <a:endParaRPr lang="en-US" sz="800" dirty="0"/>
          </a:p>
          <a:p>
            <a:pPr marL="285750" indent="-285750">
              <a:buFont typeface="Wingdings" panose="05000000000000000000" pitchFamily="2" charset="2"/>
              <a:buChar char="§"/>
            </a:pPr>
            <a:r>
              <a:rPr lang="en-US" sz="1400" dirty="0"/>
              <a:t>Prescription Take Back 21-25 Apr.</a:t>
            </a:r>
          </a:p>
          <a:p>
            <a:pPr marL="285750" indent="-285750">
              <a:buFont typeface="Wingdings" panose="05000000000000000000" pitchFamily="2" charset="2"/>
              <a:buChar char="§"/>
            </a:pPr>
            <a:endParaRPr lang="en-US" sz="800" dirty="0"/>
          </a:p>
          <a:p>
            <a:pPr marL="285750" indent="-285750">
              <a:buFont typeface="Wingdings" panose="05000000000000000000" pitchFamily="2" charset="2"/>
              <a:buChar char="§"/>
            </a:pPr>
            <a:r>
              <a:rPr lang="en-US" sz="1400" dirty="0"/>
              <a:t>Unit Prevention Leader Course 4-6 May</a:t>
            </a:r>
          </a:p>
          <a:p>
            <a:pPr marL="285750" indent="-285750">
              <a:buFont typeface="Wingdings" panose="05000000000000000000" pitchFamily="2" charset="2"/>
              <a:buChar char="§"/>
            </a:pPr>
            <a:endParaRPr lang="en-US" sz="800" dirty="0"/>
          </a:p>
          <a:p>
            <a:pPr marL="285750" indent="-285750">
              <a:buFont typeface="Wingdings" panose="05000000000000000000" pitchFamily="2" charset="2"/>
              <a:buChar char="§"/>
            </a:pPr>
            <a:r>
              <a:rPr lang="en-US" sz="1400" dirty="0"/>
              <a:t>ASAP APG Family Wellness Day- 14 May</a:t>
            </a:r>
          </a:p>
        </p:txBody>
      </p:sp>
    </p:spTree>
    <p:extLst>
      <p:ext uri="{BB962C8B-B14F-4D97-AF65-F5344CB8AC3E}">
        <p14:creationId xmlns:p14="http://schemas.microsoft.com/office/powerpoint/2010/main" val="107698881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176" y="1706880"/>
            <a:ext cx="8741664" cy="3331464"/>
          </a:xfrm>
        </p:spPr>
        <p:txBody>
          <a:bodyPr>
            <a:normAutofit/>
          </a:bodyPr>
          <a:lstStyle/>
          <a:p>
            <a:pPr marL="0" indent="0" algn="ctr">
              <a:buNone/>
            </a:pPr>
            <a:r>
              <a:rPr lang="en-US" sz="4800" dirty="0">
                <a:solidFill>
                  <a:srgbClr val="002060"/>
                </a:solidFill>
              </a:rPr>
              <a:t>DEPARTMENT OF PUBLIC WORKS (DPW)</a:t>
            </a:r>
          </a:p>
          <a:p>
            <a:pPr marL="0" indent="0" algn="ctr">
              <a:buNone/>
            </a:pPr>
            <a:endParaRPr lang="en-US" sz="800" dirty="0">
              <a:solidFill>
                <a:srgbClr val="002060"/>
              </a:solidFill>
            </a:endParaRPr>
          </a:p>
          <a:p>
            <a:pPr marL="0" indent="0" algn="ctr">
              <a:buNone/>
            </a:pPr>
            <a:r>
              <a:rPr lang="en-US" sz="4800" b="0" dirty="0">
                <a:solidFill>
                  <a:srgbClr val="002060"/>
                </a:solidFill>
              </a:rPr>
              <a:t>Natural Resources</a:t>
            </a:r>
          </a:p>
          <a:p>
            <a:pPr marL="0" indent="0" algn="ctr">
              <a:buNone/>
            </a:pPr>
            <a:endParaRPr lang="en-US" sz="4800" dirty="0">
              <a:solidFill>
                <a:schemeClr val="accent3"/>
              </a:solidFill>
            </a:endParaRPr>
          </a:p>
          <a:p>
            <a:pPr marL="0" indent="0" algn="ctr">
              <a:buNone/>
            </a:pPr>
            <a:endParaRPr lang="en-US" sz="4800" dirty="0">
              <a:solidFill>
                <a:schemeClr val="accent3"/>
              </a:solidFill>
            </a:endParaRPr>
          </a:p>
        </p:txBody>
      </p:sp>
    </p:spTree>
    <p:extLst>
      <p:ext uri="{BB962C8B-B14F-4D97-AF65-F5344CB8AC3E}">
        <p14:creationId xmlns:p14="http://schemas.microsoft.com/office/powerpoint/2010/main" val="1903257453"/>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311716" y="531651"/>
            <a:ext cx="19352" cy="3921801"/>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1621" y="4453452"/>
            <a:ext cx="9144000" cy="0"/>
          </a:xfrm>
          <a:prstGeom prst="line">
            <a:avLst/>
          </a:prstGeom>
          <a:ln w="38100"/>
        </p:spPr>
        <p:style>
          <a:lnRef idx="1">
            <a:schemeClr val="dk1"/>
          </a:lnRef>
          <a:fillRef idx="0">
            <a:schemeClr val="dk1"/>
          </a:fillRef>
          <a:effectRef idx="0">
            <a:schemeClr val="dk1"/>
          </a:effectRef>
          <a:fontRef idx="minor">
            <a:schemeClr val="tx1"/>
          </a:fontRef>
        </p:style>
      </p:cxnSp>
      <p:sp>
        <p:nvSpPr>
          <p:cNvPr id="4" name="Title 3"/>
          <p:cNvSpPr>
            <a:spLocks noGrp="1"/>
          </p:cNvSpPr>
          <p:nvPr>
            <p:ph type="title"/>
          </p:nvPr>
        </p:nvSpPr>
        <p:spPr>
          <a:xfrm>
            <a:off x="2932281" y="64432"/>
            <a:ext cx="6153133" cy="369332"/>
          </a:xfrm>
        </p:spPr>
        <p:txBody>
          <a:bodyPr/>
          <a:lstStyle/>
          <a:p>
            <a:pPr algn="l"/>
            <a:r>
              <a:rPr lang="en-US" sz="2000" dirty="0"/>
              <a:t>Directorate of Public Works - Natural Resources</a:t>
            </a:r>
          </a:p>
        </p:txBody>
      </p:sp>
      <p:sp>
        <p:nvSpPr>
          <p:cNvPr id="2" name="TextBox 1"/>
          <p:cNvSpPr txBox="1"/>
          <p:nvPr/>
        </p:nvSpPr>
        <p:spPr>
          <a:xfrm>
            <a:off x="20344" y="664190"/>
            <a:ext cx="24235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PROGRAM</a:t>
            </a:r>
            <a:r>
              <a:rPr kumimoji="0" lang="en-US" sz="1400" b="1" i="0" u="sng" strike="noStrike" kern="1200" cap="none" spc="0" normalizeH="0" noProof="0" dirty="0">
                <a:ln>
                  <a:noFill/>
                </a:ln>
                <a:solidFill>
                  <a:srgbClr val="002060"/>
                </a:solidFill>
                <a:effectLst/>
                <a:uLnTx/>
                <a:uFillTx/>
                <a:latin typeface="Arial" panose="020B0604020202020204"/>
                <a:ea typeface="+mn-ea"/>
                <a:cs typeface="+mn-cs"/>
              </a:rPr>
              <a:t> </a:t>
            </a: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INFORMATION</a:t>
            </a:r>
          </a:p>
        </p:txBody>
      </p:sp>
      <p:sp>
        <p:nvSpPr>
          <p:cNvPr id="10" name="TextBox 9"/>
          <p:cNvSpPr txBox="1"/>
          <p:nvPr/>
        </p:nvSpPr>
        <p:spPr>
          <a:xfrm>
            <a:off x="4447036" y="753488"/>
            <a:ext cx="36752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UPCOMING EVENTS AND INFORMATION</a:t>
            </a:r>
          </a:p>
        </p:txBody>
      </p:sp>
      <p:sp>
        <p:nvSpPr>
          <p:cNvPr id="16" name="TextBox 15"/>
          <p:cNvSpPr txBox="1"/>
          <p:nvPr/>
        </p:nvSpPr>
        <p:spPr>
          <a:xfrm>
            <a:off x="94596" y="4482719"/>
            <a:ext cx="23492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dirty="0">
                <a:solidFill>
                  <a:srgbClr val="002060"/>
                </a:solidFill>
                <a:latin typeface="Arial" panose="020B0604020202020204"/>
              </a:rPr>
              <a:t>CONTACT </a:t>
            </a: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INFORMATION</a:t>
            </a:r>
          </a:p>
        </p:txBody>
      </p:sp>
      <p:sp>
        <p:nvSpPr>
          <p:cNvPr id="23" name="TextBox 22"/>
          <p:cNvSpPr txBox="1"/>
          <p:nvPr/>
        </p:nvSpPr>
        <p:spPr>
          <a:xfrm>
            <a:off x="4321392" y="4589731"/>
            <a:ext cx="4656996" cy="15604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iSportsman</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tab pos="457200" algn="l"/>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APG portal for permit purchases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tab pos="457200" algn="l"/>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Hunting, Fishing, Firewood </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tab pos="457200" algn="l"/>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Contact for Natural Resources questions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tab pos="457200" algn="l"/>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Website:  </a:t>
            </a:r>
            <a:r>
              <a:rPr kumimoji="0" lang="en-US" sz="1400" b="0"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hlinkClick r:id="rId3"/>
              </a:rPr>
              <a:t>https://aberdeen.isportsman.net</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lang="en-US" sz="1400" b="1" dirty="0">
              <a:solidFill>
                <a:prstClr val="black"/>
              </a:solidFill>
              <a:latin typeface="Arial" panose="020B0604020202020204"/>
            </a:endParaRPr>
          </a:p>
        </p:txBody>
      </p:sp>
      <p:pic>
        <p:nvPicPr>
          <p:cNvPr id="3" name="Picture 2">
            <a:extLst>
              <a:ext uri="{FF2B5EF4-FFF2-40B4-BE49-F238E27FC236}">
                <a16:creationId xmlns:a16="http://schemas.microsoft.com/office/drawing/2014/main" id="{1B90BF4F-8815-82F7-99D4-A545119EFD96}"/>
              </a:ext>
            </a:extLst>
          </p:cNvPr>
          <p:cNvPicPr>
            <a:picLocks noChangeAspect="1"/>
          </p:cNvPicPr>
          <p:nvPr/>
        </p:nvPicPr>
        <p:blipFill>
          <a:blip r:embed="rId4"/>
          <a:stretch>
            <a:fillRect/>
          </a:stretch>
        </p:blipFill>
        <p:spPr>
          <a:xfrm>
            <a:off x="156559" y="2980814"/>
            <a:ext cx="4029805" cy="1371719"/>
          </a:xfrm>
          <a:prstGeom prst="rect">
            <a:avLst/>
          </a:prstGeom>
        </p:spPr>
      </p:pic>
      <p:pic>
        <p:nvPicPr>
          <p:cNvPr id="6" name="Picture 5">
            <a:extLst>
              <a:ext uri="{FF2B5EF4-FFF2-40B4-BE49-F238E27FC236}">
                <a16:creationId xmlns:a16="http://schemas.microsoft.com/office/drawing/2014/main" id="{A021E24A-D610-8F85-D9D5-4AF9F02AC79D}"/>
              </a:ext>
            </a:extLst>
          </p:cNvPr>
          <p:cNvPicPr>
            <a:picLocks noChangeAspect="1"/>
          </p:cNvPicPr>
          <p:nvPr/>
        </p:nvPicPr>
        <p:blipFill>
          <a:blip r:embed="rId5"/>
          <a:srcRect l="7508" r="4054" b="13712"/>
          <a:stretch/>
        </p:blipFill>
        <p:spPr>
          <a:xfrm>
            <a:off x="4686814" y="2264244"/>
            <a:ext cx="1597841" cy="2078683"/>
          </a:xfrm>
          <a:prstGeom prst="rect">
            <a:avLst/>
          </a:prstGeom>
          <a:ln w="9525">
            <a:solidFill>
              <a:schemeClr val="tx1"/>
            </a:solidFill>
          </a:ln>
        </p:spPr>
      </p:pic>
      <p:grpSp>
        <p:nvGrpSpPr>
          <p:cNvPr id="14" name="Group 13">
            <a:extLst>
              <a:ext uri="{FF2B5EF4-FFF2-40B4-BE49-F238E27FC236}">
                <a16:creationId xmlns:a16="http://schemas.microsoft.com/office/drawing/2014/main" id="{7B55C7C4-BC1A-31AF-B14F-474E8128B3EF}"/>
              </a:ext>
            </a:extLst>
          </p:cNvPr>
          <p:cNvGrpSpPr/>
          <p:nvPr/>
        </p:nvGrpSpPr>
        <p:grpSpPr>
          <a:xfrm>
            <a:off x="6600501" y="2324309"/>
            <a:ext cx="2116738" cy="2007204"/>
            <a:chOff x="6817159" y="2112579"/>
            <a:chExt cx="2026200" cy="2007204"/>
          </a:xfrm>
        </p:grpSpPr>
        <p:pic>
          <p:nvPicPr>
            <p:cNvPr id="5" name="Picture 4">
              <a:extLst>
                <a:ext uri="{FF2B5EF4-FFF2-40B4-BE49-F238E27FC236}">
                  <a16:creationId xmlns:a16="http://schemas.microsoft.com/office/drawing/2014/main" id="{08AC5D8C-CB41-FED1-D596-8CC4207F3751}"/>
                </a:ext>
              </a:extLst>
            </p:cNvPr>
            <p:cNvPicPr>
              <a:picLocks noChangeAspect="1"/>
            </p:cNvPicPr>
            <p:nvPr/>
          </p:nvPicPr>
          <p:blipFill>
            <a:blip r:embed="rId6"/>
            <a:stretch>
              <a:fillRect/>
            </a:stretch>
          </p:blipFill>
          <p:spPr>
            <a:xfrm>
              <a:off x="6817159" y="2112579"/>
              <a:ext cx="2026200" cy="2007204"/>
            </a:xfrm>
            <a:prstGeom prst="rect">
              <a:avLst/>
            </a:prstGeom>
            <a:ln w="28575">
              <a:solidFill>
                <a:srgbClr val="007A37"/>
              </a:solidFill>
            </a:ln>
          </p:spPr>
        </p:pic>
        <p:sp>
          <p:nvSpPr>
            <p:cNvPr id="8" name="TextBox 7">
              <a:extLst>
                <a:ext uri="{FF2B5EF4-FFF2-40B4-BE49-F238E27FC236}">
                  <a16:creationId xmlns:a16="http://schemas.microsoft.com/office/drawing/2014/main" id="{0CA5A4C8-F8AB-ABA4-7434-359D11F6C7A1}"/>
                </a:ext>
              </a:extLst>
            </p:cNvPr>
            <p:cNvSpPr txBox="1"/>
            <p:nvPr/>
          </p:nvSpPr>
          <p:spPr>
            <a:xfrm>
              <a:off x="7449329" y="3840905"/>
              <a:ext cx="761859" cy="261610"/>
            </a:xfrm>
            <a:prstGeom prst="rect">
              <a:avLst/>
            </a:prstGeom>
            <a:noFill/>
            <a:ln w="12700">
              <a:solidFill>
                <a:srgbClr val="007A37"/>
              </a:solidFill>
            </a:ln>
          </p:spPr>
          <p:txBody>
            <a:bodyPr wrap="square" rtlCol="0">
              <a:spAutoFit/>
            </a:bodyPr>
            <a:lstStyle/>
            <a:p>
              <a:r>
                <a:rPr lang="en-US" sz="1100" b="1" dirty="0">
                  <a:solidFill>
                    <a:srgbClr val="007A37"/>
                  </a:solidFill>
                </a:rPr>
                <a:t>20 Years</a:t>
              </a:r>
            </a:p>
          </p:txBody>
        </p:sp>
      </p:grpSp>
      <p:sp>
        <p:nvSpPr>
          <p:cNvPr id="17" name="TextBox 16">
            <a:extLst>
              <a:ext uri="{FF2B5EF4-FFF2-40B4-BE49-F238E27FC236}">
                <a16:creationId xmlns:a16="http://schemas.microsoft.com/office/drawing/2014/main" id="{D820FFF4-07A0-DE33-DC50-490FE43FE2A4}"/>
              </a:ext>
            </a:extLst>
          </p:cNvPr>
          <p:cNvSpPr txBox="1"/>
          <p:nvPr/>
        </p:nvSpPr>
        <p:spPr>
          <a:xfrm>
            <a:off x="0" y="980199"/>
            <a:ext cx="4282622" cy="3214791"/>
          </a:xfrm>
          <a:prstGeom prst="rect">
            <a:avLst/>
          </a:prstGeom>
          <a:noFill/>
        </p:spPr>
        <p:txBody>
          <a:bodyPr wrap="square">
            <a:spAutoFit/>
          </a:bodyPr>
          <a:lstStyle/>
          <a:p>
            <a:pPr marR="0" lvl="0" algn="l" defTabSz="457200" rtl="0" eaLnBrk="1" fontAlgn="auto" latinLnBrk="0" hangingPunct="1">
              <a:lnSpc>
                <a:spcPct val="150000"/>
              </a:lnSpc>
              <a:spcBef>
                <a:spcPts val="0"/>
              </a:spcBef>
              <a:spcAft>
                <a:spcPts val="0"/>
              </a:spcAft>
              <a:buClrTx/>
              <a:buSzTx/>
              <a:tabLst>
                <a:tab pos="457200" algn="l"/>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Baby Wildlife</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tab pos="457200" algn="l"/>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Rarely </a:t>
            </a:r>
            <a:r>
              <a:rPr lang="en-US"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abandoned by parents</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tab pos="457200" algn="l"/>
              </a:tabLst>
              <a:defRPr/>
            </a:pPr>
            <a:r>
              <a:rPr lang="en-US"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Assess situation </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tab pos="457200" algn="l"/>
              </a:tabLst>
              <a:defRPr/>
            </a:pPr>
            <a:r>
              <a:rPr lang="en-US"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If visibly injured contact licensed rehabilitator</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tab pos="457200" algn="l"/>
              </a:tabLst>
              <a:defRPr/>
            </a:pPr>
            <a:r>
              <a:rPr lang="en-US"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Observe from a distance and keep pets away</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tab pos="457200" algn="l"/>
              </a:tabLst>
              <a:defRPr/>
            </a:pPr>
            <a:r>
              <a:rPr lang="en-US"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Best chance of survival is with parents</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tab pos="457200" algn="l"/>
              </a:tabLst>
              <a:defRPr/>
            </a:pPr>
            <a:endParaRPr lang="en-US"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tab pos="457200" algn="l"/>
              </a:tabLst>
              <a:defRPr/>
            </a:pPr>
            <a:endParaRPr lang="en-US"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tab pos="457200" algn="l"/>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R="0" lvl="1" algn="l" defTabSz="457200" rtl="0" eaLnBrk="1" fontAlgn="auto" latinLnBrk="0" hangingPunct="1">
              <a:lnSpc>
                <a:spcPts val="1800"/>
              </a:lnSpc>
              <a:spcBef>
                <a:spcPts val="0"/>
              </a:spcBef>
              <a:spcAft>
                <a:spcPts val="0"/>
              </a:spcAft>
              <a:buClrTx/>
              <a:buSzTx/>
              <a:tabLst>
                <a:tab pos="457200" algn="l"/>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63B11C0-E935-9AB2-8933-1AE613C7DA35}"/>
              </a:ext>
            </a:extLst>
          </p:cNvPr>
          <p:cNvSpPr txBox="1"/>
          <p:nvPr/>
        </p:nvSpPr>
        <p:spPr>
          <a:xfrm>
            <a:off x="4572000" y="1129726"/>
            <a:ext cx="4460365" cy="1169551"/>
          </a:xfrm>
          <a:prstGeom prst="rect">
            <a:avLst/>
          </a:prstGeom>
          <a:noFill/>
        </p:spPr>
        <p:txBody>
          <a:bodyPr wrap="square">
            <a:spAutoFit/>
          </a:bodyPr>
          <a:lstStyle/>
          <a:p>
            <a:pPr marL="0" marR="0"/>
            <a:r>
              <a:rPr lang="en-US" sz="1400" dirty="0">
                <a:effectLst/>
                <a:ea typeface="Aptos" panose="020B0004020202020204" pitchFamily="34" charset="0"/>
                <a:cs typeface="Aptos" panose="020B0004020202020204" pitchFamily="34" charset="0"/>
              </a:rPr>
              <a:t>Arbor Day 2 APR 2025 for State of Maryland and APG</a:t>
            </a:r>
          </a:p>
          <a:p>
            <a:pPr marL="0" marR="0"/>
            <a:endParaRPr lang="en-US" sz="1400" dirty="0">
              <a:ea typeface="Aptos" panose="020B0004020202020204" pitchFamily="34" charset="0"/>
              <a:cs typeface="Aptos" panose="020B0004020202020204" pitchFamily="34" charset="0"/>
            </a:endParaRPr>
          </a:p>
          <a:p>
            <a:pPr marL="0" marR="0"/>
            <a:r>
              <a:rPr lang="en-US" sz="1400" dirty="0">
                <a:effectLst/>
                <a:ea typeface="Aptos" panose="020B0004020202020204" pitchFamily="34" charset="0"/>
                <a:cs typeface="Aptos" panose="020B0004020202020204" pitchFamily="34" charset="0"/>
              </a:rPr>
              <a:t>20</a:t>
            </a:r>
            <a:r>
              <a:rPr lang="en-US" sz="1400" baseline="30000" dirty="0">
                <a:effectLst/>
                <a:ea typeface="Aptos" panose="020B0004020202020204" pitchFamily="34" charset="0"/>
                <a:cs typeface="Aptos" panose="020B0004020202020204" pitchFamily="34" charset="0"/>
              </a:rPr>
              <a:t>th</a:t>
            </a:r>
            <a:r>
              <a:rPr lang="en-US" sz="1400" dirty="0">
                <a:effectLst/>
                <a:ea typeface="Aptos" panose="020B0004020202020204" pitchFamily="34" charset="0"/>
                <a:cs typeface="Aptos" panose="020B0004020202020204" pitchFamily="34" charset="0"/>
              </a:rPr>
              <a:t> year of APG being recognized</a:t>
            </a:r>
          </a:p>
          <a:p>
            <a:pPr marL="0" marR="0"/>
            <a:r>
              <a:rPr lang="en-US" sz="1400" dirty="0">
                <a:effectLst/>
                <a:ea typeface="Aptos" panose="020B0004020202020204" pitchFamily="34" charset="0"/>
                <a:cs typeface="Aptos" panose="020B0004020202020204" pitchFamily="34" charset="0"/>
              </a:rPr>
              <a:t> </a:t>
            </a:r>
          </a:p>
          <a:p>
            <a:pPr marL="0" marR="0"/>
            <a:endParaRPr lang="en-US" sz="1400" dirty="0">
              <a:effectLst/>
              <a:ea typeface="Aptos" panose="020B0004020202020204" pitchFamily="34" charset="0"/>
              <a:cs typeface="Aptos" panose="020B0004020202020204" pitchFamily="34" charset="0"/>
            </a:endParaRPr>
          </a:p>
        </p:txBody>
      </p:sp>
      <p:pic>
        <p:nvPicPr>
          <p:cNvPr id="9" name="Picture 8">
            <a:extLst>
              <a:ext uri="{FF2B5EF4-FFF2-40B4-BE49-F238E27FC236}">
                <a16:creationId xmlns:a16="http://schemas.microsoft.com/office/drawing/2014/main" id="{F7DCA410-9927-B887-78D6-1BFC304A7CDD}"/>
              </a:ext>
            </a:extLst>
          </p:cNvPr>
          <p:cNvPicPr>
            <a:picLocks noChangeAspect="1"/>
          </p:cNvPicPr>
          <p:nvPr/>
        </p:nvPicPr>
        <p:blipFill>
          <a:blip r:embed="rId7"/>
          <a:stretch>
            <a:fillRect/>
          </a:stretch>
        </p:blipFill>
        <p:spPr>
          <a:xfrm>
            <a:off x="165612" y="4786524"/>
            <a:ext cx="3489950" cy="1477640"/>
          </a:xfrm>
          <a:prstGeom prst="rect">
            <a:avLst/>
          </a:prstGeom>
          <a:ln>
            <a:solidFill>
              <a:schemeClr val="tx1"/>
            </a:solidFill>
          </a:ln>
        </p:spPr>
      </p:pic>
      <p:sp>
        <p:nvSpPr>
          <p:cNvPr id="12" name="TextBox 11">
            <a:extLst>
              <a:ext uri="{FF2B5EF4-FFF2-40B4-BE49-F238E27FC236}">
                <a16:creationId xmlns:a16="http://schemas.microsoft.com/office/drawing/2014/main" id="{739F31B4-729C-0654-7875-B72BFAA26572}"/>
              </a:ext>
            </a:extLst>
          </p:cNvPr>
          <p:cNvSpPr txBox="1"/>
          <p:nvPr/>
        </p:nvSpPr>
        <p:spPr>
          <a:xfrm>
            <a:off x="150689" y="6195605"/>
            <a:ext cx="56514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POC</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usarmy.apg.usag.mbx.dpw-natural-resources- team@army.mil</a:t>
            </a:r>
          </a:p>
        </p:txBody>
      </p:sp>
    </p:spTree>
    <p:extLst>
      <p:ext uri="{BB962C8B-B14F-4D97-AF65-F5344CB8AC3E}">
        <p14:creationId xmlns:p14="http://schemas.microsoft.com/office/powerpoint/2010/main" val="1048987857"/>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67212-3D2A-E839-D923-C8E87561526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EE29DE-EB23-E3C0-CDFA-4D79A88C895C}"/>
              </a:ext>
            </a:extLst>
          </p:cNvPr>
          <p:cNvSpPr>
            <a:spLocks noGrp="1"/>
          </p:cNvSpPr>
          <p:nvPr>
            <p:ph idx="1"/>
          </p:nvPr>
        </p:nvSpPr>
        <p:spPr>
          <a:xfrm>
            <a:off x="685800" y="2209800"/>
            <a:ext cx="7772400" cy="1981200"/>
          </a:xfrm>
        </p:spPr>
        <p:txBody>
          <a:bodyPr>
            <a:normAutofit/>
          </a:bodyPr>
          <a:lstStyle/>
          <a:p>
            <a:pPr marL="0" indent="0" algn="ctr">
              <a:buNone/>
            </a:pPr>
            <a:r>
              <a:rPr lang="en-US" sz="4800" dirty="0">
                <a:solidFill>
                  <a:srgbClr val="002060"/>
                </a:solidFill>
              </a:rPr>
              <a:t>KIRK ARMY </a:t>
            </a:r>
          </a:p>
          <a:p>
            <a:pPr marL="0" indent="0" algn="ctr">
              <a:buNone/>
            </a:pPr>
            <a:r>
              <a:rPr lang="en-US" sz="4800" dirty="0">
                <a:solidFill>
                  <a:srgbClr val="002060"/>
                </a:solidFill>
              </a:rPr>
              <a:t>HOSPITAL</a:t>
            </a:r>
          </a:p>
        </p:txBody>
      </p:sp>
    </p:spTree>
    <p:extLst>
      <p:ext uri="{BB962C8B-B14F-4D97-AF65-F5344CB8AC3E}">
        <p14:creationId xmlns:p14="http://schemas.microsoft.com/office/powerpoint/2010/main" val="3715194083"/>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4399157" y="530949"/>
            <a:ext cx="22386" cy="3192744"/>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9291" y="3723693"/>
            <a:ext cx="9144000" cy="0"/>
          </a:xfrm>
          <a:prstGeom prst="line">
            <a:avLst/>
          </a:prstGeom>
          <a:ln w="38100"/>
        </p:spPr>
        <p:style>
          <a:lnRef idx="1">
            <a:schemeClr val="dk1"/>
          </a:lnRef>
          <a:fillRef idx="0">
            <a:schemeClr val="dk1"/>
          </a:fillRef>
          <a:effectRef idx="0">
            <a:schemeClr val="dk1"/>
          </a:effectRef>
          <a:fontRef idx="minor">
            <a:schemeClr val="tx1"/>
          </a:fontRef>
        </p:style>
      </p:cxnSp>
      <p:sp>
        <p:nvSpPr>
          <p:cNvPr id="4" name="Title 3"/>
          <p:cNvSpPr>
            <a:spLocks noGrp="1"/>
          </p:cNvSpPr>
          <p:nvPr>
            <p:ph type="title"/>
          </p:nvPr>
        </p:nvSpPr>
        <p:spPr>
          <a:xfrm>
            <a:off x="4835836" y="55718"/>
            <a:ext cx="4202910" cy="369332"/>
          </a:xfrm>
        </p:spPr>
        <p:txBody>
          <a:bodyPr/>
          <a:lstStyle/>
          <a:p>
            <a:pPr algn="r"/>
            <a:r>
              <a:rPr lang="en-US" sz="2000" b="1" dirty="0">
                <a:latin typeface="Arial"/>
                <a:cs typeface="Arial"/>
              </a:rPr>
              <a:t>Kirk U.S. Army Health Clinic</a:t>
            </a:r>
            <a:endParaRPr lang="en-US" dirty="0"/>
          </a:p>
        </p:txBody>
      </p:sp>
      <p:sp>
        <p:nvSpPr>
          <p:cNvPr id="2" name="TextBox 1"/>
          <p:cNvSpPr txBox="1"/>
          <p:nvPr/>
        </p:nvSpPr>
        <p:spPr>
          <a:xfrm>
            <a:off x="245163" y="674248"/>
            <a:ext cx="3566233" cy="307777"/>
          </a:xfrm>
          <a:prstGeom prst="rect">
            <a:avLst/>
          </a:prstGeom>
          <a:noFill/>
        </p:spPr>
        <p:txBody>
          <a:bodyPr wrap="none" rtlCol="0">
            <a:spAutoFit/>
          </a:bodyPr>
          <a:lstStyle/>
          <a:p>
            <a:r>
              <a:rPr lang="en-US" sz="1400" b="1" u="sng" dirty="0">
                <a:solidFill>
                  <a:srgbClr val="002060"/>
                </a:solidFill>
                <a:latin typeface="Arial" panose="020B0604020202020204"/>
              </a:rPr>
              <a:t>CURRENT EVENTS AND INFORMATION</a:t>
            </a:r>
          </a:p>
        </p:txBody>
      </p:sp>
      <p:sp>
        <p:nvSpPr>
          <p:cNvPr id="10" name="TextBox 9"/>
          <p:cNvSpPr txBox="1"/>
          <p:nvPr/>
        </p:nvSpPr>
        <p:spPr>
          <a:xfrm>
            <a:off x="5099672" y="672537"/>
            <a:ext cx="3675237" cy="307777"/>
          </a:xfrm>
          <a:prstGeom prst="rect">
            <a:avLst/>
          </a:prstGeom>
          <a:noFill/>
        </p:spPr>
        <p:txBody>
          <a:bodyPr wrap="none" rtlCol="0">
            <a:spAutoFit/>
          </a:bodyPr>
          <a:lstStyle/>
          <a:p>
            <a:r>
              <a:rPr lang="en-US" sz="1400" b="1" u="sng" dirty="0">
                <a:solidFill>
                  <a:srgbClr val="002060"/>
                </a:solidFill>
                <a:latin typeface="Arial" panose="020B0604020202020204"/>
              </a:rPr>
              <a:t>UPCOMING EVENTS AND INFORMATION</a:t>
            </a:r>
          </a:p>
        </p:txBody>
      </p:sp>
      <p:sp>
        <p:nvSpPr>
          <p:cNvPr id="16" name="TextBox 15"/>
          <p:cNvSpPr txBox="1"/>
          <p:nvPr/>
        </p:nvSpPr>
        <p:spPr>
          <a:xfrm>
            <a:off x="136613" y="3794487"/>
            <a:ext cx="2638286" cy="307777"/>
          </a:xfrm>
          <a:prstGeom prst="rect">
            <a:avLst/>
          </a:prstGeom>
          <a:noFill/>
        </p:spPr>
        <p:txBody>
          <a:bodyPr wrap="none" rtlCol="0">
            <a:spAutoFit/>
          </a:bodyPr>
          <a:lstStyle/>
          <a:p>
            <a:r>
              <a:rPr lang="en-US" sz="1400" b="1" u="sng" dirty="0">
                <a:solidFill>
                  <a:srgbClr val="002060"/>
                </a:solidFill>
                <a:latin typeface="Arial" panose="020B0604020202020204"/>
              </a:rPr>
              <a:t>ADDITIONAL INFORMATION</a:t>
            </a:r>
          </a:p>
        </p:txBody>
      </p:sp>
      <p:sp>
        <p:nvSpPr>
          <p:cNvPr id="3" name="TextBox 2">
            <a:extLst>
              <a:ext uri="{FF2B5EF4-FFF2-40B4-BE49-F238E27FC236}">
                <a16:creationId xmlns:a16="http://schemas.microsoft.com/office/drawing/2014/main" id="{AD80D389-AAFF-C617-CF51-A41862B47309}"/>
              </a:ext>
            </a:extLst>
          </p:cNvPr>
          <p:cNvSpPr txBox="1"/>
          <p:nvPr/>
        </p:nvSpPr>
        <p:spPr>
          <a:xfrm>
            <a:off x="293879" y="1085183"/>
            <a:ext cx="3811397" cy="2031325"/>
          </a:xfrm>
          <a:prstGeom prst="rect">
            <a:avLst/>
          </a:prstGeom>
          <a:noFill/>
        </p:spPr>
        <p:txBody>
          <a:bodyPr wrap="square" lIns="91440" tIns="45720" rIns="91440" bIns="45720" anchor="t">
            <a:spAutoFit/>
          </a:bodyPr>
          <a:lstStyle/>
          <a:p>
            <a:pPr fontAlgn="base">
              <a:buFont typeface="Arial" panose="020B0604020202020204" pitchFamily="34" charset="0"/>
              <a:buChar char="•"/>
            </a:pPr>
            <a:r>
              <a:rPr lang="en-US" sz="1400" dirty="0">
                <a:solidFill>
                  <a:srgbClr val="000000"/>
                </a:solidFill>
                <a:latin typeface="Arial"/>
                <a:cs typeface="Arial"/>
              </a:rPr>
              <a:t>     Sick</a:t>
            </a:r>
            <a:r>
              <a:rPr lang="en-US" sz="1400" b="0" i="0" u="none" strike="noStrike" dirty="0">
                <a:solidFill>
                  <a:srgbClr val="000000"/>
                </a:solidFill>
                <a:effectLst/>
                <a:latin typeface="Arial"/>
                <a:cs typeface="Arial"/>
              </a:rPr>
              <a:t> call is available for ADSM’s M-F for acute         issues. Check-in between 0730 and 0900</a:t>
            </a:r>
            <a:r>
              <a:rPr lang="en-US" sz="1400" b="0" i="0" dirty="0">
                <a:solidFill>
                  <a:srgbClr val="000000"/>
                </a:solidFill>
                <a:effectLst/>
                <a:latin typeface="Arial"/>
                <a:cs typeface="Arial"/>
              </a:rPr>
              <a:t>​</a:t>
            </a:r>
            <a:endParaRPr lang="en-US" dirty="0">
              <a:ea typeface="Calibri" panose="020F0502020204030204"/>
              <a:cs typeface="Calibri" panose="020F0502020204030204"/>
            </a:endParaRPr>
          </a:p>
          <a:p>
            <a:pPr algn="l" rtl="0" fontAlgn="base"/>
            <a:r>
              <a:rPr lang="en-US" sz="1400" b="0" i="0" dirty="0">
                <a:solidFill>
                  <a:srgbClr val="000000"/>
                </a:solidFill>
                <a:effectLst/>
                <a:latin typeface="Arial"/>
                <a:cs typeface="Arial"/>
              </a:rPr>
              <a:t>​</a:t>
            </a:r>
          </a:p>
          <a:p>
            <a:pPr algn="l" rtl="0" fontAlgn="base">
              <a:buFont typeface="Arial" panose="020B0604020202020204" pitchFamily="34" charset="0"/>
              <a:buChar char="•"/>
            </a:pPr>
            <a:r>
              <a:rPr lang="en-US" sz="1400" b="0" i="0" u="none" strike="noStrike" dirty="0">
                <a:solidFill>
                  <a:srgbClr val="000000"/>
                </a:solidFill>
                <a:effectLst/>
                <a:latin typeface="Arial"/>
                <a:cs typeface="Arial"/>
              </a:rPr>
              <a:t>     Next Readiness Rodeo is </a:t>
            </a:r>
            <a:r>
              <a:rPr lang="en-US" sz="1400" b="0" i="0" dirty="0">
                <a:solidFill>
                  <a:srgbClr val="000000"/>
                </a:solidFill>
                <a:effectLst/>
                <a:latin typeface="Arial"/>
                <a:cs typeface="Arial"/>
              </a:rPr>
              <a:t>​08 May</a:t>
            </a:r>
          </a:p>
          <a:p>
            <a:pPr algn="l" rtl="0" fontAlgn="base">
              <a:buFont typeface="Arial" panose="020B0604020202020204" pitchFamily="34" charset="0"/>
              <a:buChar char="•"/>
            </a:pPr>
            <a:endParaRPr lang="en-US" sz="1400" b="0" i="0" dirty="0">
              <a:solidFill>
                <a:srgbClr val="000000"/>
              </a:solidFill>
              <a:effectLst/>
              <a:latin typeface="Arial" panose="020B0604020202020204" pitchFamily="34" charset="0"/>
              <a:cs typeface="Arial" panose="020B0604020202020204" pitchFamily="34" charset="0"/>
            </a:endParaRPr>
          </a:p>
          <a:p>
            <a:pPr fontAlgn="base">
              <a:buFont typeface="Arial" panose="020B0604020202020204" pitchFamily="34" charset="0"/>
              <a:buChar char="•"/>
            </a:pPr>
            <a:r>
              <a:rPr lang="en-US" sz="1400" b="0" i="0" u="none" strike="noStrike" dirty="0">
                <a:solidFill>
                  <a:srgbClr val="000000"/>
                </a:solidFill>
                <a:effectLst/>
                <a:latin typeface="Arial"/>
                <a:cs typeface="Arial"/>
              </a:rPr>
              <a:t>     Refill Prescriptions through</a:t>
            </a:r>
            <a:r>
              <a:rPr lang="en-US" sz="1400" dirty="0">
                <a:solidFill>
                  <a:srgbClr val="000000"/>
                </a:solidFill>
                <a:latin typeface="Arial"/>
                <a:cs typeface="Arial"/>
              </a:rPr>
              <a:t> MHS- Genesis Patient</a:t>
            </a:r>
            <a:r>
              <a:rPr lang="en-US" sz="1400" b="0" i="0" u="none" strike="noStrike" dirty="0">
                <a:solidFill>
                  <a:srgbClr val="000000"/>
                </a:solidFill>
                <a:effectLst/>
                <a:latin typeface="Arial"/>
                <a:cs typeface="Arial"/>
              </a:rPr>
              <a:t> Portal</a:t>
            </a:r>
            <a:endParaRPr lang="en-US" sz="1400" b="0" i="0" dirty="0">
              <a:solidFill>
                <a:srgbClr val="000000"/>
              </a:solidFill>
              <a:effectLst/>
              <a:latin typeface="Arial"/>
              <a:cs typeface="Arial"/>
            </a:endParaRPr>
          </a:p>
          <a:p>
            <a:endParaRPr lang="en-US" sz="1400" dirty="0">
              <a:solidFill>
                <a:srgbClr val="000000"/>
              </a:solidFill>
              <a:latin typeface="Arial" panose="020B0604020202020204" pitchFamily="34" charset="0"/>
              <a:cs typeface="Arial"/>
            </a:endParaRPr>
          </a:p>
        </p:txBody>
      </p:sp>
      <p:sp>
        <p:nvSpPr>
          <p:cNvPr id="5" name="TextBox 4">
            <a:extLst>
              <a:ext uri="{FF2B5EF4-FFF2-40B4-BE49-F238E27FC236}">
                <a16:creationId xmlns:a16="http://schemas.microsoft.com/office/drawing/2014/main" id="{3DB5F940-6539-DA2F-DD3B-3B1CA2103038}"/>
              </a:ext>
            </a:extLst>
          </p:cNvPr>
          <p:cNvSpPr txBox="1"/>
          <p:nvPr/>
        </p:nvSpPr>
        <p:spPr>
          <a:xfrm>
            <a:off x="4423140" y="957770"/>
            <a:ext cx="4720859" cy="1600438"/>
          </a:xfrm>
          <a:prstGeom prst="rect">
            <a:avLst/>
          </a:prstGeom>
          <a:noFill/>
        </p:spPr>
        <p:txBody>
          <a:bodyPr wrap="square" lIns="91440" tIns="45720" rIns="91440" bIns="45720" anchor="t">
            <a:spAutoFit/>
          </a:bodyPr>
          <a:lstStyle/>
          <a:p>
            <a:pPr fontAlgn="base"/>
            <a:endParaRPr lang="en-US" sz="1400" dirty="0">
              <a:latin typeface="Arial"/>
              <a:cs typeface="Arial"/>
            </a:endParaRPr>
          </a:p>
          <a:p>
            <a:pPr fontAlgn="base">
              <a:buFont typeface="Arial" panose="020B0604020202020204" pitchFamily="34" charset="0"/>
              <a:buChar char="•"/>
            </a:pPr>
            <a:r>
              <a:rPr lang="en-US" sz="1400" dirty="0">
                <a:solidFill>
                  <a:srgbClr val="000000"/>
                </a:solidFill>
                <a:latin typeface="Arial"/>
                <a:cs typeface="Arial"/>
              </a:rPr>
              <a:t> 10 April – Commanders Call (Facility Closed 1230-1630)</a:t>
            </a:r>
          </a:p>
          <a:p>
            <a:pPr fontAlgn="base">
              <a:buFont typeface="Arial" panose="020B0604020202020204" pitchFamily="34" charset="0"/>
              <a:buChar char="•"/>
            </a:pPr>
            <a:endParaRPr lang="en-US" sz="1400" dirty="0">
              <a:solidFill>
                <a:srgbClr val="000000"/>
              </a:solidFill>
              <a:latin typeface="Arial"/>
              <a:cs typeface="Arial"/>
            </a:endParaRPr>
          </a:p>
          <a:p>
            <a:pPr fontAlgn="base">
              <a:buFont typeface="Arial" panose="020B0604020202020204" pitchFamily="34" charset="0"/>
              <a:buChar char="•"/>
            </a:pPr>
            <a:r>
              <a:rPr lang="en-US" sz="1400" dirty="0">
                <a:solidFill>
                  <a:srgbClr val="000000"/>
                </a:solidFill>
                <a:latin typeface="Arial"/>
                <a:cs typeface="Arial"/>
              </a:rPr>
              <a:t>  26 May – Memorial Day (Facility Closed)</a:t>
            </a:r>
          </a:p>
          <a:p>
            <a:pPr fontAlgn="base">
              <a:buFont typeface="Arial" panose="020B0604020202020204" pitchFamily="34" charset="0"/>
              <a:buChar char="•"/>
            </a:pPr>
            <a:endParaRPr lang="en-US" sz="1400" dirty="0">
              <a:solidFill>
                <a:srgbClr val="000000"/>
              </a:solidFill>
              <a:latin typeface="Arial"/>
              <a:cs typeface="Arial"/>
            </a:endParaRPr>
          </a:p>
          <a:p>
            <a:pPr fontAlgn="base">
              <a:buFont typeface="Arial" panose="020B0604020202020204" pitchFamily="34" charset="0"/>
              <a:buChar char="•"/>
            </a:pPr>
            <a:r>
              <a:rPr lang="en-US" sz="1400" dirty="0">
                <a:solidFill>
                  <a:srgbClr val="000000"/>
                </a:solidFill>
                <a:latin typeface="Arial"/>
                <a:cs typeface="Arial"/>
              </a:rPr>
              <a:t> 19 June – Juneteenth Day (Facility Closed)</a:t>
            </a:r>
          </a:p>
          <a:p>
            <a:pPr fontAlgn="base">
              <a:buFont typeface="Arial" panose="020B0604020202020204" pitchFamily="34" charset="0"/>
              <a:buChar char="•"/>
            </a:pPr>
            <a:endParaRPr lang="en-US" sz="1400" dirty="0">
              <a:solidFill>
                <a:srgbClr val="000000"/>
              </a:solidFill>
              <a:latin typeface="Arial"/>
              <a:cs typeface="Arial"/>
            </a:endParaRPr>
          </a:p>
        </p:txBody>
      </p:sp>
      <p:sp>
        <p:nvSpPr>
          <p:cNvPr id="6" name="TextBox 2">
            <a:extLst>
              <a:ext uri="{FF2B5EF4-FFF2-40B4-BE49-F238E27FC236}">
                <a16:creationId xmlns:a16="http://schemas.microsoft.com/office/drawing/2014/main" id="{7066E6A6-015C-B649-C419-B498A03A7678}"/>
              </a:ext>
            </a:extLst>
          </p:cNvPr>
          <p:cNvSpPr txBox="1"/>
          <p:nvPr/>
        </p:nvSpPr>
        <p:spPr>
          <a:xfrm>
            <a:off x="136613" y="4173058"/>
            <a:ext cx="8870773" cy="256993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sz="1400" dirty="0">
                <a:latin typeface="Arial"/>
                <a:cs typeface="Arial"/>
              </a:rPr>
              <a:t>Reminder: The Kirk appointment line is </a:t>
            </a:r>
            <a:r>
              <a:rPr lang="en-US" sz="1400" b="1" u="sng" dirty="0">
                <a:solidFill>
                  <a:schemeClr val="accent1"/>
                </a:solidFill>
                <a:latin typeface="Arial"/>
                <a:cs typeface="Arial"/>
              </a:rPr>
              <a:t>410-278-KIRK(5475)</a:t>
            </a:r>
            <a:r>
              <a:rPr lang="en-US" sz="1400" dirty="0">
                <a:latin typeface="Arial"/>
                <a:cs typeface="Arial"/>
              </a:rPr>
              <a:t>. You do not need to make appointments in-person.</a:t>
            </a:r>
          </a:p>
          <a:p>
            <a:pPr marL="285750" indent="-285750">
              <a:spcAft>
                <a:spcPts val="600"/>
              </a:spcAft>
              <a:buFont typeface="Arial" panose="020B0604020202020204" pitchFamily="34" charset="0"/>
              <a:buChar char="•"/>
            </a:pPr>
            <a:r>
              <a:rPr lang="en-US" sz="1400" dirty="0">
                <a:latin typeface="Arial"/>
                <a:cs typeface="Arial"/>
              </a:rPr>
              <a:t>Use the MHS-Genesis Patient Portal for an enhanced patient experience </a:t>
            </a:r>
          </a:p>
          <a:p>
            <a:pPr marL="285750" indent="-285750">
              <a:spcAft>
                <a:spcPts val="600"/>
              </a:spcAft>
              <a:buFont typeface="Arial" panose="020B0604020202020204" pitchFamily="34" charset="0"/>
              <a:buChar char="•"/>
            </a:pPr>
            <a:r>
              <a:rPr lang="en-US" sz="1400" dirty="0">
                <a:latin typeface="Arial"/>
                <a:cs typeface="Arial"/>
              </a:rPr>
              <a:t>PX ScriptCenter is a great way to skip the line at the Pharmacy—for Refills only </a:t>
            </a:r>
          </a:p>
          <a:p>
            <a:pPr marL="285750" indent="-285750">
              <a:spcAft>
                <a:spcPts val="600"/>
              </a:spcAft>
              <a:buFont typeface="Arial" panose="020B0604020202020204" pitchFamily="34" charset="0"/>
              <a:buChar char="•"/>
            </a:pPr>
            <a:r>
              <a:rPr lang="en-US" sz="1400" dirty="0">
                <a:latin typeface="Arial"/>
                <a:cs typeface="Arial"/>
              </a:rPr>
              <a:t>Mobile prescription activation (Q-Anywhere) available for new and renewed prescriptions</a:t>
            </a:r>
          </a:p>
          <a:p>
            <a:pPr marL="285750" indent="-285750">
              <a:spcAft>
                <a:spcPts val="600"/>
              </a:spcAft>
              <a:buFont typeface="Arial" panose="020B0604020202020204" pitchFamily="34" charset="0"/>
              <a:buChar char="•"/>
            </a:pPr>
            <a:r>
              <a:rPr lang="en-US" sz="1400" dirty="0">
                <a:latin typeface="Arial"/>
                <a:cs typeface="Arial"/>
              </a:rPr>
              <a:t>LIKE us on Facebook! </a:t>
            </a:r>
            <a:r>
              <a:rPr lang="en-US" sz="1400" dirty="0">
                <a:ea typeface="+mn-lt"/>
                <a:cs typeface="+mn-lt"/>
                <a:hlinkClick r:id="rId2"/>
              </a:rPr>
              <a:t>https://www.facebook.com/KUSAHC</a:t>
            </a:r>
            <a:endParaRPr lang="en-US" sz="1400" dirty="0">
              <a:latin typeface="Arial"/>
              <a:cs typeface="Arial"/>
            </a:endParaRPr>
          </a:p>
          <a:p>
            <a:pPr>
              <a:spcAft>
                <a:spcPts val="600"/>
              </a:spcAft>
            </a:pPr>
            <a:endParaRPr lang="en-US" sz="1400" dirty="0">
              <a:latin typeface="Calibri"/>
              <a:cs typeface="Calibri"/>
            </a:endParaRPr>
          </a:p>
          <a:p>
            <a:pPr marL="285750" indent="-285750">
              <a:spcAft>
                <a:spcPts val="600"/>
              </a:spcAft>
              <a:buFont typeface="Arial" panose="020B0604020202020204" pitchFamily="34" charset="0"/>
              <a:buChar char="•"/>
            </a:pPr>
            <a:endParaRPr lang="en-US" sz="1400" dirty="0">
              <a:latin typeface="Arial"/>
              <a:cs typeface="Arial"/>
            </a:endParaRPr>
          </a:p>
          <a:p>
            <a:pPr marL="285750" indent="-285750">
              <a:spcAft>
                <a:spcPts val="600"/>
              </a:spcAft>
              <a:buFont typeface="Arial" panose="020B0604020202020204" pitchFamily="34" charset="0"/>
              <a:buChar char="•"/>
            </a:pPr>
            <a:endParaRPr lang="en-US" sz="1400" dirty="0">
              <a:latin typeface="Arial"/>
              <a:cs typeface="Arial"/>
            </a:endParaRPr>
          </a:p>
        </p:txBody>
      </p:sp>
    </p:spTree>
    <p:extLst>
      <p:ext uri="{BB962C8B-B14F-4D97-AF65-F5344CB8AC3E}">
        <p14:creationId xmlns:p14="http://schemas.microsoft.com/office/powerpoint/2010/main" val="399817111"/>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09800"/>
            <a:ext cx="7772400" cy="1981200"/>
          </a:xfrm>
        </p:spPr>
        <p:txBody>
          <a:bodyPr>
            <a:normAutofit fontScale="92500"/>
          </a:bodyPr>
          <a:lstStyle/>
          <a:p>
            <a:pPr marL="0" indent="0" algn="ctr">
              <a:buNone/>
            </a:pPr>
            <a:r>
              <a:rPr lang="en-US" sz="4800" dirty="0">
                <a:solidFill>
                  <a:srgbClr val="002060"/>
                </a:solidFill>
              </a:rPr>
              <a:t>HARFORD OFFICE OF COMMUNITY &amp; ECONOMIC DEVELOPMENT</a:t>
            </a:r>
          </a:p>
        </p:txBody>
      </p:sp>
    </p:spTree>
    <p:extLst>
      <p:ext uri="{BB962C8B-B14F-4D97-AF65-F5344CB8AC3E}">
        <p14:creationId xmlns:p14="http://schemas.microsoft.com/office/powerpoint/2010/main" val="3408645596"/>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311716" y="531651"/>
            <a:ext cx="19352" cy="3921801"/>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1621" y="4453452"/>
            <a:ext cx="9144000" cy="0"/>
          </a:xfrm>
          <a:prstGeom prst="line">
            <a:avLst/>
          </a:prstGeom>
          <a:ln w="38100"/>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56559" y="658779"/>
            <a:ext cx="24235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PROGRAM</a:t>
            </a:r>
            <a:r>
              <a:rPr kumimoji="0" lang="en-US" sz="1400" b="1" i="0" u="sng" strike="noStrike" kern="1200" cap="none" spc="0" normalizeH="0" noProof="0" dirty="0">
                <a:ln>
                  <a:noFill/>
                </a:ln>
                <a:solidFill>
                  <a:srgbClr val="002060"/>
                </a:solidFill>
                <a:effectLst/>
                <a:uLnTx/>
                <a:uFillTx/>
                <a:latin typeface="Arial" panose="020B0604020202020204"/>
                <a:ea typeface="+mn-ea"/>
                <a:cs typeface="+mn-cs"/>
              </a:rPr>
              <a:t> </a:t>
            </a: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INFORMATION</a:t>
            </a:r>
          </a:p>
        </p:txBody>
      </p:sp>
      <p:sp>
        <p:nvSpPr>
          <p:cNvPr id="10" name="TextBox 9"/>
          <p:cNvSpPr txBox="1"/>
          <p:nvPr/>
        </p:nvSpPr>
        <p:spPr>
          <a:xfrm>
            <a:off x="4331068" y="620191"/>
            <a:ext cx="36752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UPCOMING EVENTS AND INFORMATION</a:t>
            </a:r>
          </a:p>
        </p:txBody>
      </p:sp>
      <p:sp>
        <p:nvSpPr>
          <p:cNvPr id="16" name="TextBox 15"/>
          <p:cNvSpPr txBox="1"/>
          <p:nvPr/>
        </p:nvSpPr>
        <p:spPr>
          <a:xfrm>
            <a:off x="41621" y="4530625"/>
            <a:ext cx="22536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dirty="0">
                <a:solidFill>
                  <a:srgbClr val="002060"/>
                </a:solidFill>
                <a:latin typeface="Arial" panose="020B0604020202020204"/>
              </a:rPr>
              <a:t>CONACT </a:t>
            </a: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INFORMATION</a:t>
            </a:r>
          </a:p>
        </p:txBody>
      </p:sp>
      <p:sp>
        <p:nvSpPr>
          <p:cNvPr id="23" name="TextBox 22"/>
          <p:cNvSpPr txBox="1"/>
          <p:nvPr/>
        </p:nvSpPr>
        <p:spPr>
          <a:xfrm>
            <a:off x="156559" y="4893717"/>
            <a:ext cx="8686800" cy="1200329"/>
          </a:xfrm>
          <a:prstGeom prst="rect">
            <a:avLst/>
          </a:prstGeom>
          <a:noFill/>
        </p:spPr>
        <p:txBody>
          <a:bodyPr wrap="square" rtlCol="0">
            <a:spAutoFit/>
          </a:bodyPr>
          <a:lstStyle/>
          <a:p>
            <a:pPr lvl="0" defTabSz="914400">
              <a:defRPr/>
            </a:pPr>
            <a:endParaRPr kumimoji="0" lang="en-US" sz="800" b="1" i="0" u="none" strike="noStrike" kern="1200" cap="none" spc="0" normalizeH="0" baseline="0" noProof="0" dirty="0">
              <a:ln>
                <a:noFill/>
              </a:ln>
              <a:solidFill>
                <a:prstClr val="black"/>
              </a:solidFill>
              <a:effectLst/>
              <a:uLnTx/>
              <a:uFillTx/>
              <a:latin typeface="Arial" panose="020B0604020202020204"/>
              <a:ea typeface="+mn-ea"/>
              <a:cs typeface="+mn-cs"/>
            </a:endParaRPr>
          </a:p>
          <a:p>
            <a:pPr lvl="0" defTabSz="914400">
              <a:defRPr/>
            </a:pPr>
            <a:endParaRPr kumimoji="0" lang="en-US" sz="800" b="1" i="0" u="none" strike="noStrike" kern="1200" cap="none" spc="0" normalizeH="0" baseline="0" noProof="0" dirty="0">
              <a:ln>
                <a:noFill/>
              </a:ln>
              <a:solidFill>
                <a:prstClr val="black"/>
              </a:solidFill>
              <a:effectLst/>
              <a:uLnTx/>
              <a:uFillTx/>
              <a:latin typeface="Arial" panose="020B0604020202020204"/>
              <a:ea typeface="+mn-ea"/>
              <a:cs typeface="+mn-cs"/>
            </a:endParaRPr>
          </a:p>
          <a:p>
            <a:pPr lvl="0" algn="ctr" defTabSz="914400">
              <a:defRPr/>
            </a:pP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a:p>
            <a:pPr lvl="0" algn="ctr" defTabSz="914400">
              <a:defRPr/>
            </a:pPr>
            <a:endParaRPr lang="en-US" sz="1400" b="1" dirty="0">
              <a:solidFill>
                <a:prstClr val="black"/>
              </a:solidFill>
              <a:latin typeface="Arial" panose="020B0604020202020204"/>
            </a:endParaRPr>
          </a:p>
          <a:p>
            <a:pPr lvl="0" algn="ctr" defTabSz="914400">
              <a:defRPr/>
            </a:pP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a:p>
            <a:pPr lvl="0" algn="ctr" defTabSz="914400">
              <a:defRPr/>
            </a:pPr>
            <a:endParaRPr lang="en-US" sz="1400" b="1" dirty="0">
              <a:solidFill>
                <a:prstClr val="black"/>
              </a:solidFill>
              <a:latin typeface="Arial" panose="020B0604020202020204"/>
            </a:endParaRPr>
          </a:p>
        </p:txBody>
      </p:sp>
      <p:sp>
        <p:nvSpPr>
          <p:cNvPr id="3" name="TextBox 2">
            <a:extLst>
              <a:ext uri="{FF2B5EF4-FFF2-40B4-BE49-F238E27FC236}">
                <a16:creationId xmlns:a16="http://schemas.microsoft.com/office/drawing/2014/main" id="{1C7093B5-99B6-9DE9-BFCC-182A89BF8E64}"/>
              </a:ext>
            </a:extLst>
          </p:cNvPr>
          <p:cNvSpPr txBox="1"/>
          <p:nvPr/>
        </p:nvSpPr>
        <p:spPr>
          <a:xfrm>
            <a:off x="122803" y="1236115"/>
            <a:ext cx="3978072" cy="2677656"/>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Tourism Related Grant Funding </a:t>
            </a:r>
            <a:r>
              <a:rPr lang="en-US" sz="1400" dirty="0"/>
              <a:t>programs – application deadline May 16</a:t>
            </a:r>
          </a:p>
          <a:p>
            <a:pPr marL="285750" indent="-285750">
              <a:buFont typeface="Wingdings" panose="05000000000000000000" pitchFamily="2" charset="2"/>
              <a:buChar char="§"/>
            </a:pPr>
            <a:endParaRPr lang="en-US" sz="1400" dirty="0"/>
          </a:p>
          <a:p>
            <a:pPr marL="285750" indent="-285750">
              <a:buFont typeface="Wingdings" panose="05000000000000000000" pitchFamily="2" charset="2"/>
              <a:buChar char="§"/>
            </a:pPr>
            <a:r>
              <a:rPr lang="en-US" sz="1400" b="1" dirty="0"/>
              <a:t>Hello Harford</a:t>
            </a:r>
            <a:r>
              <a:rPr lang="en-US" sz="1400" dirty="0"/>
              <a:t> launching April 1 </a:t>
            </a:r>
          </a:p>
          <a:p>
            <a:pPr marL="285750" indent="-285750">
              <a:buFont typeface="Wingdings" panose="05000000000000000000" pitchFamily="2" charset="2"/>
              <a:buChar char="§"/>
            </a:pPr>
            <a:endParaRPr lang="en-US" sz="1400" dirty="0"/>
          </a:p>
          <a:p>
            <a:pPr marL="285750" indent="-285750">
              <a:buFont typeface="Wingdings" panose="05000000000000000000" pitchFamily="2" charset="2"/>
              <a:buChar char="§"/>
            </a:pPr>
            <a:r>
              <a:rPr lang="en-US" sz="1400" b="1" dirty="0"/>
              <a:t>Edgewood Façade Improvement Grant </a:t>
            </a:r>
            <a:r>
              <a:rPr lang="en-US" sz="1400" dirty="0"/>
              <a:t>for U.S. Route 40 and MD 755 – spring/summer 2025 open</a:t>
            </a:r>
          </a:p>
          <a:p>
            <a:pPr marL="285750" indent="-285750">
              <a:buFont typeface="Wingdings" panose="05000000000000000000" pitchFamily="2" charset="2"/>
              <a:buChar char="§"/>
            </a:pPr>
            <a:endParaRPr lang="en-US" sz="1400" dirty="0"/>
          </a:p>
          <a:p>
            <a:pPr marL="285750" indent="-285750">
              <a:buFont typeface="Wingdings" panose="05000000000000000000" pitchFamily="2" charset="2"/>
              <a:buChar char="§"/>
            </a:pPr>
            <a:r>
              <a:rPr lang="en-US" sz="1400" b="1" dirty="0"/>
              <a:t>Economic Analysis</a:t>
            </a:r>
            <a:r>
              <a:rPr lang="en-US" sz="1400" dirty="0"/>
              <a:t> by Matrix Design Group as part of Grow Rural Opportunity in Maryland project – found on DED website</a:t>
            </a:r>
          </a:p>
        </p:txBody>
      </p:sp>
      <p:sp>
        <p:nvSpPr>
          <p:cNvPr id="5" name="TextBox 4">
            <a:extLst>
              <a:ext uri="{FF2B5EF4-FFF2-40B4-BE49-F238E27FC236}">
                <a16:creationId xmlns:a16="http://schemas.microsoft.com/office/drawing/2014/main" id="{FD57EB0A-B39E-3628-F9F2-0AA634C6FFE1}"/>
              </a:ext>
            </a:extLst>
          </p:cNvPr>
          <p:cNvSpPr txBox="1"/>
          <p:nvPr/>
        </p:nvSpPr>
        <p:spPr>
          <a:xfrm>
            <a:off x="4385350" y="966556"/>
            <a:ext cx="4635847" cy="3754874"/>
          </a:xfrm>
          <a:prstGeom prst="rect">
            <a:avLst/>
          </a:prstGeom>
          <a:noFill/>
        </p:spPr>
        <p:txBody>
          <a:bodyPr wrap="square" rtlCol="0">
            <a:spAutoFit/>
          </a:bodyPr>
          <a:lstStyle/>
          <a:p>
            <a:pPr marL="285750" indent="-285750">
              <a:buFont typeface="Wingdings" panose="05000000000000000000" pitchFamily="2" charset="2"/>
              <a:buChar char="§"/>
            </a:pPr>
            <a:r>
              <a:rPr lang="en-US" sz="1350" b="1" dirty="0"/>
              <a:t>Doing Business with APG </a:t>
            </a:r>
            <a:r>
              <a:rPr lang="en-US" sz="1350" dirty="0"/>
              <a:t>– April 9 at CONVERGE Innovation Center</a:t>
            </a:r>
          </a:p>
          <a:p>
            <a:pPr marL="285750" indent="-285750">
              <a:buFont typeface="Wingdings" panose="05000000000000000000" pitchFamily="2" charset="2"/>
              <a:buChar char="§"/>
            </a:pPr>
            <a:r>
              <a:rPr lang="en-US" sz="1350" dirty="0"/>
              <a:t>Aberdeen Chamber of Commerce’s </a:t>
            </a:r>
            <a:r>
              <a:rPr lang="en-US" sz="1350" b="1" dirty="0"/>
              <a:t>Taste of Aberdeen </a:t>
            </a:r>
            <a:r>
              <a:rPr lang="en-US" sz="1350" dirty="0"/>
              <a:t>– April 10 at Wetlands Golf Course</a:t>
            </a:r>
          </a:p>
          <a:p>
            <a:pPr marL="285750" indent="-285750">
              <a:buFont typeface="Wingdings" panose="05000000000000000000" pitchFamily="2" charset="2"/>
              <a:buChar char="§"/>
            </a:pPr>
            <a:r>
              <a:rPr lang="en-US" sz="1350" dirty="0"/>
              <a:t>American Legion’s </a:t>
            </a:r>
            <a:r>
              <a:rPr lang="en-US" sz="1350" b="1" dirty="0"/>
              <a:t>Celebration of Champions Gala </a:t>
            </a:r>
            <a:r>
              <a:rPr lang="en-US" sz="1350" dirty="0"/>
              <a:t>– April 19 at Water’s Edge Event Center</a:t>
            </a:r>
          </a:p>
          <a:p>
            <a:pPr marL="285750" indent="-285750">
              <a:buFont typeface="Wingdings" panose="05000000000000000000" pitchFamily="2" charset="2"/>
              <a:buChar char="§"/>
            </a:pPr>
            <a:r>
              <a:rPr lang="en-US" sz="1350" dirty="0"/>
              <a:t>Harford County Chamber of Commerce’s </a:t>
            </a:r>
            <a:r>
              <a:rPr lang="en-US" sz="1350" b="1" dirty="0"/>
              <a:t>2025 Legislative Wrap Up </a:t>
            </a:r>
            <a:r>
              <a:rPr lang="en-US" sz="1350" dirty="0"/>
              <a:t>– April 30 </a:t>
            </a:r>
          </a:p>
          <a:p>
            <a:pPr marL="285750" indent="-285750">
              <a:buFont typeface="Wingdings" panose="05000000000000000000" pitchFamily="2" charset="2"/>
              <a:buChar char="§"/>
            </a:pPr>
            <a:r>
              <a:rPr lang="en-US" sz="1350" b="1" dirty="0"/>
              <a:t>Veterans Resource and Community Services Fair </a:t>
            </a:r>
            <a:r>
              <a:rPr lang="en-US" sz="1350" dirty="0"/>
              <a:t>– April 30 at Edgewood American Legion</a:t>
            </a:r>
          </a:p>
          <a:p>
            <a:pPr marL="285750" indent="-285750">
              <a:buFont typeface="Wingdings" panose="05000000000000000000" pitchFamily="2" charset="2"/>
              <a:buChar char="§"/>
            </a:pPr>
            <a:r>
              <a:rPr lang="en-US" sz="1350" dirty="0"/>
              <a:t>Harford County Chamber of Commerce’s </a:t>
            </a:r>
            <a:r>
              <a:rPr lang="en-US" sz="1350" b="1" dirty="0"/>
              <a:t>Military Appreciation Luncheon </a:t>
            </a:r>
            <a:r>
              <a:rPr lang="en-US" sz="1350" dirty="0"/>
              <a:t>– May 14</a:t>
            </a:r>
          </a:p>
          <a:p>
            <a:pPr marL="285750" indent="-285750">
              <a:buFont typeface="Wingdings" panose="05000000000000000000" pitchFamily="2" charset="2"/>
              <a:buChar char="§"/>
            </a:pPr>
            <a:r>
              <a:rPr lang="en-US" sz="1350" b="1" dirty="0"/>
              <a:t>Car Cruise and Fly-In Event </a:t>
            </a:r>
            <a:r>
              <a:rPr lang="en-US" sz="1350" dirty="0"/>
              <a:t>– June 7 at Harford County Airport</a:t>
            </a:r>
          </a:p>
          <a:p>
            <a:pPr marL="285750" indent="-285750">
              <a:buFont typeface="Wingdings" panose="05000000000000000000" pitchFamily="2" charset="2"/>
              <a:buChar char="§"/>
            </a:pPr>
            <a:r>
              <a:rPr lang="en-US" sz="1350" b="1" dirty="0"/>
              <a:t>Army 250 </a:t>
            </a:r>
            <a:r>
              <a:rPr lang="en-US" sz="1350" dirty="0"/>
              <a:t>Events – June 8 to 14 – begins with concert in Shamrock Park in Bel Air </a:t>
            </a:r>
          </a:p>
          <a:p>
            <a:pPr marL="285750" indent="-285750">
              <a:buFont typeface="Arial" panose="020B0604020202020204" pitchFamily="34" charset="0"/>
              <a:buChar char="•"/>
            </a:pPr>
            <a:endParaRPr lang="en-US" sz="1350" dirty="0"/>
          </a:p>
        </p:txBody>
      </p:sp>
      <p:sp>
        <p:nvSpPr>
          <p:cNvPr id="6" name="TextBox 5">
            <a:extLst>
              <a:ext uri="{FF2B5EF4-FFF2-40B4-BE49-F238E27FC236}">
                <a16:creationId xmlns:a16="http://schemas.microsoft.com/office/drawing/2014/main" id="{273D8FEC-DB5E-D344-5F71-E87AC010ED9E}"/>
              </a:ext>
            </a:extLst>
          </p:cNvPr>
          <p:cNvSpPr txBox="1"/>
          <p:nvPr/>
        </p:nvSpPr>
        <p:spPr>
          <a:xfrm>
            <a:off x="226142" y="5024284"/>
            <a:ext cx="8003458" cy="877163"/>
          </a:xfrm>
          <a:prstGeom prst="rect">
            <a:avLst/>
          </a:prstGeom>
          <a:noFill/>
        </p:spPr>
        <p:txBody>
          <a:bodyPr wrap="square" rtlCol="0">
            <a:spAutoFit/>
          </a:bodyPr>
          <a:lstStyle/>
          <a:p>
            <a:r>
              <a:rPr lang="en-US" sz="1700" b="1" dirty="0"/>
              <a:t>Karen Holt</a:t>
            </a:r>
            <a:br>
              <a:rPr lang="en-US" sz="1700" dirty="0"/>
            </a:br>
            <a:r>
              <a:rPr lang="en-US" sz="1700" dirty="0"/>
              <a:t>Director, Harford County Department of Economic Development</a:t>
            </a:r>
            <a:br>
              <a:rPr lang="en-US" sz="1700" dirty="0"/>
            </a:br>
            <a:r>
              <a:rPr lang="en-US" sz="1700" dirty="0"/>
              <a:t>410-638-3058 or </a:t>
            </a:r>
            <a:r>
              <a:rPr lang="en-US" sz="1700" dirty="0">
                <a:hlinkClick r:id="rId3"/>
              </a:rPr>
              <a:t>klholt@harfordcountymd.gov</a:t>
            </a:r>
            <a:r>
              <a:rPr lang="en-US" sz="1700" dirty="0"/>
              <a:t> </a:t>
            </a:r>
          </a:p>
        </p:txBody>
      </p:sp>
      <p:sp>
        <p:nvSpPr>
          <p:cNvPr id="11" name="Title 1">
            <a:extLst>
              <a:ext uri="{FF2B5EF4-FFF2-40B4-BE49-F238E27FC236}">
                <a16:creationId xmlns:a16="http://schemas.microsoft.com/office/drawing/2014/main" id="{4D72AEB6-5F76-7041-13B7-AA836DC26671}"/>
              </a:ext>
            </a:extLst>
          </p:cNvPr>
          <p:cNvSpPr>
            <a:spLocks noGrp="1"/>
          </p:cNvSpPr>
          <p:nvPr>
            <p:ph type="title"/>
          </p:nvPr>
        </p:nvSpPr>
        <p:spPr>
          <a:xfrm>
            <a:off x="1731524" y="61443"/>
            <a:ext cx="7274526" cy="369332"/>
          </a:xfrm>
        </p:spPr>
        <p:txBody>
          <a:bodyPr/>
          <a:lstStyle/>
          <a:p>
            <a:r>
              <a:rPr lang="en-US" sz="2000" dirty="0"/>
              <a:t>Harford County Department of Economic Development</a:t>
            </a:r>
          </a:p>
        </p:txBody>
      </p:sp>
    </p:spTree>
    <p:extLst>
      <p:ext uri="{BB962C8B-B14F-4D97-AF65-F5344CB8AC3E}">
        <p14:creationId xmlns:p14="http://schemas.microsoft.com/office/powerpoint/2010/main" val="3746876260"/>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524" y="61443"/>
            <a:ext cx="7274526" cy="369332"/>
          </a:xfrm>
        </p:spPr>
        <p:txBody>
          <a:bodyPr/>
          <a:lstStyle/>
          <a:p>
            <a:r>
              <a:rPr lang="en-US" sz="2000" dirty="0"/>
              <a:t>Harford County Department of Economic Development</a:t>
            </a:r>
          </a:p>
        </p:txBody>
      </p:sp>
      <p:sp>
        <p:nvSpPr>
          <p:cNvPr id="3" name="Content Placeholder 2"/>
          <p:cNvSpPr>
            <a:spLocks noGrp="1"/>
          </p:cNvSpPr>
          <p:nvPr>
            <p:ph idx="1"/>
          </p:nvPr>
        </p:nvSpPr>
        <p:spPr>
          <a:xfrm>
            <a:off x="311285" y="763174"/>
            <a:ext cx="8832715" cy="4857136"/>
          </a:xfrm>
        </p:spPr>
        <p:txBody>
          <a:bodyPr>
            <a:normAutofit fontScale="92500" lnSpcReduction="10000"/>
          </a:bodyPr>
          <a:lstStyle/>
          <a:p>
            <a:pPr marL="0" indent="0">
              <a:buNone/>
            </a:pPr>
            <a:r>
              <a:rPr lang="en-US" sz="2000" b="1" dirty="0">
                <a:latin typeface="+mj-lt"/>
              </a:rPr>
              <a:t>Business Kudos</a:t>
            </a:r>
          </a:p>
          <a:p>
            <a:pPr>
              <a:buFont typeface="Wingdings" panose="05000000000000000000" pitchFamily="2" charset="2"/>
              <a:buChar char="§"/>
            </a:pPr>
            <a:r>
              <a:rPr lang="en-US" sz="1700" b="0" dirty="0">
                <a:latin typeface="+mj-lt"/>
              </a:rPr>
              <a:t>Maryland Department of Commerce’s Manufacturing 4.0 Program had six Harford recipients and 22% of the program’s allocated funding:</a:t>
            </a:r>
            <a:endParaRPr lang="en-US" sz="1800" b="0" dirty="0">
              <a:latin typeface="+mj-lt"/>
            </a:endParaRPr>
          </a:p>
          <a:p>
            <a:pPr lvl="1">
              <a:buFont typeface="Courier New" panose="02070309020205020404" pitchFamily="49" charset="0"/>
              <a:buChar char="o"/>
            </a:pPr>
            <a:r>
              <a:rPr lang="en-US" sz="1500" b="0" dirty="0">
                <a:latin typeface="+mj-lt"/>
              </a:rPr>
              <a:t>Better Engineering - $36,610</a:t>
            </a:r>
          </a:p>
          <a:p>
            <a:pPr lvl="1">
              <a:buFont typeface="Courier New" panose="02070309020205020404" pitchFamily="49" charset="0"/>
              <a:buChar char="o"/>
            </a:pPr>
            <a:r>
              <a:rPr lang="en-US" sz="1500" dirty="0">
                <a:latin typeface="+mj-lt"/>
              </a:rPr>
              <a:t>Dunlop Protective Footwear - $408,971</a:t>
            </a:r>
          </a:p>
          <a:p>
            <a:pPr lvl="1">
              <a:buFont typeface="Courier New" panose="02070309020205020404" pitchFamily="49" charset="0"/>
              <a:buChar char="o"/>
            </a:pPr>
            <a:r>
              <a:rPr lang="en-US" sz="1500" b="0" dirty="0">
                <a:latin typeface="+mj-lt"/>
              </a:rPr>
              <a:t>Independent Can Company - $103,500</a:t>
            </a:r>
          </a:p>
          <a:p>
            <a:pPr lvl="1">
              <a:buFont typeface="Courier New" panose="02070309020205020404" pitchFamily="49" charset="0"/>
              <a:buChar char="o"/>
            </a:pPr>
            <a:r>
              <a:rPr lang="en-US" sz="1500" dirty="0">
                <a:latin typeface="+mj-lt"/>
              </a:rPr>
              <a:t>Modular Components National - $119,520</a:t>
            </a:r>
          </a:p>
          <a:p>
            <a:pPr lvl="1">
              <a:buFont typeface="Courier New" panose="02070309020205020404" pitchFamily="49" charset="0"/>
              <a:buChar char="o"/>
            </a:pPr>
            <a:r>
              <a:rPr lang="en-US" sz="1500" b="0" dirty="0">
                <a:latin typeface="+mj-lt"/>
              </a:rPr>
              <a:t>Rapid </a:t>
            </a:r>
            <a:r>
              <a:rPr lang="en-US" sz="1500" dirty="0">
                <a:latin typeface="+mj-lt"/>
              </a:rPr>
              <a:t>Prototyping &amp; Manufacturing Technologies - $67,988</a:t>
            </a:r>
          </a:p>
          <a:p>
            <a:pPr lvl="1">
              <a:buFont typeface="Courier New" panose="02070309020205020404" pitchFamily="49" charset="0"/>
              <a:buChar char="o"/>
            </a:pPr>
            <a:r>
              <a:rPr lang="en-US" sz="1500" b="0" dirty="0">
                <a:latin typeface="+mj-lt"/>
              </a:rPr>
              <a:t>Veritech - $320,000</a:t>
            </a:r>
            <a:br>
              <a:rPr lang="en-US" sz="1600" b="0" dirty="0">
                <a:latin typeface="+mj-lt"/>
              </a:rPr>
            </a:br>
            <a:endParaRPr lang="en-US" sz="1600" b="0" dirty="0">
              <a:latin typeface="+mj-lt"/>
            </a:endParaRPr>
          </a:p>
          <a:p>
            <a:pPr lvl="2">
              <a:buFont typeface="Wingdings" panose="05000000000000000000" pitchFamily="2" charset="2"/>
              <a:buChar char="v"/>
            </a:pPr>
            <a:r>
              <a:rPr lang="en-US" sz="1400" b="0" i="0" dirty="0">
                <a:solidFill>
                  <a:srgbClr val="080808"/>
                </a:solidFill>
                <a:effectLst/>
                <a:latin typeface="+mj-lt"/>
              </a:rPr>
              <a:t>Grants were awarded to manufacturers who invested in state-of-the-art technologies to increase productivity and sales, cost savings, retention of employees, and more</a:t>
            </a:r>
            <a:br>
              <a:rPr lang="en-US" sz="1400" b="0" i="0" dirty="0">
                <a:solidFill>
                  <a:srgbClr val="080808"/>
                </a:solidFill>
                <a:effectLst/>
                <a:latin typeface="+mj-lt"/>
              </a:rPr>
            </a:br>
            <a:endParaRPr lang="en-US" sz="1400" b="0" i="0" dirty="0">
              <a:solidFill>
                <a:srgbClr val="080808"/>
              </a:solidFill>
              <a:effectLst/>
              <a:latin typeface="+mj-lt"/>
            </a:endParaRPr>
          </a:p>
          <a:p>
            <a:pPr>
              <a:buFont typeface="Wingdings" panose="05000000000000000000" pitchFamily="2" charset="2"/>
              <a:buChar char="§"/>
            </a:pPr>
            <a:r>
              <a:rPr lang="en-US" sz="1700" b="0" dirty="0">
                <a:latin typeface="+mj-lt"/>
              </a:rPr>
              <a:t>Klein’s ShopRite is celebrating 100 years in business in 2025</a:t>
            </a:r>
          </a:p>
          <a:p>
            <a:pPr>
              <a:buFont typeface="Wingdings" panose="05000000000000000000" pitchFamily="2" charset="2"/>
              <a:buChar char="§"/>
            </a:pPr>
            <a:endParaRPr lang="en-US" sz="1700" b="0" dirty="0">
              <a:latin typeface="+mj-lt"/>
            </a:endParaRPr>
          </a:p>
          <a:p>
            <a:pPr marL="0" indent="0">
              <a:buNone/>
            </a:pPr>
            <a:r>
              <a:rPr lang="en-US" sz="2000" b="1" dirty="0">
                <a:latin typeface="+mj-lt"/>
              </a:rPr>
              <a:t>Harford Happenings</a:t>
            </a:r>
          </a:p>
          <a:p>
            <a:pPr>
              <a:buFont typeface="Wingdings" panose="05000000000000000000" pitchFamily="2" charset="2"/>
              <a:buChar char="§"/>
            </a:pPr>
            <a:r>
              <a:rPr lang="en-US" sz="1700" b="0" dirty="0">
                <a:latin typeface="+mj-lt"/>
              </a:rPr>
              <a:t>Harford County featured in </a:t>
            </a:r>
            <a:r>
              <a:rPr lang="en-US" sz="1700" b="0" i="1" dirty="0">
                <a:latin typeface="+mj-lt"/>
              </a:rPr>
              <a:t>Business </a:t>
            </a:r>
            <a:br>
              <a:rPr lang="en-US" sz="1700" b="0" i="1" dirty="0">
                <a:latin typeface="+mj-lt"/>
              </a:rPr>
            </a:br>
            <a:r>
              <a:rPr lang="en-US" sz="1700" b="0" i="1" dirty="0">
                <a:latin typeface="+mj-lt"/>
              </a:rPr>
              <a:t>in Focus </a:t>
            </a:r>
            <a:r>
              <a:rPr lang="en-US" sz="1700" b="0" dirty="0">
                <a:latin typeface="+mj-lt"/>
              </a:rPr>
              <a:t>Magazine:</a:t>
            </a:r>
            <a:br>
              <a:rPr lang="en-US" sz="1700" b="0" dirty="0">
                <a:latin typeface="+mj-lt"/>
              </a:rPr>
            </a:br>
            <a:r>
              <a:rPr lang="en-US" sz="1700" b="0" u="sng" dirty="0">
                <a:solidFill>
                  <a:schemeClr val="accent4">
                    <a:lumMod val="75000"/>
                  </a:schemeClr>
                </a:solidFill>
                <a:latin typeface="+mj-lt"/>
              </a:rPr>
              <a:t>https://bit.ly/HarfordBizinFocus</a:t>
            </a:r>
          </a:p>
        </p:txBody>
      </p:sp>
      <p:pic>
        <p:nvPicPr>
          <p:cNvPr id="5" name="Picture 4" descr="A building with trees in front of it&#10;&#10;AI-generated content may be incorrect.">
            <a:extLst>
              <a:ext uri="{FF2B5EF4-FFF2-40B4-BE49-F238E27FC236}">
                <a16:creationId xmlns:a16="http://schemas.microsoft.com/office/drawing/2014/main" id="{3BCFA3BF-0E1C-FA66-1DBD-5A24B2E39E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9515" y="3756736"/>
            <a:ext cx="1557904" cy="2201903"/>
          </a:xfrm>
          <a:prstGeom prst="rect">
            <a:avLst/>
          </a:prstGeom>
        </p:spPr>
      </p:pic>
    </p:spTree>
    <p:extLst>
      <p:ext uri="{BB962C8B-B14F-4D97-AF65-F5344CB8AC3E}">
        <p14:creationId xmlns:p14="http://schemas.microsoft.com/office/powerpoint/2010/main" val="32126419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94005"/>
            <a:ext cx="4125028" cy="3819800"/>
          </a:xfrm>
        </p:spPr>
        <p:txBody>
          <a:bodyPr>
            <a:normAutofit lnSpcReduction="10000"/>
          </a:bodyPr>
          <a:lstStyle/>
          <a:p>
            <a:pPr marL="171450" lvl="1" indent="-171450">
              <a:lnSpc>
                <a:spcPct val="120000"/>
              </a:lnSpc>
              <a:spcBef>
                <a:spcPts val="0"/>
              </a:spcBef>
              <a:spcAft>
                <a:spcPts val="600"/>
              </a:spcAft>
              <a:buFont typeface="Wingdings" panose="05000000000000000000" pitchFamily="2" charset="2"/>
              <a:buChar char="§"/>
            </a:pPr>
            <a:r>
              <a:rPr lang="en-US" sz="1600" dirty="0"/>
              <a:t>APG COMMUNITY SPOUSES’ CLUB  </a:t>
            </a:r>
          </a:p>
          <a:p>
            <a:pPr marL="171450" lvl="1" indent="-171450">
              <a:lnSpc>
                <a:spcPct val="120000"/>
              </a:lnSpc>
              <a:spcBef>
                <a:spcPts val="0"/>
              </a:spcBef>
              <a:spcAft>
                <a:spcPts val="600"/>
              </a:spcAft>
              <a:buFont typeface="Wingdings" panose="05000000000000000000" pitchFamily="2" charset="2"/>
              <a:buChar char="§"/>
            </a:pPr>
            <a:r>
              <a:rPr lang="en-US" sz="1600" dirty="0"/>
              <a:t>ARMY COMMUNITY SERVICE</a:t>
            </a:r>
          </a:p>
          <a:p>
            <a:pPr marL="171450" lvl="1" indent="-171450">
              <a:lnSpc>
                <a:spcPct val="120000"/>
              </a:lnSpc>
              <a:spcBef>
                <a:spcPts val="0"/>
              </a:spcBef>
              <a:spcAft>
                <a:spcPts val="600"/>
              </a:spcAft>
              <a:buFont typeface="Wingdings" panose="05000000000000000000" pitchFamily="2" charset="2"/>
              <a:buChar char="§"/>
            </a:pPr>
            <a:r>
              <a:rPr lang="en-US" sz="1600" dirty="0"/>
              <a:t>BETTER OPPORTUNITIES FOR SINGLE SOLDIERS </a:t>
            </a:r>
          </a:p>
          <a:p>
            <a:pPr marL="171450" lvl="1" indent="-171450">
              <a:lnSpc>
                <a:spcPct val="120000"/>
              </a:lnSpc>
              <a:spcBef>
                <a:spcPts val="0"/>
              </a:spcBef>
              <a:spcAft>
                <a:spcPts val="600"/>
              </a:spcAft>
              <a:buFont typeface="Wingdings" panose="05000000000000000000" pitchFamily="2" charset="2"/>
              <a:buChar char="§"/>
            </a:pPr>
            <a:r>
              <a:rPr lang="en-US" sz="1600" dirty="0"/>
              <a:t>CECOM APG IG</a:t>
            </a:r>
          </a:p>
          <a:p>
            <a:pPr marL="171450" lvl="1" indent="-171450">
              <a:lnSpc>
                <a:spcPct val="120000"/>
              </a:lnSpc>
              <a:spcBef>
                <a:spcPts val="0"/>
              </a:spcBef>
              <a:spcAft>
                <a:spcPts val="600"/>
              </a:spcAft>
              <a:buFont typeface="Wingdings" panose="05000000000000000000" pitchFamily="2" charset="2"/>
              <a:buChar char="§"/>
            </a:pPr>
            <a:r>
              <a:rPr lang="en-US" sz="1600" dirty="0"/>
              <a:t>CHILD YOUTH &amp; SCHOOL AGE SERVICES</a:t>
            </a:r>
          </a:p>
          <a:p>
            <a:pPr marL="171450" lvl="1" indent="-171450">
              <a:lnSpc>
                <a:spcPct val="120000"/>
              </a:lnSpc>
              <a:spcBef>
                <a:spcPts val="0"/>
              </a:spcBef>
              <a:spcAft>
                <a:spcPts val="600"/>
              </a:spcAft>
              <a:buFont typeface="Wingdings" panose="05000000000000000000" pitchFamily="2" charset="2"/>
              <a:buChar char="§"/>
            </a:pPr>
            <a:r>
              <a:rPr lang="en-US" sz="1600" dirty="0"/>
              <a:t>CORVIAS FAMILY HOUSING</a:t>
            </a:r>
          </a:p>
          <a:p>
            <a:pPr marL="171450" lvl="1" indent="-171450">
              <a:lnSpc>
                <a:spcPct val="120000"/>
              </a:lnSpc>
              <a:spcBef>
                <a:spcPts val="0"/>
              </a:spcBef>
              <a:spcAft>
                <a:spcPts val="600"/>
              </a:spcAft>
              <a:buFont typeface="Wingdings" panose="05000000000000000000" pitchFamily="2" charset="2"/>
              <a:buChar char="§"/>
            </a:pPr>
            <a:r>
              <a:rPr lang="en-US" sz="1600" dirty="0"/>
              <a:t>DEPARTMENT OF PUBLIC WORKS</a:t>
            </a:r>
          </a:p>
          <a:p>
            <a:pPr marL="171450" lvl="1" indent="-171450">
              <a:lnSpc>
                <a:spcPct val="120000"/>
              </a:lnSpc>
              <a:spcBef>
                <a:spcPts val="0"/>
              </a:spcBef>
              <a:spcAft>
                <a:spcPts val="600"/>
              </a:spcAft>
              <a:buFont typeface="Wingdings" panose="05000000000000000000" pitchFamily="2" charset="2"/>
              <a:buChar char="§"/>
            </a:pPr>
            <a:r>
              <a:rPr lang="en-US" sz="1600" dirty="0"/>
              <a:t>DIRECTORATE OF EMERGENCY SERVICES</a:t>
            </a:r>
          </a:p>
          <a:p>
            <a:pPr marL="171450" lvl="1" indent="-171450">
              <a:lnSpc>
                <a:spcPct val="120000"/>
              </a:lnSpc>
              <a:spcBef>
                <a:spcPts val="0"/>
              </a:spcBef>
              <a:spcAft>
                <a:spcPts val="600"/>
              </a:spcAft>
              <a:buFont typeface="Wingdings" panose="05000000000000000000" pitchFamily="2" charset="2"/>
              <a:buChar char="§"/>
            </a:pPr>
            <a:endParaRPr lang="en-US" sz="1600" dirty="0"/>
          </a:p>
          <a:p>
            <a:pPr marL="171450" lvl="1" indent="-171450">
              <a:lnSpc>
                <a:spcPct val="120000"/>
              </a:lnSpc>
              <a:spcBef>
                <a:spcPts val="0"/>
              </a:spcBef>
              <a:spcAft>
                <a:spcPts val="600"/>
              </a:spcAft>
              <a:buFont typeface="Wingdings" panose="05000000000000000000" pitchFamily="2" charset="2"/>
              <a:buChar char="§"/>
            </a:pPr>
            <a:endParaRPr lang="en-US" sz="1600" dirty="0"/>
          </a:p>
          <a:p>
            <a:pPr lvl="1">
              <a:lnSpc>
                <a:spcPct val="120000"/>
              </a:lnSpc>
              <a:spcBef>
                <a:spcPts val="0"/>
              </a:spcBef>
              <a:buFont typeface="Wingdings" panose="05000000000000000000" pitchFamily="2" charset="2"/>
              <a:buChar char="§"/>
            </a:pPr>
            <a:endParaRPr lang="en-US" sz="1400" dirty="0"/>
          </a:p>
        </p:txBody>
      </p:sp>
      <p:sp>
        <p:nvSpPr>
          <p:cNvPr id="5" name="Rectangle 4"/>
          <p:cNvSpPr/>
          <p:nvPr/>
        </p:nvSpPr>
        <p:spPr>
          <a:xfrm>
            <a:off x="947386" y="738693"/>
            <a:ext cx="73152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a:ea typeface="+mn-ea"/>
                <a:cs typeface="+mn-cs"/>
              </a:rPr>
              <a:t>APG COMMUNITY INFORMATION EXCHANGE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214292"/>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14292"/>
                </a:solidFill>
                <a:effectLst/>
                <a:uLnTx/>
                <a:uFillTx/>
                <a:latin typeface="Arial" panose="020B0604020202020204"/>
                <a:ea typeface="+mn-ea"/>
                <a:cs typeface="+mn-cs"/>
              </a:rPr>
              <a:t>SERVICE BRIEFERS</a:t>
            </a:r>
          </a:p>
        </p:txBody>
      </p:sp>
      <p:sp>
        <p:nvSpPr>
          <p:cNvPr id="7" name="Rectangle 6"/>
          <p:cNvSpPr/>
          <p:nvPr/>
        </p:nvSpPr>
        <p:spPr>
          <a:xfrm>
            <a:off x="4506028" y="1994005"/>
            <a:ext cx="4267200" cy="4521751"/>
          </a:xfrm>
          <a:prstGeom prst="rect">
            <a:avLst/>
          </a:prstGeom>
        </p:spPr>
        <p:txBody>
          <a:bodyPr wrap="square">
            <a:spAutoFit/>
          </a:bodyPr>
          <a:lstStyle/>
          <a:p>
            <a:pPr marL="171450" lvl="1" indent="-171450">
              <a:lnSpc>
                <a:spcPct val="120000"/>
              </a:lnSpc>
              <a:spcBef>
                <a:spcPts val="0"/>
              </a:spcBef>
              <a:spcAft>
                <a:spcPts val="600"/>
              </a:spcAft>
              <a:buFont typeface="Wingdings" panose="05000000000000000000" pitchFamily="2" charset="2"/>
              <a:buChar cha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DIRECTORATE OF HUMAN RESOURCES </a:t>
            </a:r>
          </a:p>
          <a:p>
            <a:pPr marL="171450" marR="0" lvl="1" indent="-171450">
              <a:lnSpc>
                <a:spcPct val="120000"/>
              </a:lnSpc>
              <a:spcBef>
                <a:spcPts val="0"/>
              </a:spcBef>
              <a:spcAft>
                <a:spcPts val="600"/>
              </a:spcAft>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DIRECTORATE PLANS, TRAINING, MOBILIZATION &amp; SECURITY</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1" indent="-171450" algn="l" defTabSz="788864" rtl="0" eaLnBrk="1" fontAlgn="auto" latinLnBrk="0" hangingPunct="1">
              <a:lnSpc>
                <a:spcPct val="12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FAMILY MORALE WELFARE AND RECREATION </a:t>
            </a:r>
          </a:p>
          <a:p>
            <a:pPr marL="171450" lvl="1" indent="-171450" defTabSz="788864">
              <a:lnSpc>
                <a:spcPct val="120000"/>
              </a:lnSpc>
              <a:spcAft>
                <a:spcPts val="600"/>
              </a:spcAft>
              <a:buFont typeface="Wingdings" panose="05000000000000000000" pitchFamily="2" charset="2"/>
              <a:buChar char="§"/>
              <a:defRPr/>
            </a:pPr>
            <a:r>
              <a:rPr lang="en-US" sz="1600" dirty="0">
                <a:solidFill>
                  <a:prstClr val="black"/>
                </a:solidFill>
                <a:latin typeface="Arial" panose="020B0604020202020204" pitchFamily="34" charset="0"/>
                <a:cs typeface="Arial" panose="020B0604020202020204" pitchFamily="34" charset="0"/>
              </a:rPr>
              <a:t>HARFORD OFFICE OF COMMUNITY &amp; ECONOMIC DEVELOPMENT</a:t>
            </a:r>
          </a:p>
          <a:p>
            <a:pPr marL="171450" marR="0" lvl="1" indent="-171450" algn="l" defTabSz="788864" rtl="0" eaLnBrk="1" fontAlgn="auto" latinLnBrk="0" hangingPunct="1">
              <a:lnSpc>
                <a:spcPct val="12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KIRK HEALTH CLINIC</a:t>
            </a:r>
          </a:p>
          <a:p>
            <a:pPr marL="171450" marR="0" lvl="1" indent="-171450" algn="l" defTabSz="788864" rtl="0" eaLnBrk="1" fontAlgn="auto" latinLnBrk="0" hangingPunct="1">
              <a:lnSpc>
                <a:spcPct val="120000"/>
              </a:lnSpc>
              <a:spcBef>
                <a:spcPts val="0"/>
              </a:spcBef>
              <a:spcAft>
                <a:spcPts val="600"/>
              </a:spcAft>
              <a:buClrTx/>
              <a:buSzTx/>
              <a:buFont typeface="Wingdings" panose="05000000000000000000" pitchFamily="2" charset="2"/>
              <a:buChar char="§"/>
              <a:tabLst/>
              <a:defRPr/>
            </a:pPr>
            <a:r>
              <a:rPr lang="en-US" sz="1600" dirty="0">
                <a:solidFill>
                  <a:prstClr val="black"/>
                </a:solidFill>
                <a:latin typeface="Arial" panose="020B0604020202020204" pitchFamily="34" charset="0"/>
                <a:cs typeface="Arial" panose="020B0604020202020204" pitchFamily="34" charset="0"/>
              </a:rPr>
              <a:t>PX</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1" indent="-171450" algn="l" defTabSz="788864" rtl="0" eaLnBrk="1" fontAlgn="auto" latinLnBrk="0" hangingPunct="1">
              <a:lnSpc>
                <a:spcPct val="12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RELIGIOUS SUPPORT OFFICE </a:t>
            </a:r>
          </a:p>
          <a:p>
            <a:pPr marL="171450" marR="0" lvl="1" indent="-171450" algn="l" defTabSz="788864" rtl="0" eaLnBrk="1" fontAlgn="auto" latinLnBrk="0" hangingPunct="1">
              <a:lnSpc>
                <a:spcPct val="120000"/>
              </a:lnSpc>
              <a:spcBef>
                <a:spcPts val="0"/>
              </a:spcBef>
              <a:spcAft>
                <a:spcPts val="600"/>
              </a:spcAft>
              <a:buClrTx/>
              <a:buSzTx/>
              <a:buFont typeface="Wingdings" panose="05000000000000000000" pitchFamily="2" charset="2"/>
              <a:buChar char="§"/>
              <a:tabLst/>
              <a:defRPr/>
            </a:pPr>
            <a:r>
              <a:rPr lang="en-US" sz="1600" dirty="0">
                <a:solidFill>
                  <a:prstClr val="black"/>
                </a:solidFill>
                <a:latin typeface="Arial" panose="020B0604020202020204" pitchFamily="34" charset="0"/>
                <a:cs typeface="Arial" panose="020B0604020202020204" pitchFamily="34" charset="0"/>
              </a:rPr>
              <a:t>SHARP</a:t>
            </a:r>
          </a:p>
          <a:p>
            <a:pPr marL="443736" marR="0" lvl="1" indent="-150651" algn="l" defTabSz="788864" rtl="0" eaLnBrk="1" fontAlgn="auto" latinLnBrk="0" hangingPunct="1">
              <a:lnSpc>
                <a:spcPct val="120000"/>
              </a:lnSpc>
              <a:spcBef>
                <a:spcPts val="0"/>
              </a:spcBef>
              <a:spcAft>
                <a:spcPts val="600"/>
              </a:spcAft>
              <a:buClrTx/>
              <a:buSzTx/>
              <a:buFont typeface="Wingdings" panose="05000000000000000000" pitchFamily="2" charset="2"/>
              <a:buChar char="§"/>
              <a:tabLst/>
              <a:defRPr/>
            </a:pP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3028224"/>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2668" y="2360864"/>
            <a:ext cx="7772400" cy="1981200"/>
          </a:xfrm>
        </p:spPr>
        <p:txBody>
          <a:bodyPr>
            <a:normAutofit/>
          </a:bodyPr>
          <a:lstStyle/>
          <a:p>
            <a:pPr marL="0" indent="0" algn="ctr">
              <a:buNone/>
            </a:pPr>
            <a:r>
              <a:rPr lang="en-US" sz="4800" dirty="0">
                <a:solidFill>
                  <a:srgbClr val="002060"/>
                </a:solidFill>
              </a:rPr>
              <a:t>POST EXCHANGE</a:t>
            </a:r>
          </a:p>
          <a:p>
            <a:pPr marL="0" indent="0" algn="ctr">
              <a:buNone/>
            </a:pPr>
            <a:r>
              <a:rPr lang="en-US" sz="4800" dirty="0">
                <a:solidFill>
                  <a:srgbClr val="002060"/>
                </a:solidFill>
              </a:rPr>
              <a:t>AAFES</a:t>
            </a:r>
          </a:p>
        </p:txBody>
      </p:sp>
    </p:spTree>
    <p:extLst>
      <p:ext uri="{BB962C8B-B14F-4D97-AF65-F5344CB8AC3E}">
        <p14:creationId xmlns:p14="http://schemas.microsoft.com/office/powerpoint/2010/main" val="2376651407"/>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4393303" y="531651"/>
            <a:ext cx="0" cy="3812464"/>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59293" y="4344115"/>
            <a:ext cx="9144000" cy="0"/>
          </a:xfrm>
          <a:prstGeom prst="line">
            <a:avLst/>
          </a:prstGeom>
          <a:ln w="38100"/>
        </p:spPr>
        <p:style>
          <a:lnRef idx="1">
            <a:schemeClr val="dk1"/>
          </a:lnRef>
          <a:fillRef idx="0">
            <a:schemeClr val="dk1"/>
          </a:fillRef>
          <a:effectRef idx="0">
            <a:schemeClr val="dk1"/>
          </a:effectRef>
          <a:fontRef idx="minor">
            <a:schemeClr val="tx1"/>
          </a:fontRef>
        </p:style>
      </p:cxnSp>
      <p:sp>
        <p:nvSpPr>
          <p:cNvPr id="4" name="Title 3"/>
          <p:cNvSpPr>
            <a:spLocks noGrp="1"/>
          </p:cNvSpPr>
          <p:nvPr>
            <p:ph type="title"/>
          </p:nvPr>
        </p:nvSpPr>
        <p:spPr>
          <a:xfrm>
            <a:off x="6322980" y="135802"/>
            <a:ext cx="2704288" cy="369332"/>
          </a:xfrm>
        </p:spPr>
        <p:txBody>
          <a:bodyPr/>
          <a:lstStyle/>
          <a:p>
            <a:r>
              <a:rPr lang="en-US" sz="2000" dirty="0"/>
              <a:t>PX/AAFES</a:t>
            </a:r>
          </a:p>
        </p:txBody>
      </p:sp>
      <p:sp>
        <p:nvSpPr>
          <p:cNvPr id="2" name="TextBox 1"/>
          <p:cNvSpPr txBox="1"/>
          <p:nvPr/>
        </p:nvSpPr>
        <p:spPr>
          <a:xfrm>
            <a:off x="118710" y="510681"/>
            <a:ext cx="14360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accent5">
                    <a:lumMod val="50000"/>
                  </a:schemeClr>
                </a:solidFill>
                <a:effectLst/>
                <a:uLnTx/>
                <a:uFillTx/>
                <a:latin typeface="Arial" panose="020B0604020202020204"/>
                <a:ea typeface="+mn-ea"/>
                <a:cs typeface="+mn-cs"/>
              </a:rPr>
              <a:t>INFORMATION</a:t>
            </a:r>
          </a:p>
        </p:txBody>
      </p:sp>
      <p:sp>
        <p:nvSpPr>
          <p:cNvPr id="10" name="TextBox 9"/>
          <p:cNvSpPr txBox="1"/>
          <p:nvPr/>
        </p:nvSpPr>
        <p:spPr>
          <a:xfrm>
            <a:off x="4492609" y="510681"/>
            <a:ext cx="14360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accent5">
                    <a:lumMod val="50000"/>
                  </a:schemeClr>
                </a:solidFill>
                <a:effectLst/>
                <a:uLnTx/>
                <a:uFillTx/>
                <a:latin typeface="Arial" panose="020B0604020202020204"/>
                <a:ea typeface="+mn-ea"/>
                <a:cs typeface="+mn-cs"/>
              </a:rPr>
              <a:t>INFORMATION</a:t>
            </a:r>
          </a:p>
        </p:txBody>
      </p:sp>
      <p:sp>
        <p:nvSpPr>
          <p:cNvPr id="16" name="TextBox 15"/>
          <p:cNvSpPr txBox="1"/>
          <p:nvPr/>
        </p:nvSpPr>
        <p:spPr>
          <a:xfrm>
            <a:off x="59293" y="4442569"/>
            <a:ext cx="14360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effectLst/>
                <a:uLnTx/>
                <a:uFillTx/>
                <a:latin typeface="Arial" panose="020B0604020202020204"/>
                <a:ea typeface="+mn-ea"/>
                <a:cs typeface="+mn-cs"/>
              </a:rPr>
              <a:t>INFORMATION</a:t>
            </a:r>
          </a:p>
        </p:txBody>
      </p:sp>
      <p:sp>
        <p:nvSpPr>
          <p:cNvPr id="23" name="TextBox 22"/>
          <p:cNvSpPr txBox="1"/>
          <p:nvPr/>
        </p:nvSpPr>
        <p:spPr>
          <a:xfrm>
            <a:off x="228600" y="4687742"/>
            <a:ext cx="8686800" cy="1508105"/>
          </a:xfrm>
          <a:prstGeom prst="rect">
            <a:avLst/>
          </a:prstGeom>
          <a:noFill/>
        </p:spPr>
        <p:txBody>
          <a:bodyPr wrap="square" rtlCol="0">
            <a:spAutoFit/>
          </a:bodyPr>
          <a:lstStyle/>
          <a:p>
            <a:pPr lvl="0" defTabSz="914400">
              <a:defRPr/>
            </a:pPr>
            <a:endParaRPr kumimoji="0" lang="en-US" sz="800" b="1" i="0" u="none" strike="noStrike" kern="1200" cap="none" spc="0" normalizeH="0" baseline="0" noProof="0" dirty="0">
              <a:ln>
                <a:noFill/>
              </a:ln>
              <a:solidFill>
                <a:prstClr val="black"/>
              </a:solidFill>
              <a:effectLst/>
              <a:uLnTx/>
              <a:uFillTx/>
              <a:latin typeface="Arial" panose="020B0604020202020204"/>
              <a:ea typeface="+mn-ea"/>
              <a:cs typeface="+mn-cs"/>
            </a:endParaRPr>
          </a:p>
          <a:p>
            <a:pPr lvl="0" defTabSz="914400">
              <a:defRPr/>
            </a:pPr>
            <a:r>
              <a:rPr lang="en-US" sz="1200" dirty="0">
                <a:solidFill>
                  <a:prstClr val="black"/>
                </a:solidFill>
                <a:latin typeface="Arial" panose="020B0604020202020204"/>
              </a:rPr>
              <a:t>Crabby Pretzel- Museum Pad every 2</a:t>
            </a:r>
            <a:r>
              <a:rPr lang="en-US" sz="1200" baseline="30000" dirty="0">
                <a:solidFill>
                  <a:prstClr val="black"/>
                </a:solidFill>
                <a:latin typeface="Arial" panose="020B0604020202020204"/>
              </a:rPr>
              <a:t>nd</a:t>
            </a:r>
            <a:r>
              <a:rPr lang="en-US" sz="1200" dirty="0">
                <a:solidFill>
                  <a:prstClr val="black"/>
                </a:solidFill>
                <a:latin typeface="Arial" panose="020B0604020202020204"/>
              </a:rPr>
              <a:t> and 4</a:t>
            </a:r>
            <a:r>
              <a:rPr lang="en-US" sz="1200" baseline="30000" dirty="0">
                <a:solidFill>
                  <a:prstClr val="black"/>
                </a:solidFill>
                <a:latin typeface="Arial" panose="020B0604020202020204"/>
              </a:rPr>
              <a:t>th</a:t>
            </a:r>
            <a:r>
              <a:rPr lang="en-US" sz="1200" dirty="0">
                <a:solidFill>
                  <a:prstClr val="black"/>
                </a:solidFill>
                <a:latin typeface="Arial" panose="020B0604020202020204"/>
              </a:rPr>
              <a:t> Wed each Month</a:t>
            </a:r>
          </a:p>
          <a:p>
            <a:pPr lvl="0" defTabSz="914400">
              <a:defRPr/>
            </a:pPr>
            <a:endParaRPr kumimoji="0" lang="en-US" sz="1200" i="0" u="none" strike="noStrike" kern="1200" cap="none" spc="0" normalizeH="0" baseline="0" noProof="0" dirty="0">
              <a:ln>
                <a:noFill/>
              </a:ln>
              <a:solidFill>
                <a:prstClr val="black"/>
              </a:solidFill>
              <a:effectLst/>
              <a:uLnTx/>
              <a:uFillTx/>
              <a:latin typeface="Arial" panose="020B0604020202020204"/>
              <a:ea typeface="+mn-ea"/>
              <a:cs typeface="+mn-cs"/>
            </a:endParaRPr>
          </a:p>
          <a:p>
            <a:pPr lvl="0" defTabSz="914400">
              <a:defRPr/>
            </a:pPr>
            <a:r>
              <a:rPr lang="en-US" sz="1200" dirty="0">
                <a:solidFill>
                  <a:prstClr val="black"/>
                </a:solidFill>
                <a:latin typeface="Arial" panose="020B0604020202020204"/>
              </a:rPr>
              <a:t>Travelin Tom Coffee- C5 Courtyard, Tue-Thurs 0730-1330 hours</a:t>
            </a:r>
          </a:p>
          <a:p>
            <a:pPr lvl="0" defTabSz="914400">
              <a:defRPr/>
            </a:pPr>
            <a:endParaRPr kumimoji="0" lang="en-US" sz="1200" i="0" u="none" strike="noStrike" kern="1200" cap="none" spc="0" normalizeH="0" baseline="0" noProof="0" dirty="0">
              <a:ln>
                <a:noFill/>
              </a:ln>
              <a:solidFill>
                <a:prstClr val="black"/>
              </a:solidFill>
              <a:effectLst/>
              <a:uLnTx/>
              <a:uFillTx/>
              <a:latin typeface="Arial" panose="020B0604020202020204"/>
              <a:ea typeface="+mn-ea"/>
              <a:cs typeface="+mn-cs"/>
            </a:endParaRPr>
          </a:p>
          <a:p>
            <a:pPr lvl="0" defTabSz="914400">
              <a:defRPr/>
            </a:pPr>
            <a:r>
              <a:rPr lang="en-US" sz="1200" dirty="0">
                <a:solidFill>
                  <a:prstClr val="black"/>
                </a:solidFill>
                <a:latin typeface="Arial" panose="020B0604020202020204"/>
              </a:rPr>
              <a:t>Moes Slice of Life- March Dates, 5, 6, 12, 13, 20 &amp; 27</a:t>
            </a:r>
          </a:p>
          <a:p>
            <a:pPr lvl="0" defTabSz="914400">
              <a:defRPr/>
            </a:pPr>
            <a:endParaRPr kumimoji="0" lang="en-US" sz="1200" i="0" u="none" strike="noStrike" kern="1200" cap="none" spc="0" normalizeH="0" baseline="0" noProof="0" dirty="0">
              <a:ln>
                <a:noFill/>
              </a:ln>
              <a:solidFill>
                <a:prstClr val="black"/>
              </a:solidFill>
              <a:effectLst/>
              <a:uLnTx/>
              <a:uFillTx/>
              <a:latin typeface="Arial" panose="020B0604020202020204"/>
              <a:ea typeface="+mn-ea"/>
              <a:cs typeface="+mn-cs"/>
            </a:endParaRPr>
          </a:p>
          <a:p>
            <a:pPr lvl="0" defTabSz="914400">
              <a:defRPr/>
            </a:pPr>
            <a:r>
              <a:rPr lang="en-US" sz="1200" dirty="0">
                <a:solidFill>
                  <a:prstClr val="black"/>
                </a:solidFill>
                <a:latin typeface="Arial" panose="020B0604020202020204"/>
              </a:rPr>
              <a:t>Old Line Grill- Museum Pad Tues &amp; Thurs 1100-1400 hours</a:t>
            </a:r>
            <a:endParaRPr kumimoji="0" lang="en-US" sz="140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53AE8C35-9EF7-BEB9-779F-64B79789BDD1}"/>
              </a:ext>
            </a:extLst>
          </p:cNvPr>
          <p:cNvSpPr txBox="1"/>
          <p:nvPr/>
        </p:nvSpPr>
        <p:spPr>
          <a:xfrm>
            <a:off x="118710" y="975024"/>
            <a:ext cx="4012113" cy="2893100"/>
          </a:xfrm>
          <a:prstGeom prst="rect">
            <a:avLst/>
          </a:prstGeom>
          <a:noFill/>
        </p:spPr>
        <p:txBody>
          <a:bodyPr wrap="square" rtlCol="0">
            <a:spAutoFit/>
          </a:bodyPr>
          <a:lstStyle/>
          <a:p>
            <a:pPr lvl="0" defTabSz="914400">
              <a:defRPr/>
            </a:pPr>
            <a:r>
              <a:rPr lang="en-US" sz="1200" b="1" dirty="0">
                <a:solidFill>
                  <a:prstClr val="black"/>
                </a:solidFill>
                <a:latin typeface="Arial" panose="020B0604020202020204"/>
              </a:rPr>
              <a:t>C5ISR</a:t>
            </a:r>
            <a:r>
              <a:rPr lang="en-US" sz="1200" dirty="0">
                <a:solidFill>
                  <a:prstClr val="black"/>
                </a:solidFill>
                <a:latin typeface="Arial" panose="020B0604020202020204"/>
              </a:rPr>
              <a:t>- Junes Thai, April Opening Date TBD</a:t>
            </a:r>
          </a:p>
          <a:p>
            <a:pPr lvl="0" defTabSz="914400">
              <a:defRPr/>
            </a:pPr>
            <a:endParaRPr lang="en-US" sz="1200" dirty="0">
              <a:solidFill>
                <a:prstClr val="black"/>
              </a:solidFill>
              <a:latin typeface="Arial" panose="020B0604020202020204"/>
            </a:endParaRPr>
          </a:p>
          <a:p>
            <a:pPr lvl="0" defTabSz="914400">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Dunkin C</a:t>
            </a:r>
            <a:r>
              <a:rPr lang="en-US" sz="1200" b="1" dirty="0">
                <a:solidFill>
                  <a:prstClr val="black"/>
                </a:solidFill>
                <a:latin typeface="Arial" panose="020B0604020202020204"/>
              </a:rPr>
              <a:t>ontract Awarded- </a:t>
            </a:r>
            <a:r>
              <a:rPr lang="en-US" sz="1200" dirty="0">
                <a:solidFill>
                  <a:prstClr val="black"/>
                </a:solidFill>
                <a:latin typeface="Arial" panose="020B0604020202020204"/>
              </a:rPr>
              <a:t>6 Months timeline to Open</a:t>
            </a:r>
          </a:p>
          <a:p>
            <a:pPr lvl="0" defTabSz="914400">
              <a:defRPr/>
            </a:pPr>
            <a:endParaRPr kumimoji="0" lang="en-US" sz="1200" i="0" u="none" strike="noStrike" kern="1200" cap="none" spc="0" normalizeH="0" baseline="0" noProof="0" dirty="0">
              <a:ln>
                <a:noFill/>
              </a:ln>
              <a:solidFill>
                <a:prstClr val="black"/>
              </a:solidFill>
              <a:effectLst/>
              <a:uLnTx/>
              <a:uFillTx/>
              <a:latin typeface="Arial" panose="020B0604020202020204"/>
              <a:ea typeface="+mn-ea"/>
              <a:cs typeface="+mn-cs"/>
            </a:endParaRPr>
          </a:p>
          <a:p>
            <a:pPr lvl="0" defTabSz="914400">
              <a:defRPr/>
            </a:pPr>
            <a:r>
              <a:rPr lang="en-US" sz="1200" b="1" dirty="0">
                <a:solidFill>
                  <a:prstClr val="black"/>
                </a:solidFill>
                <a:latin typeface="Arial" panose="020B0604020202020204"/>
              </a:rPr>
              <a:t>Mini Mall Hours of Operation Change</a:t>
            </a:r>
          </a:p>
          <a:p>
            <a:pPr marL="171450" lvl="0" indent="-171450" defTabSz="914400">
              <a:buFont typeface="Arial" panose="020B0604020202020204" pitchFamily="34" charset="0"/>
              <a:buChar char="•"/>
              <a:defRPr/>
            </a:pPr>
            <a:r>
              <a:rPr kumimoji="0" lang="en-US" sz="1200" i="0" u="none" strike="noStrike" kern="1200" cap="none" spc="0" normalizeH="0" baseline="0" noProof="0" dirty="0">
                <a:ln>
                  <a:noFill/>
                </a:ln>
                <a:solidFill>
                  <a:prstClr val="black"/>
                </a:solidFill>
                <a:effectLst/>
                <a:uLnTx/>
                <a:uFillTx/>
                <a:latin typeface="Arial" panose="020B0604020202020204"/>
                <a:ea typeface="+mn-ea"/>
                <a:cs typeface="+mn-cs"/>
              </a:rPr>
              <a:t>Weekend closed starting 5/6 April 25</a:t>
            </a:r>
          </a:p>
          <a:p>
            <a:pPr marL="171450" lvl="0" indent="-171450" defTabSz="914400">
              <a:buFont typeface="Arial" panose="020B0604020202020204" pitchFamily="34" charset="0"/>
              <a:buChar char="•"/>
              <a:defRPr/>
            </a:pPr>
            <a:r>
              <a:rPr lang="en-US" sz="1200" dirty="0">
                <a:solidFill>
                  <a:prstClr val="black"/>
                </a:solidFill>
                <a:latin typeface="Arial" panose="020B0604020202020204"/>
              </a:rPr>
              <a:t>Barber new closing hours 1730 hrs, starting 31 March 25</a:t>
            </a:r>
            <a:endParaRPr kumimoji="0" lang="en-US" sz="1200" i="0" u="none" strike="noStrike" kern="1200" cap="none" spc="0" normalizeH="0" baseline="0" noProof="0" dirty="0">
              <a:ln>
                <a:noFill/>
              </a:ln>
              <a:solidFill>
                <a:prstClr val="black"/>
              </a:solidFill>
              <a:effectLst/>
              <a:uLnTx/>
              <a:uFillTx/>
              <a:latin typeface="Arial" panose="020B0604020202020204"/>
              <a:ea typeface="+mn-ea"/>
              <a:cs typeface="+mn-cs"/>
            </a:endParaRPr>
          </a:p>
          <a:p>
            <a:pPr lvl="0" defTabSz="914400">
              <a:defRPr/>
            </a:pPr>
            <a:endParaRPr lang="en-US" sz="1200" dirty="0">
              <a:solidFill>
                <a:prstClr val="black"/>
              </a:solidFill>
              <a:latin typeface="Arial" panose="020B0604020202020204"/>
            </a:endParaRPr>
          </a:p>
          <a:p>
            <a:pPr lvl="0" defTabSz="914400">
              <a:defRPr/>
            </a:pPr>
            <a:r>
              <a:rPr lang="en-US" sz="1200" dirty="0">
                <a:solidFill>
                  <a:prstClr val="black"/>
                </a:solidFill>
                <a:latin typeface="Arial" panose="020B0604020202020204"/>
              </a:rPr>
              <a:t>Food Trucks (Active) </a:t>
            </a:r>
          </a:p>
          <a:p>
            <a:pPr lvl="0" defTabSz="914400">
              <a:defRPr/>
            </a:pPr>
            <a:r>
              <a:rPr lang="en-US" sz="1200" dirty="0">
                <a:solidFill>
                  <a:prstClr val="black"/>
                </a:solidFill>
                <a:latin typeface="Arial" panose="020B0604020202020204"/>
              </a:rPr>
              <a:t>Crabby Pretzel, Moes Slice of Life, Travel Tom Coffee</a:t>
            </a:r>
          </a:p>
          <a:p>
            <a:pPr marL="285750" lvl="0" indent="-285750" defTabSz="914400">
              <a:buFont typeface="Arial" panose="020B0604020202020204" pitchFamily="34" charset="0"/>
              <a:buChar char="•"/>
              <a:defRPr/>
            </a:pPr>
            <a:r>
              <a:rPr lang="en-US" sz="1200" dirty="0">
                <a:solidFill>
                  <a:prstClr val="black"/>
                </a:solidFill>
                <a:latin typeface="Arial" panose="020B0604020202020204"/>
              </a:rPr>
              <a:t>Old Line Grill</a:t>
            </a:r>
          </a:p>
          <a:p>
            <a:pPr marL="628650" lvl="1" indent="-171450" defTabSz="914400">
              <a:buFont typeface="Arial" panose="020B0604020202020204" pitchFamily="34" charset="0"/>
              <a:buChar char="•"/>
              <a:defRPr/>
            </a:pPr>
            <a:r>
              <a:rPr kumimoji="0" lang="en-US" sz="1200" i="0" u="none" strike="noStrike" kern="1200" cap="none" spc="0" normalizeH="0" baseline="0" noProof="0" dirty="0">
                <a:ln>
                  <a:noFill/>
                </a:ln>
                <a:solidFill>
                  <a:prstClr val="black"/>
                </a:solidFill>
                <a:effectLst/>
                <a:uLnTx/>
                <a:uFillTx/>
                <a:latin typeface="Arial" panose="020B0604020202020204"/>
                <a:ea typeface="+mn-ea"/>
                <a:cs typeface="+mn-cs"/>
              </a:rPr>
              <a:t>M</a:t>
            </a:r>
            <a:r>
              <a:rPr lang="en-US" sz="1200" dirty="0">
                <a:solidFill>
                  <a:prstClr val="black"/>
                </a:solidFill>
                <a:latin typeface="Arial" panose="020B0604020202020204"/>
              </a:rPr>
              <a:t>useum Pad Tues &amp; Thurs 1100-1400, EDG on Wed </a:t>
            </a: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a:p>
            <a:pPr lvl="0" defTabSz="914400">
              <a:defRPr/>
            </a:pP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FB781A2-4EB7-CB57-4B1A-0DF4C1DA9EF8}"/>
              </a:ext>
            </a:extLst>
          </p:cNvPr>
          <p:cNvSpPr txBox="1"/>
          <p:nvPr/>
        </p:nvSpPr>
        <p:spPr>
          <a:xfrm>
            <a:off x="4631293" y="927795"/>
            <a:ext cx="4284107" cy="3416320"/>
          </a:xfrm>
          <a:prstGeom prst="rect">
            <a:avLst/>
          </a:prstGeom>
          <a:noFill/>
        </p:spPr>
        <p:txBody>
          <a:bodyPr wrap="square" rtlCol="0">
            <a:spAutoFit/>
          </a:bodyPr>
          <a:lstStyle/>
          <a:p>
            <a:pPr marL="171450" indent="-171450" defTabSz="914400">
              <a:buFont typeface="Wingdings" panose="05000000000000000000" pitchFamily="2" charset="2"/>
              <a:buChar char="§"/>
              <a:defRPr/>
            </a:pPr>
            <a:r>
              <a:rPr kumimoji="0" lang="en-US" sz="1200" i="0" u="none" strike="noStrike" kern="1200" cap="none" spc="0" normalizeH="0" baseline="0" noProof="0" dirty="0">
                <a:ln>
                  <a:noFill/>
                </a:ln>
                <a:solidFill>
                  <a:prstClr val="black"/>
                </a:solidFill>
                <a:effectLst/>
                <a:uLnTx/>
                <a:uFillTx/>
                <a:latin typeface="Arial" panose="020B0604020202020204"/>
                <a:ea typeface="+mn-ea"/>
                <a:cs typeface="+mn-cs"/>
              </a:rPr>
              <a:t>Vietnam War Commemorative Event 28 March </a:t>
            </a:r>
          </a:p>
          <a:p>
            <a:pPr defTabSz="914400">
              <a:defRPr/>
            </a:pPr>
            <a:r>
              <a:rPr lang="en-US" sz="1200" dirty="0">
                <a:solidFill>
                  <a:prstClr val="black"/>
                </a:solidFill>
                <a:latin typeface="Arial" panose="020B0604020202020204"/>
              </a:rPr>
              <a:t>     * Eligible Veterans honor with a lapel pin</a:t>
            </a:r>
            <a:endParaRPr kumimoji="0" lang="en-US" sz="120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lvl="0" indent="-171450" defTabSz="914400">
              <a:buFont typeface="Wingdings" panose="05000000000000000000" pitchFamily="2" charset="2"/>
              <a:buChar char="§"/>
              <a:defRPr/>
            </a:pPr>
            <a:endParaRPr lang="en-US" sz="1200" dirty="0">
              <a:solidFill>
                <a:prstClr val="black"/>
              </a:solidFill>
              <a:latin typeface="Arial" panose="020B0604020202020204"/>
            </a:endParaRPr>
          </a:p>
          <a:p>
            <a:pPr marL="171450" lvl="0" indent="-171450" defTabSz="914400">
              <a:buFont typeface="Wingdings" panose="05000000000000000000" pitchFamily="2" charset="2"/>
              <a:buChar char="§"/>
              <a:defRPr/>
            </a:pPr>
            <a:r>
              <a:rPr lang="en-US" sz="1200" dirty="0">
                <a:solidFill>
                  <a:prstClr val="black"/>
                </a:solidFill>
                <a:latin typeface="Arial" panose="020B0604020202020204"/>
              </a:rPr>
              <a:t>C5ISR 6010- Food vendor has expressed interest </a:t>
            </a:r>
          </a:p>
          <a:p>
            <a:pPr marL="171450" lvl="0" indent="-171450" defTabSz="914400">
              <a:buFont typeface="Wingdings" panose="05000000000000000000" pitchFamily="2" charset="2"/>
              <a:buChar char="§"/>
              <a:defRPr/>
            </a:pPr>
            <a:endParaRPr kumimoji="0" lang="en-US" sz="120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lvl="0" indent="-171450" defTabSz="914400">
              <a:buFont typeface="Wingdings" panose="05000000000000000000" pitchFamily="2" charset="2"/>
              <a:buChar char="§"/>
              <a:defRPr/>
            </a:pPr>
            <a:r>
              <a:rPr lang="en-US" sz="1200" dirty="0">
                <a:solidFill>
                  <a:prstClr val="black"/>
                </a:solidFill>
                <a:latin typeface="Arial" panose="020B0604020202020204"/>
              </a:rPr>
              <a:t>Food Trucks- Special Events </a:t>
            </a:r>
          </a:p>
          <a:p>
            <a:pPr marL="171450" lvl="0" indent="-171450" defTabSz="914400">
              <a:buFont typeface="Wingdings" panose="05000000000000000000" pitchFamily="2" charset="2"/>
              <a:buChar char="§"/>
              <a:defRPr/>
            </a:pPr>
            <a:endParaRPr lang="en-US" sz="1200" dirty="0">
              <a:solidFill>
                <a:prstClr val="black"/>
              </a:solidFill>
              <a:latin typeface="Arial" panose="020B0604020202020204"/>
            </a:endParaRPr>
          </a:p>
          <a:p>
            <a:pPr marL="171450" lvl="0" indent="-171450" defTabSz="914400">
              <a:buFont typeface="Wingdings" panose="05000000000000000000" pitchFamily="2" charset="2"/>
              <a:buChar char="§"/>
              <a:defRPr/>
            </a:pPr>
            <a:r>
              <a:rPr kumimoji="0" lang="en-US" sz="1200" i="0" u="none" strike="noStrike" kern="1200" cap="none" spc="0" normalizeH="0" baseline="0" noProof="0" dirty="0">
                <a:ln>
                  <a:noFill/>
                </a:ln>
                <a:solidFill>
                  <a:prstClr val="black"/>
                </a:solidFill>
                <a:effectLst/>
                <a:uLnTx/>
                <a:uFillTx/>
                <a:latin typeface="Arial" panose="020B0604020202020204"/>
                <a:ea typeface="+mn-ea"/>
                <a:cs typeface="+mn-cs"/>
              </a:rPr>
              <a:t>Kona Ice</a:t>
            </a:r>
            <a:r>
              <a:rPr lang="en-US" sz="1200" dirty="0">
                <a:solidFill>
                  <a:prstClr val="black"/>
                </a:solidFill>
                <a:latin typeface="Arial" panose="020B0604020202020204"/>
              </a:rPr>
              <a:t>, Auntie Anne Pretzel</a:t>
            </a:r>
          </a:p>
          <a:p>
            <a:pPr marL="171450" lvl="0" indent="-171450" defTabSz="914400">
              <a:buFont typeface="Wingdings" panose="05000000000000000000" pitchFamily="2" charset="2"/>
              <a:buChar char="§"/>
              <a:defRPr/>
            </a:pPr>
            <a:endParaRPr kumimoji="0" lang="en-US" sz="120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lvl="0" indent="-171450" defTabSz="914400">
              <a:buFont typeface="Wingdings" panose="05000000000000000000" pitchFamily="2" charset="2"/>
              <a:buChar char="§"/>
              <a:defRPr/>
            </a:pPr>
            <a:r>
              <a:rPr lang="en-US" sz="1200" dirty="0">
                <a:solidFill>
                  <a:prstClr val="black"/>
                </a:solidFill>
                <a:latin typeface="Arial" panose="020B0604020202020204"/>
              </a:rPr>
              <a:t>Micro Markets locations being reviewed: </a:t>
            </a:r>
          </a:p>
          <a:p>
            <a:pPr lvl="0" defTabSz="914400">
              <a:defRPr/>
            </a:pPr>
            <a:r>
              <a:rPr kumimoji="0" lang="en-US" sz="1200" i="0" u="none" strike="noStrike" kern="1200" cap="none" spc="0" normalizeH="0" baseline="0" noProof="0" dirty="0">
                <a:ln>
                  <a:noFill/>
                </a:ln>
                <a:solidFill>
                  <a:prstClr val="black"/>
                </a:solidFill>
                <a:effectLst/>
                <a:uLnTx/>
                <a:uFillTx/>
                <a:latin typeface="Arial" panose="020B0604020202020204"/>
                <a:ea typeface="+mn-ea"/>
                <a:cs typeface="+mn-cs"/>
              </a:rPr>
              <a:t>    C5ISR 6001 &amp; 6003, Kirk Medical Center</a:t>
            </a:r>
          </a:p>
          <a:p>
            <a:pPr marL="171450" lvl="0" indent="-171450" defTabSz="914400">
              <a:buFont typeface="Wingdings" panose="05000000000000000000" pitchFamily="2" charset="2"/>
              <a:buChar char="§"/>
              <a:defRPr/>
            </a:pPr>
            <a:endParaRPr lang="en-US" sz="1200" dirty="0">
              <a:solidFill>
                <a:prstClr val="black"/>
              </a:solidFill>
              <a:latin typeface="Arial" panose="020B0604020202020204"/>
            </a:endParaRPr>
          </a:p>
          <a:p>
            <a:pPr marL="171450" lvl="0" indent="-171450" defTabSz="914400">
              <a:buFont typeface="Wingdings" panose="05000000000000000000" pitchFamily="2" charset="2"/>
              <a:buChar char="§"/>
              <a:defRPr/>
            </a:pPr>
            <a:r>
              <a:rPr kumimoji="0" lang="en-US" sz="1200" i="0" u="none" strike="noStrike" kern="1200" cap="none" spc="0" normalizeH="0" baseline="0" noProof="0" dirty="0">
                <a:ln>
                  <a:noFill/>
                </a:ln>
                <a:solidFill>
                  <a:prstClr val="black"/>
                </a:solidFill>
                <a:effectLst/>
                <a:uLnTx/>
                <a:uFillTx/>
                <a:latin typeface="Arial" panose="020B0604020202020204"/>
                <a:ea typeface="+mn-ea"/>
                <a:cs typeface="+mn-cs"/>
              </a:rPr>
              <a:t>H&amp;R Block starting 17 March-18 April 25</a:t>
            </a:r>
          </a:p>
          <a:p>
            <a:pPr marL="171450" lvl="0" indent="-171450" defTabSz="914400">
              <a:buFont typeface="Wingdings" panose="05000000000000000000" pitchFamily="2" charset="2"/>
              <a:buChar char="§"/>
              <a:defRPr/>
            </a:pPr>
            <a:endParaRPr lang="en-US" sz="1200" dirty="0">
              <a:solidFill>
                <a:prstClr val="black"/>
              </a:solidFill>
              <a:latin typeface="Arial" panose="020B0604020202020204"/>
            </a:endParaRPr>
          </a:p>
          <a:p>
            <a:pPr marL="171450" lvl="0" indent="-171450" defTabSz="914400">
              <a:buFont typeface="Wingdings" panose="05000000000000000000" pitchFamily="2" charset="2"/>
              <a:buChar char="§"/>
              <a:defRPr/>
            </a:pPr>
            <a:r>
              <a:rPr kumimoji="0" lang="en-US" sz="1200" i="0" u="none" strike="noStrike" kern="1200" cap="none" spc="0" normalizeH="0" baseline="0" noProof="0" dirty="0">
                <a:ln>
                  <a:noFill/>
                </a:ln>
                <a:solidFill>
                  <a:prstClr val="black"/>
                </a:solidFill>
                <a:effectLst/>
                <a:uLnTx/>
                <a:uFillTx/>
                <a:latin typeface="Arial" panose="020B0604020202020204"/>
                <a:ea typeface="+mn-ea"/>
                <a:cs typeface="+mn-cs"/>
              </a:rPr>
              <a:t>Edgewood Express open Sat, 5 April (0900-1500) support drill</a:t>
            </a:r>
          </a:p>
          <a:p>
            <a:pPr marL="171450" lvl="0" indent="-171450" defTabSz="914400">
              <a:buFont typeface="Wingdings" panose="05000000000000000000" pitchFamily="2" charset="2"/>
              <a:buChar char="§"/>
              <a:defRPr/>
            </a:pPr>
            <a:endParaRPr lang="en-US" sz="1200" dirty="0">
              <a:solidFill>
                <a:prstClr val="black"/>
              </a:solidFill>
              <a:latin typeface="Arial" panose="020B0604020202020204"/>
            </a:endParaRPr>
          </a:p>
          <a:p>
            <a:pPr marL="171450" lvl="0" indent="-171450" defTabSz="914400">
              <a:buFont typeface="Wingdings" panose="05000000000000000000" pitchFamily="2" charset="2"/>
              <a:buChar char="§"/>
              <a:defRPr/>
            </a:pPr>
            <a:r>
              <a:rPr kumimoji="0" lang="en-US" sz="1200" i="0" u="none" strike="noStrike" kern="1200" cap="none" spc="0" normalizeH="0" baseline="0" noProof="0" dirty="0">
                <a:ln>
                  <a:noFill/>
                </a:ln>
                <a:solidFill>
                  <a:prstClr val="black"/>
                </a:solidFill>
                <a:effectLst/>
                <a:uLnTx/>
                <a:uFillTx/>
                <a:latin typeface="Arial" panose="020B0604020202020204"/>
                <a:ea typeface="+mn-ea"/>
                <a:cs typeface="+mn-cs"/>
              </a:rPr>
              <a:t>Pharmacy kiosk being worked to relocate </a:t>
            </a:r>
          </a:p>
        </p:txBody>
      </p:sp>
    </p:spTree>
    <p:extLst>
      <p:ext uri="{BB962C8B-B14F-4D97-AF65-F5344CB8AC3E}">
        <p14:creationId xmlns:p14="http://schemas.microsoft.com/office/powerpoint/2010/main" val="3241839707"/>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172D3-1BBE-9540-DCB9-60F6C92780F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7E2C52-EA01-D2D1-09D8-8D274154BC75}"/>
              </a:ext>
            </a:extLst>
          </p:cNvPr>
          <p:cNvSpPr>
            <a:spLocks noGrp="1"/>
          </p:cNvSpPr>
          <p:nvPr>
            <p:ph idx="1"/>
          </p:nvPr>
        </p:nvSpPr>
        <p:spPr>
          <a:xfrm>
            <a:off x="832668" y="2360864"/>
            <a:ext cx="7772400" cy="1981200"/>
          </a:xfrm>
        </p:spPr>
        <p:txBody>
          <a:bodyPr>
            <a:normAutofit/>
          </a:bodyPr>
          <a:lstStyle/>
          <a:p>
            <a:pPr marL="0" indent="0" algn="ctr">
              <a:buNone/>
            </a:pPr>
            <a:r>
              <a:rPr lang="en-US" sz="4800" dirty="0">
                <a:solidFill>
                  <a:srgbClr val="002060"/>
                </a:solidFill>
              </a:rPr>
              <a:t>SHARP</a:t>
            </a:r>
          </a:p>
        </p:txBody>
      </p:sp>
    </p:spTree>
    <p:extLst>
      <p:ext uri="{BB962C8B-B14F-4D97-AF65-F5344CB8AC3E}">
        <p14:creationId xmlns:p14="http://schemas.microsoft.com/office/powerpoint/2010/main" val="1636822981"/>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4399157" y="530949"/>
            <a:ext cx="40122" cy="3409621"/>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p:cNvCxnSpPr>
            <a:cxnSpLocks/>
          </p:cNvCxnSpPr>
          <p:nvPr/>
        </p:nvCxnSpPr>
        <p:spPr>
          <a:xfrm>
            <a:off x="49290" y="3942570"/>
            <a:ext cx="9144000" cy="0"/>
          </a:xfrm>
          <a:prstGeom prst="line">
            <a:avLst/>
          </a:prstGeom>
          <a:ln w="38100"/>
        </p:spPr>
        <p:style>
          <a:lnRef idx="1">
            <a:schemeClr val="dk1"/>
          </a:lnRef>
          <a:fillRef idx="0">
            <a:schemeClr val="dk1"/>
          </a:fillRef>
          <a:effectRef idx="0">
            <a:schemeClr val="dk1"/>
          </a:effectRef>
          <a:fontRef idx="minor">
            <a:schemeClr val="tx1"/>
          </a:fontRef>
        </p:style>
      </p:cxnSp>
      <p:sp>
        <p:nvSpPr>
          <p:cNvPr id="4" name="Title 3"/>
          <p:cNvSpPr>
            <a:spLocks noGrp="1"/>
          </p:cNvSpPr>
          <p:nvPr>
            <p:ph type="title"/>
          </p:nvPr>
        </p:nvSpPr>
        <p:spPr>
          <a:xfrm>
            <a:off x="4835836" y="55718"/>
            <a:ext cx="4202910" cy="369332"/>
          </a:xfrm>
        </p:spPr>
        <p:txBody>
          <a:bodyPr/>
          <a:lstStyle/>
          <a:p>
            <a:pPr algn="r"/>
            <a:r>
              <a:rPr lang="en-US" sz="2000" b="1" dirty="0">
                <a:latin typeface="Arial" panose="020B0604020202020204" pitchFamily="34" charset="0"/>
                <a:cs typeface="Arial" panose="020B0604020202020204" pitchFamily="34" charset="0"/>
              </a:rPr>
              <a:t>SHARP Fusion Directorate</a:t>
            </a:r>
          </a:p>
        </p:txBody>
      </p:sp>
      <p:sp>
        <p:nvSpPr>
          <p:cNvPr id="2" name="TextBox 1"/>
          <p:cNvSpPr txBox="1"/>
          <p:nvPr/>
        </p:nvSpPr>
        <p:spPr>
          <a:xfrm>
            <a:off x="49290" y="587512"/>
            <a:ext cx="3566233" cy="307777"/>
          </a:xfrm>
          <a:prstGeom prst="rect">
            <a:avLst/>
          </a:prstGeom>
          <a:noFill/>
        </p:spPr>
        <p:txBody>
          <a:bodyPr wrap="none" rtlCol="0">
            <a:spAutoFit/>
          </a:bodyPr>
          <a:lstStyle/>
          <a:p>
            <a:r>
              <a:rPr lang="en-US" sz="1400" b="1" u="sng" dirty="0">
                <a:solidFill>
                  <a:srgbClr val="002060"/>
                </a:solidFill>
                <a:latin typeface="Arial" panose="020B0604020202020204"/>
              </a:rPr>
              <a:t>CURRENT EVENTS AND INFORMATION</a:t>
            </a:r>
          </a:p>
        </p:txBody>
      </p:sp>
      <p:sp>
        <p:nvSpPr>
          <p:cNvPr id="10" name="TextBox 9"/>
          <p:cNvSpPr txBox="1"/>
          <p:nvPr/>
        </p:nvSpPr>
        <p:spPr>
          <a:xfrm>
            <a:off x="4745886" y="568674"/>
            <a:ext cx="3675237" cy="307777"/>
          </a:xfrm>
          <a:prstGeom prst="rect">
            <a:avLst/>
          </a:prstGeom>
          <a:noFill/>
        </p:spPr>
        <p:txBody>
          <a:bodyPr wrap="none" rtlCol="0">
            <a:spAutoFit/>
          </a:bodyPr>
          <a:lstStyle/>
          <a:p>
            <a:r>
              <a:rPr lang="en-US" sz="1400" b="1" u="sng" dirty="0">
                <a:solidFill>
                  <a:srgbClr val="002060"/>
                </a:solidFill>
                <a:latin typeface="Arial" panose="020B0604020202020204"/>
              </a:rPr>
              <a:t>UPCOMING EVENTS AND INFORMATION</a:t>
            </a:r>
          </a:p>
        </p:txBody>
      </p:sp>
      <p:sp>
        <p:nvSpPr>
          <p:cNvPr id="16" name="TextBox 15"/>
          <p:cNvSpPr txBox="1"/>
          <p:nvPr/>
        </p:nvSpPr>
        <p:spPr>
          <a:xfrm>
            <a:off x="127767" y="3944571"/>
            <a:ext cx="2349297" cy="307777"/>
          </a:xfrm>
          <a:prstGeom prst="rect">
            <a:avLst/>
          </a:prstGeom>
          <a:noFill/>
        </p:spPr>
        <p:txBody>
          <a:bodyPr wrap="none" rtlCol="0">
            <a:spAutoFit/>
          </a:bodyPr>
          <a:lstStyle/>
          <a:p>
            <a:r>
              <a:rPr lang="en-US" sz="1400" b="1" u="sng" dirty="0">
                <a:solidFill>
                  <a:srgbClr val="002060"/>
                </a:solidFill>
                <a:latin typeface="Arial" panose="020B0604020202020204"/>
              </a:rPr>
              <a:t>CONTACT INFORMATION</a:t>
            </a:r>
          </a:p>
        </p:txBody>
      </p:sp>
      <p:sp>
        <p:nvSpPr>
          <p:cNvPr id="9" name="TextBox 8">
            <a:extLst>
              <a:ext uri="{FF2B5EF4-FFF2-40B4-BE49-F238E27FC236}">
                <a16:creationId xmlns:a16="http://schemas.microsoft.com/office/drawing/2014/main" id="{60D56329-15A2-F4A2-43BC-7E0E03C99CD4}"/>
              </a:ext>
            </a:extLst>
          </p:cNvPr>
          <p:cNvSpPr txBox="1"/>
          <p:nvPr/>
        </p:nvSpPr>
        <p:spPr>
          <a:xfrm>
            <a:off x="245163" y="4337372"/>
            <a:ext cx="3975978" cy="2616101"/>
          </a:xfrm>
          <a:prstGeom prst="rect">
            <a:avLst/>
          </a:prstGeom>
          <a:noFill/>
        </p:spPr>
        <p:txBody>
          <a:bodyPr wrap="square">
            <a:spAutoFit/>
          </a:bodyPr>
          <a:lstStyle/>
          <a:p>
            <a:r>
              <a:rPr lang="en-US" sz="1400" b="1" dirty="0">
                <a:latin typeface="Arial" panose="020B0604020202020204" pitchFamily="34" charset="0"/>
                <a:cs typeface="Arial" panose="020B0604020202020204" pitchFamily="34" charset="0"/>
              </a:rPr>
              <a:t>SHARP Fusion Directorate</a:t>
            </a:r>
          </a:p>
          <a:p>
            <a:r>
              <a:rPr lang="en-US" sz="1400" b="1" dirty="0">
                <a:latin typeface="Arial" panose="020B0604020202020204" pitchFamily="34" charset="0"/>
                <a:cs typeface="Arial" panose="020B0604020202020204" pitchFamily="34" charset="0"/>
              </a:rPr>
              <a:t>Bldg. 4305, 2</a:t>
            </a:r>
            <a:r>
              <a:rPr lang="en-US" sz="1400" b="1" baseline="30000" dirty="0">
                <a:latin typeface="Arial" panose="020B0604020202020204" pitchFamily="34" charset="0"/>
                <a:cs typeface="Arial" panose="020B0604020202020204" pitchFamily="34" charset="0"/>
              </a:rPr>
              <a:t>nd</a:t>
            </a:r>
            <a:r>
              <a:rPr lang="en-US" sz="1400" b="1" dirty="0">
                <a:latin typeface="Arial" panose="020B0604020202020204" pitchFamily="34" charset="0"/>
                <a:cs typeface="Arial" panose="020B0604020202020204" pitchFamily="34" charset="0"/>
              </a:rPr>
              <a:t> Floor</a:t>
            </a:r>
          </a:p>
          <a:p>
            <a:r>
              <a:rPr lang="en-US" sz="1400" b="1" dirty="0">
                <a:latin typeface="Arial" panose="020B0604020202020204" pitchFamily="34" charset="0"/>
                <a:cs typeface="Arial" panose="020B0604020202020204" pitchFamily="34" charset="0"/>
              </a:rPr>
              <a:t>6488 Rodman Road </a:t>
            </a:r>
          </a:p>
          <a:p>
            <a:r>
              <a:rPr lang="en-US" sz="1400" b="1" dirty="0">
                <a:latin typeface="Arial" panose="020B0604020202020204" pitchFamily="34" charset="0"/>
                <a:cs typeface="Arial" panose="020B0604020202020204" pitchFamily="34" charset="0"/>
              </a:rPr>
              <a:t>APG, MD 21005</a:t>
            </a:r>
          </a:p>
          <a:p>
            <a:endParaRPr lang="en-US" sz="8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Office: 410- 278-3612</a:t>
            </a:r>
          </a:p>
          <a:p>
            <a:endParaRPr lang="en-US" sz="8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Hotline: 410-322-7154</a:t>
            </a:r>
          </a:p>
          <a:p>
            <a:endParaRPr lang="en-US" sz="8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Email: </a:t>
            </a:r>
            <a:r>
              <a:rPr lang="en-US" sz="1400" b="1" dirty="0">
                <a:latin typeface="Arial" panose="020B0604020202020204" pitchFamily="34" charset="0"/>
                <a:cs typeface="Arial" panose="020B0604020202020204" pitchFamily="34" charset="0"/>
                <a:hlinkClick r:id="rId2"/>
              </a:rPr>
              <a:t>usarmy.apg.cecom.mbx.sharp-fusion-directorate@army.mil</a:t>
            </a:r>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718CBE7-81BA-02F5-8B86-F8A739CDDE07}"/>
              </a:ext>
            </a:extLst>
          </p:cNvPr>
          <p:cNvSpPr txBox="1"/>
          <p:nvPr/>
        </p:nvSpPr>
        <p:spPr>
          <a:xfrm>
            <a:off x="0" y="980313"/>
            <a:ext cx="4221141" cy="1723549"/>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lang="en-US" sz="10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a:effectLst/>
                <a:latin typeface="Arial" panose="020B0604020202020204" pitchFamily="34" charset="0"/>
                <a:ea typeface="Aptos" panose="020B0004020202020204" pitchFamily="34" charset="0"/>
                <a:cs typeface="Arial" panose="020B0604020202020204" pitchFamily="34" charset="0"/>
              </a:rPr>
              <a:t>SAAPM Teal Ribbon Hanging: 1000 hours, Monday, 31 March Route 22 Gate</a:t>
            </a:r>
          </a:p>
          <a:p>
            <a:pPr marL="285750" marR="0" indent="-285750">
              <a:buFont typeface="Wingdings" panose="05000000000000000000" pitchFamily="2" charset="2"/>
              <a:buChar char="§"/>
            </a:pPr>
            <a:r>
              <a:rPr lang="en-US" sz="1600" dirty="0">
                <a:effectLst/>
                <a:latin typeface="Arial" panose="020B0604020202020204" pitchFamily="34" charset="0"/>
                <a:ea typeface="Aptos" panose="020B0004020202020204" pitchFamily="34" charset="0"/>
                <a:cs typeface="Arial" panose="020B0604020202020204" pitchFamily="34" charset="0"/>
              </a:rPr>
              <a:t> </a:t>
            </a:r>
          </a:p>
          <a:p>
            <a:pPr marL="285750" marR="0" indent="-285750">
              <a:buFont typeface="Wingdings" panose="05000000000000000000" pitchFamily="2" charset="2"/>
              <a:buChar char="§"/>
            </a:pPr>
            <a:r>
              <a:rPr lang="en-US" sz="1600" dirty="0">
                <a:effectLst/>
                <a:latin typeface="Arial" panose="020B0604020202020204" pitchFamily="34" charset="0"/>
                <a:ea typeface="Aptos" panose="020B0004020202020204" pitchFamily="34" charset="0"/>
                <a:cs typeface="Arial" panose="020B0604020202020204" pitchFamily="34" charset="0"/>
              </a:rPr>
              <a:t>SAAPM Kick-off and Teal Badging Ceremony: 0900 hours, Tuesday, 1 April at Myer Auditorium</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7BCD7495-7DC8-8B44-53A8-0DAC2541EC9C}"/>
              </a:ext>
            </a:extLst>
          </p:cNvPr>
          <p:cNvSpPr txBox="1"/>
          <p:nvPr/>
        </p:nvSpPr>
        <p:spPr>
          <a:xfrm>
            <a:off x="4621290" y="798285"/>
            <a:ext cx="4277545" cy="3447098"/>
          </a:xfrm>
          <a:prstGeom prst="rect">
            <a:avLst/>
          </a:prstGeom>
          <a:noFill/>
        </p:spPr>
        <p:txBody>
          <a:bodyPr wrap="square">
            <a:spAutoFit/>
          </a:bodyPr>
          <a:lstStyle/>
          <a:p>
            <a:pPr marL="0" marR="0"/>
            <a:r>
              <a:rPr lang="en-US" sz="800" dirty="0">
                <a:effectLst/>
                <a:latin typeface="Arial" panose="020B0604020202020204" pitchFamily="34" charset="0"/>
                <a:ea typeface="Aptos" panose="020B0004020202020204" pitchFamily="34" charset="0"/>
                <a:cs typeface="Arial" panose="020B0604020202020204" pitchFamily="34" charset="0"/>
              </a:rPr>
              <a:t> </a:t>
            </a:r>
          </a:p>
          <a:p>
            <a:pPr marL="285750" indent="-285750">
              <a:buFont typeface="Wingdings" panose="05000000000000000000" pitchFamily="2" charset="2"/>
              <a:buChar char="§"/>
            </a:pPr>
            <a:r>
              <a:rPr lang="en-US" sz="1400" dirty="0">
                <a:latin typeface="Arial" panose="020B0604020202020204" pitchFamily="34" charset="0"/>
                <a:ea typeface="Aptos" panose="020B0004020202020204" pitchFamily="34" charset="0"/>
                <a:cs typeface="Arial" panose="020B0604020202020204" pitchFamily="34" charset="0"/>
              </a:rPr>
              <a:t>SAAPM Food/ Toiletry Drive: 1-30 April; donation boxes will be in all tenant buildings</a:t>
            </a:r>
          </a:p>
          <a:p>
            <a:r>
              <a:rPr lang="en-US" sz="1400" dirty="0">
                <a:latin typeface="Arial" panose="020B0604020202020204" pitchFamily="34" charset="0"/>
                <a:ea typeface="Aptos" panose="020B0004020202020204" pitchFamily="34" charset="0"/>
                <a:cs typeface="Arial" panose="020B0604020202020204" pitchFamily="34" charset="0"/>
              </a:rPr>
              <a:t> </a:t>
            </a:r>
          </a:p>
          <a:p>
            <a:pPr marL="285750" indent="-285750">
              <a:buFont typeface="Wingdings" panose="05000000000000000000" pitchFamily="2" charset="2"/>
              <a:buChar char="§"/>
            </a:pPr>
            <a:r>
              <a:rPr lang="en-US" sz="1400" dirty="0">
                <a:latin typeface="Arial" panose="020B0604020202020204" pitchFamily="34" charset="0"/>
                <a:ea typeface="Aptos" panose="020B0004020202020204" pitchFamily="34" charset="0"/>
                <a:cs typeface="Arial" panose="020B0604020202020204" pitchFamily="34" charset="0"/>
              </a:rPr>
              <a:t>SAAPM Teal Tuesdays: Every Tuesday in April</a:t>
            </a:r>
          </a:p>
          <a:p>
            <a:r>
              <a:rPr lang="en-US" sz="1400" dirty="0">
                <a:latin typeface="Arial" panose="020B0604020202020204" pitchFamily="34" charset="0"/>
                <a:ea typeface="Aptos" panose="020B0004020202020204" pitchFamily="34" charset="0"/>
                <a:cs typeface="Arial" panose="020B0604020202020204" pitchFamily="34" charset="0"/>
              </a:rPr>
              <a:t> </a:t>
            </a:r>
          </a:p>
          <a:p>
            <a:pPr marL="285750" indent="-285750">
              <a:buFont typeface="Wingdings" panose="05000000000000000000" pitchFamily="2" charset="2"/>
              <a:buChar char="§"/>
            </a:pPr>
            <a:r>
              <a:rPr lang="en-US" sz="1400" dirty="0">
                <a:latin typeface="Arial" panose="020B0604020202020204" pitchFamily="34" charset="0"/>
                <a:ea typeface="Aptos" panose="020B0004020202020204" pitchFamily="34" charset="0"/>
                <a:cs typeface="Arial" panose="020B0604020202020204" pitchFamily="34" charset="0"/>
              </a:rPr>
              <a:t>Paint with A Twist: 0900 hours, Thursday, 10 April at Mallette Training Facility Room 10A</a:t>
            </a:r>
          </a:p>
          <a:p>
            <a:pPr marL="285750" indent="-285750">
              <a:buFont typeface="Wingdings" panose="05000000000000000000" pitchFamily="2" charset="2"/>
              <a:buChar char="§"/>
            </a:pPr>
            <a:endParaRPr lang="en-US" sz="1400" dirty="0">
              <a:latin typeface="Arial" panose="020B0604020202020204" pitchFamily="34" charset="0"/>
              <a:ea typeface="Aptos" panose="020B0004020202020204" pitchFamily="34" charset="0"/>
              <a:cs typeface="Arial" panose="020B0604020202020204" pitchFamily="34" charset="0"/>
            </a:endParaRPr>
          </a:p>
          <a:p>
            <a:pPr marL="285750" indent="-285750">
              <a:buFont typeface="Wingdings" panose="05000000000000000000" pitchFamily="2" charset="2"/>
              <a:buChar char="§"/>
            </a:pPr>
            <a:r>
              <a:rPr lang="en-US" sz="1400" dirty="0">
                <a:latin typeface="Arial" panose="020B0604020202020204" pitchFamily="34" charset="0"/>
                <a:ea typeface="Aptos" panose="020B0004020202020204" pitchFamily="34" charset="0"/>
                <a:cs typeface="Arial" panose="020B0604020202020204" pitchFamily="34" charset="0"/>
              </a:rPr>
              <a:t>SAAPM Walk: 1030 hours, Thursday, 17 April (Rain date 24 April) at APG-N track</a:t>
            </a:r>
          </a:p>
          <a:p>
            <a:pPr marL="285750" indent="-285750">
              <a:buFont typeface="Wingdings" panose="05000000000000000000" pitchFamily="2" charset="2"/>
              <a:buChar char="§"/>
            </a:pPr>
            <a:endParaRPr lang="en-US" sz="1400" dirty="0">
              <a:latin typeface="Arial" panose="020B0604020202020204" pitchFamily="34" charset="0"/>
              <a:ea typeface="Aptos" panose="020B0004020202020204" pitchFamily="34" charset="0"/>
              <a:cs typeface="Arial" panose="020B0604020202020204" pitchFamily="34" charset="0"/>
            </a:endParaRPr>
          </a:p>
          <a:p>
            <a:pPr marL="285750" indent="-285750">
              <a:buFont typeface="Wingdings" panose="05000000000000000000" pitchFamily="2" charset="2"/>
              <a:buChar char="§"/>
            </a:pPr>
            <a:r>
              <a:rPr lang="en-US" sz="1400" dirty="0">
                <a:latin typeface="Arial" panose="020B0604020202020204" pitchFamily="34" charset="0"/>
                <a:ea typeface="Aptos" panose="020B0004020202020204" pitchFamily="34" charset="0"/>
                <a:cs typeface="Arial" panose="020B0604020202020204" pitchFamily="34" charset="0"/>
              </a:rPr>
              <a:t>Denim Day/ SAAPM Spoken Word: 1000 hours, Wednesday, 30 April at Post Theater</a:t>
            </a:r>
          </a:p>
          <a:p>
            <a:pPr marL="0" marR="0"/>
            <a:r>
              <a:rPr lang="en-US" sz="1600" dirty="0">
                <a:effectLst/>
                <a:latin typeface="Arial" panose="020B0604020202020204" pitchFamily="34" charset="0"/>
                <a:ea typeface="Aptos" panose="020B00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2697688"/>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3041" y="614267"/>
            <a:ext cx="2934073" cy="338554"/>
          </a:xfrm>
          <a:prstGeom prst="rect">
            <a:avLst/>
          </a:prstGeom>
          <a:noFill/>
        </p:spPr>
        <p:txBody>
          <a:bodyPr wrap="none" rtlCol="0">
            <a:spAutoFit/>
          </a:bodyPr>
          <a:lstStyle/>
          <a:p>
            <a:r>
              <a:rPr lang="en-US" sz="1600" b="1" u="sng" dirty="0">
                <a:solidFill>
                  <a:srgbClr val="002060"/>
                </a:solidFill>
                <a:latin typeface="Arial" panose="020B0604020202020204"/>
              </a:rPr>
              <a:t>ADDITIONAL INFORMATION</a:t>
            </a:r>
          </a:p>
        </p:txBody>
      </p:sp>
      <p:sp>
        <p:nvSpPr>
          <p:cNvPr id="2" name="TextBox 1">
            <a:extLst>
              <a:ext uri="{FF2B5EF4-FFF2-40B4-BE49-F238E27FC236}">
                <a16:creationId xmlns:a16="http://schemas.microsoft.com/office/drawing/2014/main" id="{BEF77D9E-506C-70FA-D9F3-7F4E81BA1B91}"/>
              </a:ext>
            </a:extLst>
          </p:cNvPr>
          <p:cNvSpPr txBox="1"/>
          <p:nvPr/>
        </p:nvSpPr>
        <p:spPr>
          <a:xfrm>
            <a:off x="93041" y="1017257"/>
            <a:ext cx="8957917" cy="5478423"/>
          </a:xfrm>
          <a:prstGeom prst="rect">
            <a:avLst/>
          </a:prstGeom>
          <a:noFill/>
        </p:spPr>
        <p:txBody>
          <a:bodyPr wrap="square">
            <a:spAutoFit/>
          </a:bodyPr>
          <a:lstStyle/>
          <a:p>
            <a:r>
              <a:rPr lang="en-US" sz="1400" b="1" dirty="0">
                <a:latin typeface="Arial" panose="020B0604020202020204" pitchFamily="34" charset="0"/>
                <a:cs typeface="Arial" panose="020B0604020202020204" pitchFamily="34" charset="0"/>
              </a:rPr>
              <a:t>Kirk U.S. Army Health Clinic Behavior Health:  </a:t>
            </a:r>
            <a:r>
              <a:rPr lang="en-US" sz="1400" dirty="0">
                <a:latin typeface="Arial" panose="020B0604020202020204" pitchFamily="34" charset="0"/>
                <a:cs typeface="Arial" panose="020B0604020202020204" pitchFamily="34" charset="0"/>
              </a:rPr>
              <a:t>(410) 278-1715</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Harford County Sexual Assault/Spouse Abuse Resource Center (SARC): </a:t>
            </a:r>
            <a:r>
              <a:rPr lang="en-US" sz="1400" dirty="0">
                <a:latin typeface="Arial" panose="020B0604020202020204" pitchFamily="34" charset="0"/>
                <a:cs typeface="Arial" panose="020B0604020202020204" pitchFamily="34" charset="0"/>
              </a:rPr>
              <a:t>24/7 Helpline: (410) 836-8430; sarc-maryland.org</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Sexual Assault Forensics Exam (SAFE) Program at UM Harford Memorial Hospital:</a:t>
            </a:r>
            <a:r>
              <a:rPr lang="en-US" sz="1400" dirty="0">
                <a:latin typeface="Arial" panose="020B0604020202020204" pitchFamily="34" charset="0"/>
                <a:cs typeface="Arial" panose="020B0604020202020204" pitchFamily="34" charset="0"/>
              </a:rPr>
              <a:t> umuch.org/safe; (443) 843-5500</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Department of Veteran’s Affairs, </a:t>
            </a:r>
            <a:r>
              <a:rPr lang="en-US" sz="1400" dirty="0">
                <a:latin typeface="Arial" panose="020B0604020202020204" pitchFamily="34" charset="0"/>
                <a:cs typeface="Arial" panose="020B0604020202020204" pitchFamily="34" charset="0"/>
              </a:rPr>
              <a:t>Aberdeen Vet Center: (410) 272-6771 or (877) 927-8387</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DOD Safe Helpline: </a:t>
            </a:r>
            <a:r>
              <a:rPr lang="en-US" sz="1400" dirty="0">
                <a:latin typeface="Arial" panose="020B0604020202020204" pitchFamily="34" charset="0"/>
                <a:cs typeface="Arial" panose="020B0604020202020204" pitchFamily="34" charset="0"/>
              </a:rPr>
              <a:t>(877) 995-5246 or safehelpline.org </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DOD Safe Helpline App:  </a:t>
            </a:r>
            <a:r>
              <a:rPr lang="en-US" sz="1400" dirty="0">
                <a:latin typeface="Arial" panose="020B0604020202020204" pitchFamily="34" charset="0"/>
                <a:cs typeface="Arial" panose="020B0604020202020204" pitchFamily="34" charset="0"/>
              </a:rPr>
              <a:t>safehelpline.org/app</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National Sexual Assault Hotline:</a:t>
            </a:r>
            <a:r>
              <a:rPr lang="en-US" sz="1400" dirty="0">
                <a:latin typeface="Arial" panose="020B0604020202020204" pitchFamily="34" charset="0"/>
                <a:cs typeface="Arial" panose="020B0604020202020204" pitchFamily="34" charset="0"/>
              </a:rPr>
              <a:t>  (800) 656-HOPE (4673) or rainn.org</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Military One Source: </a:t>
            </a:r>
            <a:r>
              <a:rPr lang="en-US" sz="1400" dirty="0">
                <a:latin typeface="Arial" panose="020B0604020202020204" pitchFamily="34" charset="0"/>
                <a:cs typeface="Arial" panose="020B0604020202020204" pitchFamily="34" charset="0"/>
              </a:rPr>
              <a:t>(800) 342-9647 or militaryonesource.mil/</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Army SHARP: </a:t>
            </a:r>
            <a:r>
              <a:rPr lang="en-US" sz="1400" dirty="0">
                <a:latin typeface="Arial" panose="020B0604020202020204" pitchFamily="34" charset="0"/>
                <a:cs typeface="Arial" panose="020B0604020202020204" pitchFamily="34" charset="0"/>
              </a:rPr>
              <a:t>https://www.armyresilience.army.mil/sharp/index.html</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Office of Personnel Management (OPM) Website for DA Civilians:  </a:t>
            </a:r>
            <a:br>
              <a:rPr lang="en-US" sz="1400" b="1"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http://www.opm.gov/policy-data-oversight/worklife/reference-materials/resource-list.pdf</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Army Training Network:  </a:t>
            </a:r>
            <a:r>
              <a:rPr lang="en-US" sz="1400" dirty="0">
                <a:latin typeface="Arial" panose="020B0604020202020204" pitchFamily="34" charset="0"/>
                <a:cs typeface="Arial" panose="020B0604020202020204" pitchFamily="34" charset="0"/>
              </a:rPr>
              <a:t>https://atn.army.mil/sexual-harassment-assault-response-and-prevention/sharp-training</a:t>
            </a:r>
          </a:p>
        </p:txBody>
      </p:sp>
      <p:sp>
        <p:nvSpPr>
          <p:cNvPr id="3" name="Title 3">
            <a:extLst>
              <a:ext uri="{FF2B5EF4-FFF2-40B4-BE49-F238E27FC236}">
                <a16:creationId xmlns:a16="http://schemas.microsoft.com/office/drawing/2014/main" id="{99DACDF8-E6FB-52C4-4F01-27B15B5C9B6B}"/>
              </a:ext>
            </a:extLst>
          </p:cNvPr>
          <p:cNvSpPr txBox="1">
            <a:spLocks/>
          </p:cNvSpPr>
          <p:nvPr/>
        </p:nvSpPr>
        <p:spPr>
          <a:xfrm>
            <a:off x="4848048" y="0"/>
            <a:ext cx="4202910" cy="3693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a:latin typeface="Arial" panose="020B0604020202020204" pitchFamily="34" charset="0"/>
                <a:cs typeface="Arial" panose="020B0604020202020204" pitchFamily="34" charset="0"/>
              </a:rPr>
              <a:t>SHARP Fusion Directorate</a:t>
            </a:r>
          </a:p>
        </p:txBody>
      </p:sp>
    </p:spTree>
    <p:extLst>
      <p:ext uri="{BB962C8B-B14F-4D97-AF65-F5344CB8AC3E}">
        <p14:creationId xmlns:p14="http://schemas.microsoft.com/office/powerpoint/2010/main" val="371749901"/>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09800"/>
            <a:ext cx="7772400" cy="1981200"/>
          </a:xfrm>
        </p:spPr>
        <p:txBody>
          <a:bodyPr>
            <a:normAutofit lnSpcReduction="10000"/>
          </a:bodyPr>
          <a:lstStyle/>
          <a:p>
            <a:pPr marL="0" indent="0" algn="ctr">
              <a:buNone/>
            </a:pPr>
            <a:r>
              <a:rPr lang="en-US" sz="4800" dirty="0">
                <a:solidFill>
                  <a:srgbClr val="002060"/>
                </a:solidFill>
              </a:rPr>
              <a:t>RELIGIOUS SUPPORT OFFICE</a:t>
            </a:r>
          </a:p>
          <a:p>
            <a:pPr marL="0" indent="0" algn="ctr">
              <a:buNone/>
            </a:pPr>
            <a:r>
              <a:rPr lang="en-US" sz="4800" dirty="0">
                <a:solidFill>
                  <a:srgbClr val="002060"/>
                </a:solidFill>
              </a:rPr>
              <a:t>(RSO)</a:t>
            </a:r>
          </a:p>
        </p:txBody>
      </p:sp>
    </p:spTree>
    <p:extLst>
      <p:ext uri="{BB962C8B-B14F-4D97-AF65-F5344CB8AC3E}">
        <p14:creationId xmlns:p14="http://schemas.microsoft.com/office/powerpoint/2010/main" val="1256459814"/>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flipH="1">
            <a:off x="4531437" y="374390"/>
            <a:ext cx="40563" cy="4312779"/>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144925" y="4688128"/>
            <a:ext cx="9144000" cy="0"/>
          </a:xfrm>
          <a:prstGeom prst="line">
            <a:avLst/>
          </a:prstGeom>
          <a:ln w="38100"/>
        </p:spPr>
        <p:style>
          <a:lnRef idx="1">
            <a:schemeClr val="dk1"/>
          </a:lnRef>
          <a:fillRef idx="0">
            <a:schemeClr val="dk1"/>
          </a:fillRef>
          <a:effectRef idx="0">
            <a:schemeClr val="dk1"/>
          </a:effectRef>
          <a:fontRef idx="minor">
            <a:schemeClr val="tx1"/>
          </a:fontRef>
        </p:style>
      </p:cxnSp>
      <p:sp>
        <p:nvSpPr>
          <p:cNvPr id="4" name="Title 3"/>
          <p:cNvSpPr>
            <a:spLocks noGrp="1"/>
          </p:cNvSpPr>
          <p:nvPr>
            <p:ph type="title"/>
          </p:nvPr>
        </p:nvSpPr>
        <p:spPr>
          <a:xfrm>
            <a:off x="5727859" y="-4335"/>
            <a:ext cx="3514725" cy="369332"/>
          </a:xfrm>
        </p:spPr>
        <p:txBody>
          <a:bodyPr>
            <a:normAutofit/>
          </a:bodyPr>
          <a:lstStyle/>
          <a:p>
            <a:pPr algn="just"/>
            <a:r>
              <a:rPr lang="en-US" sz="2000" b="1" dirty="0">
                <a:latin typeface="Arial" panose="020B0604020202020204" pitchFamily="34" charset="0"/>
                <a:cs typeface="Arial" panose="020B0604020202020204" pitchFamily="34" charset="0"/>
              </a:rPr>
              <a:t>      RELIGIOUS SERVICES</a:t>
            </a:r>
            <a:endParaRPr lang="en-US" sz="1800" b="1" dirty="0">
              <a:latin typeface="Arial" panose="020B0604020202020204" pitchFamily="34" charset="0"/>
              <a:cs typeface="Arial" panose="020B0604020202020204" pitchFamily="34" charset="0"/>
            </a:endParaRPr>
          </a:p>
        </p:txBody>
      </p:sp>
      <p:sp>
        <p:nvSpPr>
          <p:cNvPr id="2" name="TextBox 1"/>
          <p:cNvSpPr txBox="1"/>
          <p:nvPr/>
        </p:nvSpPr>
        <p:spPr>
          <a:xfrm>
            <a:off x="109686" y="467190"/>
            <a:ext cx="35662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CURRENT EVENTS AND INFORMATION</a:t>
            </a:r>
          </a:p>
        </p:txBody>
      </p:sp>
      <p:sp>
        <p:nvSpPr>
          <p:cNvPr id="10" name="TextBox 9"/>
          <p:cNvSpPr txBox="1"/>
          <p:nvPr/>
        </p:nvSpPr>
        <p:spPr>
          <a:xfrm>
            <a:off x="4704195" y="2693917"/>
            <a:ext cx="36752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UPCOMING EVENTS AND INFORMATION</a:t>
            </a:r>
          </a:p>
        </p:txBody>
      </p:sp>
      <p:sp>
        <p:nvSpPr>
          <p:cNvPr id="16" name="TextBox 15"/>
          <p:cNvSpPr txBox="1"/>
          <p:nvPr/>
        </p:nvSpPr>
        <p:spPr>
          <a:xfrm>
            <a:off x="56132" y="4689413"/>
            <a:ext cx="26382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Arial" panose="020B0604020202020204"/>
                <a:ea typeface="+mn-ea"/>
                <a:cs typeface="+mn-cs"/>
              </a:rPr>
              <a:t>ADDITIONAL INFORMATION</a:t>
            </a:r>
          </a:p>
        </p:txBody>
      </p:sp>
      <p:sp>
        <p:nvSpPr>
          <p:cNvPr id="8" name="TextBox 7">
            <a:extLst>
              <a:ext uri="{FF2B5EF4-FFF2-40B4-BE49-F238E27FC236}">
                <a16:creationId xmlns:a16="http://schemas.microsoft.com/office/drawing/2014/main" id="{DC932764-49EF-31C3-CAB7-057C4033F1D8}"/>
              </a:ext>
            </a:extLst>
          </p:cNvPr>
          <p:cNvSpPr txBox="1"/>
          <p:nvPr/>
        </p:nvSpPr>
        <p:spPr>
          <a:xfrm>
            <a:off x="133487" y="781034"/>
            <a:ext cx="4374149" cy="3693319"/>
          </a:xfrm>
          <a:prstGeom prst="rect">
            <a:avLst/>
          </a:prstGeom>
          <a:noFill/>
        </p:spPr>
        <p:txBody>
          <a:bodyPr wrap="square">
            <a:spAutoFit/>
          </a:bodyPr>
          <a:lstStyle/>
          <a:p>
            <a:pPr marL="0" marR="0" lvl="0" indent="0" algn="l" defTabSz="914400" rtl="0" eaLnBrk="1" fontAlgn="auto" latinLnBrk="0" hangingPunct="1">
              <a:spcBef>
                <a:spcPts val="0"/>
              </a:spcBef>
              <a:buClrTx/>
              <a:buSzTx/>
              <a:buFontTx/>
              <a:buNone/>
              <a:tabLst/>
              <a:defRPr/>
            </a:pPr>
            <a:r>
              <a:rPr kumimoji="0" lang="en-US" sz="1400" b="1" i="0" u="sng" strike="noStrike" kern="1400" cap="none" spc="0" normalizeH="0" baseline="0" noProof="0" dirty="0">
                <a:ln>
                  <a:noFill/>
                </a:ln>
                <a:effectLst/>
                <a:uLnTx/>
                <a:uFillTx/>
                <a:latin typeface="Arial Narrow" panose="020B0606020202030204" pitchFamily="34" charset="0"/>
              </a:rPr>
              <a:t>CATHOLIC</a:t>
            </a:r>
            <a:endParaRPr kumimoji="0" lang="en-US" sz="1400" b="0" i="0" u="none" strike="noStrike" kern="1400" cap="none" spc="0" normalizeH="0" baseline="0" noProof="0" dirty="0">
              <a:ln>
                <a:noFill/>
              </a:ln>
              <a:effectLst/>
              <a:uLnTx/>
              <a:uFillTx/>
              <a:latin typeface="Arial Narrow" panose="020B0606020202030204" pitchFamily="34" charset="0"/>
            </a:endParaRPr>
          </a:p>
          <a:p>
            <a:pPr marL="0" marR="0" lvl="0" indent="0" algn="l" defTabSz="914400" rtl="0" eaLnBrk="1" fontAlgn="auto" latinLnBrk="0" hangingPunct="1">
              <a:spcBef>
                <a:spcPts val="0"/>
              </a:spcBef>
              <a:buClrTx/>
              <a:buSzTx/>
              <a:buFontTx/>
              <a:buNone/>
              <a:tabLst/>
              <a:defRPr/>
            </a:pPr>
            <a:r>
              <a:rPr kumimoji="0" lang="en-US" sz="1400" b="0" i="0" u="none" strike="noStrike" kern="1400" cap="none" spc="0" normalizeH="0" baseline="0" noProof="0" dirty="0">
                <a:ln>
                  <a:noFill/>
                </a:ln>
                <a:solidFill>
                  <a:srgbClr val="000000"/>
                </a:solidFill>
                <a:effectLst/>
                <a:uLnTx/>
                <a:uFillTx/>
                <a:latin typeface="Arial Narrow" panose="020B0606020202030204" pitchFamily="34" charset="0"/>
              </a:rPr>
              <a:t>Mass and Confession                                          Saturdays 1600</a:t>
            </a:r>
          </a:p>
          <a:p>
            <a:pPr marL="0" marR="0" lvl="0" indent="0" algn="l" defTabSz="914400" rtl="0" eaLnBrk="1" fontAlgn="auto" latinLnBrk="0" hangingPunct="1">
              <a:spcBef>
                <a:spcPts val="0"/>
              </a:spcBef>
              <a:buClrTx/>
              <a:buSzTx/>
              <a:buFontTx/>
              <a:buNone/>
              <a:tabLst/>
              <a:defRPr/>
            </a:pPr>
            <a:endParaRPr kumimoji="0" lang="en-US" sz="400" b="0" i="0" u="none" strike="noStrike" kern="1400" cap="none" spc="0" normalizeH="0" baseline="0" noProof="0" dirty="0">
              <a:ln>
                <a:noFill/>
              </a:ln>
              <a:solidFill>
                <a:srgbClr val="000000"/>
              </a:solidFill>
              <a:effectLst/>
              <a:uLnTx/>
              <a:uFillTx/>
              <a:latin typeface="Arial Narrow" panose="020B0606020202030204" pitchFamily="34" charset="0"/>
            </a:endParaRPr>
          </a:p>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400" cap="none" spc="0" normalizeH="0" baseline="0" noProof="0" dirty="0">
                <a:ln>
                  <a:noFill/>
                </a:ln>
                <a:solidFill>
                  <a:srgbClr val="000000"/>
                </a:solidFill>
                <a:effectLst/>
                <a:uLnTx/>
                <a:uFillTx/>
                <a:latin typeface="Arial Narrow" panose="020B0606020202030204" pitchFamily="34" charset="0"/>
              </a:rPr>
              <a:t>Weekday Mass (Except 4-day weekends) </a:t>
            </a:r>
            <a:r>
              <a:rPr lang="en-US" sz="1400" kern="1400" dirty="0">
                <a:solidFill>
                  <a:srgbClr val="000000"/>
                </a:solidFill>
                <a:latin typeface="Arial Narrow" panose="020B0606020202030204" pitchFamily="34" charset="0"/>
              </a:rPr>
              <a:t>               </a:t>
            </a:r>
            <a:r>
              <a:rPr kumimoji="0" lang="en-US" sz="1400" b="0" i="0" u="none" strike="noStrike" kern="1400" cap="none" spc="0" normalizeH="0" baseline="0" noProof="0" dirty="0">
                <a:ln>
                  <a:noFill/>
                </a:ln>
                <a:solidFill>
                  <a:srgbClr val="000000"/>
                </a:solidFill>
                <a:effectLst/>
                <a:uLnTx/>
                <a:uFillTx/>
                <a:latin typeface="Arial Narrow" panose="020B0606020202030204" pitchFamily="34" charset="0"/>
              </a:rPr>
              <a:t>Fridays 1145</a:t>
            </a:r>
          </a:p>
          <a:p>
            <a:pPr marL="0" marR="0" lvl="0" indent="0" algn="l" defTabSz="914400" rtl="0" eaLnBrk="1" fontAlgn="auto" latinLnBrk="0" hangingPunct="1">
              <a:spcBef>
                <a:spcPts val="0"/>
              </a:spcBef>
              <a:spcAft>
                <a:spcPts val="0"/>
              </a:spcAft>
              <a:buClrTx/>
              <a:buSzTx/>
              <a:buFontTx/>
              <a:buNone/>
              <a:tabLst/>
              <a:defRPr/>
            </a:pPr>
            <a:endParaRPr kumimoji="0" lang="en-US" sz="400" b="0" i="0" u="none" strike="noStrike" kern="1400" cap="none" spc="0" normalizeH="0" baseline="0" noProof="0" dirty="0">
              <a:ln>
                <a:noFill/>
              </a:ln>
              <a:solidFill>
                <a:srgbClr val="000000"/>
              </a:solidFill>
              <a:effectLst/>
              <a:uLnTx/>
              <a:uFillTx/>
              <a:latin typeface="Arial Narrow" panose="020B0606020202030204" pitchFamily="34" charset="0"/>
            </a:endParaRPr>
          </a:p>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400" cap="none" spc="0" normalizeH="0" baseline="0" noProof="0" dirty="0">
                <a:ln>
                  <a:noFill/>
                </a:ln>
                <a:solidFill>
                  <a:srgbClr val="000000"/>
                </a:solidFill>
                <a:effectLst/>
                <a:uLnTx/>
                <a:uFillTx/>
                <a:latin typeface="Arial Narrow" panose="020B0606020202030204" pitchFamily="34" charset="0"/>
              </a:rPr>
              <a:t>Catholic Women of the Chapel (CWOC) Monthly Meeting</a:t>
            </a:r>
          </a:p>
          <a:p>
            <a:pPr marL="0" marR="0" lvl="0" indent="0" algn="l" defTabSz="914400" rtl="0" eaLnBrk="1" fontAlgn="auto" latinLnBrk="0" hangingPunct="1">
              <a:spcBef>
                <a:spcPts val="0"/>
              </a:spcBef>
              <a:spcAft>
                <a:spcPts val="0"/>
              </a:spcAft>
              <a:buClrTx/>
              <a:buSzTx/>
              <a:buFontTx/>
              <a:buNone/>
              <a:tabLst/>
              <a:defRPr/>
            </a:pPr>
            <a:r>
              <a:rPr lang="en-US" sz="1400" kern="1400" dirty="0">
                <a:solidFill>
                  <a:srgbClr val="000000"/>
                </a:solidFill>
                <a:latin typeface="Arial Narrow" panose="020B0606020202030204" pitchFamily="34" charset="0"/>
              </a:rPr>
              <a:t>                           (AUG-JUN) 4</a:t>
            </a:r>
            <a:r>
              <a:rPr lang="en-US" sz="1400" kern="1400" baseline="30000" dirty="0">
                <a:solidFill>
                  <a:srgbClr val="000000"/>
                </a:solidFill>
                <a:latin typeface="Arial Narrow" panose="020B0606020202030204" pitchFamily="34" charset="0"/>
              </a:rPr>
              <a:t>th</a:t>
            </a:r>
            <a:r>
              <a:rPr lang="en-US" sz="1400" kern="1400" dirty="0">
                <a:solidFill>
                  <a:srgbClr val="000000"/>
                </a:solidFill>
                <a:latin typeface="Arial Narrow" panose="020B0606020202030204" pitchFamily="34" charset="0"/>
              </a:rPr>
              <a:t> Mondays, 1800, Fellowship Hall</a:t>
            </a:r>
          </a:p>
          <a:p>
            <a:pPr marL="0" marR="0" lvl="0" indent="0" algn="l" defTabSz="914400" rtl="0" eaLnBrk="1" fontAlgn="auto" latinLnBrk="0" hangingPunct="1">
              <a:spcBef>
                <a:spcPts val="0"/>
              </a:spcBef>
              <a:spcAft>
                <a:spcPts val="0"/>
              </a:spcAft>
              <a:buClrTx/>
              <a:buSzTx/>
              <a:buFontTx/>
              <a:buNone/>
              <a:tabLst/>
              <a:defRPr/>
            </a:pPr>
            <a:endParaRPr lang="en-US" sz="400" kern="1400" dirty="0">
              <a:solidFill>
                <a:srgbClr val="000000"/>
              </a:solidFill>
              <a:latin typeface="Arial Narrow" panose="020B0606020202030204" pitchFamily="34" charset="0"/>
            </a:endParaRPr>
          </a:p>
          <a:p>
            <a:pPr marL="0" marR="0" lvl="0" indent="0" algn="l" defTabSz="914400" rtl="0" eaLnBrk="1" fontAlgn="auto" latinLnBrk="0" hangingPunct="1">
              <a:spcBef>
                <a:spcPts val="0"/>
              </a:spcBef>
              <a:spcAft>
                <a:spcPts val="0"/>
              </a:spcAft>
              <a:buClrTx/>
              <a:buSzTx/>
              <a:buFontTx/>
              <a:buNone/>
              <a:tabLst/>
              <a:defRPr/>
            </a:pPr>
            <a:r>
              <a:rPr lang="en-US" sz="1400" kern="1400" dirty="0">
                <a:solidFill>
                  <a:srgbClr val="000000"/>
                </a:solidFill>
                <a:latin typeface="Arial Narrow" panose="020B0606020202030204" pitchFamily="34" charset="0"/>
              </a:rPr>
              <a:t>CWOC-sponsored Brown-Bag Bible Study (men &amp; women)</a:t>
            </a:r>
          </a:p>
          <a:p>
            <a:pPr marL="0" marR="0" lvl="0" indent="0" algn="l" defTabSz="914400" rtl="0" eaLnBrk="1" fontAlgn="auto" latinLnBrk="0" hangingPunct="1">
              <a:spcBef>
                <a:spcPts val="0"/>
              </a:spcBef>
              <a:spcAft>
                <a:spcPts val="0"/>
              </a:spcAft>
              <a:buClrTx/>
              <a:buSzTx/>
              <a:buFontTx/>
              <a:buNone/>
              <a:tabLst/>
              <a:defRPr/>
            </a:pPr>
            <a:r>
              <a:rPr lang="en-US" sz="1400" kern="1400" dirty="0">
                <a:solidFill>
                  <a:srgbClr val="000000"/>
                </a:solidFill>
                <a:latin typeface="Arial Narrow" panose="020B0606020202030204" pitchFamily="34" charset="0"/>
              </a:rPr>
              <a:t>                            (SEP-JUN) 1145 on Tuesdays, Fellowship Hall</a:t>
            </a:r>
          </a:p>
          <a:p>
            <a:pPr marL="0" marR="0" lvl="0" indent="0" algn="l" defTabSz="914400" rtl="0" eaLnBrk="1" fontAlgn="auto" latinLnBrk="0" hangingPunct="1">
              <a:spcBef>
                <a:spcPts val="0"/>
              </a:spcBef>
              <a:spcAft>
                <a:spcPts val="0"/>
              </a:spcAft>
              <a:buClrTx/>
              <a:buSzTx/>
              <a:buFontTx/>
              <a:buNone/>
              <a:tabLst/>
              <a:defRPr/>
            </a:pPr>
            <a:endParaRPr kumimoji="0" lang="en-US" sz="1400" b="1" i="0" u="sng" strike="noStrike" kern="1400" cap="none" spc="0" normalizeH="0" baseline="0" noProof="0" dirty="0">
              <a:ln>
                <a:noFill/>
              </a:ln>
              <a:effectLst/>
              <a:uLnTx/>
              <a:uFillTx/>
              <a:latin typeface="Arial Narrow" panose="020B0606020202030204" pitchFamily="34" charset="0"/>
            </a:endParaRPr>
          </a:p>
          <a:p>
            <a:pPr marL="0" marR="0" lvl="0" indent="0" algn="l" defTabSz="914400" rtl="0" eaLnBrk="1" fontAlgn="auto" latinLnBrk="0" hangingPunct="1">
              <a:spcBef>
                <a:spcPts val="0"/>
              </a:spcBef>
              <a:spcAft>
                <a:spcPts val="0"/>
              </a:spcAft>
              <a:buClrTx/>
              <a:buSzTx/>
              <a:buFontTx/>
              <a:buNone/>
              <a:tabLst/>
              <a:defRPr/>
            </a:pPr>
            <a:r>
              <a:rPr kumimoji="0" lang="en-US" sz="1400" b="1" i="0" u="sng" strike="noStrike" kern="1400" cap="none" spc="0" normalizeH="0" baseline="0" noProof="0" dirty="0">
                <a:ln>
                  <a:noFill/>
                </a:ln>
                <a:effectLst/>
                <a:uLnTx/>
                <a:uFillTx/>
                <a:latin typeface="Arial Narrow" panose="020B0606020202030204" pitchFamily="34" charset="0"/>
              </a:rPr>
              <a:t>PROTESTANT</a:t>
            </a:r>
            <a:endParaRPr kumimoji="0" lang="en-US" sz="1400" b="0" i="0" u="none" strike="noStrike" kern="1400" cap="none" spc="0" normalizeH="0" baseline="0" noProof="0" dirty="0">
              <a:ln>
                <a:noFill/>
              </a:ln>
              <a:effectLst/>
              <a:uLnTx/>
              <a:uFillTx/>
              <a:latin typeface="Arial Narrow" panose="020B0606020202030204" pitchFamily="34" charset="0"/>
            </a:endParaRPr>
          </a:p>
          <a:p>
            <a:pPr marL="0" marR="0" lvl="0" indent="0" algn="l" defTabSz="914400" rtl="0" eaLnBrk="1" fontAlgn="auto" latinLnBrk="0" hangingPunct="1">
              <a:spcBef>
                <a:spcPts val="0"/>
              </a:spcBef>
              <a:buClrTx/>
              <a:buSzTx/>
              <a:buFontTx/>
              <a:buNone/>
              <a:tabLst/>
              <a:defRPr/>
            </a:pPr>
            <a:r>
              <a:rPr kumimoji="0" lang="en-US" sz="1400" b="0" i="0" u="none" strike="noStrike" kern="1400" cap="none" spc="0" normalizeH="0" baseline="0" noProof="0" dirty="0">
                <a:ln>
                  <a:noFill/>
                </a:ln>
                <a:solidFill>
                  <a:srgbClr val="000000"/>
                </a:solidFill>
                <a:effectLst/>
                <a:uLnTx/>
                <a:uFillTx/>
                <a:latin typeface="Arial Narrow" panose="020B0606020202030204" pitchFamily="34" charset="0"/>
              </a:rPr>
              <a:t>Protestant Worship Service                                    Sundays 1000</a:t>
            </a:r>
          </a:p>
          <a:p>
            <a:pPr marL="0" marR="0" lvl="0" indent="0" algn="l" defTabSz="914400" rtl="0" eaLnBrk="1" fontAlgn="auto" latinLnBrk="0" hangingPunct="1">
              <a:spcBef>
                <a:spcPts val="0"/>
              </a:spcBef>
              <a:buClrTx/>
              <a:buSzTx/>
              <a:buFontTx/>
              <a:buNone/>
              <a:tabLst/>
              <a:defRPr/>
            </a:pPr>
            <a:endParaRPr kumimoji="0" lang="en-US" sz="400" b="0" i="0" u="none" strike="noStrike" kern="1400" cap="none" spc="0" normalizeH="0" baseline="0" noProof="0" dirty="0">
              <a:ln>
                <a:noFill/>
              </a:ln>
              <a:solidFill>
                <a:srgbClr val="000000"/>
              </a:solidFill>
              <a:effectLst/>
              <a:uLnTx/>
              <a:uFillTx/>
              <a:latin typeface="Arial Narrow" panose="020B0606020202030204" pitchFamily="34" charset="0"/>
            </a:endParaRPr>
          </a:p>
          <a:p>
            <a:pPr marL="0" marR="0" lvl="0" indent="0" algn="just" defTabSz="914400" rtl="0" eaLnBrk="1" fontAlgn="auto" latinLnBrk="0" hangingPunct="1">
              <a:spcBef>
                <a:spcPts val="0"/>
              </a:spcBef>
              <a:spcAft>
                <a:spcPts val="0"/>
              </a:spcAft>
              <a:buClrTx/>
              <a:buSzTx/>
              <a:buFontTx/>
              <a:buNone/>
              <a:tabLst/>
              <a:defRPr/>
            </a:pPr>
            <a:r>
              <a:rPr kumimoji="0" lang="en-US" sz="1400" b="0" i="0" u="none" strike="noStrike" kern="1400" cap="none" spc="0" normalizeH="0" baseline="0" noProof="0" dirty="0">
                <a:ln>
                  <a:noFill/>
                </a:ln>
                <a:solidFill>
                  <a:srgbClr val="000000"/>
                </a:solidFill>
                <a:effectLst/>
                <a:uLnTx/>
                <a:uFillTx/>
                <a:latin typeface="Arial Narrow" panose="020B0606020202030204" pitchFamily="34" charset="0"/>
              </a:rPr>
              <a:t>Adult Sunday School                                  Sundays 0900, CR #3</a:t>
            </a:r>
          </a:p>
          <a:p>
            <a:pPr marL="0" marR="0" lvl="0" indent="0" algn="just" defTabSz="914400" rtl="0" eaLnBrk="1" fontAlgn="auto" latinLnBrk="0" hangingPunct="1">
              <a:spcBef>
                <a:spcPts val="0"/>
              </a:spcBef>
              <a:spcAft>
                <a:spcPts val="0"/>
              </a:spcAft>
              <a:buClrTx/>
              <a:buSzTx/>
              <a:buFontTx/>
              <a:buNone/>
              <a:tabLst/>
              <a:defRPr/>
            </a:pPr>
            <a:r>
              <a:rPr lang="en-US" sz="1400" kern="1400" dirty="0">
                <a:solidFill>
                  <a:srgbClr val="000000"/>
                </a:solidFill>
                <a:latin typeface="Arial Narrow" panose="020B0606020202030204" pitchFamily="34" charset="0"/>
              </a:rPr>
              <a:t>Korean Ladies Bible Study                      Tuesdays, 1000, CR #4</a:t>
            </a:r>
            <a:endParaRPr kumimoji="0" lang="en-US" sz="1400" b="0" i="0" u="none" strike="noStrike" kern="1400" cap="none" spc="0" normalizeH="0" baseline="0" noProof="0" dirty="0">
              <a:ln>
                <a:noFill/>
              </a:ln>
              <a:solidFill>
                <a:srgbClr val="000000"/>
              </a:solidFill>
              <a:effectLst/>
              <a:uLnTx/>
              <a:uFillTx/>
              <a:latin typeface="Arial Narrow" panose="020B0606020202030204" pitchFamily="34" charset="0"/>
            </a:endParaRPr>
          </a:p>
          <a:p>
            <a:pPr marL="0" marR="0" lvl="0" indent="0" algn="just" defTabSz="914400" rtl="0" eaLnBrk="1" fontAlgn="auto" latinLnBrk="0" hangingPunct="1">
              <a:spcBef>
                <a:spcPts val="0"/>
              </a:spcBef>
              <a:spcAft>
                <a:spcPts val="0"/>
              </a:spcAft>
              <a:buClrTx/>
              <a:buSzTx/>
              <a:buFontTx/>
              <a:buNone/>
              <a:tabLst/>
              <a:defRPr/>
            </a:pPr>
            <a:endParaRPr kumimoji="0" lang="en-US" sz="400" b="0" i="0" u="none" strike="noStrike" kern="1400" cap="none" spc="0" normalizeH="0" baseline="0" noProof="0" dirty="0">
              <a:ln>
                <a:noFill/>
              </a:ln>
              <a:solidFill>
                <a:srgbClr val="000000"/>
              </a:solidFill>
              <a:effectLst/>
              <a:uLnTx/>
              <a:uFillTx/>
              <a:latin typeface="Arial Narrow" panose="020B0606020202030204" pitchFamily="34" charset="0"/>
            </a:endParaRPr>
          </a:p>
          <a:p>
            <a:pPr>
              <a:defRPr/>
            </a:pPr>
            <a:r>
              <a:rPr kumimoji="0" lang="en-US" sz="1400" b="0" i="0" u="none" strike="noStrike" kern="1400" cap="none" spc="0" normalizeH="0" baseline="0" noProof="0" dirty="0">
                <a:ln>
                  <a:noFill/>
                </a:ln>
                <a:solidFill>
                  <a:srgbClr val="000000"/>
                </a:solidFill>
                <a:effectLst/>
                <a:uLnTx/>
                <a:uFillTx/>
                <a:latin typeface="Arial Narrow" panose="020B0606020202030204" pitchFamily="34" charset="0"/>
              </a:rPr>
              <a:t>Protestant Women of the Chapel                  Thursdays 1000, FH </a:t>
            </a:r>
          </a:p>
          <a:p>
            <a:pPr marL="0" marR="0" lvl="0" indent="0" algn="l" defTabSz="914400" rtl="0" eaLnBrk="1" fontAlgn="auto" latinLnBrk="0" hangingPunct="1">
              <a:spcBef>
                <a:spcPts val="0"/>
              </a:spcBef>
              <a:spcAft>
                <a:spcPts val="0"/>
              </a:spcAft>
              <a:buClrTx/>
              <a:buSzTx/>
              <a:buFontTx/>
              <a:buNone/>
              <a:tabLst/>
              <a:defRPr/>
            </a:pPr>
            <a:r>
              <a:rPr kumimoji="0" lang="en-US" sz="400" b="0" i="0" u="none" strike="noStrike" kern="1400" cap="none" spc="0" normalizeH="0" baseline="0" noProof="0" dirty="0">
                <a:ln>
                  <a:noFill/>
                </a:ln>
                <a:solidFill>
                  <a:srgbClr val="000000"/>
                </a:solidFill>
                <a:effectLst/>
                <a:uLnTx/>
                <a:uFillTx/>
                <a:latin typeface="Arial Narrow" panose="020B0606020202030204" pitchFamily="34" charset="0"/>
              </a:rPr>
              <a:t> </a:t>
            </a:r>
          </a:p>
          <a:p>
            <a:pPr>
              <a:defRPr/>
            </a:pPr>
            <a:r>
              <a:rPr kumimoji="0" lang="en-US" sz="1400" b="0" i="0" u="none" strike="noStrike" kern="1400" cap="none" spc="0" normalizeH="0" baseline="0" noProof="0" dirty="0">
                <a:ln>
                  <a:noFill/>
                </a:ln>
                <a:solidFill>
                  <a:srgbClr val="000000"/>
                </a:solidFill>
                <a:effectLst/>
                <a:uLnTx/>
                <a:uFillTx/>
                <a:latin typeface="Arial Narrow" panose="020B0606020202030204" pitchFamily="34" charset="0"/>
              </a:rPr>
              <a:t>Protestant Men of the Chapel</a:t>
            </a:r>
          </a:p>
          <a:p>
            <a:pPr>
              <a:defRPr/>
            </a:pPr>
            <a:r>
              <a:rPr lang="en-US" sz="1400" kern="1400" dirty="0">
                <a:solidFill>
                  <a:srgbClr val="000000"/>
                </a:solidFill>
                <a:latin typeface="Arial Narrow" panose="020B0606020202030204" pitchFamily="34" charset="0"/>
              </a:rPr>
              <a:t>                   </a:t>
            </a:r>
            <a:r>
              <a:rPr kumimoji="0" lang="en-US" sz="1400" b="0" i="0" u="none" strike="noStrike" kern="1400" cap="none" spc="0" normalizeH="0" baseline="0" noProof="0" dirty="0">
                <a:ln>
                  <a:noFill/>
                </a:ln>
                <a:solidFill>
                  <a:srgbClr val="000000"/>
                </a:solidFill>
                <a:effectLst/>
                <a:uLnTx/>
                <a:uFillTx/>
                <a:latin typeface="Arial Narrow" panose="020B0606020202030204" pitchFamily="34" charset="0"/>
              </a:rPr>
              <a:t>(OCT-JUN) 2nd Saturdays, 0800,</a:t>
            </a:r>
            <a:r>
              <a:rPr lang="en-US" sz="1400" kern="1400" dirty="0">
                <a:solidFill>
                  <a:srgbClr val="000000"/>
                </a:solidFill>
                <a:latin typeface="Arial Narrow" panose="020B0606020202030204" pitchFamily="34" charset="0"/>
              </a:rPr>
              <a:t> </a:t>
            </a:r>
            <a:r>
              <a:rPr kumimoji="0" lang="en-US" sz="1400" b="0" i="1" u="none" strike="noStrike" kern="1400" cap="none" spc="0" normalizeH="0" baseline="0" noProof="0" dirty="0">
                <a:ln>
                  <a:noFill/>
                </a:ln>
                <a:solidFill>
                  <a:srgbClr val="000000"/>
                </a:solidFill>
                <a:effectLst/>
                <a:uLnTx/>
                <a:uFillTx/>
                <a:latin typeface="Arial Narrow" panose="020B0606020202030204" pitchFamily="34" charset="0"/>
              </a:rPr>
              <a:t>meets at 1SG Grill</a:t>
            </a:r>
          </a:p>
        </p:txBody>
      </p:sp>
      <p:sp>
        <p:nvSpPr>
          <p:cNvPr id="11" name="TextBox 10">
            <a:extLst>
              <a:ext uri="{FF2B5EF4-FFF2-40B4-BE49-F238E27FC236}">
                <a16:creationId xmlns:a16="http://schemas.microsoft.com/office/drawing/2014/main" id="{F0232D65-9EA7-4A76-2530-94992F44D72A}"/>
              </a:ext>
            </a:extLst>
          </p:cNvPr>
          <p:cNvSpPr txBox="1"/>
          <p:nvPr/>
        </p:nvSpPr>
        <p:spPr>
          <a:xfrm>
            <a:off x="4704195" y="368982"/>
            <a:ext cx="4306318" cy="2241511"/>
          </a:xfrm>
          <a:prstGeom prst="rect">
            <a:avLst/>
          </a:prstGeom>
          <a:noFill/>
        </p:spPr>
        <p:txBody>
          <a:bodyPr wrap="square">
            <a:spAutoFit/>
          </a:bodyPr>
          <a:lstStyle/>
          <a:p>
            <a:pPr marL="0" marR="0" lvl="0" indent="0" algn="l" defTabSz="914400" rtl="0" eaLnBrk="1" fontAlgn="auto" latinLnBrk="0" hangingPunct="1">
              <a:lnSpc>
                <a:spcPct val="119000"/>
              </a:lnSpc>
              <a:spcBef>
                <a:spcPts val="0"/>
              </a:spcBef>
              <a:buClrTx/>
              <a:buSzTx/>
              <a:buFontTx/>
              <a:buNone/>
              <a:tabLst/>
              <a:defRPr/>
            </a:pPr>
            <a:r>
              <a:rPr kumimoji="0" lang="en-US" sz="1400" b="1" i="0" u="sng" strike="noStrike" kern="1400" cap="none" spc="0" normalizeH="0" baseline="0" noProof="0" dirty="0">
                <a:ln>
                  <a:noFill/>
                </a:ln>
                <a:effectLst/>
                <a:uLnTx/>
                <a:uFillTx/>
                <a:latin typeface="Arial Narrow" panose="020B0606020202030204" pitchFamily="34" charset="0"/>
              </a:rPr>
              <a:t>GOSPEL</a:t>
            </a:r>
            <a:endParaRPr kumimoji="0" lang="en-US" sz="1400" b="0" i="0" u="none" strike="noStrike" kern="1400" cap="none" spc="0" normalizeH="0" baseline="0" noProof="0" dirty="0">
              <a:ln>
                <a:noFill/>
              </a:ln>
              <a:effectLst/>
              <a:uLnTx/>
              <a:uFillTx/>
              <a:latin typeface="Arial Narrow" panose="020B0606020202030204" pitchFamily="34" charset="0"/>
            </a:endParaRPr>
          </a:p>
          <a:p>
            <a:pPr marL="0" marR="0" lvl="0" indent="0" algn="l" defTabSz="914400" rtl="0" eaLnBrk="1" fontAlgn="auto" latinLnBrk="0" hangingPunct="1">
              <a:lnSpc>
                <a:spcPct val="150000"/>
              </a:lnSpc>
              <a:spcBef>
                <a:spcPts val="0"/>
              </a:spcBef>
              <a:buClrTx/>
              <a:buSzTx/>
              <a:buFontTx/>
              <a:buNone/>
              <a:tabLst/>
              <a:defRPr/>
            </a:pPr>
            <a:r>
              <a:rPr kumimoji="0" lang="en-US" sz="1400" b="0" i="0" u="none" strike="noStrike" kern="1400" cap="none" spc="0" normalizeH="0" baseline="0" noProof="0" dirty="0">
                <a:ln>
                  <a:noFill/>
                </a:ln>
                <a:solidFill>
                  <a:srgbClr val="000000"/>
                </a:solidFill>
                <a:effectLst/>
                <a:uLnTx/>
                <a:uFillTx/>
                <a:latin typeface="Arial Narrow" panose="020B0606020202030204" pitchFamily="34" charset="0"/>
              </a:rPr>
              <a:t>Gospel Worship Service                                       Sundays 1200</a:t>
            </a:r>
          </a:p>
          <a:p>
            <a:pPr marL="0" marR="0" lvl="0" indent="0" algn="l" defTabSz="914400" rtl="0" eaLnBrk="1" fontAlgn="auto" latinLnBrk="0" hangingPunct="1">
              <a:lnSpc>
                <a:spcPct val="150000"/>
              </a:lnSpc>
              <a:spcBef>
                <a:spcPts val="0"/>
              </a:spcBef>
              <a:buClrTx/>
              <a:buSzTx/>
              <a:buFontTx/>
              <a:buNone/>
              <a:tabLst/>
              <a:defRPr/>
            </a:pPr>
            <a:r>
              <a:rPr lang="en-US" sz="1400" kern="1400" dirty="0">
                <a:solidFill>
                  <a:srgbClr val="000000"/>
                </a:solidFill>
                <a:latin typeface="Arial Narrow" panose="020B0606020202030204" pitchFamily="34" charset="0"/>
              </a:rPr>
              <a:t>Bible Study                              Wednesdays, 1830-1930, CR #4</a:t>
            </a:r>
          </a:p>
          <a:p>
            <a:pPr marL="0" marR="0" lvl="0" indent="0" algn="l" defTabSz="914400" rtl="0" eaLnBrk="1" fontAlgn="auto" latinLnBrk="0" hangingPunct="1">
              <a:lnSpc>
                <a:spcPct val="150000"/>
              </a:lnSpc>
              <a:spcBef>
                <a:spcPts val="0"/>
              </a:spcBef>
              <a:buClrTx/>
              <a:buSzTx/>
              <a:buFontTx/>
              <a:buNone/>
              <a:tabLst/>
              <a:defRPr/>
            </a:pPr>
            <a:r>
              <a:rPr lang="en-US" sz="1400" kern="1400" dirty="0">
                <a:solidFill>
                  <a:srgbClr val="000000"/>
                </a:solidFill>
                <a:latin typeface="Arial Narrow" panose="020B0606020202030204" pitchFamily="34" charset="0"/>
              </a:rPr>
              <a:t>Women Everywhere (WE)                 Thursdays, 1730-1900, FH</a:t>
            </a:r>
          </a:p>
          <a:p>
            <a:pPr marL="0" marR="0" lvl="0" indent="0" algn="l" defTabSz="914400" rtl="0" eaLnBrk="1" fontAlgn="auto" latinLnBrk="0" hangingPunct="1">
              <a:lnSpc>
                <a:spcPct val="150000"/>
              </a:lnSpc>
              <a:spcBef>
                <a:spcPts val="0"/>
              </a:spcBef>
              <a:buClrTx/>
              <a:buSzTx/>
              <a:buFontTx/>
              <a:buNone/>
              <a:tabLst/>
              <a:defRPr/>
            </a:pPr>
            <a:r>
              <a:rPr lang="en-US" sz="1400" kern="1400" dirty="0">
                <a:solidFill>
                  <a:srgbClr val="000000"/>
                </a:solidFill>
                <a:latin typeface="Arial Narrow" panose="020B0606020202030204" pitchFamily="34" charset="0"/>
              </a:rPr>
              <a:t>Midweek Dial-in Prayer Meeting                    Wednesdays 1730</a:t>
            </a:r>
          </a:p>
          <a:p>
            <a:pPr marL="0" marR="0" lvl="0" indent="0" algn="l" defTabSz="914400" rtl="0" eaLnBrk="1" fontAlgn="auto" latinLnBrk="0" hangingPunct="1">
              <a:spcBef>
                <a:spcPts val="0"/>
              </a:spcBef>
              <a:buClrTx/>
              <a:buSzTx/>
              <a:buFontTx/>
              <a:buNone/>
              <a:tabLst/>
              <a:defRPr/>
            </a:pPr>
            <a:r>
              <a:rPr kumimoji="0" lang="en-US" sz="1400" b="0" i="0" u="none" strike="noStrike" kern="1400" cap="none" spc="0" normalizeH="0" baseline="0" noProof="0" dirty="0">
                <a:ln>
                  <a:noFill/>
                </a:ln>
                <a:solidFill>
                  <a:srgbClr val="000000"/>
                </a:solidFill>
                <a:effectLst/>
                <a:uLnTx/>
                <a:uFillTx/>
                <a:latin typeface="Arial Narrow" panose="020B0606020202030204" pitchFamily="34" charset="0"/>
              </a:rPr>
              <a:t>                                     Dial 978-990-5000 (enter Pin: 695689#)</a:t>
            </a:r>
          </a:p>
          <a:p>
            <a:pPr marL="0" marR="0" lvl="0" indent="0" algn="l" defTabSz="914400" rtl="0" eaLnBrk="1" fontAlgn="auto" latinLnBrk="0" hangingPunct="1">
              <a:spcBef>
                <a:spcPts val="0"/>
              </a:spcBef>
              <a:buClrTx/>
              <a:buSzTx/>
              <a:buFontTx/>
              <a:buNone/>
              <a:tabLst/>
              <a:defRPr/>
            </a:pPr>
            <a:endParaRPr kumimoji="0" lang="en-US" sz="800" b="0" i="0" u="none" strike="noStrike" kern="1400" cap="none" spc="0" normalizeH="0" baseline="0" noProof="0" dirty="0">
              <a:ln>
                <a:noFill/>
              </a:ln>
              <a:solidFill>
                <a:srgbClr val="000000"/>
              </a:solidFill>
              <a:effectLst/>
              <a:uLnTx/>
              <a:uFillTx/>
              <a:latin typeface="Arial Narrow" panose="020B0606020202030204" pitchFamily="34" charset="0"/>
            </a:endParaRPr>
          </a:p>
          <a:p>
            <a:pPr marL="0" marR="0" lvl="0" indent="0" algn="l" defTabSz="914400" rtl="0" eaLnBrk="1" fontAlgn="auto" latinLnBrk="0" hangingPunct="1">
              <a:spcBef>
                <a:spcPts val="0"/>
              </a:spcBef>
              <a:buClrTx/>
              <a:buSzTx/>
              <a:buFontTx/>
              <a:buNone/>
              <a:tabLst/>
              <a:defRPr/>
            </a:pPr>
            <a:r>
              <a:rPr kumimoji="0" lang="en-US" sz="1400" b="0" i="0" u="none" strike="noStrike" kern="1400" cap="none" spc="0" normalizeH="0" baseline="0" noProof="0" dirty="0">
                <a:ln>
                  <a:noFill/>
                </a:ln>
                <a:solidFill>
                  <a:srgbClr val="000000"/>
                </a:solidFill>
                <a:effectLst/>
                <a:uLnTx/>
                <a:uFillTx/>
                <a:latin typeface="Arial Narrow" panose="020B0606020202030204" pitchFamily="34" charset="0"/>
              </a:rPr>
              <a:t>Gospel Singles Meeting	               Monthly (APR-DEC), FH</a:t>
            </a:r>
          </a:p>
          <a:p>
            <a:pPr marL="0" marR="0" lvl="0" indent="0" algn="l" defTabSz="914400" rtl="0" eaLnBrk="1" fontAlgn="auto" latinLnBrk="0" hangingPunct="1">
              <a:spcBef>
                <a:spcPts val="0"/>
              </a:spcBef>
              <a:buClrTx/>
              <a:buSzTx/>
              <a:buFontTx/>
              <a:buNone/>
              <a:tabLst/>
              <a:defRPr/>
            </a:pPr>
            <a:endParaRPr lang="en-US" sz="300" b="1" u="sng" kern="1400" dirty="0">
              <a:solidFill>
                <a:srgbClr val="000000"/>
              </a:solidFill>
              <a:latin typeface="Calibri" panose="020F0502020204030204"/>
            </a:endParaRPr>
          </a:p>
        </p:txBody>
      </p:sp>
      <p:sp>
        <p:nvSpPr>
          <p:cNvPr id="12" name="TextBox 11">
            <a:extLst>
              <a:ext uri="{FF2B5EF4-FFF2-40B4-BE49-F238E27FC236}">
                <a16:creationId xmlns:a16="http://schemas.microsoft.com/office/drawing/2014/main" id="{7EC397AB-B4A5-84FC-782C-9428BF8DB1D4}"/>
              </a:ext>
            </a:extLst>
          </p:cNvPr>
          <p:cNvSpPr txBox="1"/>
          <p:nvPr/>
        </p:nvSpPr>
        <p:spPr>
          <a:xfrm>
            <a:off x="56132" y="4901904"/>
            <a:ext cx="904566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400" cap="none" spc="0" normalizeH="0" baseline="0" noProof="0" dirty="0">
                <a:ln>
                  <a:noFill/>
                </a:ln>
                <a:solidFill>
                  <a:srgbClr val="000000"/>
                </a:solidFill>
                <a:effectLst/>
                <a:uLnTx/>
                <a:uFillTx/>
                <a:latin typeface="Arial Narrow" panose="020B0606020202030204" pitchFamily="34" charset="0"/>
              </a:rPr>
              <a:t>On-Call Duty Chaplain</a:t>
            </a:r>
            <a:r>
              <a:rPr kumimoji="0" lang="en-US" sz="1400" b="0" i="0" u="none" strike="noStrike" kern="1400" cap="none" spc="0" normalizeH="0" baseline="0" noProof="0" dirty="0">
                <a:ln>
                  <a:noFill/>
                </a:ln>
                <a:solidFill>
                  <a:srgbClr val="000000"/>
                </a:solidFill>
                <a:effectLst/>
                <a:uLnTx/>
                <a:uFillTx/>
                <a:latin typeface="Arial Narrow" panose="020B0606020202030204" pitchFamily="34" charset="0"/>
              </a:rPr>
              <a:t>: For Emergency Access to a chaplain after regular duty hours, call: (443) 307-3936</a:t>
            </a:r>
          </a:p>
        </p:txBody>
      </p:sp>
      <p:sp>
        <p:nvSpPr>
          <p:cNvPr id="14" name="TextBox 13">
            <a:extLst>
              <a:ext uri="{FF2B5EF4-FFF2-40B4-BE49-F238E27FC236}">
                <a16:creationId xmlns:a16="http://schemas.microsoft.com/office/drawing/2014/main" id="{2AF093E1-33B1-743F-EDDC-8B4131FB68A9}"/>
              </a:ext>
            </a:extLst>
          </p:cNvPr>
          <p:cNvSpPr txBox="1"/>
          <p:nvPr/>
        </p:nvSpPr>
        <p:spPr>
          <a:xfrm>
            <a:off x="56132" y="5134871"/>
            <a:ext cx="9087868"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400" cap="none" spc="0" normalizeH="0" baseline="0" noProof="0" dirty="0">
                <a:ln>
                  <a:noFill/>
                </a:ln>
                <a:solidFill>
                  <a:srgbClr val="000000"/>
                </a:solidFill>
                <a:effectLst/>
                <a:uLnTx/>
                <a:uFillTx/>
                <a:latin typeface="Arial Narrow" panose="020B0606020202030204" pitchFamily="34" charset="0"/>
              </a:rPr>
              <a:t>Religious Support Office Phone</a:t>
            </a:r>
            <a:r>
              <a:rPr kumimoji="0" lang="en-US" sz="1400" b="0" i="0" u="none" strike="noStrike" kern="1400" cap="none" spc="0" normalizeH="0" baseline="0" noProof="0" dirty="0">
                <a:ln>
                  <a:noFill/>
                </a:ln>
                <a:solidFill>
                  <a:srgbClr val="000000"/>
                </a:solidFill>
                <a:effectLst/>
                <a:uLnTx/>
                <a:uFillTx/>
                <a:latin typeface="Arial Narrow" panose="020B0606020202030204" pitchFamily="34" charset="0"/>
              </a:rPr>
              <a:t>: 410-278-4333</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400" cap="none" spc="0" normalizeH="0" baseline="0" noProof="0" dirty="0">
                <a:ln>
                  <a:noFill/>
                </a:ln>
                <a:solidFill>
                  <a:srgbClr val="000000"/>
                </a:solidFill>
                <a:effectLst/>
                <a:uLnTx/>
                <a:uFillTx/>
                <a:latin typeface="Arial Narrow" panose="020B0606020202030204" pitchFamily="34" charset="0"/>
              </a:rPr>
              <a:t>Links for Social Media and streaming Worship Services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400" cap="none" spc="0" normalizeH="0" baseline="0" noProof="0" dirty="0">
                <a:ln>
                  <a:noFill/>
                </a:ln>
                <a:solidFill>
                  <a:srgbClr val="000000"/>
                </a:solidFill>
                <a:effectLst/>
                <a:uLnTx/>
                <a:uFillTx/>
                <a:latin typeface="Arial Narrow" panose="020B0606020202030204" pitchFamily="34" charset="0"/>
              </a:rPr>
              <a:t>RSO Web page: </a:t>
            </a:r>
            <a:r>
              <a:rPr kumimoji="0" lang="en-US" sz="1400" b="0" i="0" u="sng" strike="noStrike" kern="1200" cap="none" spc="0" normalizeH="0" baseline="0" noProof="0" dirty="0">
                <a:ln>
                  <a:noFill/>
                </a:ln>
                <a:solidFill>
                  <a:srgbClr val="0563C1"/>
                </a:solidFill>
                <a:effectLst/>
                <a:uLnTx/>
                <a:uFillTx/>
                <a:latin typeface="Arial Narrow" panose="020B0606020202030204" pitchFamily="34" charset="0"/>
                <a:ea typeface="Calibri" panose="020F0502020204030204" pitchFamily="34" charset="0"/>
                <a:hlinkClick r:id="rId2"/>
              </a:rPr>
              <a:t>https://home.army.mil/apg/about/Garrison/RSO</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rPr>
              <a:t> </a:t>
            </a:r>
            <a:endPar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rPr>
              <a:t>Catholic – </a:t>
            </a:r>
            <a:r>
              <a:rPr kumimoji="0" lang="en-US" sz="1400" b="0" i="0" u="sng" strike="noStrike" kern="1200" cap="none" spc="0" normalizeH="0" baseline="0" noProof="0" dirty="0">
                <a:ln>
                  <a:noFill/>
                </a:ln>
                <a:solidFill>
                  <a:srgbClr val="214292">
                    <a:lumMod val="60000"/>
                    <a:lumOff val="40000"/>
                  </a:srgbClr>
                </a:solidFill>
                <a:effectLst/>
                <a:uLnTx/>
                <a:uFillTx/>
                <a:latin typeface="Arial Narrow" panose="020B0606020202030204" pitchFamily="34" charset="0"/>
              </a:rPr>
              <a:t>https://www.facebook.com/APG-Catholic-Community-144325727963</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rPr>
              <a:t>Protestant – </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hlinkClick r:id="rId3"/>
              </a:rPr>
              <a:t>https://www.facebook.com/APG-Protestant-Chapel-247779101971368</a:t>
            </a:r>
            <a:endPar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rPr>
              <a:t>Gospel – </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hlinkClick r:id="rId4"/>
              </a:rPr>
              <a:t>https://www.facebook.com/apggospelservice</a:t>
            </a:r>
            <a:endPar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ndParaRPr>
          </a:p>
        </p:txBody>
      </p:sp>
      <p:sp>
        <p:nvSpPr>
          <p:cNvPr id="5" name="TextBox 4">
            <a:extLst>
              <a:ext uri="{FF2B5EF4-FFF2-40B4-BE49-F238E27FC236}">
                <a16:creationId xmlns:a16="http://schemas.microsoft.com/office/drawing/2014/main" id="{C64E821B-1464-E07B-6F19-F18A1458A014}"/>
              </a:ext>
            </a:extLst>
          </p:cNvPr>
          <p:cNvSpPr txBox="1"/>
          <p:nvPr/>
        </p:nvSpPr>
        <p:spPr>
          <a:xfrm>
            <a:off x="4704195" y="3001694"/>
            <a:ext cx="4306318" cy="1600438"/>
          </a:xfrm>
          <a:prstGeom prst="rect">
            <a:avLst/>
          </a:prstGeom>
          <a:noFill/>
        </p:spPr>
        <p:txBody>
          <a:bodyPr wrap="square" rtlCol="0">
            <a:spAutoFit/>
          </a:bodyPr>
          <a:lstStyle/>
          <a:p>
            <a:pPr marL="171450" indent="-171450">
              <a:buFont typeface="Wingdings" panose="05000000000000000000" pitchFamily="2" charset="2"/>
              <a:buChar char="q"/>
            </a:pPr>
            <a:r>
              <a:rPr lang="en-US" sz="1400" dirty="0">
                <a:solidFill>
                  <a:srgbClr val="C00000"/>
                </a:solidFill>
                <a:latin typeface="Arial Narrow" panose="020B0606020202030204" pitchFamily="34" charset="0"/>
              </a:rPr>
              <a:t>Every </a:t>
            </a:r>
            <a:r>
              <a:rPr lang="en-US" sz="1400" b="0" u="none" baseline="0" dirty="0">
                <a:solidFill>
                  <a:srgbClr val="C00000"/>
                </a:solidFill>
                <a:latin typeface="Arial Narrow" panose="020B0606020202030204" pitchFamily="34" charset="0"/>
              </a:rPr>
              <a:t>Friday, 7 March through Lent, Stations, in the</a:t>
            </a:r>
          </a:p>
          <a:p>
            <a:r>
              <a:rPr lang="en-US" sz="1400" b="0" u="none" baseline="0" dirty="0">
                <a:solidFill>
                  <a:srgbClr val="C00000"/>
                </a:solidFill>
                <a:latin typeface="Arial Narrow" panose="020B0606020202030204" pitchFamily="34" charset="0"/>
              </a:rPr>
              <a:t>Sanctuary, 1800, and Soup and Bread, 1830, FH </a:t>
            </a:r>
          </a:p>
          <a:p>
            <a:pPr marL="171450" indent="-171450">
              <a:buFont typeface="Wingdings" panose="05000000000000000000" pitchFamily="2" charset="2"/>
              <a:buChar char="q"/>
            </a:pPr>
            <a:r>
              <a:rPr lang="en-US" sz="1400" b="0" u="none" baseline="0" dirty="0">
                <a:solidFill>
                  <a:srgbClr val="C00000"/>
                </a:solidFill>
                <a:latin typeface="Arial Narrow" panose="020B0606020202030204" pitchFamily="34" charset="0"/>
              </a:rPr>
              <a:t>Jewish Purim, 10 March, 1200, APG Chapel FH </a:t>
            </a:r>
          </a:p>
          <a:p>
            <a:pPr marL="171450" indent="-171450">
              <a:buFont typeface="Wingdings" panose="05000000000000000000" pitchFamily="2" charset="2"/>
              <a:buChar char="q"/>
            </a:pPr>
            <a:r>
              <a:rPr lang="en-US" sz="1400" dirty="0">
                <a:solidFill>
                  <a:srgbClr val="C00000"/>
                </a:solidFill>
                <a:latin typeface="Arial Narrow" panose="020B0606020202030204" pitchFamily="34" charset="0"/>
              </a:rPr>
              <a:t>Holy Thursday, 17 April 1900, Sanctuary</a:t>
            </a:r>
          </a:p>
          <a:p>
            <a:pPr marL="171450" indent="-171450">
              <a:buFont typeface="Wingdings" panose="05000000000000000000" pitchFamily="2" charset="2"/>
              <a:buChar char="q"/>
            </a:pPr>
            <a:r>
              <a:rPr lang="en-US" sz="1400" b="0" u="none" baseline="0" dirty="0">
                <a:solidFill>
                  <a:srgbClr val="C00000"/>
                </a:solidFill>
                <a:latin typeface="Arial Narrow" panose="020B0606020202030204" pitchFamily="34" charset="0"/>
              </a:rPr>
              <a:t>Good Friday, 18 April 1700, Sanctuary</a:t>
            </a:r>
          </a:p>
          <a:p>
            <a:pPr marL="171450" indent="-171450">
              <a:buFont typeface="Wingdings" panose="05000000000000000000" pitchFamily="2" charset="2"/>
              <a:buChar char="q"/>
            </a:pPr>
            <a:r>
              <a:rPr lang="en-US" sz="1400" dirty="0">
                <a:solidFill>
                  <a:srgbClr val="C00000"/>
                </a:solidFill>
                <a:latin typeface="Arial Narrow" panose="020B0606020202030204" pitchFamily="34" charset="0"/>
              </a:rPr>
              <a:t>Seder Meal, 17 April 1730, APG Chapel FH</a:t>
            </a:r>
          </a:p>
          <a:p>
            <a:pPr marL="171450" indent="-171450">
              <a:buFont typeface="Wingdings" panose="05000000000000000000" pitchFamily="2" charset="2"/>
              <a:buChar char="q"/>
            </a:pPr>
            <a:r>
              <a:rPr lang="en-US" sz="1400" b="0" u="none" baseline="0" dirty="0">
                <a:solidFill>
                  <a:srgbClr val="C00000"/>
                </a:solidFill>
                <a:latin typeface="Arial Narrow" panose="020B0606020202030204" pitchFamily="34" charset="0"/>
              </a:rPr>
              <a:t>Easter Sunrise Service, 20 April, 0700, location TBD</a:t>
            </a:r>
          </a:p>
        </p:txBody>
      </p:sp>
      <p:pic>
        <p:nvPicPr>
          <p:cNvPr id="6" name="Picture 5" descr="Qr code&#10;&#10;Description automatically generated">
            <a:extLst>
              <a:ext uri="{FF2B5EF4-FFF2-40B4-BE49-F238E27FC236}">
                <a16:creationId xmlns:a16="http://schemas.microsoft.com/office/drawing/2014/main" id="{59DBE53F-A210-7B4C-9BAF-B3E2C2744FA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1582" y="4733360"/>
            <a:ext cx="1040130" cy="1040130"/>
          </a:xfrm>
          <a:prstGeom prst="rect">
            <a:avLst/>
          </a:prstGeom>
          <a:noFill/>
        </p:spPr>
      </p:pic>
      <p:sp>
        <p:nvSpPr>
          <p:cNvPr id="9" name="TextBox 8">
            <a:extLst>
              <a:ext uri="{FF2B5EF4-FFF2-40B4-BE49-F238E27FC236}">
                <a16:creationId xmlns:a16="http://schemas.microsoft.com/office/drawing/2014/main" id="{563A3B29-7F13-47E1-6E65-9BC327421D90}"/>
              </a:ext>
            </a:extLst>
          </p:cNvPr>
          <p:cNvSpPr txBox="1"/>
          <p:nvPr/>
        </p:nvSpPr>
        <p:spPr>
          <a:xfrm>
            <a:off x="6984461" y="5801315"/>
            <a:ext cx="1931460" cy="369332"/>
          </a:xfrm>
          <a:prstGeom prst="rect">
            <a:avLst/>
          </a:prstGeom>
          <a:noFill/>
          <a:ln w="38100">
            <a:solidFill>
              <a:srgbClr val="0033CC"/>
            </a:solidFill>
          </a:ln>
        </p:spPr>
        <p:txBody>
          <a:bodyPr wrap="square" rtlCol="0">
            <a:spAutoFit/>
          </a:bodyPr>
          <a:lstStyle/>
          <a:p>
            <a:r>
              <a:rPr lang="en-US" b="1" dirty="0"/>
              <a:t>Online Giving</a:t>
            </a:r>
          </a:p>
        </p:txBody>
      </p:sp>
    </p:spTree>
    <p:extLst>
      <p:ext uri="{BB962C8B-B14F-4D97-AF65-F5344CB8AC3E}">
        <p14:creationId xmlns:p14="http://schemas.microsoft.com/office/powerpoint/2010/main" val="3253480030"/>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COMMUNITY INFORMATION EXCHANGE</a:t>
            </a:r>
          </a:p>
        </p:txBody>
      </p:sp>
      <p:sp>
        <p:nvSpPr>
          <p:cNvPr id="3" name="Content Placeholder 2"/>
          <p:cNvSpPr>
            <a:spLocks noGrp="1"/>
          </p:cNvSpPr>
          <p:nvPr>
            <p:ph idx="1"/>
          </p:nvPr>
        </p:nvSpPr>
        <p:spPr>
          <a:xfrm>
            <a:off x="457200" y="1524000"/>
            <a:ext cx="8077200" cy="4579938"/>
          </a:xfrm>
        </p:spPr>
        <p:txBody>
          <a:bodyPr>
            <a:normAutofit/>
          </a:bodyPr>
          <a:lstStyle/>
          <a:p>
            <a:pPr marL="0" indent="0" algn="ctr">
              <a:buNone/>
            </a:pPr>
            <a:endParaRPr lang="en-US" sz="4000" dirty="0"/>
          </a:p>
          <a:p>
            <a:pPr marL="0" indent="0" algn="ctr">
              <a:buNone/>
            </a:pPr>
            <a:r>
              <a:rPr lang="en-US" sz="4800" b="1" i="1" dirty="0">
                <a:solidFill>
                  <a:srgbClr val="002060"/>
                </a:solidFill>
              </a:rPr>
              <a:t>CLOSING COMMENTS</a:t>
            </a:r>
          </a:p>
          <a:p>
            <a:pPr marL="0" indent="0" algn="ctr">
              <a:buNone/>
            </a:pPr>
            <a:endParaRPr lang="en-US" sz="1400" i="1" dirty="0">
              <a:solidFill>
                <a:schemeClr val="accent3"/>
              </a:solidFill>
            </a:endParaRPr>
          </a:p>
          <a:p>
            <a:pPr marL="0" indent="0" algn="ctr">
              <a:buNone/>
            </a:pPr>
            <a:r>
              <a:rPr lang="en-US" sz="4000" b="1" dirty="0">
                <a:solidFill>
                  <a:srgbClr val="C00000"/>
                </a:solidFill>
              </a:rPr>
              <a:t>Next ACE: 26 June at TOB</a:t>
            </a:r>
          </a:p>
          <a:p>
            <a:pPr marL="0" indent="0" algn="ctr">
              <a:buNone/>
            </a:pPr>
            <a:endParaRPr lang="en-US" sz="1400" i="1" dirty="0">
              <a:solidFill>
                <a:schemeClr val="accent6">
                  <a:lumMod val="50000"/>
                </a:schemeClr>
              </a:solidFill>
            </a:endParaRPr>
          </a:p>
        </p:txBody>
      </p:sp>
    </p:spTree>
    <p:extLst>
      <p:ext uri="{BB962C8B-B14F-4D97-AF65-F5344CB8AC3E}">
        <p14:creationId xmlns:p14="http://schemas.microsoft.com/office/powerpoint/2010/main" val="84168063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752475"/>
            <a:ext cx="8686799" cy="5105400"/>
          </a:xfrm>
        </p:spPr>
        <p:txBody>
          <a:bodyPr/>
          <a:lstStyle/>
          <a:p>
            <a:pPr marL="0" indent="0" algn="ctr">
              <a:buNone/>
            </a:pPr>
            <a:endParaRPr lang="en-US" sz="2800" dirty="0">
              <a:solidFill>
                <a:schemeClr val="accent3">
                  <a:lumMod val="75000"/>
                </a:schemeClr>
              </a:solidFill>
            </a:endParaRPr>
          </a:p>
          <a:p>
            <a:pPr marL="0" indent="0" algn="ctr">
              <a:buNone/>
            </a:pPr>
            <a:r>
              <a:rPr lang="en-US" sz="2800" b="1" dirty="0">
                <a:solidFill>
                  <a:srgbClr val="002060"/>
                </a:solidFill>
              </a:rPr>
              <a:t>APG COMMUNITY INFORMATION EXCHANGE</a:t>
            </a:r>
          </a:p>
          <a:p>
            <a:pPr marL="0" indent="0">
              <a:buNone/>
            </a:pPr>
            <a:r>
              <a:rPr lang="en-US" i="1" dirty="0"/>
              <a:t>			</a:t>
            </a:r>
          </a:p>
          <a:p>
            <a:pPr marL="0" indent="0">
              <a:buNone/>
            </a:pPr>
            <a:endParaRPr lang="en-US" i="1" dirty="0"/>
          </a:p>
          <a:p>
            <a:pPr marL="0" indent="0">
              <a:buNone/>
            </a:pPr>
            <a:endParaRPr lang="en-US" i="1" dirty="0"/>
          </a:p>
          <a:p>
            <a:pPr marL="0" indent="0" algn="ctr">
              <a:buNone/>
            </a:pPr>
            <a:r>
              <a:rPr lang="en-US" sz="4800" dirty="0">
                <a:solidFill>
                  <a:srgbClr val="C00000"/>
                </a:solidFill>
              </a:rPr>
              <a:t>OPENING COMMENTS</a:t>
            </a:r>
          </a:p>
        </p:txBody>
      </p:sp>
    </p:spTree>
    <p:extLst>
      <p:ext uri="{BB962C8B-B14F-4D97-AF65-F5344CB8AC3E}">
        <p14:creationId xmlns:p14="http://schemas.microsoft.com/office/powerpoint/2010/main" val="195934700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209800"/>
            <a:ext cx="7772400" cy="1981200"/>
          </a:xfrm>
        </p:spPr>
        <p:txBody>
          <a:bodyPr>
            <a:normAutofit fontScale="92500" lnSpcReduction="10000"/>
          </a:bodyPr>
          <a:lstStyle/>
          <a:p>
            <a:pPr marL="0" indent="0" algn="ctr">
              <a:buNone/>
            </a:pPr>
            <a:r>
              <a:rPr lang="en-US" sz="4800" dirty="0">
                <a:solidFill>
                  <a:srgbClr val="002060"/>
                </a:solidFill>
              </a:rPr>
              <a:t>FAMILY MORALE, WELFARE AND RECREATION</a:t>
            </a:r>
          </a:p>
          <a:p>
            <a:pPr marL="0" indent="0" algn="ctr">
              <a:buNone/>
            </a:pPr>
            <a:r>
              <a:rPr lang="en-US" sz="4800" dirty="0">
                <a:solidFill>
                  <a:srgbClr val="002060"/>
                </a:solidFill>
              </a:rPr>
              <a:t>(FMWR)</a:t>
            </a:r>
          </a:p>
        </p:txBody>
      </p:sp>
    </p:spTree>
    <p:extLst>
      <p:ext uri="{BB962C8B-B14F-4D97-AF65-F5344CB8AC3E}">
        <p14:creationId xmlns:p14="http://schemas.microsoft.com/office/powerpoint/2010/main" val="340090239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55080" y="0"/>
            <a:ext cx="1264615" cy="369332"/>
          </a:xfrm>
        </p:spPr>
        <p:txBody>
          <a:bodyPr>
            <a:normAutofit/>
          </a:bodyPr>
          <a:lstStyle/>
          <a:p>
            <a:r>
              <a:rPr lang="en-US" sz="2000" b="1" dirty="0">
                <a:latin typeface="Arial" panose="020B0604020202020204" pitchFamily="34" charset="0"/>
                <a:cs typeface="Arial" panose="020B0604020202020204" pitchFamily="34" charset="0"/>
              </a:rPr>
              <a:t>FMWR</a:t>
            </a:r>
          </a:p>
        </p:txBody>
      </p:sp>
      <p:sp>
        <p:nvSpPr>
          <p:cNvPr id="2" name="TextBox 1">
            <a:extLst>
              <a:ext uri="{FF2B5EF4-FFF2-40B4-BE49-F238E27FC236}">
                <a16:creationId xmlns:a16="http://schemas.microsoft.com/office/drawing/2014/main" id="{A102E028-FF12-07E4-A722-C59DAC243EC9}"/>
              </a:ext>
            </a:extLst>
          </p:cNvPr>
          <p:cNvSpPr txBox="1"/>
          <p:nvPr/>
        </p:nvSpPr>
        <p:spPr>
          <a:xfrm>
            <a:off x="933453" y="304003"/>
            <a:ext cx="72770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300" normalizeH="0" baseline="0" noProof="0" dirty="0">
                <a:ln>
                  <a:noFill/>
                </a:ln>
                <a:solidFill>
                  <a:srgbClr val="C00000"/>
                </a:solidFill>
                <a:effectLst/>
                <a:uLnTx/>
                <a:uFillTx/>
                <a:latin typeface="Arial" panose="020B0604020202020204"/>
                <a:ea typeface="+mn-ea"/>
                <a:cs typeface="+mn-cs"/>
              </a:rPr>
              <a:t>CURRENT OPERATIONAL STATUS</a:t>
            </a:r>
          </a:p>
        </p:txBody>
      </p:sp>
      <p:graphicFrame>
        <p:nvGraphicFramePr>
          <p:cNvPr id="3" name="Table 2">
            <a:extLst>
              <a:ext uri="{FF2B5EF4-FFF2-40B4-BE49-F238E27FC236}">
                <a16:creationId xmlns:a16="http://schemas.microsoft.com/office/drawing/2014/main" id="{A22111DC-6B2C-B876-FE1D-5780BC2B6A85}"/>
              </a:ext>
            </a:extLst>
          </p:cNvPr>
          <p:cNvGraphicFramePr>
            <a:graphicFrameLocks noGrp="1"/>
          </p:cNvGraphicFramePr>
          <p:nvPr>
            <p:extLst>
              <p:ext uri="{D42A27DB-BD31-4B8C-83A1-F6EECF244321}">
                <p14:modId xmlns:p14="http://schemas.microsoft.com/office/powerpoint/2010/main" val="434535689"/>
              </p:ext>
            </p:extLst>
          </p:nvPr>
        </p:nvGraphicFramePr>
        <p:xfrm>
          <a:off x="216213" y="778618"/>
          <a:ext cx="8711573" cy="4649417"/>
        </p:xfrm>
        <a:graphic>
          <a:graphicData uri="http://schemas.openxmlformats.org/drawingml/2006/table">
            <a:tbl>
              <a:tblPr firstRow="1" bandRow="1">
                <a:tableStyleId>{BDBED569-4797-4DF1-A0F4-6AAB3CD982D8}</a:tableStyleId>
              </a:tblPr>
              <a:tblGrid>
                <a:gridCol w="1420760">
                  <a:extLst>
                    <a:ext uri="{9D8B030D-6E8A-4147-A177-3AD203B41FA5}">
                      <a16:colId xmlns:a16="http://schemas.microsoft.com/office/drawing/2014/main" val="20000"/>
                    </a:ext>
                  </a:extLst>
                </a:gridCol>
                <a:gridCol w="2474965">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2304981">
                  <a:extLst>
                    <a:ext uri="{9D8B030D-6E8A-4147-A177-3AD203B41FA5}">
                      <a16:colId xmlns:a16="http://schemas.microsoft.com/office/drawing/2014/main" val="20003"/>
                    </a:ext>
                  </a:extLst>
                </a:gridCol>
                <a:gridCol w="948767">
                  <a:extLst>
                    <a:ext uri="{9D8B030D-6E8A-4147-A177-3AD203B41FA5}">
                      <a16:colId xmlns:a16="http://schemas.microsoft.com/office/drawing/2014/main" val="20004"/>
                    </a:ext>
                  </a:extLst>
                </a:gridCol>
              </a:tblGrid>
              <a:tr h="25717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100" dirty="0">
                          <a:solidFill>
                            <a:schemeClr val="tx1"/>
                          </a:solidFill>
                          <a:latin typeface="+mj-lt"/>
                        </a:rPr>
                        <a:t>PROGRAM</a:t>
                      </a:r>
                    </a:p>
                  </a:txBody>
                  <a:tcPr marL="68580" marR="68580" marT="34290" marB="34290">
                    <a:solidFill>
                      <a:schemeClr val="bg1">
                        <a:lumMod val="9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100" dirty="0">
                          <a:solidFill>
                            <a:schemeClr val="tx1"/>
                          </a:solidFill>
                          <a:latin typeface="+mj-lt"/>
                        </a:rPr>
                        <a:t>SERVICES</a:t>
                      </a:r>
                    </a:p>
                  </a:txBody>
                  <a:tcPr marL="68580" marR="68580" marT="34290" marB="34290">
                    <a:solidFill>
                      <a:schemeClr val="bg1">
                        <a:lumMod val="9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100" dirty="0">
                          <a:solidFill>
                            <a:schemeClr val="tx1"/>
                          </a:solidFill>
                          <a:latin typeface="+mj-lt"/>
                        </a:rPr>
                        <a:t>CURRENT PATRONS</a:t>
                      </a:r>
                    </a:p>
                  </a:txBody>
                  <a:tcPr marL="68580" marR="68580" marT="34290" marB="34290">
                    <a:solidFill>
                      <a:schemeClr val="bg1">
                        <a:lumMod val="9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100" dirty="0">
                          <a:solidFill>
                            <a:schemeClr val="tx1"/>
                          </a:solidFill>
                          <a:latin typeface="+mj-lt"/>
                        </a:rPr>
                        <a:t>HOURS</a:t>
                      </a:r>
                      <a:endParaRPr lang="en-US" sz="1100" b="1" dirty="0">
                        <a:solidFill>
                          <a:schemeClr val="tx1"/>
                        </a:solidFill>
                        <a:latin typeface="+mj-lt"/>
                      </a:endParaRPr>
                    </a:p>
                  </a:txBody>
                  <a:tcPr marL="68580" marR="68580" marT="34290" marB="34290">
                    <a:solidFill>
                      <a:schemeClr val="bg1">
                        <a:lumMod val="95000"/>
                      </a:schemeClr>
                    </a:solidFill>
                  </a:tcPr>
                </a:tc>
                <a:tc>
                  <a:txBody>
                    <a:bodyPr/>
                    <a:lstStyle/>
                    <a:p>
                      <a:r>
                        <a:rPr lang="en-US" sz="1100" dirty="0">
                          <a:solidFill>
                            <a:schemeClr val="tx1"/>
                          </a:solidFill>
                          <a:latin typeface="+mj-lt"/>
                        </a:rPr>
                        <a:t>CONTACT</a:t>
                      </a:r>
                      <a:endParaRPr lang="en-US" sz="1100" b="1" dirty="0">
                        <a:solidFill>
                          <a:schemeClr val="tx1"/>
                        </a:solidFill>
                        <a:latin typeface="+mj-lt"/>
                      </a:endParaRPr>
                    </a:p>
                  </a:txBody>
                  <a:tcPr marL="68580" marR="68580" marT="34290" marB="34290">
                    <a:solidFill>
                      <a:schemeClr val="bg1">
                        <a:lumMod val="95000"/>
                      </a:schemeClr>
                    </a:solidFill>
                  </a:tcPr>
                </a:tc>
                <a:extLst>
                  <a:ext uri="{0D108BD9-81ED-4DB2-BD59-A6C34878D82A}">
                    <a16:rowId xmlns:a16="http://schemas.microsoft.com/office/drawing/2014/main" val="10000"/>
                  </a:ext>
                </a:extLst>
              </a:tr>
              <a:tr h="584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AA Athletic Center</a:t>
                      </a:r>
                    </a:p>
                    <a:p>
                      <a:r>
                        <a:rPr lang="en-US" sz="1050" b="1" dirty="0">
                          <a:latin typeface="Arial Narrow" panose="020B0606020202030204" pitchFamily="34" charset="0"/>
                        </a:rPr>
                        <a:t>EA Athletic Center </a:t>
                      </a:r>
                      <a:endParaRPr lang="en-US" sz="1050" b="1" i="0" dirty="0">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Physical Fitness Eqt; Cardio (24 hr Access!)</a:t>
                      </a:r>
                    </a:p>
                    <a:p>
                      <a:endParaRPr lang="en-US" sz="1050" b="1" dirty="0">
                        <a:latin typeface="Arial Narrow" panose="020B0606020202030204" pitchFamily="34" charset="0"/>
                      </a:endParaRPr>
                    </a:p>
                    <a:p>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All eligible patrons IAW specific times and</a:t>
                      </a:r>
                      <a:r>
                        <a:rPr lang="en-US" sz="1050" b="1" baseline="0" dirty="0">
                          <a:latin typeface="Arial Narrow" panose="020B0606020202030204" pitchFamily="34" charset="0"/>
                        </a:rPr>
                        <a:t> patron status</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AA:  24-7 Access (Except Mil PT M-F; 0600-0800) </a:t>
                      </a:r>
                    </a:p>
                    <a:p>
                      <a:r>
                        <a:rPr lang="en-US" sz="1050" b="1" dirty="0">
                          <a:latin typeface="Arial Narrow" panose="020B0606020202030204" pitchFamily="34" charset="0"/>
                        </a:rPr>
                        <a:t>EA:  Full 24-7 Access </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410-278-7933</a:t>
                      </a:r>
                    </a:p>
                    <a:p>
                      <a:endParaRPr lang="en-US" sz="1050" b="1" dirty="0">
                        <a:latin typeface="Arial Narrow" panose="020B0606020202030204" pitchFamily="34" charset="0"/>
                      </a:endParaRPr>
                    </a:p>
                    <a:p>
                      <a:r>
                        <a:rPr lang="en-US" sz="1050" b="1" dirty="0">
                          <a:latin typeface="Arial Narrow" panose="020B0606020202030204" pitchFamily="34" charset="0"/>
                        </a:rPr>
                        <a:t>410-436-7134</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extLst>
                  <a:ext uri="{0D108BD9-81ED-4DB2-BD59-A6C34878D82A}">
                    <a16:rowId xmlns:a16="http://schemas.microsoft.com/office/drawing/2014/main" val="10001"/>
                  </a:ext>
                </a:extLst>
              </a:tr>
              <a:tr h="2415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Fanshaw Turf Field</a:t>
                      </a:r>
                      <a:endParaRPr lang="en-US" sz="1050" b="1" i="0" dirty="0">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Outdoor Athletic Activities</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latin typeface="Arial Narrow" panose="020B0606020202030204" pitchFamily="34" charset="0"/>
                        </a:rPr>
                        <a:t>All eligible patrons</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Dawn-Dusk/By Reservation</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410-278-7933</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extLst>
                  <a:ext uri="{0D108BD9-81ED-4DB2-BD59-A6C34878D82A}">
                    <a16:rowId xmlns:a16="http://schemas.microsoft.com/office/drawing/2014/main" val="2122412177"/>
                  </a:ext>
                </a:extLst>
              </a:tr>
              <a:tr h="4130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Army</a:t>
                      </a:r>
                      <a:r>
                        <a:rPr lang="en-US" sz="1050" b="1" baseline="0" dirty="0">
                          <a:latin typeface="Arial Narrow" panose="020B0606020202030204" pitchFamily="34" charset="0"/>
                        </a:rPr>
                        <a:t> Community Service</a:t>
                      </a:r>
                      <a:endParaRPr lang="en-US" sz="1050" b="1" i="0" dirty="0">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All Support Svs/ In-Out Processing/ EFMP; FAP/ VA/ Fin Counseling</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All eligible patrons</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M-F 0800-1630</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410-278-7572</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extLst>
                  <a:ext uri="{0D108BD9-81ED-4DB2-BD59-A6C34878D82A}">
                    <a16:rowId xmlns:a16="http://schemas.microsoft.com/office/drawing/2014/main" val="10002"/>
                  </a:ext>
                </a:extLst>
              </a:tr>
              <a:tr h="2415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Child</a:t>
                      </a:r>
                      <a:r>
                        <a:rPr lang="en-US" sz="1050" b="1" baseline="0" dirty="0">
                          <a:latin typeface="Arial Narrow" panose="020B0606020202030204" pitchFamily="34" charset="0"/>
                        </a:rPr>
                        <a:t> &amp; Youth Services</a:t>
                      </a:r>
                      <a:endParaRPr lang="en-US" sz="1050" b="1" i="0" dirty="0">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Childcare – 3</a:t>
                      </a:r>
                      <a:r>
                        <a:rPr lang="en-US" sz="1050" b="1" baseline="0" dirty="0">
                          <a:latin typeface="Arial Narrow" panose="020B0606020202030204" pitchFamily="34" charset="0"/>
                        </a:rPr>
                        <a:t> CDCs, 2 YS </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solidFill>
                            <a:schemeClr val="tx1"/>
                          </a:solidFill>
                          <a:latin typeface="Arial Narrow" panose="020B0606020202030204" pitchFamily="34" charset="0"/>
                        </a:rPr>
                        <a:t>DOD Priority Categories</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M-F 0630-1730</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410-278-2223</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extLst>
                  <a:ext uri="{0D108BD9-81ED-4DB2-BD59-A6C34878D82A}">
                    <a16:rowId xmlns:a16="http://schemas.microsoft.com/office/drawing/2014/main" val="10003"/>
                  </a:ext>
                </a:extLst>
              </a:tr>
              <a:tr h="2415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050" b="1" i="0" dirty="0">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CYS Youth Sports Clinics</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latin typeface="Arial Narrow" panose="020B0606020202030204" pitchFamily="34" charset="0"/>
                        </a:rPr>
                        <a:t>DOD Priority</a:t>
                      </a:r>
                      <a:r>
                        <a:rPr lang="en-US" sz="1050" b="1" baseline="0" dirty="0">
                          <a:latin typeface="Arial Narrow" panose="020B0606020202030204" pitchFamily="34" charset="0"/>
                        </a:rPr>
                        <a:t> Categories </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Based On Activity/Program Schedules</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410-306-2297</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extLst>
                  <a:ext uri="{0D108BD9-81ED-4DB2-BD59-A6C34878D82A}">
                    <a16:rowId xmlns:a16="http://schemas.microsoft.com/office/drawing/2014/main" val="10004"/>
                  </a:ext>
                </a:extLst>
              </a:tr>
              <a:tr h="30189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Outdoor Recreation</a:t>
                      </a:r>
                      <a:endParaRPr lang="en-US" sz="1050" b="1" i="0" dirty="0">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latin typeface="Arial Narrow" panose="020B0606020202030204" pitchFamily="34" charset="0"/>
                        </a:rPr>
                        <a:t>Campgrounds/Marinas/Eqt </a:t>
                      </a:r>
                      <a:r>
                        <a:rPr lang="en-US" sz="1050" b="1" baseline="0" dirty="0">
                          <a:latin typeface="Arial Narrow" panose="020B0606020202030204" pitchFamily="34" charset="0"/>
                        </a:rPr>
                        <a:t>Rentals/ Storage </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latin typeface="Arial Narrow" panose="020B0606020202030204" pitchFamily="34" charset="0"/>
                        </a:rPr>
                        <a:t>All</a:t>
                      </a:r>
                      <a:r>
                        <a:rPr lang="en-US" sz="1050" b="1" baseline="0" dirty="0">
                          <a:latin typeface="Arial Narrow" panose="020B0606020202030204" pitchFamily="34" charset="0"/>
                        </a:rPr>
                        <a:t> eligible patrons</a:t>
                      </a:r>
                      <a:endParaRPr lang="en-US" sz="1050" b="1" dirty="0">
                        <a:latin typeface="Arial Narrow" panose="020B060602020203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latin typeface="Arial Narrow" panose="020B0606020202030204" pitchFamily="34" charset="0"/>
                        </a:rPr>
                        <a:t>M-F 0900-1700</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410-278-5789</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extLst>
                  <a:ext uri="{0D108BD9-81ED-4DB2-BD59-A6C34878D82A}">
                    <a16:rowId xmlns:a16="http://schemas.microsoft.com/office/drawing/2014/main" val="10005"/>
                  </a:ext>
                </a:extLst>
              </a:tr>
              <a:tr h="2415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Shore Park Pool</a:t>
                      </a:r>
                      <a:endParaRPr lang="en-US" sz="1050" b="1" i="0" dirty="0">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Open Swimming; Swim Lessons</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All</a:t>
                      </a:r>
                      <a:r>
                        <a:rPr lang="en-US" sz="1050" b="1" baseline="0" dirty="0">
                          <a:latin typeface="Arial Narrow" panose="020B0606020202030204" pitchFamily="34" charset="0"/>
                        </a:rPr>
                        <a:t> eligible patrons</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i="0" dirty="0">
                          <a:solidFill>
                            <a:schemeClr val="tx1"/>
                          </a:solidFill>
                          <a:latin typeface="Arial Narrow" panose="020B0606020202030204" pitchFamily="34" charset="0"/>
                          <a:cs typeface="Arial Narrow" panose="020B0604020202020204" pitchFamily="34" charset="0"/>
                        </a:rPr>
                        <a:t>Closed for Season</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410-278-5789</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extLst>
                  <a:ext uri="{0D108BD9-81ED-4DB2-BD59-A6C34878D82A}">
                    <a16:rowId xmlns:a16="http://schemas.microsoft.com/office/drawing/2014/main" val="10006"/>
                  </a:ext>
                </a:extLst>
              </a:tr>
              <a:tr h="241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latin typeface="Arial Narrow" panose="020B0606020202030204" pitchFamily="34" charset="0"/>
                        </a:rPr>
                        <a:t>Auto Craft Shop</a:t>
                      </a:r>
                      <a:endParaRPr lang="en-US" sz="1050" b="1" i="0" dirty="0">
                        <a:latin typeface="Arial Narrow" panose="020B0606020202030204" pitchFamily="34" charset="0"/>
                        <a:cs typeface="Arial Narrow"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latin typeface="Arial Narrow" panose="020B0606020202030204" pitchFamily="34" charset="0"/>
                        </a:rPr>
                        <a:t>Self-help Auto Svs/Paint Booth/Wash Room </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latin typeface="Arial Narrow" panose="020B0606020202030204" pitchFamily="34" charset="0"/>
                        </a:rPr>
                        <a:t>All eligible patrons</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p>
                      <a:r>
                        <a:rPr lang="en-US" sz="1050" b="1" dirty="0">
                          <a:latin typeface="Arial Narrow" panose="020B0606020202030204" pitchFamily="34" charset="0"/>
                        </a:rPr>
                        <a:t>Sat-Su</a:t>
                      </a:r>
                      <a:r>
                        <a:rPr lang="en-US" sz="1050" b="1" baseline="0" dirty="0">
                          <a:latin typeface="Arial Narrow" panose="020B0606020202030204" pitchFamily="34" charset="0"/>
                        </a:rPr>
                        <a:t> 0800-1600</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p>
                      <a:r>
                        <a:rPr lang="en-US" sz="1050" b="1" dirty="0">
                          <a:latin typeface="Arial Narrow" panose="020B0606020202030204" pitchFamily="34" charset="0"/>
                        </a:rPr>
                        <a:t>410-278-5178</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extLst>
                  <a:ext uri="{0D108BD9-81ED-4DB2-BD59-A6C34878D82A}">
                    <a16:rowId xmlns:a16="http://schemas.microsoft.com/office/drawing/2014/main" val="3874925982"/>
                  </a:ext>
                </a:extLst>
              </a:tr>
              <a:tr h="2415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Top of the Bay</a:t>
                      </a:r>
                      <a:endParaRPr lang="en-US" sz="1050" b="1" i="0" dirty="0">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Catering Svs/Special Events</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latin typeface="Arial Narrow" panose="020B0606020202030204" pitchFamily="34" charset="0"/>
                        </a:rPr>
                        <a:t>All eligible patrons</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Based On Event Schedules </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410-278-5915</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extLst>
                  <a:ext uri="{0D108BD9-81ED-4DB2-BD59-A6C34878D82A}">
                    <a16:rowId xmlns:a16="http://schemas.microsoft.com/office/drawing/2014/main" val="10008"/>
                  </a:ext>
                </a:extLst>
              </a:tr>
              <a:tr h="2415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Recreational</a:t>
                      </a:r>
                      <a:r>
                        <a:rPr lang="en-US" sz="1050" b="1" baseline="0" dirty="0">
                          <a:latin typeface="Arial Narrow" panose="020B0606020202030204" pitchFamily="34" charset="0"/>
                        </a:rPr>
                        <a:t> </a:t>
                      </a:r>
                      <a:r>
                        <a:rPr lang="en-US" sz="1050" b="1" dirty="0">
                          <a:latin typeface="Arial Narrow" panose="020B0606020202030204" pitchFamily="34" charset="0"/>
                        </a:rPr>
                        <a:t> Lodging</a:t>
                      </a:r>
                      <a:endParaRPr lang="en-US" sz="1050" b="1" i="0" dirty="0">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Short Term Rentals/Hospitality Svs</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All eligible patrons</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M-F 0900-1700</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410-278-2621</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extLst>
                  <a:ext uri="{0D108BD9-81ED-4DB2-BD59-A6C34878D82A}">
                    <a16:rowId xmlns:a16="http://schemas.microsoft.com/office/drawing/2014/main" val="10009"/>
                  </a:ext>
                </a:extLst>
              </a:tr>
              <a:tr h="57563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Golf Course </a:t>
                      </a:r>
                      <a:endParaRPr lang="en-US" sz="1050" b="1" i="0" dirty="0">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Individual/Group</a:t>
                      </a:r>
                      <a:r>
                        <a:rPr lang="en-US" sz="1050" b="1" baseline="0" dirty="0">
                          <a:latin typeface="Arial Narrow" panose="020B0606020202030204" pitchFamily="34" charset="0"/>
                        </a:rPr>
                        <a:t> Play/Special Events </a:t>
                      </a:r>
                    </a:p>
                    <a:p>
                      <a:r>
                        <a:rPr lang="en-US" sz="1050" b="1" baseline="0" dirty="0">
                          <a:solidFill>
                            <a:schemeClr val="tx1"/>
                          </a:solidFill>
                          <a:latin typeface="Arial Narrow" panose="020B0606020202030204" pitchFamily="34" charset="0"/>
                        </a:rPr>
                        <a:t>(Hrs adjusted ICW weather during winter)  </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All</a:t>
                      </a:r>
                      <a:r>
                        <a:rPr lang="en-US" sz="1050" b="1" baseline="0" dirty="0">
                          <a:latin typeface="Arial Narrow" panose="020B0606020202030204" pitchFamily="34" charset="0"/>
                        </a:rPr>
                        <a:t> eligible patrons</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0800-1700 Daily  (Exton Closed)                                           </a:t>
                      </a:r>
                    </a:p>
                    <a:p>
                      <a:r>
                        <a:rPr lang="en-US" sz="1050" b="1" dirty="0">
                          <a:latin typeface="Arial Narrow" panose="020B0606020202030204" pitchFamily="34" charset="0"/>
                        </a:rPr>
                        <a:t>                                                        Ruggles:</a:t>
                      </a:r>
                    </a:p>
                    <a:p>
                      <a:r>
                        <a:rPr lang="en-US" sz="1050" b="1" dirty="0">
                          <a:solidFill>
                            <a:schemeClr val="tx1"/>
                          </a:solidFill>
                          <a:latin typeface="Arial Narrow" panose="020B0606020202030204" pitchFamily="34" charset="0"/>
                        </a:rPr>
                        <a:t>                                                               </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050" b="1" dirty="0">
                        <a:latin typeface="Arial Narrow" panose="020B0606020202030204" pitchFamily="34" charset="0"/>
                      </a:endParaRPr>
                    </a:p>
                    <a:p>
                      <a:r>
                        <a:rPr lang="en-US" sz="1050" b="1" dirty="0">
                          <a:latin typeface="Arial Narrow" panose="020B0606020202030204" pitchFamily="34" charset="0"/>
                        </a:rPr>
                        <a:t>410-278-4794</a:t>
                      </a:r>
                    </a:p>
                    <a:p>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extLst>
                  <a:ext uri="{0D108BD9-81ED-4DB2-BD59-A6C34878D82A}">
                    <a16:rowId xmlns:a16="http://schemas.microsoft.com/office/drawing/2014/main" val="10010"/>
                  </a:ext>
                </a:extLst>
              </a:tr>
              <a:tr h="4130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Recreation Center</a:t>
                      </a:r>
                      <a:endParaRPr lang="en-US" sz="1050" b="1" i="0" dirty="0">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latin typeface="Arial Narrow" panose="020B0606020202030204" pitchFamily="34" charset="0"/>
                        </a:rPr>
                        <a:t>EA/AA Locations/Ticket Sales/Group Events/Library </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latin typeface="Arial Narrow" panose="020B0606020202030204" pitchFamily="34" charset="0"/>
                        </a:rPr>
                        <a:t>All eligible patrons</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M-F 0900-1700</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50" b="1" dirty="0">
                          <a:latin typeface="Arial Narrow" panose="020B0606020202030204" pitchFamily="34" charset="0"/>
                        </a:rPr>
                        <a:t>410-278-4011</a:t>
                      </a:r>
                      <a:endParaRPr lang="en-US" sz="1050" b="1" i="0" dirty="0">
                        <a:solidFill>
                          <a:schemeClr val="tx1"/>
                        </a:solidFill>
                        <a:latin typeface="Arial Narrow" panose="020B0606020202030204" pitchFamily="34" charset="0"/>
                        <a:cs typeface="Arial Narrow" panose="020B0604020202020204" pitchFamily="34" charset="0"/>
                      </a:endParaRPr>
                    </a:p>
                  </a:txBody>
                  <a:tcPr marL="68580" marR="68580" marT="34290" marB="34290"/>
                </a:tc>
                <a:extLst>
                  <a:ext uri="{0D108BD9-81ED-4DB2-BD59-A6C34878D82A}">
                    <a16:rowId xmlns:a16="http://schemas.microsoft.com/office/drawing/2014/main" val="10012"/>
                  </a:ext>
                </a:extLst>
              </a:tr>
              <a:tr h="413037">
                <a:tc>
                  <a:txBody>
                    <a:bodyPr/>
                    <a:lstStyle/>
                    <a:p>
                      <a:pPr marL="0" algn="l" defTabSz="914400" rtl="0" eaLnBrk="1" latinLnBrk="0" hangingPunct="1"/>
                      <a:r>
                        <a:rPr lang="en-US" sz="1050" b="1" kern="1200" dirty="0">
                          <a:latin typeface="Arial Narrow" panose="020B0606020202030204" pitchFamily="34" charset="0"/>
                        </a:rPr>
                        <a:t>Bowling Center</a:t>
                      </a:r>
                      <a:endParaRPr lang="en-US" sz="1050" b="1" i="0" kern="1200" dirty="0">
                        <a:solidFill>
                          <a:schemeClr val="dk1"/>
                        </a:solidFill>
                        <a:latin typeface="Arial Narrow" panose="020B0606020202030204" pitchFamily="34" charset="0"/>
                        <a:ea typeface="+mn-ea"/>
                        <a:cs typeface="Arial Narrow"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dirty="0">
                          <a:latin typeface="Arial Narrow" panose="020B0606020202030204" pitchFamily="34" charset="0"/>
                        </a:rPr>
                        <a:t>Open Bowling/Leagues/Food Svs</a:t>
                      </a:r>
                      <a:endParaRPr lang="en-US" sz="1050" b="1" i="0" kern="1200" dirty="0">
                        <a:solidFill>
                          <a:schemeClr val="tx1"/>
                        </a:solidFill>
                        <a:latin typeface="Arial Narrow" panose="020B0606020202030204" pitchFamily="34" charset="0"/>
                        <a:ea typeface="+mn-ea"/>
                        <a:cs typeface="Arial Narrow"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dirty="0">
                          <a:latin typeface="Arial Narrow" panose="020B0606020202030204" pitchFamily="34" charset="0"/>
                        </a:rPr>
                        <a:t>All eligible patrons</a:t>
                      </a:r>
                      <a:endParaRPr lang="en-US" sz="1050" b="1" i="0" kern="1200" dirty="0">
                        <a:solidFill>
                          <a:schemeClr val="tx1"/>
                        </a:solidFill>
                        <a:latin typeface="Arial Narrow" panose="020B0606020202030204" pitchFamily="34" charset="0"/>
                        <a:ea typeface="+mn-ea"/>
                        <a:cs typeface="Arial Narrow" panose="020B0604020202020204" pitchFamily="34" charset="0"/>
                      </a:endParaRPr>
                    </a:p>
                  </a:txBody>
                  <a:tcPr marL="68580" marR="68580" marT="34290" marB="34290"/>
                </a:tc>
                <a:tc>
                  <a:txBody>
                    <a:bodyPr/>
                    <a:lstStyle/>
                    <a:p>
                      <a:pPr marL="0" algn="l" defTabSz="914400" rtl="0" eaLnBrk="1" latinLnBrk="0" hangingPunct="1"/>
                      <a:r>
                        <a:rPr lang="da-DK" sz="1050" b="1" kern="1200" dirty="0">
                          <a:latin typeface="Arial Narrow" panose="020B0606020202030204" pitchFamily="34" charset="0"/>
                        </a:rPr>
                        <a:t>T-Th 1100-1400</a:t>
                      </a:r>
                      <a:r>
                        <a:rPr lang="da-DK" sz="1050" b="1" kern="1200" baseline="0" dirty="0">
                          <a:latin typeface="Arial Narrow" panose="020B0606020202030204" pitchFamily="34" charset="0"/>
                        </a:rPr>
                        <a:t>; League Tue &amp; Fri;</a:t>
                      </a:r>
                    </a:p>
                    <a:p>
                      <a:pPr marL="0" algn="l" defTabSz="914400" rtl="0" eaLnBrk="1" latinLnBrk="0" hangingPunct="1"/>
                      <a:r>
                        <a:rPr lang="da-DK" sz="1050" b="1" kern="1200" baseline="0" dirty="0">
                          <a:latin typeface="Arial Narrow" panose="020B0606020202030204" pitchFamily="34" charset="0"/>
                        </a:rPr>
                        <a:t>3rd </a:t>
                      </a:r>
                      <a:r>
                        <a:rPr lang="da-DK" sz="1050" b="1" kern="1200" dirty="0">
                          <a:latin typeface="Arial Narrow" panose="020B0606020202030204" pitchFamily="34" charset="0"/>
                        </a:rPr>
                        <a:t>Sat Each Month 1200-1500</a:t>
                      </a:r>
                      <a:endParaRPr lang="en-US" sz="1050" b="1" i="0" kern="1200" dirty="0">
                        <a:solidFill>
                          <a:schemeClr val="tx1"/>
                        </a:solidFill>
                        <a:latin typeface="Arial Narrow" panose="020B0606020202030204" pitchFamily="34" charset="0"/>
                        <a:ea typeface="+mn-ea"/>
                        <a:cs typeface="Arial Narrow" panose="020B0604020202020204" pitchFamily="34" charset="0"/>
                      </a:endParaRPr>
                    </a:p>
                  </a:txBody>
                  <a:tcPr marL="68580" marR="68580" marT="34290" marB="34290"/>
                </a:tc>
                <a:tc>
                  <a:txBody>
                    <a:bodyPr/>
                    <a:lstStyle/>
                    <a:p>
                      <a:pPr marL="0" algn="l" defTabSz="914400" rtl="0" eaLnBrk="1" latinLnBrk="0" hangingPunct="1"/>
                      <a:r>
                        <a:rPr lang="en-US" sz="1050" b="1" kern="1200" dirty="0">
                          <a:latin typeface="Arial Narrow" panose="020B0606020202030204" pitchFamily="34" charset="0"/>
                        </a:rPr>
                        <a:t>410-278-4041</a:t>
                      </a:r>
                      <a:endParaRPr lang="en-US" sz="1050" b="1" i="0" kern="1200" dirty="0">
                        <a:solidFill>
                          <a:schemeClr val="tx1"/>
                        </a:solidFill>
                        <a:latin typeface="Arial Narrow" panose="020B0606020202030204" pitchFamily="34" charset="0"/>
                        <a:ea typeface="+mn-ea"/>
                        <a:cs typeface="Arial Narrow" panose="020B0604020202020204" pitchFamily="34" charset="0"/>
                      </a:endParaRPr>
                    </a:p>
                  </a:txBody>
                  <a:tcPr marL="68580" marR="68580" marT="34290" marB="34290"/>
                </a:tc>
                <a:extLst>
                  <a:ext uri="{0D108BD9-81ED-4DB2-BD59-A6C34878D82A}">
                    <a16:rowId xmlns:a16="http://schemas.microsoft.com/office/drawing/2014/main" val="10013"/>
                  </a:ext>
                </a:extLst>
              </a:tr>
            </a:tbl>
          </a:graphicData>
        </a:graphic>
      </p:graphicFrame>
      <p:sp>
        <p:nvSpPr>
          <p:cNvPr id="5" name="Rectangle 4">
            <a:extLst>
              <a:ext uri="{FF2B5EF4-FFF2-40B4-BE49-F238E27FC236}">
                <a16:creationId xmlns:a16="http://schemas.microsoft.com/office/drawing/2014/main" id="{792395B6-83A6-C7BE-C168-68FC0D08EAC4}"/>
              </a:ext>
            </a:extLst>
          </p:cNvPr>
          <p:cNvSpPr/>
          <p:nvPr/>
        </p:nvSpPr>
        <p:spPr>
          <a:xfrm>
            <a:off x="279705" y="5587816"/>
            <a:ext cx="3593489" cy="830997"/>
          </a:xfrm>
          <a:prstGeom prst="rect">
            <a:avLst/>
          </a:prstGeom>
          <a:solidFill>
            <a:schemeClr val="bg1"/>
          </a:solidFill>
          <a:ln w="28575">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FMWR Director: Joseph Moscone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064B0">
                    <a:lumMod val="75000"/>
                  </a:srgbClr>
                </a:solidFill>
                <a:effectLst/>
                <a:uLnTx/>
                <a:uFillTx/>
                <a:latin typeface="Arial" panose="020B0604020202020204"/>
                <a:ea typeface="+mn-ea"/>
                <a:cs typeface="+mn-cs"/>
              </a:rPr>
              <a:t>joseph.moscone.naf@army.mil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Phone: 410-306-4521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panose="020B0604020202020204"/>
                <a:ea typeface="+mn-ea"/>
                <a:cs typeface="+mn-cs"/>
              </a:rPr>
              <a:t>Let me know how we’re doing!</a:t>
            </a:r>
          </a:p>
        </p:txBody>
      </p:sp>
      <p:sp>
        <p:nvSpPr>
          <p:cNvPr id="6" name="TextBox 5">
            <a:extLst>
              <a:ext uri="{FF2B5EF4-FFF2-40B4-BE49-F238E27FC236}">
                <a16:creationId xmlns:a16="http://schemas.microsoft.com/office/drawing/2014/main" id="{85A3DCBA-419E-DDCD-F27D-C8D4937C28CE}"/>
              </a:ext>
            </a:extLst>
          </p:cNvPr>
          <p:cNvSpPr txBox="1"/>
          <p:nvPr/>
        </p:nvSpPr>
        <p:spPr>
          <a:xfrm>
            <a:off x="4252929" y="5587815"/>
            <a:ext cx="3502152" cy="830997"/>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Potential expansion of other services under review and dependent on installation conditions. </a:t>
            </a:r>
            <a:r>
              <a:rPr kumimoji="0" lang="en-US" sz="1200" b="1" i="1" u="none" strike="noStrike" kern="1200" cap="none" spc="0" normalizeH="0" baseline="0" noProof="0" dirty="0">
                <a:ln>
                  <a:noFill/>
                </a:ln>
                <a:solidFill>
                  <a:srgbClr val="4472C4"/>
                </a:solidFill>
                <a:effectLst/>
                <a:uLnTx/>
                <a:uFillTx/>
                <a:latin typeface="Arial" panose="020B0604020202020204"/>
                <a:ea typeface="+mn-ea"/>
                <a:cs typeface="+mn-cs"/>
              </a:rPr>
              <a:t>Thank you for your patience and understanding.  </a:t>
            </a:r>
          </a:p>
        </p:txBody>
      </p:sp>
      <p:pic>
        <p:nvPicPr>
          <p:cNvPr id="7" name="Picture 6">
            <a:extLst>
              <a:ext uri="{FF2B5EF4-FFF2-40B4-BE49-F238E27FC236}">
                <a16:creationId xmlns:a16="http://schemas.microsoft.com/office/drawing/2014/main" id="{7595A2F1-1A23-00BB-D6FF-7AB4141C5D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1776" y="5320532"/>
            <a:ext cx="790575" cy="854990"/>
          </a:xfrm>
          <a:prstGeom prst="rect">
            <a:avLst/>
          </a:prstGeom>
        </p:spPr>
      </p:pic>
    </p:spTree>
    <p:extLst>
      <p:ext uri="{BB962C8B-B14F-4D97-AF65-F5344CB8AC3E}">
        <p14:creationId xmlns:p14="http://schemas.microsoft.com/office/powerpoint/2010/main" val="1088602648"/>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4540396" y="721842"/>
            <a:ext cx="31603" cy="3369053"/>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76200" y="4090895"/>
            <a:ext cx="9144000" cy="0"/>
          </a:xfrm>
          <a:prstGeom prst="line">
            <a:avLst/>
          </a:prstGeom>
          <a:ln w="38100"/>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6200" y="439503"/>
            <a:ext cx="4041043" cy="338554"/>
          </a:xfrm>
          <a:prstGeom prst="rect">
            <a:avLst/>
          </a:prstGeom>
          <a:noFill/>
        </p:spPr>
        <p:txBody>
          <a:bodyPr wrap="none" rtlCol="0">
            <a:spAutoFit/>
          </a:bodyPr>
          <a:lstStyle/>
          <a:p>
            <a:r>
              <a:rPr lang="en-US" sz="1600" b="1" u="sng" dirty="0">
                <a:solidFill>
                  <a:srgbClr val="002060"/>
                </a:solidFill>
              </a:rPr>
              <a:t>CURRENT EVENTS AND INFORMATION</a:t>
            </a:r>
          </a:p>
        </p:txBody>
      </p:sp>
      <p:sp>
        <p:nvSpPr>
          <p:cNvPr id="10" name="TextBox 9"/>
          <p:cNvSpPr txBox="1"/>
          <p:nvPr/>
        </p:nvSpPr>
        <p:spPr>
          <a:xfrm>
            <a:off x="4810657" y="428990"/>
            <a:ext cx="4170885" cy="338554"/>
          </a:xfrm>
          <a:prstGeom prst="rect">
            <a:avLst/>
          </a:prstGeom>
          <a:noFill/>
        </p:spPr>
        <p:txBody>
          <a:bodyPr wrap="none" rtlCol="0">
            <a:spAutoFit/>
          </a:bodyPr>
          <a:lstStyle/>
          <a:p>
            <a:r>
              <a:rPr lang="en-US" sz="1600" b="1" u="sng" dirty="0">
                <a:solidFill>
                  <a:srgbClr val="002060"/>
                </a:solidFill>
              </a:rPr>
              <a:t>UPCOMING EVENTS AND INFORMATION</a:t>
            </a:r>
          </a:p>
        </p:txBody>
      </p:sp>
      <p:sp>
        <p:nvSpPr>
          <p:cNvPr id="16" name="TextBox 15"/>
          <p:cNvSpPr txBox="1"/>
          <p:nvPr/>
        </p:nvSpPr>
        <p:spPr>
          <a:xfrm>
            <a:off x="76200" y="4075507"/>
            <a:ext cx="2934073" cy="338554"/>
          </a:xfrm>
          <a:prstGeom prst="rect">
            <a:avLst/>
          </a:prstGeom>
          <a:noFill/>
        </p:spPr>
        <p:txBody>
          <a:bodyPr wrap="none" rtlCol="0">
            <a:spAutoFit/>
          </a:bodyPr>
          <a:lstStyle/>
          <a:p>
            <a:r>
              <a:rPr lang="en-US" sz="1600" b="1" u="sng" dirty="0">
                <a:solidFill>
                  <a:srgbClr val="002060"/>
                </a:solidFill>
              </a:rPr>
              <a:t>ADDITIONAL INFORMATION</a:t>
            </a:r>
          </a:p>
        </p:txBody>
      </p:sp>
      <p:sp>
        <p:nvSpPr>
          <p:cNvPr id="20" name="TextBox 19"/>
          <p:cNvSpPr txBox="1"/>
          <p:nvPr/>
        </p:nvSpPr>
        <p:spPr>
          <a:xfrm>
            <a:off x="204217" y="761146"/>
            <a:ext cx="4295783" cy="3200876"/>
          </a:xfrm>
          <a:prstGeom prst="rect">
            <a:avLst/>
          </a:prstGeom>
          <a:noFill/>
        </p:spPr>
        <p:txBody>
          <a:bodyPr wrap="square" rtlCol="0">
            <a:spAutoFit/>
          </a:bodyPr>
          <a:lstStyle/>
          <a:p>
            <a:r>
              <a:rPr lang="en-US" sz="1400" b="1" dirty="0"/>
              <a:t>Next APG Community Exchange </a:t>
            </a:r>
            <a:r>
              <a:rPr lang="en-US" sz="1400" dirty="0"/>
              <a:t>(ACE): 26 June at TOB</a:t>
            </a:r>
          </a:p>
          <a:p>
            <a:endParaRPr lang="en-US" sz="800" dirty="0"/>
          </a:p>
          <a:p>
            <a:r>
              <a:rPr lang="en-US" sz="1400" b="1" dirty="0"/>
              <a:t>Physical Fitness Center News</a:t>
            </a:r>
            <a:r>
              <a:rPr lang="en-US" sz="1400" dirty="0"/>
              <a:t>:</a:t>
            </a:r>
          </a:p>
          <a:p>
            <a:r>
              <a:rPr lang="en-US" sz="800" dirty="0"/>
              <a:t>       </a:t>
            </a:r>
          </a:p>
          <a:p>
            <a:pPr marL="457200" indent="-117475">
              <a:buFont typeface="Wingdings" panose="05000000000000000000" pitchFamily="2" charset="2"/>
              <a:buChar char="Ø"/>
            </a:pPr>
            <a:r>
              <a:rPr lang="en-US" sz="1400" dirty="0"/>
              <a:t>  New equipment (bulk-buy); expected this month</a:t>
            </a:r>
          </a:p>
          <a:p>
            <a:pPr marL="457200" indent="-117475">
              <a:buFont typeface="Wingdings" panose="05000000000000000000" pitchFamily="2" charset="2"/>
              <a:buChar char="Ø"/>
            </a:pPr>
            <a:endParaRPr lang="en-US" sz="800" dirty="0"/>
          </a:p>
          <a:p>
            <a:pPr marL="457200" indent="-117475">
              <a:buFont typeface="Wingdings" panose="05000000000000000000" pitchFamily="2" charset="2"/>
              <a:buChar char="Ø"/>
            </a:pPr>
            <a:r>
              <a:rPr lang="en-US" sz="1400" dirty="0"/>
              <a:t> New wellness classes ongoing</a:t>
            </a:r>
          </a:p>
          <a:p>
            <a:pPr marL="457200" indent="-117475">
              <a:buFont typeface="Wingdings" panose="05000000000000000000" pitchFamily="2" charset="2"/>
              <a:buChar char="Ø"/>
            </a:pPr>
            <a:endParaRPr lang="en-US" sz="800" dirty="0"/>
          </a:p>
          <a:p>
            <a:pPr marL="457200" indent="-117475">
              <a:buFont typeface="Wingdings" panose="05000000000000000000" pitchFamily="2" charset="2"/>
              <a:buChar char="Ø"/>
            </a:pPr>
            <a:r>
              <a:rPr lang="en-US" sz="1400" dirty="0"/>
              <a:t> Installation of new cable system </a:t>
            </a:r>
          </a:p>
          <a:p>
            <a:r>
              <a:rPr lang="en-US" sz="800" dirty="0"/>
              <a:t>           </a:t>
            </a:r>
          </a:p>
          <a:p>
            <a:r>
              <a:rPr lang="en-US" sz="1400" b="1" dirty="0"/>
              <a:t>Outdoor Rec Equip</a:t>
            </a:r>
            <a:r>
              <a:rPr lang="en-US" sz="1400" dirty="0"/>
              <a:t>. Rental: New Spring/Summer items </a:t>
            </a:r>
          </a:p>
          <a:p>
            <a:pPr marL="285750" indent="-285750">
              <a:buFont typeface="Wingdings" panose="05000000000000000000" pitchFamily="2" charset="2"/>
              <a:buChar char="§"/>
            </a:pPr>
            <a:endParaRPr lang="en-US" sz="800" dirty="0"/>
          </a:p>
          <a:p>
            <a:r>
              <a:rPr lang="en-US" sz="1400" b="1" i="1" dirty="0">
                <a:solidFill>
                  <a:srgbClr val="002060"/>
                </a:solidFill>
              </a:rPr>
              <a:t>Reservations for events still being taken at TOB, Golf, Bowling facilities—we need your business!  </a:t>
            </a:r>
          </a:p>
        </p:txBody>
      </p:sp>
      <p:sp>
        <p:nvSpPr>
          <p:cNvPr id="21" name="TextBox 20"/>
          <p:cNvSpPr txBox="1"/>
          <p:nvPr/>
        </p:nvSpPr>
        <p:spPr>
          <a:xfrm>
            <a:off x="4694060" y="772671"/>
            <a:ext cx="4170885" cy="3231654"/>
          </a:xfrm>
          <a:prstGeom prst="rect">
            <a:avLst/>
          </a:prstGeom>
          <a:noFill/>
        </p:spPr>
        <p:txBody>
          <a:bodyPr wrap="square" rtlCol="0">
            <a:spAutoFit/>
          </a:bodyPr>
          <a:lstStyle/>
          <a:p>
            <a:r>
              <a:rPr lang="en-US" sz="1200" b="1" dirty="0"/>
              <a:t>27 Mar</a:t>
            </a:r>
            <a:r>
              <a:rPr lang="en-US" sz="1200" dirty="0"/>
              <a:t>: Tell Me A Story</a:t>
            </a:r>
          </a:p>
          <a:p>
            <a:r>
              <a:rPr lang="en-US" sz="1200" b="1" dirty="0"/>
              <a:t>5 Apr</a:t>
            </a:r>
            <a:r>
              <a:rPr lang="en-US" sz="1200" dirty="0"/>
              <a:t>: Run to Honor </a:t>
            </a:r>
          </a:p>
          <a:p>
            <a:r>
              <a:rPr lang="en-US" sz="1200" b="1" dirty="0"/>
              <a:t>18 Apr</a:t>
            </a:r>
            <a:r>
              <a:rPr lang="en-US" sz="1200" dirty="0"/>
              <a:t>: Commanders Cup Golf Tourney</a:t>
            </a:r>
          </a:p>
          <a:p>
            <a:r>
              <a:rPr lang="en-US" sz="1200" b="1" dirty="0"/>
              <a:t>19 Apr</a:t>
            </a:r>
            <a:r>
              <a:rPr lang="en-US" sz="1200" dirty="0"/>
              <a:t>: Community Egg Hunt: </a:t>
            </a:r>
          </a:p>
          <a:p>
            <a:r>
              <a:rPr lang="en-US" sz="1200" b="1" dirty="0"/>
              <a:t>20 Ap</a:t>
            </a:r>
            <a:r>
              <a:rPr lang="en-US" sz="1200" dirty="0"/>
              <a:t>r: Easter Brunch</a:t>
            </a:r>
          </a:p>
          <a:p>
            <a:r>
              <a:rPr lang="en-US" sz="1200" b="1" dirty="0"/>
              <a:t>29 Apr</a:t>
            </a:r>
            <a:r>
              <a:rPr lang="en-US" sz="1200" dirty="0"/>
              <a:t>: Volunteer Recognition Ceremony</a:t>
            </a:r>
          </a:p>
          <a:p>
            <a:r>
              <a:rPr lang="en-US" sz="1200" b="1" dirty="0"/>
              <a:t>16 May</a:t>
            </a:r>
            <a:r>
              <a:rPr lang="en-US" sz="1200" dirty="0"/>
              <a:t>: Armed Forces Golf Tourney</a:t>
            </a:r>
          </a:p>
          <a:p>
            <a:r>
              <a:rPr lang="en-US" sz="1200" b="1" dirty="0"/>
              <a:t>16 May</a:t>
            </a:r>
            <a:r>
              <a:rPr lang="en-US" sz="1200" dirty="0"/>
              <a:t>: Wounded Warrior Shoot</a:t>
            </a:r>
          </a:p>
          <a:p>
            <a:r>
              <a:rPr lang="en-US" sz="1200" b="1" dirty="0"/>
              <a:t>24 May</a:t>
            </a:r>
            <a:r>
              <a:rPr lang="en-US" sz="1200" dirty="0"/>
              <a:t>: Shore Park Pool Opening Day</a:t>
            </a:r>
          </a:p>
          <a:p>
            <a:r>
              <a:rPr lang="en-US" sz="1200" b="1" dirty="0"/>
              <a:t>11 Jun</a:t>
            </a:r>
            <a:r>
              <a:rPr lang="en-US" sz="1200" dirty="0"/>
              <a:t>: TOB Quarterly Lunch</a:t>
            </a:r>
          </a:p>
          <a:p>
            <a:r>
              <a:rPr lang="en-US" sz="1200" b="1" dirty="0"/>
              <a:t>14 Jun</a:t>
            </a:r>
            <a:r>
              <a:rPr lang="en-US" sz="1200" dirty="0"/>
              <a:t>: Summer Kick-Off Soaker</a:t>
            </a:r>
          </a:p>
          <a:p>
            <a:endParaRPr lang="en-US" sz="1200" dirty="0"/>
          </a:p>
          <a:p>
            <a:r>
              <a:rPr lang="en-US" sz="1200" b="1" dirty="0">
                <a:solidFill>
                  <a:srgbClr val="002060"/>
                </a:solidFill>
              </a:rPr>
              <a:t>New Food Options</a:t>
            </a:r>
            <a:r>
              <a:rPr lang="en-US" sz="1200" dirty="0"/>
              <a:t>:      </a:t>
            </a:r>
          </a:p>
          <a:p>
            <a:pPr marL="171450" indent="-171450">
              <a:buFont typeface="Wingdings" panose="05000000000000000000" pitchFamily="2" charset="2"/>
              <a:buChar char="§"/>
            </a:pPr>
            <a:r>
              <a:rPr lang="en-US" sz="1200" dirty="0"/>
              <a:t>Bowling Ctr-New Vendor (Eat Like A Greek)</a:t>
            </a:r>
          </a:p>
          <a:p>
            <a:pPr marL="171450" indent="-171450">
              <a:buFont typeface="Wingdings" panose="05000000000000000000" pitchFamily="2" charset="2"/>
              <a:buChar char="§"/>
            </a:pPr>
            <a:r>
              <a:rPr lang="en-US" sz="1200" dirty="0"/>
              <a:t>Golf Course -Mission BBQ; MOGO Café coming soon</a:t>
            </a:r>
          </a:p>
          <a:p>
            <a:pPr marL="171450" indent="-171450">
              <a:buFont typeface="Wingdings" panose="05000000000000000000" pitchFamily="2" charset="2"/>
              <a:buChar char="§"/>
            </a:pPr>
            <a:r>
              <a:rPr lang="en-US" sz="1200" dirty="0"/>
              <a:t>TOB Quarterly Lunches</a:t>
            </a:r>
          </a:p>
          <a:p>
            <a:pPr marL="171450" indent="-171450">
              <a:buFont typeface="Wingdings" panose="05000000000000000000" pitchFamily="2" charset="2"/>
              <a:buChar char="§"/>
            </a:pPr>
            <a:r>
              <a:rPr lang="en-US" sz="1200" dirty="0"/>
              <a:t>TOB Food Truck-Bay Breeze</a:t>
            </a:r>
            <a:r>
              <a:rPr lang="en-US" sz="1200" b="1" dirty="0"/>
              <a:t> </a:t>
            </a:r>
            <a:endParaRPr lang="en-US" sz="1200" dirty="0"/>
          </a:p>
        </p:txBody>
      </p:sp>
      <p:sp>
        <p:nvSpPr>
          <p:cNvPr id="23" name="TextBox 22"/>
          <p:cNvSpPr txBox="1"/>
          <p:nvPr/>
        </p:nvSpPr>
        <p:spPr>
          <a:xfrm>
            <a:off x="76201" y="4407663"/>
            <a:ext cx="9143999" cy="2462213"/>
          </a:xfrm>
          <a:prstGeom prst="rect">
            <a:avLst/>
          </a:prstGeom>
          <a:noFill/>
        </p:spPr>
        <p:txBody>
          <a:bodyPr wrap="square" rtlCol="0">
            <a:spAutoFit/>
          </a:bodyPr>
          <a:lstStyle/>
          <a:p>
            <a:pPr marL="285750" indent="-285750">
              <a:buFont typeface="Wingdings" panose="05000000000000000000" pitchFamily="2" charset="2"/>
              <a:buChar char="§"/>
            </a:pPr>
            <a:r>
              <a:rPr lang="en-US" sz="1400" b="1" u="sng" dirty="0">
                <a:solidFill>
                  <a:srgbClr val="C00000"/>
                </a:solidFill>
              </a:rPr>
              <a:t>WE ARE HIRING</a:t>
            </a:r>
            <a:r>
              <a:rPr lang="en-US" sz="1400" b="1" dirty="0"/>
              <a:t>! </a:t>
            </a:r>
            <a:r>
              <a:rPr lang="en-US" sz="1400" dirty="0"/>
              <a:t>Immediate need for Child Caregivers/Food Service/Lifeguards/Seasonal Positions; contractual opportunities available for instructional classes </a:t>
            </a:r>
          </a:p>
          <a:p>
            <a:pPr marL="285750" indent="-285750">
              <a:buFont typeface="Wingdings" panose="05000000000000000000" pitchFamily="2" charset="2"/>
              <a:buChar char="§"/>
            </a:pPr>
            <a:endParaRPr lang="en-US" sz="400" dirty="0"/>
          </a:p>
          <a:p>
            <a:pPr marL="285750" indent="-285750">
              <a:buFont typeface="Wingdings" panose="05000000000000000000" pitchFamily="2" charset="2"/>
              <a:buChar char="§"/>
            </a:pPr>
            <a:r>
              <a:rPr lang="en-US" sz="1400" dirty="0"/>
              <a:t>FMWR continues to balance mission requirements, post conditions, and available resources/staffing;   pls note that most FMWR operations are self-funded business operations---we need and appreciate your patronage moving forward! </a:t>
            </a:r>
          </a:p>
          <a:p>
            <a:pPr marL="285750" indent="-285750">
              <a:buFont typeface="Wingdings" panose="05000000000000000000" pitchFamily="2" charset="2"/>
              <a:buChar char="§"/>
            </a:pPr>
            <a:endParaRPr lang="en-US" sz="400" dirty="0"/>
          </a:p>
          <a:p>
            <a:pPr marL="285750" indent="-285750">
              <a:buFont typeface="Wingdings" panose="05000000000000000000" pitchFamily="2" charset="2"/>
              <a:buChar char="§"/>
            </a:pPr>
            <a:r>
              <a:rPr lang="en-US" sz="1400" dirty="0"/>
              <a:t>Congrats to both ACS and CYS for their Certification/Accreditation achievements!</a:t>
            </a:r>
          </a:p>
          <a:p>
            <a:pPr marL="285750" indent="-285750">
              <a:buFont typeface="Wingdings" panose="05000000000000000000" pitchFamily="2" charset="2"/>
              <a:buChar char="§"/>
            </a:pPr>
            <a:endParaRPr lang="en-US" sz="400" dirty="0"/>
          </a:p>
          <a:p>
            <a:pPr marL="285750" indent="-285750">
              <a:buFont typeface="Wingdings" panose="05000000000000000000" pitchFamily="2" charset="2"/>
              <a:buChar char="§"/>
            </a:pPr>
            <a:r>
              <a:rPr lang="en-US" sz="1400" dirty="0"/>
              <a:t>New FMWR Directories available</a:t>
            </a:r>
          </a:p>
          <a:p>
            <a:pPr marL="285750" indent="-285750">
              <a:buFont typeface="Wingdings" panose="05000000000000000000" pitchFamily="2" charset="2"/>
              <a:buChar char="§"/>
            </a:pPr>
            <a:endParaRPr lang="en-US" sz="400" dirty="0"/>
          </a:p>
          <a:p>
            <a:pPr marL="285750" indent="-285750">
              <a:buFont typeface="Wingdings" panose="05000000000000000000" pitchFamily="2" charset="2"/>
              <a:buChar char="§"/>
            </a:pPr>
            <a:r>
              <a:rPr lang="en-US" sz="1400" dirty="0"/>
              <a:t>Business operations commitment----we will beat any off-post price!</a:t>
            </a:r>
          </a:p>
          <a:p>
            <a:endParaRPr lang="en-US" sz="1200" b="1" dirty="0"/>
          </a:p>
          <a:p>
            <a:endParaRPr lang="en-US" sz="1400" b="1" dirty="0"/>
          </a:p>
        </p:txBody>
      </p:sp>
      <p:sp>
        <p:nvSpPr>
          <p:cNvPr id="5" name="Title 3">
            <a:extLst>
              <a:ext uri="{FF2B5EF4-FFF2-40B4-BE49-F238E27FC236}">
                <a16:creationId xmlns:a16="http://schemas.microsoft.com/office/drawing/2014/main" id="{4CB91AFB-0A81-5ECE-EE57-3623F09133A3}"/>
              </a:ext>
            </a:extLst>
          </p:cNvPr>
          <p:cNvSpPr txBox="1">
            <a:spLocks/>
          </p:cNvSpPr>
          <p:nvPr/>
        </p:nvSpPr>
        <p:spPr>
          <a:xfrm>
            <a:off x="2096721" y="41381"/>
            <a:ext cx="6943246" cy="369332"/>
          </a:xfrm>
          <a:prstGeom prst="rect">
            <a:avLst/>
          </a:prstGeom>
          <a:ln w="3175">
            <a:noFill/>
          </a:ln>
        </p:spPr>
        <p:txBody>
          <a:bodyPr vert="horz" lIns="182880" tIns="45720" rIns="91440" bIns="45720" rtlCol="0" anchor="t" anchorCtr="0">
            <a:normAutofit/>
          </a:bodyPr>
          <a:lstStyle>
            <a:lvl1pPr algn="r" defTabSz="914400" rtl="0" eaLnBrk="1" latinLnBrk="0" hangingPunct="1">
              <a:lnSpc>
                <a:spcPct val="90000"/>
              </a:lnSpc>
              <a:spcBef>
                <a:spcPct val="0"/>
              </a:spcBef>
              <a:buNone/>
              <a:defRPr lang="en-US" sz="2800" b="1" kern="1200" dirty="0">
                <a:solidFill>
                  <a:schemeClr val="tx1"/>
                </a:solidFill>
                <a:latin typeface="+mj-lt"/>
                <a:ea typeface="+mj-ea"/>
                <a:cs typeface="+mj-cs"/>
              </a:defRPr>
            </a:lvl1pPr>
          </a:lstStyle>
          <a:p>
            <a:r>
              <a:rPr lang="en-US" sz="2000" dirty="0">
                <a:latin typeface="Arial" panose="020B0604020202020204" pitchFamily="34" charset="0"/>
                <a:cs typeface="Arial" panose="020B0604020202020204" pitchFamily="34" charset="0"/>
              </a:rPr>
              <a:t>FMWR</a:t>
            </a:r>
          </a:p>
        </p:txBody>
      </p:sp>
    </p:spTree>
    <p:extLst>
      <p:ext uri="{BB962C8B-B14F-4D97-AF65-F5344CB8AC3E}">
        <p14:creationId xmlns:p14="http://schemas.microsoft.com/office/powerpoint/2010/main" val="100012851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8286" y="1142001"/>
            <a:ext cx="4647426" cy="923330"/>
          </a:xfrm>
          <a:prstGeom prst="rect">
            <a:avLst/>
          </a:prstGeom>
          <a:noFill/>
        </p:spPr>
        <p:txBody>
          <a:bodyPr wrap="none" rtlCol="0">
            <a:spAutoFit/>
          </a:bodyPr>
          <a:lstStyle/>
          <a:p>
            <a:r>
              <a:rPr lang="en-US" sz="5400" dirty="0"/>
              <a:t>QUESTIONS?</a:t>
            </a:r>
          </a:p>
        </p:txBody>
      </p:sp>
      <p:pic>
        <p:nvPicPr>
          <p:cNvPr id="4" name="Picture 3"/>
          <p:cNvPicPr>
            <a:picLocks noChangeAspect="1"/>
          </p:cNvPicPr>
          <p:nvPr/>
        </p:nvPicPr>
        <p:blipFill rotWithShape="1">
          <a:blip r:embed="rId2"/>
          <a:srcRect l="8190" t="7415" r="7759" b="6247"/>
          <a:stretch/>
        </p:blipFill>
        <p:spPr>
          <a:xfrm>
            <a:off x="3680458" y="2135213"/>
            <a:ext cx="1783081" cy="1856233"/>
          </a:xfrm>
          <a:prstGeom prst="rect">
            <a:avLst/>
          </a:prstGeom>
        </p:spPr>
      </p:pic>
      <p:sp>
        <p:nvSpPr>
          <p:cNvPr id="5" name="TextBox 4">
            <a:extLst>
              <a:ext uri="{FF2B5EF4-FFF2-40B4-BE49-F238E27FC236}">
                <a16:creationId xmlns:a16="http://schemas.microsoft.com/office/drawing/2014/main" id="{61152C0D-49F0-5C9A-0F71-3F027C1480AE}"/>
              </a:ext>
            </a:extLst>
          </p:cNvPr>
          <p:cNvSpPr txBox="1"/>
          <p:nvPr/>
        </p:nvSpPr>
        <p:spPr>
          <a:xfrm>
            <a:off x="914399" y="4061328"/>
            <a:ext cx="7338767" cy="2031325"/>
          </a:xfrm>
          <a:prstGeom prst="rect">
            <a:avLst/>
          </a:prstGeom>
          <a:noFill/>
        </p:spPr>
        <p:txBody>
          <a:bodyPr wrap="square" rtlCol="0">
            <a:spAutoFit/>
          </a:bodyPr>
          <a:lstStyle/>
          <a:p>
            <a:pPr algn="ctr"/>
            <a:r>
              <a:rPr lang="en-US" dirty="0"/>
              <a:t>www.aberdeen.armymwr.com</a:t>
            </a:r>
          </a:p>
          <a:p>
            <a:pPr algn="ctr"/>
            <a:r>
              <a:rPr lang="en-US" dirty="0"/>
              <a:t>www.facebook.com/apgmwr</a:t>
            </a:r>
          </a:p>
          <a:p>
            <a:pPr algn="ctr"/>
            <a:r>
              <a:rPr lang="en-US" dirty="0"/>
              <a:t>www.instagram.com/apgmwr</a:t>
            </a:r>
          </a:p>
          <a:p>
            <a:pPr algn="ctr"/>
            <a:r>
              <a:rPr lang="en-US" dirty="0"/>
              <a:t>www.twitter.com/apgmwr</a:t>
            </a:r>
          </a:p>
          <a:p>
            <a:pPr algn="ctr"/>
            <a:r>
              <a:rPr lang="en-US" dirty="0"/>
              <a:t>www.flicker.com/photos/apgfmwr/albums</a:t>
            </a:r>
          </a:p>
          <a:p>
            <a:pPr algn="ctr"/>
            <a:r>
              <a:rPr lang="en-US" dirty="0">
                <a:hlinkClick r:id="rId3">
                  <a:extLst>
                    <a:ext uri="{A12FA001-AC4F-418D-AE19-62706E023703}">
                      <ahyp:hlinkClr xmlns:ahyp="http://schemas.microsoft.com/office/drawing/2018/hyperlinkcolor" val="tx"/>
                    </a:ext>
                  </a:extLst>
                </a:hlinkClick>
              </a:rPr>
              <a:t>www.linkedin.com/company/Aberdeen-proving-ground-fmwr</a:t>
            </a:r>
            <a:endParaRPr lang="en-US" dirty="0"/>
          </a:p>
          <a:p>
            <a:pPr algn="ctr"/>
            <a:r>
              <a:rPr lang="en-US" dirty="0"/>
              <a:t>Also follow our events on MyArmyPostApp</a:t>
            </a:r>
          </a:p>
        </p:txBody>
      </p:sp>
    </p:spTree>
    <p:extLst>
      <p:ext uri="{BB962C8B-B14F-4D97-AF65-F5344CB8AC3E}">
        <p14:creationId xmlns:p14="http://schemas.microsoft.com/office/powerpoint/2010/main" val="3157238211"/>
      </p:ext>
    </p:extLst>
  </p:cSld>
  <p:clrMapOvr>
    <a:masterClrMapping/>
  </p:clrMapOvr>
  <p:transition spd="slow">
    <p:fade/>
  </p:transition>
</p:sld>
</file>

<file path=ppt/theme/theme1.xml><?xml version="1.0" encoding="utf-8"?>
<a:theme xmlns:a="http://schemas.openxmlformats.org/drawingml/2006/main" name="Master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r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aster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6715070294EF41ABFEDE79FE1E8754" ma:contentTypeVersion="14" ma:contentTypeDescription="Create a new document." ma:contentTypeScope="" ma:versionID="80db2d0794967ebae10a4462cef85304">
  <xsd:schema xmlns:xsd="http://www.w3.org/2001/XMLSchema" xmlns:xs="http://www.w3.org/2001/XMLSchema" xmlns:p="http://schemas.microsoft.com/office/2006/metadata/properties" xmlns:ns1="http://schemas.microsoft.com/sharepoint/v3" xmlns:ns3="51fd4f3f-1d02-4bbc-b06c-dfbac6b1adcd" xmlns:ns4="af947787-dd0a-4c7a-be58-4edbcb08396c" targetNamespace="http://schemas.microsoft.com/office/2006/metadata/properties" ma:root="true" ma:fieldsID="7698dff074d7afef8bbbda8a294ed7a5" ns1:_="" ns3:_="" ns4:_="">
    <xsd:import namespace="http://schemas.microsoft.com/sharepoint/v3"/>
    <xsd:import namespace="51fd4f3f-1d02-4bbc-b06c-dfbac6b1adcd"/>
    <xsd:import namespace="af947787-dd0a-4c7a-be58-4edbcb08396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1:_ip_UnifiedCompliancePolicyProperties" minOccurs="0"/>
                <xsd:element ref="ns1:_ip_UnifiedCompliancePolicyUIAction"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fd4f3f-1d02-4bbc-b06c-dfbac6b1ad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947787-dd0a-4c7a-be58-4edbcb08396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af947787-dd0a-4c7a-be58-4edbcb08396c"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A0EA41D-DA97-487C-9CD6-FACDA391B54C}">
  <ds:schemaRefs>
    <ds:schemaRef ds:uri="http://schemas.microsoft.com/sharepoint/v3/contenttype/forms"/>
  </ds:schemaRefs>
</ds:datastoreItem>
</file>

<file path=customXml/itemProps2.xml><?xml version="1.0" encoding="utf-8"?>
<ds:datastoreItem xmlns:ds="http://schemas.openxmlformats.org/officeDocument/2006/customXml" ds:itemID="{524A10C8-7A73-4663-B6C8-A5453AAAC4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1fd4f3f-1d02-4bbc-b06c-dfbac6b1adcd"/>
    <ds:schemaRef ds:uri="af947787-dd0a-4c7a-be58-4edbcb0839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3AC9DA-CA6C-4E09-9A0F-C6AA41E9C545}">
  <ds:schemaRefs>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schemas.microsoft.com/sharepoint/v3"/>
    <ds:schemaRef ds:uri="http://purl.org/dc/dcmitype/"/>
    <ds:schemaRef ds:uri="http://www.w3.org/XML/1998/namespace"/>
    <ds:schemaRef ds:uri="http://purl.org/dc/terms/"/>
    <ds:schemaRef ds:uri="http://schemas.microsoft.com/office/infopath/2007/PartnerControls"/>
    <ds:schemaRef ds:uri="af947787-dd0a-4c7a-be58-4edbcb08396c"/>
    <ds:schemaRef ds:uri="51fd4f3f-1d02-4bbc-b06c-dfbac6b1adcd"/>
  </ds:schemaRefs>
</ds:datastoreItem>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
  <TotalTime>1788</TotalTime>
  <Words>4541</Words>
  <Application>Microsoft Office PowerPoint</Application>
  <PresentationFormat>On-screen Show (4:3)</PresentationFormat>
  <Paragraphs>849</Paragraphs>
  <Slides>47</Slides>
  <Notes>11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47</vt:i4>
      </vt:variant>
    </vt:vector>
  </HeadingPairs>
  <TitlesOfParts>
    <vt:vector size="62" baseType="lpstr">
      <vt:lpstr>Adobe Garamond Pro</vt:lpstr>
      <vt:lpstr>Aptos</vt:lpstr>
      <vt:lpstr>Arial</vt:lpstr>
      <vt:lpstr>Arial Narrow</vt:lpstr>
      <vt:lpstr>Baguet Script</vt:lpstr>
      <vt:lpstr>Calibri</vt:lpstr>
      <vt:lpstr>Clarendon-Bold</vt:lpstr>
      <vt:lpstr>Courier New</vt:lpstr>
      <vt:lpstr>Times New Roman</vt:lpstr>
      <vt:lpstr>US Army</vt:lpstr>
      <vt:lpstr>Wingdings</vt:lpstr>
      <vt:lpstr>Master Content Slide</vt:lpstr>
      <vt:lpstr>Facer Master</vt:lpstr>
      <vt:lpstr>1_Master Content Slide</vt:lpstr>
      <vt:lpstr>MSC Theme</vt:lpstr>
      <vt:lpstr>PowerPoint Presentation</vt:lpstr>
      <vt:lpstr>PowerPoint Presentation</vt:lpstr>
      <vt:lpstr>PowerPoint Presentation</vt:lpstr>
      <vt:lpstr>PowerPoint Presentation</vt:lpstr>
      <vt:lpstr>PowerPoint Presentation</vt:lpstr>
      <vt:lpstr>PowerPoint Presentation</vt:lpstr>
      <vt:lpstr>FMWR</vt:lpstr>
      <vt:lpstr>PowerPoint Presentation</vt:lpstr>
      <vt:lpstr>PowerPoint Presentation</vt:lpstr>
      <vt:lpstr>PowerPoint Presentation</vt:lpstr>
      <vt:lpstr>DPTMS, USAG APG</vt:lpstr>
      <vt:lpstr> </vt:lpstr>
      <vt:lpstr>PowerPoint Presentation</vt:lpstr>
      <vt:lpstr>ARMY COMMUNITY SERVICE </vt:lpstr>
      <vt:lpstr>ARMY COMMUNITY SERVICE </vt:lpstr>
      <vt:lpstr>PowerPoint Presentation</vt:lpstr>
      <vt:lpstr>PowerPoint Presentation</vt:lpstr>
      <vt:lpstr>APG COMMUNUITY SPOUSES’ CLUB </vt:lpstr>
      <vt:lpstr>PowerPoint Presentation</vt:lpstr>
      <vt:lpstr>APG BOSS Program</vt:lpstr>
      <vt:lpstr>PowerPoint Presentation</vt:lpstr>
      <vt:lpstr>Child and Youth Services</vt:lpstr>
      <vt:lpstr>PowerPoint Presentation</vt:lpstr>
      <vt:lpstr>City of Aberdeen</vt:lpstr>
      <vt:lpstr>PowerPoint Presentation</vt:lpstr>
      <vt:lpstr>Corvias</vt:lpstr>
      <vt:lpstr>PowerPoint Presentation</vt:lpstr>
      <vt:lpstr>DES – Fire &amp; Emergency Services Division</vt:lpstr>
      <vt:lpstr>DES – Fire &amp; Emergency Services Division</vt:lpstr>
      <vt:lpstr>DES – Fire &amp; Emergency Services Division</vt:lpstr>
      <vt:lpstr>PowerPoint Presentation</vt:lpstr>
      <vt:lpstr>DEPARTMENT OF HUMAN RESOURCES</vt:lpstr>
      <vt:lpstr>PowerPoint Presentation</vt:lpstr>
      <vt:lpstr>Directorate of Public Works - Natural Resources</vt:lpstr>
      <vt:lpstr>PowerPoint Presentation</vt:lpstr>
      <vt:lpstr>Kirk U.S. Army Health Clinic</vt:lpstr>
      <vt:lpstr>PowerPoint Presentation</vt:lpstr>
      <vt:lpstr>Harford County Department of Economic Development</vt:lpstr>
      <vt:lpstr>Harford County Department of Economic Development</vt:lpstr>
      <vt:lpstr>PowerPoint Presentation</vt:lpstr>
      <vt:lpstr>PX/AAFES</vt:lpstr>
      <vt:lpstr>PowerPoint Presentation</vt:lpstr>
      <vt:lpstr>SHARP Fusion Directorate</vt:lpstr>
      <vt:lpstr>PowerPoint Presentation</vt:lpstr>
      <vt:lpstr>PowerPoint Presentation</vt:lpstr>
      <vt:lpstr>      RELIGIOUS SERVICES</vt:lpstr>
      <vt:lpstr>COMMUNITY INFORMATION EXCHANGE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Herndon, Lawrence CIV USA</dc:creator>
  <cp:lastModifiedBy>Myers, Emily N CIV USARMY USAG (USA)</cp:lastModifiedBy>
  <cp:revision>59</cp:revision>
  <cp:lastPrinted>2023-03-23T12:00:41Z</cp:lastPrinted>
  <dcterms:created xsi:type="dcterms:W3CDTF">2020-04-15T18:21:38Z</dcterms:created>
  <dcterms:modified xsi:type="dcterms:W3CDTF">2025-03-27T20:11:26Z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2020-03-17T00:00:00Z</vt:filetime>
  </property>
  <property fmtid="{D5CDD505-2E9C-101B-9397-08002B2CF9AE}" pid="3" name="Creator">
    <vt:lpwstr>Acrobat PDFMaker 20 for PowerPoint</vt:lpwstr>
  </property>
  <property fmtid="{D5CDD505-2E9C-101B-9397-08002B2CF9AE}" pid="4" name="LastSaved">
    <vt:filetime>2020-04-15T00:00:00Z</vt:filetime>
  </property>
  <property fmtid="{D5CDD505-2E9C-101B-9397-08002B2CF9AE}" pid="5" name="ContentTypeId">
    <vt:lpwstr>0x0101002C6715070294EF41ABFEDE79FE1E8754</vt:lpwstr>
  </property>
  <property fmtid="{D5CDD505-2E9C-101B-9397-08002B2CF9AE}" pid="6" name="StaffPOC">
    <vt:lpwstr>11;#Fitton, Jeffrey James CIV USARMY IMCOM HQ (USA)</vt:lpwstr>
  </property>
  <property fmtid="{D5CDD505-2E9C-101B-9397-08002B2CF9AE}" pid="7" name="MediaServiceImageTags">
    <vt:lpwstr/>
  </property>
  <property fmtid="{D5CDD505-2E9C-101B-9397-08002B2CF9AE}" pid="8" name="_NewReviewCycle">
    <vt:lpwstr/>
  </property>
  <property fmtid="{D5CDD505-2E9C-101B-9397-08002B2CF9AE}" pid="9" name="_AdHocReviewCycleID">
    <vt:i4>1277004362</vt:i4>
  </property>
  <property fmtid="{D5CDD505-2E9C-101B-9397-08002B2CF9AE}" pid="10" name="_EmailSubject">
    <vt:lpwstr>ACE Slide Deck </vt:lpwstr>
  </property>
  <property fmtid="{D5CDD505-2E9C-101B-9397-08002B2CF9AE}" pid="11" name="_AuthorEmail">
    <vt:lpwstr>william.r.green.civ@army.mil</vt:lpwstr>
  </property>
  <property fmtid="{D5CDD505-2E9C-101B-9397-08002B2CF9AE}" pid="12" name="_AuthorEmailDisplayName">
    <vt:lpwstr>Green, William Robert (Buzz) III CIV USARMY USAG (USA)</vt:lpwstr>
  </property>
</Properties>
</file>