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50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0136ED6-41DD-6C52-A0F5-E1E78C277B2B}" name="Cagney, Megan K CIV DCS G2 (US)" initials="CMKCDG(" userId="S-1-5-21-397252144-2314352834-1651650520-22744311" providerId="AD"/>
  <p188:author id="{C550B8E5-0045-3513-952E-E44B0D9B9055}" name="Griffith, Noelle C CIV DCS G2 (US)" initials="GNCCDG(" userId="S-1-5-21-397252144-2314352834-1651650520-2329122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8CC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5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AF4E28-7CEC-4236-B032-306C2D942433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E517D3-5CEF-4455-A892-BC8FC9D2913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140677" y="6492875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rgbClr val="00B050"/>
                </a:solidFill>
                <a:latin typeface=" Arial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50086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AF4E28-7CEC-4236-B032-306C2D942433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E517D3-5CEF-4455-A892-BC8FC9D2913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1"/>
          <p:cNvSpPr txBox="1">
            <a:spLocks/>
          </p:cNvSpPr>
          <p:nvPr userDrawn="1"/>
        </p:nvSpPr>
        <p:spPr>
          <a:xfrm>
            <a:off x="140677" y="6492875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rgbClr val="00B050"/>
                </a:solidFill>
                <a:latin typeface=" Arial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87952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91440"/>
            <a:ext cx="12192000" cy="7040880"/>
          </a:xfrm>
          <a:prstGeom prst="rect">
            <a:avLst/>
          </a:prstGeom>
        </p:spPr>
      </p:pic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0677" y="6492875"/>
            <a:ext cx="4114800" cy="365125"/>
          </a:xfrm>
        </p:spPr>
        <p:txBody>
          <a:bodyPr/>
          <a:lstStyle/>
          <a:p>
            <a:r>
              <a:rPr lang="en-US" sz="1000" b="1" dirty="0">
                <a:solidFill>
                  <a:srgbClr val="00B050"/>
                </a:solidFill>
                <a:latin typeface=" Arial"/>
              </a:rPr>
              <a:t>UNCLASSIFIED</a:t>
            </a:r>
          </a:p>
        </p:txBody>
      </p:sp>
      <p:sp>
        <p:nvSpPr>
          <p:cNvPr id="6" name="Footer Placeholder 1"/>
          <p:cNvSpPr txBox="1">
            <a:spLocks/>
          </p:cNvSpPr>
          <p:nvPr userDrawn="1"/>
        </p:nvSpPr>
        <p:spPr>
          <a:xfrm>
            <a:off x="10897558" y="0"/>
            <a:ext cx="13452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rgbClr val="00B050"/>
                </a:solidFill>
                <a:latin typeface=" Arial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50884981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0677" y="6492875"/>
            <a:ext cx="4114800" cy="365125"/>
          </a:xfrm>
        </p:spPr>
        <p:txBody>
          <a:bodyPr/>
          <a:lstStyle/>
          <a:p>
            <a:r>
              <a:rPr lang="en-US" sz="1000" b="1" dirty="0">
                <a:solidFill>
                  <a:srgbClr val="00B050"/>
                </a:solidFill>
                <a:latin typeface=" Arial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21479468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0677" y="6492875"/>
            <a:ext cx="4114800" cy="365125"/>
          </a:xfrm>
        </p:spPr>
        <p:txBody>
          <a:bodyPr/>
          <a:lstStyle/>
          <a:p>
            <a:r>
              <a:rPr lang="en-US" sz="1000" b="1" dirty="0">
                <a:solidFill>
                  <a:srgbClr val="00B050"/>
                </a:solidFill>
                <a:latin typeface=" Arial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99096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0677" y="6492875"/>
            <a:ext cx="4114800" cy="365125"/>
          </a:xfrm>
        </p:spPr>
        <p:txBody>
          <a:bodyPr/>
          <a:lstStyle/>
          <a:p>
            <a:r>
              <a:rPr lang="en-US" sz="1000" b="1" dirty="0">
                <a:solidFill>
                  <a:srgbClr val="00B050"/>
                </a:solidFill>
                <a:latin typeface=" Arial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9948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38"/>
            <a:ext cx="12191999" cy="704087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59180" y="2881746"/>
            <a:ext cx="7453745" cy="477982"/>
          </a:xfrm>
          <a:prstGeom prst="rect">
            <a:avLst/>
          </a:prstGeom>
        </p:spPr>
        <p:txBody>
          <a:bodyPr/>
          <a:lstStyle>
            <a:lvl1pPr algn="ctr">
              <a:defRPr sz="3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87344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DF52378-4488-B64C-9B64-D771106E9529}"/>
              </a:ext>
            </a:extLst>
          </p:cNvPr>
          <p:cNvSpPr txBox="1">
            <a:spLocks/>
          </p:cNvSpPr>
          <p:nvPr userDrawn="1"/>
        </p:nvSpPr>
        <p:spPr>
          <a:xfrm>
            <a:off x="9506655" y="66217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7F086D-3933-0D4D-AE71-DE00F90F1483}" type="slidenum">
              <a:rPr lang="en-US" sz="1100" smtClean="0"/>
              <a:pPr algn="r"/>
              <a:t>‹#›</a:t>
            </a:fld>
            <a:endParaRPr lang="en-US" sz="800" dirty="0"/>
          </a:p>
        </p:txBody>
      </p:sp>
      <p:sp>
        <p:nvSpPr>
          <p:cNvPr id="16" name="Round Same Side Corner Rectangle 6">
            <a:extLst>
              <a:ext uri="{FF2B5EF4-FFF2-40B4-BE49-F238E27FC236}">
                <a16:creationId xmlns:a16="http://schemas.microsoft.com/office/drawing/2014/main" id="{D7948F04-3FA0-4FC9-BFE6-D5D7E2BD9632}"/>
              </a:ext>
            </a:extLst>
          </p:cNvPr>
          <p:cNvSpPr/>
          <p:nvPr userDrawn="1"/>
        </p:nvSpPr>
        <p:spPr>
          <a:xfrm>
            <a:off x="-26785" y="-25135"/>
            <a:ext cx="3485601" cy="823908"/>
          </a:xfrm>
          <a:prstGeom prst="round2SameRect">
            <a:avLst>
              <a:gd name="adj1" fmla="val 0"/>
              <a:gd name="adj2" fmla="val 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05D62F60-84A4-43F0-9C5E-A01E983F70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" y="563367"/>
            <a:ext cx="12192000" cy="21672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33752933-F588-4966-89E8-8ADD12BA87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87902" y="-25135"/>
            <a:ext cx="8916799" cy="646113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 anchor="ctr"/>
          <a:lstStyle>
            <a:lvl1pPr defTabSz="865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en-US" altLang="en-US" sz="1900" b="1" dirty="0">
              <a:solidFill>
                <a:srgbClr val="000000"/>
              </a:solidFill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3DB3B0C0-8C6C-4442-ADAE-EF19C083BB32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3287902" y="676553"/>
            <a:ext cx="8916797" cy="122219"/>
          </a:xfrm>
          <a:prstGeom prst="rect">
            <a:avLst/>
          </a:prstGeom>
          <a:gradFill flip="none" rotWithShape="1">
            <a:gsLst>
              <a:gs pos="100000">
                <a:srgbClr val="FDBD30"/>
              </a:gs>
              <a:gs pos="0">
                <a:srgbClr val="FFF48A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4958319-85E9-4A61-9F0E-6502D3B2C6C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21" y="41306"/>
            <a:ext cx="563696" cy="757466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266489-727D-498F-A3C5-955001A390D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838" y="100974"/>
            <a:ext cx="2218570" cy="4437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1B5FA04-8DCC-4B29-A65D-81705C4883F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38" y="580285"/>
            <a:ext cx="1223631" cy="146304"/>
          </a:xfrm>
          <a:prstGeom prst="rect">
            <a:avLst/>
          </a:prstGeom>
        </p:spPr>
      </p:pic>
      <p:sp>
        <p:nvSpPr>
          <p:cNvPr id="1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0677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z="1000" b="1" dirty="0">
                <a:solidFill>
                  <a:srgbClr val="00B050"/>
                </a:solidFill>
                <a:latin typeface=" Arial"/>
              </a:rPr>
              <a:t>UNCLASSIFIED</a:t>
            </a:r>
          </a:p>
        </p:txBody>
      </p:sp>
      <p:sp>
        <p:nvSpPr>
          <p:cNvPr id="14" name="Footer Placeholder 1"/>
          <p:cNvSpPr txBox="1">
            <a:spLocks/>
          </p:cNvSpPr>
          <p:nvPr userDrawn="1"/>
        </p:nvSpPr>
        <p:spPr>
          <a:xfrm>
            <a:off x="10493468" y="0"/>
            <a:ext cx="13452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rgbClr val="00B050"/>
                </a:solidFill>
                <a:latin typeface=" Arial"/>
              </a:rPr>
              <a:t>UNCLASSIFIED</a:t>
            </a:r>
          </a:p>
        </p:txBody>
      </p:sp>
      <p:pic>
        <p:nvPicPr>
          <p:cNvPr id="23" name="Picture 1" descr="image00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5252" y="40849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97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lshare.intelink.gov/sites/hqdag2/APS/SitePages/Reporting%20Requirements%20(Reportable%20Activities).aspx" TargetMode="External"/><Relationship Id="rId2" Type="http://schemas.openxmlformats.org/officeDocument/2006/relationships/hyperlink" Target="https://intelshare.intelink.gov/sites/hqdag2/APS/_layouts/15/start.aspx#/SitePages/Addressing%20and%20Mitigating%20Security%20Concerns.asp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6659" y="1456423"/>
            <a:ext cx="11718681" cy="5030493"/>
            <a:chOff x="238070" y="1648619"/>
            <a:chExt cx="11718681" cy="4726785"/>
          </a:xfrm>
          <a:solidFill>
            <a:schemeClr val="bg1"/>
          </a:solidFill>
          <a:effectLst>
            <a:outerShdw blurRad="2032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Rounded Rectangle 4"/>
            <p:cNvSpPr/>
            <p:nvPr/>
          </p:nvSpPr>
          <p:spPr bwMode="auto">
            <a:xfrm>
              <a:off x="238070" y="1648619"/>
              <a:ext cx="3696367" cy="4726785"/>
            </a:xfrm>
            <a:prstGeom prst="roundRect">
              <a:avLst>
                <a:gd name="adj" fmla="val 5319"/>
              </a:avLst>
            </a:pr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Rounded Rectangle 77"/>
            <p:cNvSpPr/>
            <p:nvPr/>
          </p:nvSpPr>
          <p:spPr bwMode="auto">
            <a:xfrm>
              <a:off x="8260384" y="1657387"/>
              <a:ext cx="3696367" cy="4228840"/>
            </a:xfrm>
            <a:prstGeom prst="roundRect">
              <a:avLst>
                <a:gd name="adj" fmla="val 5319"/>
              </a:avLst>
            </a:pr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ounded Rectangle 1"/>
          <p:cNvSpPr/>
          <p:nvPr/>
        </p:nvSpPr>
        <p:spPr bwMode="auto">
          <a:xfrm>
            <a:off x="4153615" y="1583302"/>
            <a:ext cx="3932041" cy="4081504"/>
          </a:xfrm>
          <a:prstGeom prst="roundRect">
            <a:avLst>
              <a:gd name="adj" fmla="val 5447"/>
            </a:avLst>
          </a:prstGeom>
          <a:solidFill>
            <a:schemeClr val="accent4"/>
          </a:solidFill>
          <a:ln w="38100"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7625" y="797181"/>
            <a:ext cx="11799518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Bahnschrift" panose="020B0502040204020203" pitchFamily="34" charset="0"/>
              </a:rPr>
              <a:t>Security Executive Agent Directive (SEAD) 3</a:t>
            </a:r>
            <a:r>
              <a:rPr lang="en-US" sz="1600" dirty="0">
                <a:solidFill>
                  <a:prstClr val="black"/>
                </a:solidFill>
                <a:latin typeface="Bahnschrift" panose="020B0502040204020203" pitchFamily="34" charset="0"/>
              </a:rPr>
              <a:t> directs individuals in national security positions to notify Commanders or Security Managers of reportable activities regarding other covered individuals or themselves (self-reporting)</a:t>
            </a:r>
            <a:endParaRPr lang="en-US" sz="1600" dirty="0">
              <a:solidFill>
                <a:prstClr val="black"/>
              </a:solidFill>
              <a:highlight>
                <a:srgbClr val="FFFF00"/>
              </a:highlight>
              <a:latin typeface="Bahnschrift" panose="020B0502040204020203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64008" y="149788"/>
            <a:ext cx="6527396" cy="371936"/>
          </a:xfrm>
        </p:spPr>
        <p:txBody>
          <a:bodyPr/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Arial"/>
              </a:rPr>
              <a:t>SEAD 3 - Reporting Responsibilities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4FBB2E8-3E58-8265-432D-02191040DFE2}"/>
              </a:ext>
            </a:extLst>
          </p:cNvPr>
          <p:cNvSpPr/>
          <p:nvPr/>
        </p:nvSpPr>
        <p:spPr bwMode="auto">
          <a:xfrm>
            <a:off x="436329" y="1496833"/>
            <a:ext cx="3170460" cy="53874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cs typeface="Arial" panose="020B0604020202020204" pitchFamily="34" charset="0"/>
              </a:rPr>
              <a:t>Reportable Activities Requiring an INCIDENT REPORT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74FC8E0-6B04-6458-4075-EED83BEDB3C8}"/>
              </a:ext>
            </a:extLst>
          </p:cNvPr>
          <p:cNvSpPr/>
          <p:nvPr/>
        </p:nvSpPr>
        <p:spPr bwMode="auto">
          <a:xfrm>
            <a:off x="8402518" y="1512681"/>
            <a:ext cx="3408908" cy="53874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cs typeface="Arial" panose="020B0604020202020204" pitchFamily="34" charset="0"/>
              </a:rPr>
              <a:t>Activities that are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" panose="020B0502040204020203" pitchFamily="34" charset="0"/>
                <a:cs typeface="Arial" panose="020B0604020202020204" pitchFamily="34" charset="0"/>
              </a:rPr>
              <a:t>REPORTABLE but are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" panose="020B0502040204020203" pitchFamily="34" charset="0"/>
                <a:cs typeface="Arial" panose="020B0604020202020204" pitchFamily="34" charset="0"/>
              </a:rPr>
              <a:t>NOT CONSIDERED DEROGATORY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3AA9589-606F-DC4F-556E-FA4316087ED6}"/>
              </a:ext>
            </a:extLst>
          </p:cNvPr>
          <p:cNvSpPr txBox="1"/>
          <p:nvPr/>
        </p:nvSpPr>
        <p:spPr>
          <a:xfrm>
            <a:off x="4169861" y="2976476"/>
            <a:ext cx="4070122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Report Information Contained In:</a:t>
            </a:r>
          </a:p>
          <a:p>
            <a:pPr marL="171450" indent="-171450">
              <a:spcAft>
                <a:spcPts val="300"/>
              </a:spcAft>
              <a:buFont typeface="Webdings" panose="05030102010509060703" pitchFamily="18" charset="2"/>
              <a:buChar char=""/>
              <a:defRPr/>
            </a:pPr>
            <a:r>
              <a:rPr lang="en-US" sz="1000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Command-directed inquiries and investigations</a:t>
            </a:r>
          </a:p>
          <a:p>
            <a:pPr marL="171450" indent="-171450">
              <a:spcAft>
                <a:spcPts val="300"/>
              </a:spcAft>
              <a:buFont typeface="Webdings" panose="05030102010509060703" pitchFamily="18" charset="2"/>
              <a:buChar char=""/>
              <a:defRPr/>
            </a:pPr>
            <a:r>
              <a:rPr lang="en-US" sz="1000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Reports of security violations or compromises of classified information</a:t>
            </a:r>
          </a:p>
          <a:p>
            <a:pPr marL="171450" indent="-171450">
              <a:spcAft>
                <a:spcPts val="300"/>
              </a:spcAft>
              <a:buFont typeface="Webdings" panose="05030102010509060703" pitchFamily="18" charset="2"/>
              <a:buChar char=""/>
              <a:defRPr/>
            </a:pPr>
            <a:r>
              <a:rPr lang="en-US" sz="1000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Reports of investigation, to include: Law Enforcement reports (final), Equal Employment Opportunity violations </a:t>
            </a:r>
          </a:p>
          <a:p>
            <a:pPr marL="171450" indent="-171450">
              <a:spcAft>
                <a:spcPts val="300"/>
              </a:spcAft>
              <a:buFont typeface="Webdings" panose="05030102010509060703" pitchFamily="18" charset="2"/>
              <a:buChar char=""/>
              <a:defRPr/>
            </a:pPr>
            <a:r>
              <a:rPr lang="en-US" sz="1000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Department of Army Inspector General (DAIG)-conducted Reports of Investigation (DAIG security manager will report)</a:t>
            </a:r>
          </a:p>
          <a:p>
            <a:pPr marL="171450" indent="-171450">
              <a:spcAft>
                <a:spcPts val="300"/>
              </a:spcAft>
              <a:buFont typeface="Webdings" panose="05030102010509060703" pitchFamily="18" charset="2"/>
              <a:buChar char=""/>
              <a:defRPr/>
            </a:pPr>
            <a:r>
              <a:rPr lang="en-US" sz="1000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Information provided to insider threat programs or human resources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05EADD0-86F6-3CAA-8F12-8791EC0A3661}"/>
              </a:ext>
            </a:extLst>
          </p:cNvPr>
          <p:cNvSpPr/>
          <p:nvPr/>
        </p:nvSpPr>
        <p:spPr>
          <a:xfrm>
            <a:off x="1104033" y="6899017"/>
            <a:ext cx="26745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buFont typeface="Wingdings" panose="05000000000000000000" pitchFamily="2" charset="2"/>
              <a:buChar char="§"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 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625" y="1881585"/>
            <a:ext cx="3631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latin typeface="Bahnschrift" panose="020B0502040204020203" pitchFamily="34" charset="0"/>
                <a:cs typeface="Arial" panose="020B0604020202020204" pitchFamily="34" charset="0"/>
              </a:rPr>
              <a:t>Unofficial/Foreign Affiliation &amp; Allegiance</a:t>
            </a:r>
            <a:endParaRPr lang="en-US" sz="1100" dirty="0">
              <a:solidFill>
                <a:prstClr val="black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Bahnschrift" panose="020B0502040204020203" pitchFamily="34" charset="0"/>
              </a:rPr>
              <a:t>Foreign business, bank account, property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Cryptocurrency (with foreign nexus)</a:t>
            </a:r>
            <a:endParaRPr lang="en-US" sz="1000" dirty="0">
              <a:solidFill>
                <a:prstClr val="black"/>
              </a:solidFill>
              <a:latin typeface="Bahnschrift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Bahnschrift" panose="020B0502040204020203" pitchFamily="34" charset="0"/>
              </a:rPr>
              <a:t>Voting in a foreign election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Bahnschrift" panose="020B0502040204020203" pitchFamily="34" charset="0"/>
              </a:rPr>
              <a:t>Application for and receipt of foreign citizenship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Bahnschrift" panose="020B0502040204020203" pitchFamily="34" charset="0"/>
              </a:rPr>
              <a:t>Application for, possession or use of a foreign passport or identity card for travel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Bahnschrift" panose="020B0502040204020203" pitchFamily="34" charset="0"/>
              </a:rPr>
              <a:t>Unofficial contact with a known or suspected foreign intelligence entity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86355" y="3474547"/>
            <a:ext cx="36791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Legal, Behavioral Concerns &amp; Personal Conduct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Arrests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Alcohol or drug related treatment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Criminal conduct, alcohol abuse, illegal use or misuse of drugs*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Concerning behavior or conduct*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An unwillingness to comply with rules and regulations or to cooperate with security requirements*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Misuse of U.S. Government property or information systems*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Media contacts if classified </a:t>
            </a:r>
            <a:r>
              <a:rPr lang="en-US" sz="1000" dirty="0">
                <a:latin typeface="Bahnschrift" panose="020B0502040204020203" pitchFamily="34" charset="0"/>
                <a:cs typeface="Arial" panose="020B0604020202020204" pitchFamily="34" charset="0"/>
              </a:rPr>
              <a:t>info mishandled or disclosed without authorization (excluding official </a:t>
            </a:r>
            <a:r>
              <a:rPr lang="en-US" sz="1000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business)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Mental heath – any “yes” answer to section 21 of the SF 86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4EDFAD78-656F-7200-512A-58911928B3D6}"/>
              </a:ext>
            </a:extLst>
          </p:cNvPr>
          <p:cNvSpPr txBox="1">
            <a:spLocks/>
          </p:cNvSpPr>
          <p:nvPr/>
        </p:nvSpPr>
        <p:spPr>
          <a:xfrm>
            <a:off x="8831150" y="1996312"/>
            <a:ext cx="3190274" cy="386259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100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Domestic / Personal Relations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Marriage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Cohabitation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Adoption of non-U.S. citizen children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Foreign national roommate(s) 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Marriage to foreign national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Unofficial foreign contact: Continuing association with known foreign nationals that involve bonds of affection, personal obligation, or intimate contact; or exchange of personal information</a:t>
            </a: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100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Information Security/Unauthorized Disclosure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Attempted elicitation, exploitation, blackmail, coercion, or enticement to obtain classified information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900" dirty="0">
              <a:solidFill>
                <a:prstClr val="black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Financial Reporting</a:t>
            </a:r>
            <a:endParaRPr lang="en-US" sz="900" dirty="0">
              <a:solidFill>
                <a:prstClr val="black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Financial anomalies (i.e. inheritance/winnings $10K and over)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900" dirty="0">
              <a:solidFill>
                <a:prstClr val="black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Unofficial Foreign Travel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Travel to any country not designated as U.S. possession or territory 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4206232" y="6472113"/>
            <a:ext cx="476739" cy="314611"/>
            <a:chOff x="545216" y="1126485"/>
            <a:chExt cx="2689405" cy="1774798"/>
          </a:xfrm>
        </p:grpSpPr>
        <p:sp>
          <p:nvSpPr>
            <p:cNvPr id="50" name="Freeform 49"/>
            <p:cNvSpPr/>
            <p:nvPr/>
          </p:nvSpPr>
          <p:spPr bwMode="auto">
            <a:xfrm>
              <a:off x="545216" y="1379349"/>
              <a:ext cx="2659509" cy="1521934"/>
            </a:xfrm>
            <a:custGeom>
              <a:avLst/>
              <a:gdLst>
                <a:gd name="connsiteX0" fmla="*/ 253661 w 2659509"/>
                <a:gd name="connsiteY0" fmla="*/ 0 h 1521934"/>
                <a:gd name="connsiteX1" fmla="*/ 1769907 w 2659509"/>
                <a:gd name="connsiteY1" fmla="*/ 0 h 1521934"/>
                <a:gd name="connsiteX2" fmla="*/ 1769907 w 2659509"/>
                <a:gd name="connsiteY2" fmla="*/ 601333 h 1521934"/>
                <a:gd name="connsiteX3" fmla="*/ 2659509 w 2659509"/>
                <a:gd name="connsiteY3" fmla="*/ 601333 h 1521934"/>
                <a:gd name="connsiteX4" fmla="*/ 2659509 w 2659509"/>
                <a:gd name="connsiteY4" fmla="*/ 1268273 h 1521934"/>
                <a:gd name="connsiteX5" fmla="*/ 2405848 w 2659509"/>
                <a:gd name="connsiteY5" fmla="*/ 1521934 h 1521934"/>
                <a:gd name="connsiteX6" fmla="*/ 253661 w 2659509"/>
                <a:gd name="connsiteY6" fmla="*/ 1521934 h 1521934"/>
                <a:gd name="connsiteX7" fmla="*/ 0 w 2659509"/>
                <a:gd name="connsiteY7" fmla="*/ 1268273 h 1521934"/>
                <a:gd name="connsiteX8" fmla="*/ 0 w 2659509"/>
                <a:gd name="connsiteY8" fmla="*/ 253661 h 1521934"/>
                <a:gd name="connsiteX9" fmla="*/ 253661 w 2659509"/>
                <a:gd name="connsiteY9" fmla="*/ 0 h 1521934"/>
                <a:gd name="connsiteX0" fmla="*/ 1769907 w 2659509"/>
                <a:gd name="connsiteY0" fmla="*/ 601333 h 1521934"/>
                <a:gd name="connsiteX1" fmla="*/ 2659509 w 2659509"/>
                <a:gd name="connsiteY1" fmla="*/ 601333 h 1521934"/>
                <a:gd name="connsiteX2" fmla="*/ 2659509 w 2659509"/>
                <a:gd name="connsiteY2" fmla="*/ 1268273 h 1521934"/>
                <a:gd name="connsiteX3" fmla="*/ 2405848 w 2659509"/>
                <a:gd name="connsiteY3" fmla="*/ 1521934 h 1521934"/>
                <a:gd name="connsiteX4" fmla="*/ 253661 w 2659509"/>
                <a:gd name="connsiteY4" fmla="*/ 1521934 h 1521934"/>
                <a:gd name="connsiteX5" fmla="*/ 0 w 2659509"/>
                <a:gd name="connsiteY5" fmla="*/ 1268273 h 1521934"/>
                <a:gd name="connsiteX6" fmla="*/ 0 w 2659509"/>
                <a:gd name="connsiteY6" fmla="*/ 253661 h 1521934"/>
                <a:gd name="connsiteX7" fmla="*/ 253661 w 2659509"/>
                <a:gd name="connsiteY7" fmla="*/ 0 h 1521934"/>
                <a:gd name="connsiteX8" fmla="*/ 1769907 w 2659509"/>
                <a:gd name="connsiteY8" fmla="*/ 0 h 1521934"/>
                <a:gd name="connsiteX9" fmla="*/ 1861347 w 2659509"/>
                <a:gd name="connsiteY9" fmla="*/ 692773 h 1521934"/>
                <a:gd name="connsiteX0" fmla="*/ 1769907 w 2659509"/>
                <a:gd name="connsiteY0" fmla="*/ 601333 h 1521934"/>
                <a:gd name="connsiteX1" fmla="*/ 2659509 w 2659509"/>
                <a:gd name="connsiteY1" fmla="*/ 601333 h 1521934"/>
                <a:gd name="connsiteX2" fmla="*/ 2659509 w 2659509"/>
                <a:gd name="connsiteY2" fmla="*/ 1268273 h 1521934"/>
                <a:gd name="connsiteX3" fmla="*/ 2405848 w 2659509"/>
                <a:gd name="connsiteY3" fmla="*/ 1521934 h 1521934"/>
                <a:gd name="connsiteX4" fmla="*/ 253661 w 2659509"/>
                <a:gd name="connsiteY4" fmla="*/ 1521934 h 1521934"/>
                <a:gd name="connsiteX5" fmla="*/ 0 w 2659509"/>
                <a:gd name="connsiteY5" fmla="*/ 1268273 h 1521934"/>
                <a:gd name="connsiteX6" fmla="*/ 0 w 2659509"/>
                <a:gd name="connsiteY6" fmla="*/ 253661 h 1521934"/>
                <a:gd name="connsiteX7" fmla="*/ 253661 w 2659509"/>
                <a:gd name="connsiteY7" fmla="*/ 0 h 1521934"/>
                <a:gd name="connsiteX8" fmla="*/ 1769907 w 2659509"/>
                <a:gd name="connsiteY8" fmla="*/ 0 h 1521934"/>
                <a:gd name="connsiteX0" fmla="*/ 2659509 w 2659509"/>
                <a:gd name="connsiteY0" fmla="*/ 601333 h 1521934"/>
                <a:gd name="connsiteX1" fmla="*/ 2659509 w 2659509"/>
                <a:gd name="connsiteY1" fmla="*/ 1268273 h 1521934"/>
                <a:gd name="connsiteX2" fmla="*/ 2405848 w 2659509"/>
                <a:gd name="connsiteY2" fmla="*/ 1521934 h 1521934"/>
                <a:gd name="connsiteX3" fmla="*/ 253661 w 2659509"/>
                <a:gd name="connsiteY3" fmla="*/ 1521934 h 1521934"/>
                <a:gd name="connsiteX4" fmla="*/ 0 w 2659509"/>
                <a:gd name="connsiteY4" fmla="*/ 1268273 h 1521934"/>
                <a:gd name="connsiteX5" fmla="*/ 0 w 2659509"/>
                <a:gd name="connsiteY5" fmla="*/ 253661 h 1521934"/>
                <a:gd name="connsiteX6" fmla="*/ 253661 w 2659509"/>
                <a:gd name="connsiteY6" fmla="*/ 0 h 1521934"/>
                <a:gd name="connsiteX7" fmla="*/ 1769907 w 2659509"/>
                <a:gd name="connsiteY7" fmla="*/ 0 h 15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59509" h="1521934">
                  <a:moveTo>
                    <a:pt x="2659509" y="601333"/>
                  </a:moveTo>
                  <a:lnTo>
                    <a:pt x="2659509" y="1268273"/>
                  </a:lnTo>
                  <a:cubicBezTo>
                    <a:pt x="2659509" y="1408366"/>
                    <a:pt x="2545941" y="1521934"/>
                    <a:pt x="2405848" y="1521934"/>
                  </a:cubicBezTo>
                  <a:lnTo>
                    <a:pt x="253661" y="1521934"/>
                  </a:lnTo>
                  <a:cubicBezTo>
                    <a:pt x="113568" y="1521934"/>
                    <a:pt x="0" y="1408366"/>
                    <a:pt x="0" y="1268273"/>
                  </a:cubicBezTo>
                  <a:lnTo>
                    <a:pt x="0" y="253661"/>
                  </a:lnTo>
                  <a:cubicBezTo>
                    <a:pt x="0" y="113568"/>
                    <a:pt x="113568" y="0"/>
                    <a:pt x="253661" y="0"/>
                  </a:cubicBezTo>
                  <a:lnTo>
                    <a:pt x="1769907" y="0"/>
                  </a:lnTo>
                </a:path>
              </a:pathLst>
            </a:custGeom>
            <a:noFill/>
            <a:ln w="15875" cap="rnd">
              <a:solidFill>
                <a:schemeClr val="bg2">
                  <a:lumMod val="25000"/>
                </a:schemeClr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2450384" y="1126485"/>
              <a:ext cx="784237" cy="784237"/>
            </a:xfrm>
            <a:prstGeom prst="ellipse">
              <a:avLst/>
            </a:prstGeom>
            <a:solidFill>
              <a:srgbClr val="8CC63E"/>
            </a:solidFill>
            <a:ln w="15875">
              <a:solidFill>
                <a:schemeClr val="bg2">
                  <a:lumMod val="25000"/>
                </a:schemeClr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1903192" y="1906292"/>
              <a:ext cx="226275" cy="0"/>
            </a:xfrm>
            <a:custGeom>
              <a:avLst/>
              <a:gdLst>
                <a:gd name="connsiteX0" fmla="*/ 0 w 226275"/>
                <a:gd name="connsiteY0" fmla="*/ 0 h 0"/>
                <a:gd name="connsiteX1" fmla="*/ 226275 w 2262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6275">
                  <a:moveTo>
                    <a:pt x="0" y="0"/>
                  </a:moveTo>
                  <a:lnTo>
                    <a:pt x="226275" y="0"/>
                  </a:lnTo>
                </a:path>
              </a:pathLst>
            </a:custGeom>
            <a:noFill/>
            <a:ln w="15875" cap="rnd">
              <a:solidFill>
                <a:schemeClr val="bg2">
                  <a:lumMod val="25000"/>
                </a:schemeClr>
              </a:solidFill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1903192" y="2071331"/>
              <a:ext cx="357525" cy="45719"/>
            </a:xfrm>
            <a:custGeom>
              <a:avLst/>
              <a:gdLst>
                <a:gd name="connsiteX0" fmla="*/ 0 w 226275"/>
                <a:gd name="connsiteY0" fmla="*/ 0 h 0"/>
                <a:gd name="connsiteX1" fmla="*/ 226275 w 2262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6275">
                  <a:moveTo>
                    <a:pt x="0" y="0"/>
                  </a:moveTo>
                  <a:lnTo>
                    <a:pt x="226275" y="0"/>
                  </a:lnTo>
                </a:path>
              </a:pathLst>
            </a:custGeom>
            <a:noFill/>
            <a:ln w="15875" cap="rnd">
              <a:solidFill>
                <a:schemeClr val="bg2">
                  <a:lumMod val="25000"/>
                </a:schemeClr>
              </a:solidFill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1903192" y="2219519"/>
              <a:ext cx="210824" cy="45719"/>
            </a:xfrm>
            <a:custGeom>
              <a:avLst/>
              <a:gdLst>
                <a:gd name="connsiteX0" fmla="*/ 0 w 226275"/>
                <a:gd name="connsiteY0" fmla="*/ 0 h 0"/>
                <a:gd name="connsiteX1" fmla="*/ 226275 w 2262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6275">
                  <a:moveTo>
                    <a:pt x="0" y="0"/>
                  </a:moveTo>
                  <a:lnTo>
                    <a:pt x="226275" y="0"/>
                  </a:lnTo>
                </a:path>
              </a:pathLst>
            </a:custGeom>
            <a:noFill/>
            <a:ln w="15875" cap="rnd">
              <a:solidFill>
                <a:schemeClr val="bg2">
                  <a:lumMod val="25000"/>
                </a:schemeClr>
              </a:solidFill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2450185" y="2071331"/>
              <a:ext cx="357525" cy="45719"/>
            </a:xfrm>
            <a:custGeom>
              <a:avLst/>
              <a:gdLst>
                <a:gd name="connsiteX0" fmla="*/ 0 w 226275"/>
                <a:gd name="connsiteY0" fmla="*/ 0 h 0"/>
                <a:gd name="connsiteX1" fmla="*/ 226275 w 2262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6275">
                  <a:moveTo>
                    <a:pt x="0" y="0"/>
                  </a:moveTo>
                  <a:lnTo>
                    <a:pt x="226275" y="0"/>
                  </a:lnTo>
                </a:path>
              </a:pathLst>
            </a:custGeom>
            <a:noFill/>
            <a:ln w="15875" cap="rnd">
              <a:solidFill>
                <a:schemeClr val="bg2">
                  <a:lumMod val="25000"/>
                </a:schemeClr>
              </a:solidFill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2260995" y="1906292"/>
              <a:ext cx="189390" cy="45719"/>
            </a:xfrm>
            <a:custGeom>
              <a:avLst/>
              <a:gdLst>
                <a:gd name="connsiteX0" fmla="*/ 0 w 226275"/>
                <a:gd name="connsiteY0" fmla="*/ 0 h 0"/>
                <a:gd name="connsiteX1" fmla="*/ 226275 w 2262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6275">
                  <a:moveTo>
                    <a:pt x="0" y="0"/>
                  </a:moveTo>
                  <a:lnTo>
                    <a:pt x="226275" y="0"/>
                  </a:lnTo>
                </a:path>
              </a:pathLst>
            </a:custGeom>
            <a:noFill/>
            <a:ln w="15875" cap="rnd">
              <a:solidFill>
                <a:schemeClr val="bg2">
                  <a:lumMod val="25000"/>
                </a:schemeClr>
              </a:solidFill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2260716" y="2219519"/>
              <a:ext cx="381351" cy="45719"/>
            </a:xfrm>
            <a:custGeom>
              <a:avLst/>
              <a:gdLst>
                <a:gd name="connsiteX0" fmla="*/ 0 w 226275"/>
                <a:gd name="connsiteY0" fmla="*/ 0 h 0"/>
                <a:gd name="connsiteX1" fmla="*/ 226275 w 2262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6275">
                  <a:moveTo>
                    <a:pt x="0" y="0"/>
                  </a:moveTo>
                  <a:lnTo>
                    <a:pt x="226275" y="0"/>
                  </a:lnTo>
                </a:path>
              </a:pathLst>
            </a:custGeom>
            <a:noFill/>
            <a:ln w="15875" cap="rnd">
              <a:solidFill>
                <a:schemeClr val="bg2">
                  <a:lumMod val="25000"/>
                </a:schemeClr>
              </a:solidFill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2761991" y="2219519"/>
              <a:ext cx="45719" cy="45719"/>
            </a:xfrm>
            <a:custGeom>
              <a:avLst/>
              <a:gdLst>
                <a:gd name="connsiteX0" fmla="*/ 0 w 226275"/>
                <a:gd name="connsiteY0" fmla="*/ 0 h 0"/>
                <a:gd name="connsiteX1" fmla="*/ 226275 w 2262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6275">
                  <a:moveTo>
                    <a:pt x="0" y="0"/>
                  </a:moveTo>
                  <a:lnTo>
                    <a:pt x="226275" y="0"/>
                  </a:lnTo>
                </a:path>
              </a:pathLst>
            </a:custGeom>
            <a:noFill/>
            <a:ln w="15875" cap="rnd">
              <a:solidFill>
                <a:schemeClr val="bg2">
                  <a:lumMod val="25000"/>
                </a:schemeClr>
              </a:solidFill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2566219" y="2376203"/>
              <a:ext cx="241491" cy="45719"/>
            </a:xfrm>
            <a:custGeom>
              <a:avLst/>
              <a:gdLst>
                <a:gd name="connsiteX0" fmla="*/ 0 w 226275"/>
                <a:gd name="connsiteY0" fmla="*/ 0 h 0"/>
                <a:gd name="connsiteX1" fmla="*/ 226275 w 2262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6275">
                  <a:moveTo>
                    <a:pt x="0" y="0"/>
                  </a:moveTo>
                  <a:lnTo>
                    <a:pt x="226275" y="0"/>
                  </a:lnTo>
                </a:path>
              </a:pathLst>
            </a:custGeom>
            <a:noFill/>
            <a:ln w="15875" cap="rnd">
              <a:solidFill>
                <a:schemeClr val="bg2">
                  <a:lumMod val="25000"/>
                </a:schemeClr>
              </a:solidFill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1903192" y="2376203"/>
              <a:ext cx="73854" cy="45719"/>
            </a:xfrm>
            <a:custGeom>
              <a:avLst/>
              <a:gdLst>
                <a:gd name="connsiteX0" fmla="*/ 0 w 226275"/>
                <a:gd name="connsiteY0" fmla="*/ 0 h 0"/>
                <a:gd name="connsiteX1" fmla="*/ 226275 w 2262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6275">
                  <a:moveTo>
                    <a:pt x="0" y="0"/>
                  </a:moveTo>
                  <a:lnTo>
                    <a:pt x="226275" y="0"/>
                  </a:lnTo>
                </a:path>
              </a:pathLst>
            </a:custGeom>
            <a:noFill/>
            <a:ln w="15875" cap="rnd">
              <a:solidFill>
                <a:schemeClr val="bg2">
                  <a:lumMod val="25000"/>
                </a:schemeClr>
              </a:solidFill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2155470" y="2376203"/>
              <a:ext cx="52006" cy="45719"/>
            </a:xfrm>
            <a:custGeom>
              <a:avLst/>
              <a:gdLst>
                <a:gd name="connsiteX0" fmla="*/ 0 w 226275"/>
                <a:gd name="connsiteY0" fmla="*/ 0 h 0"/>
                <a:gd name="connsiteX1" fmla="*/ 226275 w 2262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6275">
                  <a:moveTo>
                    <a:pt x="0" y="0"/>
                  </a:moveTo>
                  <a:lnTo>
                    <a:pt x="226275" y="0"/>
                  </a:lnTo>
                </a:path>
              </a:pathLst>
            </a:custGeom>
            <a:noFill/>
            <a:ln w="15875" cap="rnd">
              <a:solidFill>
                <a:schemeClr val="bg2">
                  <a:lumMod val="25000"/>
                </a:schemeClr>
              </a:solidFill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2360310" y="2376203"/>
              <a:ext cx="90074" cy="45719"/>
            </a:xfrm>
            <a:custGeom>
              <a:avLst/>
              <a:gdLst>
                <a:gd name="connsiteX0" fmla="*/ 0 w 226275"/>
                <a:gd name="connsiteY0" fmla="*/ 0 h 0"/>
                <a:gd name="connsiteX1" fmla="*/ 226275 w 2262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6275">
                  <a:moveTo>
                    <a:pt x="0" y="0"/>
                  </a:moveTo>
                  <a:lnTo>
                    <a:pt x="226275" y="0"/>
                  </a:lnTo>
                </a:path>
              </a:pathLst>
            </a:custGeom>
            <a:noFill/>
            <a:ln w="15875" cap="rnd">
              <a:solidFill>
                <a:schemeClr val="bg2">
                  <a:lumMod val="25000"/>
                </a:schemeClr>
              </a:solidFill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809217" y="1732902"/>
              <a:ext cx="754112" cy="648447"/>
            </a:xfrm>
            <a:custGeom>
              <a:avLst/>
              <a:gdLst>
                <a:gd name="connsiteX0" fmla="*/ 377056 w 754112"/>
                <a:gd name="connsiteY0" fmla="*/ 0 h 648447"/>
                <a:gd name="connsiteX1" fmla="*/ 754112 w 754112"/>
                <a:gd name="connsiteY1" fmla="*/ 377056 h 648447"/>
                <a:gd name="connsiteX2" fmla="*/ 643675 w 754112"/>
                <a:gd name="connsiteY2" fmla="*/ 643675 h 648447"/>
                <a:gd name="connsiteX3" fmla="*/ 637891 w 754112"/>
                <a:gd name="connsiteY3" fmla="*/ 648447 h 648447"/>
                <a:gd name="connsiteX4" fmla="*/ 635666 w 754112"/>
                <a:gd name="connsiteY4" fmla="*/ 633728 h 648447"/>
                <a:gd name="connsiteX5" fmla="*/ 480097 w 754112"/>
                <a:gd name="connsiteY5" fmla="*/ 462143 h 648447"/>
                <a:gd name="connsiteX6" fmla="*/ 472160 w 754112"/>
                <a:gd name="connsiteY6" fmla="*/ 459679 h 648447"/>
                <a:gd name="connsiteX7" fmla="*/ 433800 w 754112"/>
                <a:gd name="connsiteY7" fmla="*/ 485543 h 648447"/>
                <a:gd name="connsiteX8" fmla="*/ 371995 w 754112"/>
                <a:gd name="connsiteY8" fmla="*/ 498021 h 648447"/>
                <a:gd name="connsiteX9" fmla="*/ 310190 w 754112"/>
                <a:gd name="connsiteY9" fmla="*/ 485543 h 648447"/>
                <a:gd name="connsiteX10" fmla="*/ 272509 w 754112"/>
                <a:gd name="connsiteY10" fmla="*/ 460137 h 648447"/>
                <a:gd name="connsiteX11" fmla="*/ 266047 w 754112"/>
                <a:gd name="connsiteY11" fmla="*/ 462143 h 648447"/>
                <a:gd name="connsiteX12" fmla="*/ 110478 w 754112"/>
                <a:gd name="connsiteY12" fmla="*/ 633728 h 648447"/>
                <a:gd name="connsiteX13" fmla="*/ 109201 w 754112"/>
                <a:gd name="connsiteY13" fmla="*/ 642177 h 648447"/>
                <a:gd name="connsiteX14" fmla="*/ 64395 w 754112"/>
                <a:gd name="connsiteY14" fmla="*/ 587871 h 648447"/>
                <a:gd name="connsiteX15" fmla="*/ 0 w 754112"/>
                <a:gd name="connsiteY15" fmla="*/ 377056 h 648447"/>
                <a:gd name="connsiteX16" fmla="*/ 377056 w 754112"/>
                <a:gd name="connsiteY16" fmla="*/ 0 h 64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54112" h="648447">
                  <a:moveTo>
                    <a:pt x="377056" y="0"/>
                  </a:moveTo>
                  <a:cubicBezTo>
                    <a:pt x="585298" y="0"/>
                    <a:pt x="754112" y="168814"/>
                    <a:pt x="754112" y="377056"/>
                  </a:cubicBezTo>
                  <a:cubicBezTo>
                    <a:pt x="754112" y="481177"/>
                    <a:pt x="711909" y="575441"/>
                    <a:pt x="643675" y="643675"/>
                  </a:cubicBezTo>
                  <a:lnTo>
                    <a:pt x="637891" y="648447"/>
                  </a:lnTo>
                  <a:lnTo>
                    <a:pt x="635666" y="633728"/>
                  </a:lnTo>
                  <a:cubicBezTo>
                    <a:pt x="611565" y="556241"/>
                    <a:pt x="554111" y="493449"/>
                    <a:pt x="480097" y="462143"/>
                  </a:cubicBezTo>
                  <a:lnTo>
                    <a:pt x="472160" y="459679"/>
                  </a:lnTo>
                  <a:lnTo>
                    <a:pt x="433800" y="485543"/>
                  </a:lnTo>
                  <a:cubicBezTo>
                    <a:pt x="414804" y="493578"/>
                    <a:pt x="393918" y="498021"/>
                    <a:pt x="371995" y="498021"/>
                  </a:cubicBezTo>
                  <a:cubicBezTo>
                    <a:pt x="350072" y="498021"/>
                    <a:pt x="329186" y="493578"/>
                    <a:pt x="310190" y="485543"/>
                  </a:cubicBezTo>
                  <a:lnTo>
                    <a:pt x="272509" y="460137"/>
                  </a:lnTo>
                  <a:lnTo>
                    <a:pt x="266047" y="462143"/>
                  </a:lnTo>
                  <a:cubicBezTo>
                    <a:pt x="192033" y="493449"/>
                    <a:pt x="134580" y="556241"/>
                    <a:pt x="110478" y="633728"/>
                  </a:cubicBezTo>
                  <a:lnTo>
                    <a:pt x="109201" y="642177"/>
                  </a:lnTo>
                  <a:lnTo>
                    <a:pt x="64395" y="587871"/>
                  </a:lnTo>
                  <a:cubicBezTo>
                    <a:pt x="23740" y="527693"/>
                    <a:pt x="0" y="455147"/>
                    <a:pt x="0" y="377056"/>
                  </a:cubicBezTo>
                  <a:cubicBezTo>
                    <a:pt x="0" y="168814"/>
                    <a:pt x="168814" y="0"/>
                    <a:pt x="377056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5875"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1022431" y="1846307"/>
              <a:ext cx="317565" cy="317565"/>
            </a:xfrm>
            <a:prstGeom prst="ellipse">
              <a:avLst/>
            </a:prstGeom>
            <a:solidFill>
              <a:schemeClr val="bg1"/>
            </a:solidFill>
            <a:ln w="15875"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93372" y="1719633"/>
              <a:ext cx="784237" cy="784237"/>
            </a:xfrm>
            <a:prstGeom prst="ellipse">
              <a:avLst/>
            </a:prstGeom>
            <a:noFill/>
            <a:ln w="15875">
              <a:solidFill>
                <a:schemeClr val="bg2">
                  <a:lumMod val="25000"/>
                </a:schemeClr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2699509" y="1422647"/>
              <a:ext cx="285985" cy="191911"/>
            </a:xfrm>
            <a:custGeom>
              <a:avLst/>
              <a:gdLst>
                <a:gd name="connsiteX0" fmla="*/ 0 w 285985"/>
                <a:gd name="connsiteY0" fmla="*/ 97837 h 191911"/>
                <a:gd name="connsiteX1" fmla="*/ 94074 w 285985"/>
                <a:gd name="connsiteY1" fmla="*/ 191911 h 191911"/>
                <a:gd name="connsiteX2" fmla="*/ 285985 w 285985"/>
                <a:gd name="connsiteY2" fmla="*/ 0 h 19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85" h="191911">
                  <a:moveTo>
                    <a:pt x="0" y="97837"/>
                  </a:moveTo>
                  <a:lnTo>
                    <a:pt x="94074" y="191911"/>
                  </a:lnTo>
                  <a:lnTo>
                    <a:pt x="285985" y="0"/>
                  </a:lnTo>
                </a:path>
              </a:pathLst>
            </a:custGeom>
            <a:noFill/>
            <a:ln w="15875">
              <a:solidFill>
                <a:schemeClr val="bg2">
                  <a:lumMod val="25000"/>
                </a:schemeClr>
              </a:solidFill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2" name="TextBox 231">
            <a:extLst>
              <a:ext uri="{FF2B5EF4-FFF2-40B4-BE49-F238E27FC236}">
                <a16:creationId xmlns:a16="http://schemas.microsoft.com/office/drawing/2014/main" id="{F9F991F8-4D9F-1898-3603-1F6D4862DE2D}"/>
              </a:ext>
            </a:extLst>
          </p:cNvPr>
          <p:cNvSpPr txBox="1"/>
          <p:nvPr/>
        </p:nvSpPr>
        <p:spPr>
          <a:xfrm>
            <a:off x="4291704" y="2390572"/>
            <a:ext cx="35520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Commanders and Security Managers ARE NOT authorized to mitigate reportable activities NOR ARE THEY AUTHORIZED to restrict reporting of information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F9F991F8-4D9F-1898-3603-1F6D4862DE2D}"/>
              </a:ext>
            </a:extLst>
          </p:cNvPr>
          <p:cNvSpPr txBox="1"/>
          <p:nvPr/>
        </p:nvSpPr>
        <p:spPr>
          <a:xfrm>
            <a:off x="4373960" y="4839660"/>
            <a:ext cx="3469836" cy="7463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  <a:spcAft>
                <a:spcPts val="600"/>
              </a:spcAft>
              <a:defRPr/>
            </a:pPr>
            <a:r>
              <a:rPr lang="en-US" sz="1000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DELIBERATE FAILURE TO REPORT INFORMATION MAY TRIGGER AN ADVERSE SECURITY ACTION AGAINST THE INDIVIDUAL THAT FAILED TO REPORT THE INFORMATION. </a:t>
            </a:r>
          </a:p>
          <a:p>
            <a:pPr algn="ctr">
              <a:lnSpc>
                <a:spcPts val="900"/>
              </a:lnSpc>
              <a:defRPr/>
            </a:pPr>
            <a:r>
              <a:rPr lang="en-US" sz="800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THIS APPLIES TO ALL COVERED INDIVIDUALS, NOT JUST COMMANDERS AND SECURITY MANAGERS.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BC7BF4C9-8586-4BD5-376E-C2FB56E7840C}"/>
              </a:ext>
            </a:extLst>
          </p:cNvPr>
          <p:cNvSpPr txBox="1"/>
          <p:nvPr/>
        </p:nvSpPr>
        <p:spPr>
          <a:xfrm>
            <a:off x="4697831" y="6399042"/>
            <a:ext cx="2796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hnschrift" panose="020B0502040204020203" pitchFamily="34" charset="0"/>
              </a:rPr>
              <a:t>Reporting does not mean an individual will lose their security clearance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4FBB2E8-3E58-8265-432D-02191040DFE2}"/>
              </a:ext>
            </a:extLst>
          </p:cNvPr>
          <p:cNvSpPr/>
          <p:nvPr/>
        </p:nvSpPr>
        <p:spPr bwMode="auto">
          <a:xfrm>
            <a:off x="463014" y="2348611"/>
            <a:ext cx="3006689" cy="3136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74FBB2E8-3E58-8265-432D-02191040DFE2}"/>
              </a:ext>
            </a:extLst>
          </p:cNvPr>
          <p:cNvSpPr/>
          <p:nvPr/>
        </p:nvSpPr>
        <p:spPr bwMode="auto">
          <a:xfrm>
            <a:off x="463014" y="3714777"/>
            <a:ext cx="3006688" cy="3136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4FBB2E8-3E58-8265-432D-02191040DFE2}"/>
              </a:ext>
            </a:extLst>
          </p:cNvPr>
          <p:cNvSpPr/>
          <p:nvPr/>
        </p:nvSpPr>
        <p:spPr bwMode="auto">
          <a:xfrm>
            <a:off x="463014" y="5060347"/>
            <a:ext cx="3006688" cy="3136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7625" y="5705630"/>
            <a:ext cx="34008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latin typeface="Bahnschrift" panose="020B0502040204020203" pitchFamily="34" charset="0"/>
                <a:cs typeface="Arial" panose="020B0604020202020204" pitchFamily="34" charset="0"/>
              </a:rPr>
              <a:t>Financial</a:t>
            </a:r>
            <a:endParaRPr lang="en-US" sz="1100" dirty="0">
              <a:solidFill>
                <a:prstClr val="black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Financial Disclosure Report (if </a:t>
            </a:r>
            <a:r>
              <a:rPr lang="en-US" sz="1000" dirty="0" err="1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derog</a:t>
            </a:r>
            <a:r>
              <a:rPr lang="en-US" sz="1000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is enclosed)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Financial issues such as bankruptcy, garnishments, delinquent debt over 120 days</a:t>
            </a:r>
            <a:endParaRPr lang="en-US" sz="1000" strike="sngStrike" dirty="0">
              <a:solidFill>
                <a:prstClr val="black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3338709" y="5660427"/>
            <a:ext cx="467104" cy="331279"/>
            <a:chOff x="1192214" y="1300163"/>
            <a:chExt cx="1343025" cy="952500"/>
          </a:xfrm>
          <a:solidFill>
            <a:schemeClr val="tx1"/>
          </a:solidFill>
        </p:grpSpPr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1652589" y="1431925"/>
              <a:ext cx="530225" cy="411163"/>
            </a:xfrm>
            <a:custGeom>
              <a:avLst/>
              <a:gdLst>
                <a:gd name="T0" fmla="*/ 210 w 213"/>
                <a:gd name="T1" fmla="*/ 99 h 165"/>
                <a:gd name="T2" fmla="*/ 178 w 213"/>
                <a:gd name="T3" fmla="*/ 17 h 165"/>
                <a:gd name="T4" fmla="*/ 167 w 213"/>
                <a:gd name="T5" fmla="*/ 3 h 165"/>
                <a:gd name="T6" fmla="*/ 150 w 213"/>
                <a:gd name="T7" fmla="*/ 2 h 165"/>
                <a:gd name="T8" fmla="*/ 18 w 213"/>
                <a:gd name="T9" fmla="*/ 40 h 165"/>
                <a:gd name="T10" fmla="*/ 9 w 213"/>
                <a:gd name="T11" fmla="*/ 46 h 165"/>
                <a:gd name="T12" fmla="*/ 0 w 213"/>
                <a:gd name="T13" fmla="*/ 65 h 165"/>
                <a:gd name="T14" fmla="*/ 0 w 213"/>
                <a:gd name="T15" fmla="*/ 140 h 165"/>
                <a:gd name="T16" fmla="*/ 26 w 213"/>
                <a:gd name="T17" fmla="*/ 165 h 165"/>
                <a:gd name="T18" fmla="*/ 51 w 213"/>
                <a:gd name="T19" fmla="*/ 140 h 165"/>
                <a:gd name="T20" fmla="*/ 51 w 213"/>
                <a:gd name="T21" fmla="*/ 80 h 165"/>
                <a:gd name="T22" fmla="*/ 55 w 213"/>
                <a:gd name="T23" fmla="*/ 76 h 165"/>
                <a:gd name="T24" fmla="*/ 78 w 213"/>
                <a:gd name="T25" fmla="*/ 67 h 165"/>
                <a:gd name="T26" fmla="*/ 101 w 213"/>
                <a:gd name="T27" fmla="*/ 76 h 165"/>
                <a:gd name="T28" fmla="*/ 173 w 213"/>
                <a:gd name="T29" fmla="*/ 148 h 165"/>
                <a:gd name="T30" fmla="*/ 203 w 213"/>
                <a:gd name="T31" fmla="*/ 123 h 165"/>
                <a:gd name="T32" fmla="*/ 210 w 213"/>
                <a:gd name="T33" fmla="*/ 9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165">
                  <a:moveTo>
                    <a:pt x="210" y="99"/>
                  </a:moveTo>
                  <a:cubicBezTo>
                    <a:pt x="178" y="17"/>
                    <a:pt x="178" y="17"/>
                    <a:pt x="178" y="17"/>
                  </a:cubicBezTo>
                  <a:cubicBezTo>
                    <a:pt x="176" y="11"/>
                    <a:pt x="172" y="6"/>
                    <a:pt x="167" y="3"/>
                  </a:cubicBezTo>
                  <a:cubicBezTo>
                    <a:pt x="162" y="1"/>
                    <a:pt x="156" y="0"/>
                    <a:pt x="150" y="2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4" y="41"/>
                    <a:pt x="11" y="43"/>
                    <a:pt x="9" y="46"/>
                  </a:cubicBezTo>
                  <a:cubicBezTo>
                    <a:pt x="4" y="50"/>
                    <a:pt x="0" y="57"/>
                    <a:pt x="0" y="65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54"/>
                    <a:pt x="12" y="165"/>
                    <a:pt x="26" y="165"/>
                  </a:cubicBezTo>
                  <a:cubicBezTo>
                    <a:pt x="40" y="165"/>
                    <a:pt x="51" y="154"/>
                    <a:pt x="51" y="14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61" y="70"/>
                    <a:pt x="69" y="67"/>
                    <a:pt x="78" y="67"/>
                  </a:cubicBezTo>
                  <a:cubicBezTo>
                    <a:pt x="87" y="67"/>
                    <a:pt x="95" y="70"/>
                    <a:pt x="101" y="76"/>
                  </a:cubicBezTo>
                  <a:cubicBezTo>
                    <a:pt x="173" y="148"/>
                    <a:pt x="173" y="148"/>
                    <a:pt x="173" y="148"/>
                  </a:cubicBezTo>
                  <a:cubicBezTo>
                    <a:pt x="203" y="123"/>
                    <a:pt x="203" y="123"/>
                    <a:pt x="203" y="123"/>
                  </a:cubicBezTo>
                  <a:cubicBezTo>
                    <a:pt x="210" y="117"/>
                    <a:pt x="213" y="108"/>
                    <a:pt x="210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8"/>
            <p:cNvSpPr>
              <a:spLocks noEditPoints="1"/>
            </p:cNvSpPr>
            <p:nvPr/>
          </p:nvSpPr>
          <p:spPr bwMode="auto">
            <a:xfrm>
              <a:off x="2127251" y="1300163"/>
              <a:ext cx="407988" cy="411163"/>
            </a:xfrm>
            <a:custGeom>
              <a:avLst/>
              <a:gdLst>
                <a:gd name="T0" fmla="*/ 159 w 164"/>
                <a:gd name="T1" fmla="*/ 95 h 165"/>
                <a:gd name="T2" fmla="*/ 126 w 164"/>
                <a:gd name="T3" fmla="*/ 16 h 165"/>
                <a:gd name="T4" fmla="*/ 99 w 164"/>
                <a:gd name="T5" fmla="*/ 4 h 165"/>
                <a:gd name="T6" fmla="*/ 15 w 164"/>
                <a:gd name="T7" fmla="*/ 32 h 165"/>
                <a:gd name="T8" fmla="*/ 0 w 164"/>
                <a:gd name="T9" fmla="*/ 53 h 165"/>
                <a:gd name="T10" fmla="*/ 1 w 164"/>
                <a:gd name="T11" fmla="*/ 62 h 165"/>
                <a:gd name="T12" fmla="*/ 32 w 164"/>
                <a:gd name="T13" fmla="*/ 151 h 165"/>
                <a:gd name="T14" fmla="*/ 44 w 164"/>
                <a:gd name="T15" fmla="*/ 164 h 165"/>
                <a:gd name="T16" fmla="*/ 53 w 164"/>
                <a:gd name="T17" fmla="*/ 165 h 165"/>
                <a:gd name="T18" fmla="*/ 62 w 164"/>
                <a:gd name="T19" fmla="*/ 163 h 165"/>
                <a:gd name="T20" fmla="*/ 148 w 164"/>
                <a:gd name="T21" fmla="*/ 124 h 165"/>
                <a:gd name="T22" fmla="*/ 159 w 164"/>
                <a:gd name="T23" fmla="*/ 95 h 165"/>
                <a:gd name="T24" fmla="*/ 60 w 164"/>
                <a:gd name="T25" fmla="*/ 148 h 165"/>
                <a:gd name="T26" fmla="*/ 46 w 164"/>
                <a:gd name="T27" fmla="*/ 134 h 165"/>
                <a:gd name="T28" fmla="*/ 60 w 164"/>
                <a:gd name="T29" fmla="*/ 121 h 165"/>
                <a:gd name="T30" fmla="*/ 73 w 164"/>
                <a:gd name="T31" fmla="*/ 134 h 165"/>
                <a:gd name="T32" fmla="*/ 60 w 164"/>
                <a:gd name="T33" fmla="*/ 14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165">
                  <a:moveTo>
                    <a:pt x="159" y="95"/>
                  </a:moveTo>
                  <a:cubicBezTo>
                    <a:pt x="126" y="16"/>
                    <a:pt x="126" y="16"/>
                    <a:pt x="126" y="16"/>
                  </a:cubicBezTo>
                  <a:cubicBezTo>
                    <a:pt x="121" y="6"/>
                    <a:pt x="110" y="0"/>
                    <a:pt x="99" y="4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6" y="35"/>
                    <a:pt x="0" y="44"/>
                    <a:pt x="0" y="53"/>
                  </a:cubicBezTo>
                  <a:cubicBezTo>
                    <a:pt x="0" y="56"/>
                    <a:pt x="0" y="59"/>
                    <a:pt x="1" y="62"/>
                  </a:cubicBezTo>
                  <a:cubicBezTo>
                    <a:pt x="32" y="151"/>
                    <a:pt x="32" y="151"/>
                    <a:pt x="32" y="151"/>
                  </a:cubicBezTo>
                  <a:cubicBezTo>
                    <a:pt x="34" y="157"/>
                    <a:pt x="38" y="161"/>
                    <a:pt x="44" y="164"/>
                  </a:cubicBezTo>
                  <a:cubicBezTo>
                    <a:pt x="47" y="165"/>
                    <a:pt x="50" y="165"/>
                    <a:pt x="53" y="165"/>
                  </a:cubicBezTo>
                  <a:cubicBezTo>
                    <a:pt x="56" y="165"/>
                    <a:pt x="59" y="165"/>
                    <a:pt x="62" y="163"/>
                  </a:cubicBezTo>
                  <a:cubicBezTo>
                    <a:pt x="148" y="124"/>
                    <a:pt x="148" y="124"/>
                    <a:pt x="148" y="124"/>
                  </a:cubicBezTo>
                  <a:cubicBezTo>
                    <a:pt x="159" y="119"/>
                    <a:pt x="164" y="106"/>
                    <a:pt x="159" y="95"/>
                  </a:cubicBezTo>
                  <a:close/>
                  <a:moveTo>
                    <a:pt x="60" y="148"/>
                  </a:moveTo>
                  <a:cubicBezTo>
                    <a:pt x="52" y="148"/>
                    <a:pt x="46" y="142"/>
                    <a:pt x="46" y="134"/>
                  </a:cubicBezTo>
                  <a:cubicBezTo>
                    <a:pt x="46" y="127"/>
                    <a:pt x="52" y="121"/>
                    <a:pt x="60" y="121"/>
                  </a:cubicBezTo>
                  <a:cubicBezTo>
                    <a:pt x="67" y="121"/>
                    <a:pt x="73" y="127"/>
                    <a:pt x="73" y="134"/>
                  </a:cubicBezTo>
                  <a:cubicBezTo>
                    <a:pt x="73" y="142"/>
                    <a:pt x="67" y="148"/>
                    <a:pt x="60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1446214" y="1633538"/>
              <a:ext cx="681038" cy="492125"/>
            </a:xfrm>
            <a:custGeom>
              <a:avLst/>
              <a:gdLst>
                <a:gd name="T0" fmla="*/ 30 w 274"/>
                <a:gd name="T1" fmla="*/ 198 h 198"/>
                <a:gd name="T2" fmla="*/ 196 w 274"/>
                <a:gd name="T3" fmla="*/ 198 h 198"/>
                <a:gd name="T4" fmla="*/ 268 w 274"/>
                <a:gd name="T5" fmla="*/ 126 h 198"/>
                <a:gd name="T6" fmla="*/ 274 w 274"/>
                <a:gd name="T7" fmla="*/ 113 h 198"/>
                <a:gd name="T8" fmla="*/ 268 w 274"/>
                <a:gd name="T9" fmla="*/ 101 h 198"/>
                <a:gd name="T10" fmla="*/ 216 w 274"/>
                <a:gd name="T11" fmla="*/ 48 h 198"/>
                <a:gd name="T12" fmla="*/ 174 w 274"/>
                <a:gd name="T13" fmla="*/ 6 h 198"/>
                <a:gd name="T14" fmla="*/ 173 w 274"/>
                <a:gd name="T15" fmla="*/ 5 h 198"/>
                <a:gd name="T16" fmla="*/ 172 w 274"/>
                <a:gd name="T17" fmla="*/ 4 h 198"/>
                <a:gd name="T18" fmla="*/ 172 w 274"/>
                <a:gd name="T19" fmla="*/ 4 h 198"/>
                <a:gd name="T20" fmla="*/ 171 w 274"/>
                <a:gd name="T21" fmla="*/ 3 h 198"/>
                <a:gd name="T22" fmla="*/ 170 w 274"/>
                <a:gd name="T23" fmla="*/ 3 h 198"/>
                <a:gd name="T24" fmla="*/ 169 w 274"/>
                <a:gd name="T25" fmla="*/ 2 h 198"/>
                <a:gd name="T26" fmla="*/ 169 w 274"/>
                <a:gd name="T27" fmla="*/ 2 h 198"/>
                <a:gd name="T28" fmla="*/ 168 w 274"/>
                <a:gd name="T29" fmla="*/ 2 h 198"/>
                <a:gd name="T30" fmla="*/ 167 w 274"/>
                <a:gd name="T31" fmla="*/ 2 h 198"/>
                <a:gd name="T32" fmla="*/ 166 w 274"/>
                <a:gd name="T33" fmla="*/ 1 h 198"/>
                <a:gd name="T34" fmla="*/ 166 w 274"/>
                <a:gd name="T35" fmla="*/ 1 h 198"/>
                <a:gd name="T36" fmla="*/ 164 w 274"/>
                <a:gd name="T37" fmla="*/ 1 h 198"/>
                <a:gd name="T38" fmla="*/ 164 w 274"/>
                <a:gd name="T39" fmla="*/ 1 h 198"/>
                <a:gd name="T40" fmla="*/ 163 w 274"/>
                <a:gd name="T41" fmla="*/ 0 h 198"/>
                <a:gd name="T42" fmla="*/ 161 w 274"/>
                <a:gd name="T43" fmla="*/ 0 h 198"/>
                <a:gd name="T44" fmla="*/ 161 w 274"/>
                <a:gd name="T45" fmla="*/ 0 h 198"/>
                <a:gd name="T46" fmla="*/ 159 w 274"/>
                <a:gd name="T47" fmla="*/ 0 h 198"/>
                <a:gd name="T48" fmla="*/ 159 w 274"/>
                <a:gd name="T49" fmla="*/ 0 h 198"/>
                <a:gd name="T50" fmla="*/ 157 w 274"/>
                <a:gd name="T51" fmla="*/ 1 h 198"/>
                <a:gd name="T52" fmla="*/ 157 w 274"/>
                <a:gd name="T53" fmla="*/ 1 h 198"/>
                <a:gd name="T54" fmla="*/ 156 w 274"/>
                <a:gd name="T55" fmla="*/ 1 h 198"/>
                <a:gd name="T56" fmla="*/ 155 w 274"/>
                <a:gd name="T57" fmla="*/ 1 h 198"/>
                <a:gd name="T58" fmla="*/ 154 w 274"/>
                <a:gd name="T59" fmla="*/ 2 h 198"/>
                <a:gd name="T60" fmla="*/ 154 w 274"/>
                <a:gd name="T61" fmla="*/ 2 h 198"/>
                <a:gd name="T62" fmla="*/ 153 w 274"/>
                <a:gd name="T63" fmla="*/ 2 h 198"/>
                <a:gd name="T64" fmla="*/ 152 w 274"/>
                <a:gd name="T65" fmla="*/ 3 h 198"/>
                <a:gd name="T66" fmla="*/ 151 w 274"/>
                <a:gd name="T67" fmla="*/ 3 h 198"/>
                <a:gd name="T68" fmla="*/ 151 w 274"/>
                <a:gd name="T69" fmla="*/ 3 h 198"/>
                <a:gd name="T70" fmla="*/ 150 w 274"/>
                <a:gd name="T71" fmla="*/ 4 h 198"/>
                <a:gd name="T72" fmla="*/ 149 w 274"/>
                <a:gd name="T73" fmla="*/ 5 h 198"/>
                <a:gd name="T74" fmla="*/ 149 w 274"/>
                <a:gd name="T75" fmla="*/ 5 h 198"/>
                <a:gd name="T76" fmla="*/ 149 w 274"/>
                <a:gd name="T77" fmla="*/ 59 h 198"/>
                <a:gd name="T78" fmla="*/ 109 w 274"/>
                <a:gd name="T79" fmla="*/ 99 h 198"/>
                <a:gd name="T80" fmla="*/ 74 w 274"/>
                <a:gd name="T81" fmla="*/ 79 h 198"/>
                <a:gd name="T82" fmla="*/ 6 w 274"/>
                <a:gd name="T83" fmla="*/ 148 h 198"/>
                <a:gd name="T84" fmla="*/ 0 w 274"/>
                <a:gd name="T85" fmla="*/ 161 h 198"/>
                <a:gd name="T86" fmla="*/ 6 w 274"/>
                <a:gd name="T87" fmla="*/ 174 h 198"/>
                <a:gd name="T88" fmla="*/ 30 w 274"/>
                <a:gd name="T8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4" h="198">
                  <a:moveTo>
                    <a:pt x="30" y="198"/>
                  </a:moveTo>
                  <a:cubicBezTo>
                    <a:pt x="196" y="198"/>
                    <a:pt x="196" y="198"/>
                    <a:pt x="196" y="198"/>
                  </a:cubicBezTo>
                  <a:cubicBezTo>
                    <a:pt x="268" y="126"/>
                    <a:pt x="268" y="126"/>
                    <a:pt x="268" y="126"/>
                  </a:cubicBezTo>
                  <a:cubicBezTo>
                    <a:pt x="272" y="123"/>
                    <a:pt x="274" y="118"/>
                    <a:pt x="274" y="113"/>
                  </a:cubicBezTo>
                  <a:cubicBezTo>
                    <a:pt x="274" y="109"/>
                    <a:pt x="272" y="104"/>
                    <a:pt x="268" y="101"/>
                  </a:cubicBezTo>
                  <a:cubicBezTo>
                    <a:pt x="216" y="48"/>
                    <a:pt x="216" y="48"/>
                    <a:pt x="216" y="48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3" y="5"/>
                    <a:pt x="173" y="5"/>
                  </a:cubicBezTo>
                  <a:cubicBezTo>
                    <a:pt x="173" y="5"/>
                    <a:pt x="173" y="5"/>
                    <a:pt x="172" y="4"/>
                  </a:cubicBezTo>
                  <a:cubicBezTo>
                    <a:pt x="172" y="4"/>
                    <a:pt x="172" y="4"/>
                    <a:pt x="172" y="4"/>
                  </a:cubicBezTo>
                  <a:cubicBezTo>
                    <a:pt x="171" y="4"/>
                    <a:pt x="171" y="4"/>
                    <a:pt x="171" y="3"/>
                  </a:cubicBezTo>
                  <a:cubicBezTo>
                    <a:pt x="171" y="3"/>
                    <a:pt x="171" y="3"/>
                    <a:pt x="170" y="3"/>
                  </a:cubicBezTo>
                  <a:cubicBezTo>
                    <a:pt x="170" y="3"/>
                    <a:pt x="170" y="3"/>
                    <a:pt x="169" y="2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69" y="2"/>
                    <a:pt x="168" y="2"/>
                    <a:pt x="168" y="2"/>
                  </a:cubicBezTo>
                  <a:cubicBezTo>
                    <a:pt x="168" y="2"/>
                    <a:pt x="168" y="2"/>
                    <a:pt x="167" y="2"/>
                  </a:cubicBezTo>
                  <a:cubicBezTo>
                    <a:pt x="167" y="1"/>
                    <a:pt x="166" y="1"/>
                    <a:pt x="166" y="1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1"/>
                    <a:pt x="165" y="1"/>
                    <a:pt x="164" y="1"/>
                  </a:cubicBezTo>
                  <a:cubicBezTo>
                    <a:pt x="164" y="1"/>
                    <a:pt x="164" y="1"/>
                    <a:pt x="164" y="1"/>
                  </a:cubicBezTo>
                  <a:cubicBezTo>
                    <a:pt x="163" y="1"/>
                    <a:pt x="163" y="0"/>
                    <a:pt x="163" y="0"/>
                  </a:cubicBezTo>
                  <a:cubicBezTo>
                    <a:pt x="162" y="0"/>
                    <a:pt x="161" y="0"/>
                    <a:pt x="16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0" y="0"/>
                    <a:pt x="160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8" y="1"/>
                    <a:pt x="158" y="1"/>
                    <a:pt x="157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1"/>
                    <a:pt x="156" y="1"/>
                    <a:pt x="156" y="1"/>
                  </a:cubicBezTo>
                  <a:cubicBezTo>
                    <a:pt x="156" y="1"/>
                    <a:pt x="155" y="1"/>
                    <a:pt x="155" y="1"/>
                  </a:cubicBezTo>
                  <a:cubicBezTo>
                    <a:pt x="155" y="1"/>
                    <a:pt x="154" y="1"/>
                    <a:pt x="154" y="2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3" y="2"/>
                    <a:pt x="153" y="2"/>
                    <a:pt x="153" y="2"/>
                  </a:cubicBezTo>
                  <a:cubicBezTo>
                    <a:pt x="152" y="2"/>
                    <a:pt x="152" y="3"/>
                    <a:pt x="152" y="3"/>
                  </a:cubicBezTo>
                  <a:cubicBezTo>
                    <a:pt x="152" y="3"/>
                    <a:pt x="151" y="3"/>
                    <a:pt x="151" y="3"/>
                  </a:cubicBezTo>
                  <a:cubicBezTo>
                    <a:pt x="151" y="3"/>
                    <a:pt x="151" y="3"/>
                    <a:pt x="151" y="3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49" y="4"/>
                    <a:pt x="149" y="4"/>
                    <a:pt x="149" y="5"/>
                  </a:cubicBezTo>
                  <a:cubicBezTo>
                    <a:pt x="149" y="5"/>
                    <a:pt x="149" y="5"/>
                    <a:pt x="149" y="5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9" y="81"/>
                    <a:pt x="131" y="99"/>
                    <a:pt x="109" y="99"/>
                  </a:cubicBezTo>
                  <a:cubicBezTo>
                    <a:pt x="94" y="99"/>
                    <a:pt x="81" y="91"/>
                    <a:pt x="74" y="79"/>
                  </a:cubicBezTo>
                  <a:cubicBezTo>
                    <a:pt x="6" y="148"/>
                    <a:pt x="6" y="148"/>
                    <a:pt x="6" y="148"/>
                  </a:cubicBezTo>
                  <a:cubicBezTo>
                    <a:pt x="2" y="151"/>
                    <a:pt x="0" y="156"/>
                    <a:pt x="0" y="161"/>
                  </a:cubicBezTo>
                  <a:cubicBezTo>
                    <a:pt x="0" y="166"/>
                    <a:pt x="2" y="170"/>
                    <a:pt x="6" y="174"/>
                  </a:cubicBezTo>
                  <a:lnTo>
                    <a:pt x="30" y="19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1192214" y="2163763"/>
              <a:ext cx="1158875" cy="88900"/>
            </a:xfrm>
            <a:custGeom>
              <a:avLst/>
              <a:gdLst>
                <a:gd name="T0" fmla="*/ 448 w 466"/>
                <a:gd name="T1" fmla="*/ 0 h 36"/>
                <a:gd name="T2" fmla="*/ 18 w 466"/>
                <a:gd name="T3" fmla="*/ 0 h 36"/>
                <a:gd name="T4" fmla="*/ 0 w 466"/>
                <a:gd name="T5" fmla="*/ 18 h 36"/>
                <a:gd name="T6" fmla="*/ 18 w 466"/>
                <a:gd name="T7" fmla="*/ 36 h 36"/>
                <a:gd name="T8" fmla="*/ 448 w 466"/>
                <a:gd name="T9" fmla="*/ 36 h 36"/>
                <a:gd name="T10" fmla="*/ 466 w 466"/>
                <a:gd name="T11" fmla="*/ 18 h 36"/>
                <a:gd name="T12" fmla="*/ 448 w 466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6" h="36">
                  <a:moveTo>
                    <a:pt x="44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448" y="36"/>
                    <a:pt x="448" y="36"/>
                    <a:pt x="448" y="36"/>
                  </a:cubicBezTo>
                  <a:cubicBezTo>
                    <a:pt x="458" y="36"/>
                    <a:pt x="466" y="28"/>
                    <a:pt x="466" y="18"/>
                  </a:cubicBezTo>
                  <a:cubicBezTo>
                    <a:pt x="466" y="8"/>
                    <a:pt x="458" y="0"/>
                    <a:pt x="4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8428943" y="2344972"/>
            <a:ext cx="336123" cy="374415"/>
            <a:chOff x="7324726" y="1460500"/>
            <a:chExt cx="501650" cy="558800"/>
          </a:xfrm>
          <a:solidFill>
            <a:schemeClr val="tx1"/>
          </a:solidFill>
        </p:grpSpPr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7354889" y="1460500"/>
              <a:ext cx="439738" cy="290513"/>
            </a:xfrm>
            <a:custGeom>
              <a:avLst/>
              <a:gdLst>
                <a:gd name="T0" fmla="*/ 103 w 177"/>
                <a:gd name="T1" fmla="*/ 100 h 117"/>
                <a:gd name="T2" fmla="*/ 121 w 177"/>
                <a:gd name="T3" fmla="*/ 106 h 117"/>
                <a:gd name="T4" fmla="*/ 127 w 177"/>
                <a:gd name="T5" fmla="*/ 117 h 117"/>
                <a:gd name="T6" fmla="*/ 150 w 177"/>
                <a:gd name="T7" fmla="*/ 110 h 117"/>
                <a:gd name="T8" fmla="*/ 156 w 177"/>
                <a:gd name="T9" fmla="*/ 111 h 117"/>
                <a:gd name="T10" fmla="*/ 156 w 177"/>
                <a:gd name="T11" fmla="*/ 83 h 117"/>
                <a:gd name="T12" fmla="*/ 171 w 177"/>
                <a:gd name="T13" fmla="*/ 83 h 117"/>
                <a:gd name="T14" fmla="*/ 177 w 177"/>
                <a:gd name="T15" fmla="*/ 76 h 117"/>
                <a:gd name="T16" fmla="*/ 177 w 177"/>
                <a:gd name="T17" fmla="*/ 72 h 117"/>
                <a:gd name="T18" fmla="*/ 174 w 177"/>
                <a:gd name="T19" fmla="*/ 64 h 117"/>
                <a:gd name="T20" fmla="*/ 94 w 177"/>
                <a:gd name="T21" fmla="*/ 2 h 117"/>
                <a:gd name="T22" fmla="*/ 83 w 177"/>
                <a:gd name="T23" fmla="*/ 2 h 117"/>
                <a:gd name="T24" fmla="*/ 50 w 177"/>
                <a:gd name="T25" fmla="*/ 28 h 117"/>
                <a:gd name="T26" fmla="*/ 50 w 177"/>
                <a:gd name="T27" fmla="*/ 17 h 117"/>
                <a:gd name="T28" fmla="*/ 45 w 177"/>
                <a:gd name="T29" fmla="*/ 13 h 117"/>
                <a:gd name="T30" fmla="*/ 37 w 177"/>
                <a:gd name="T31" fmla="*/ 13 h 117"/>
                <a:gd name="T32" fmla="*/ 32 w 177"/>
                <a:gd name="T33" fmla="*/ 17 h 117"/>
                <a:gd name="T34" fmla="*/ 32 w 177"/>
                <a:gd name="T35" fmla="*/ 42 h 117"/>
                <a:gd name="T36" fmla="*/ 4 w 177"/>
                <a:gd name="T37" fmla="*/ 64 h 117"/>
                <a:gd name="T38" fmla="*/ 0 w 177"/>
                <a:gd name="T39" fmla="*/ 72 h 117"/>
                <a:gd name="T40" fmla="*/ 0 w 177"/>
                <a:gd name="T41" fmla="*/ 76 h 117"/>
                <a:gd name="T42" fmla="*/ 6 w 177"/>
                <a:gd name="T43" fmla="*/ 83 h 117"/>
                <a:gd name="T44" fmla="*/ 21 w 177"/>
                <a:gd name="T45" fmla="*/ 83 h 117"/>
                <a:gd name="T46" fmla="*/ 21 w 177"/>
                <a:gd name="T47" fmla="*/ 111 h 117"/>
                <a:gd name="T48" fmla="*/ 27 w 177"/>
                <a:gd name="T49" fmla="*/ 110 h 117"/>
                <a:gd name="T50" fmla="*/ 50 w 177"/>
                <a:gd name="T51" fmla="*/ 117 h 117"/>
                <a:gd name="T52" fmla="*/ 57 w 177"/>
                <a:gd name="T53" fmla="*/ 106 h 117"/>
                <a:gd name="T54" fmla="*/ 75 w 177"/>
                <a:gd name="T55" fmla="*/ 100 h 117"/>
                <a:gd name="T56" fmla="*/ 75 w 177"/>
                <a:gd name="T57" fmla="*/ 100 h 117"/>
                <a:gd name="T58" fmla="*/ 89 w 177"/>
                <a:gd name="T59" fmla="*/ 105 h 117"/>
                <a:gd name="T60" fmla="*/ 103 w 177"/>
                <a:gd name="T61" fmla="*/ 10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7" h="117">
                  <a:moveTo>
                    <a:pt x="103" y="100"/>
                  </a:moveTo>
                  <a:cubicBezTo>
                    <a:pt x="109" y="99"/>
                    <a:pt x="116" y="102"/>
                    <a:pt x="121" y="106"/>
                  </a:cubicBezTo>
                  <a:cubicBezTo>
                    <a:pt x="124" y="109"/>
                    <a:pt x="126" y="113"/>
                    <a:pt x="127" y="117"/>
                  </a:cubicBezTo>
                  <a:cubicBezTo>
                    <a:pt x="134" y="113"/>
                    <a:pt x="141" y="110"/>
                    <a:pt x="150" y="110"/>
                  </a:cubicBezTo>
                  <a:cubicBezTo>
                    <a:pt x="152" y="110"/>
                    <a:pt x="154" y="110"/>
                    <a:pt x="156" y="111"/>
                  </a:cubicBezTo>
                  <a:cubicBezTo>
                    <a:pt x="156" y="83"/>
                    <a:pt x="156" y="83"/>
                    <a:pt x="156" y="83"/>
                  </a:cubicBezTo>
                  <a:cubicBezTo>
                    <a:pt x="171" y="83"/>
                    <a:pt x="171" y="83"/>
                    <a:pt x="171" y="83"/>
                  </a:cubicBezTo>
                  <a:cubicBezTo>
                    <a:pt x="175" y="83"/>
                    <a:pt x="177" y="80"/>
                    <a:pt x="177" y="76"/>
                  </a:cubicBezTo>
                  <a:cubicBezTo>
                    <a:pt x="177" y="72"/>
                    <a:pt x="177" y="72"/>
                    <a:pt x="177" y="72"/>
                  </a:cubicBezTo>
                  <a:cubicBezTo>
                    <a:pt x="177" y="69"/>
                    <a:pt x="176" y="66"/>
                    <a:pt x="174" y="64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1" y="0"/>
                    <a:pt x="86" y="0"/>
                    <a:pt x="83" y="2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5"/>
                    <a:pt x="48" y="13"/>
                    <a:pt x="45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4" y="13"/>
                    <a:pt x="32" y="15"/>
                    <a:pt x="32" y="17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1" y="66"/>
                    <a:pt x="0" y="69"/>
                    <a:pt x="0" y="7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3" y="83"/>
                    <a:pt x="6" y="83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1" y="111"/>
                    <a:pt x="21" y="111"/>
                    <a:pt x="21" y="111"/>
                  </a:cubicBezTo>
                  <a:cubicBezTo>
                    <a:pt x="23" y="110"/>
                    <a:pt x="25" y="110"/>
                    <a:pt x="27" y="110"/>
                  </a:cubicBezTo>
                  <a:cubicBezTo>
                    <a:pt x="36" y="110"/>
                    <a:pt x="44" y="113"/>
                    <a:pt x="50" y="117"/>
                  </a:cubicBezTo>
                  <a:cubicBezTo>
                    <a:pt x="51" y="113"/>
                    <a:pt x="53" y="109"/>
                    <a:pt x="57" y="106"/>
                  </a:cubicBezTo>
                  <a:cubicBezTo>
                    <a:pt x="61" y="102"/>
                    <a:pt x="68" y="99"/>
                    <a:pt x="75" y="100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80" y="100"/>
                    <a:pt x="85" y="102"/>
                    <a:pt x="89" y="105"/>
                  </a:cubicBezTo>
                  <a:cubicBezTo>
                    <a:pt x="92" y="102"/>
                    <a:pt x="97" y="100"/>
                    <a:pt x="103" y="10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113"/>
            <p:cNvSpPr>
              <a:spLocks noChangeArrowheads="1"/>
            </p:cNvSpPr>
            <p:nvPr/>
          </p:nvSpPr>
          <p:spPr bwMode="auto">
            <a:xfrm>
              <a:off x="7361239" y="1768475"/>
              <a:ext cx="119063" cy="1190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7324726" y="1743075"/>
              <a:ext cx="238125" cy="276225"/>
            </a:xfrm>
            <a:custGeom>
              <a:avLst/>
              <a:gdLst>
                <a:gd name="T0" fmla="*/ 86 w 96"/>
                <a:gd name="T1" fmla="*/ 0 h 111"/>
                <a:gd name="T2" fmla="*/ 75 w 96"/>
                <a:gd name="T3" fmla="*/ 10 h 111"/>
                <a:gd name="T4" fmla="*/ 75 w 96"/>
                <a:gd name="T5" fmla="*/ 16 h 111"/>
                <a:gd name="T6" fmla="*/ 62 w 96"/>
                <a:gd name="T7" fmla="*/ 60 h 111"/>
                <a:gd name="T8" fmla="*/ 58 w 96"/>
                <a:gd name="T9" fmla="*/ 63 h 111"/>
                <a:gd name="T10" fmla="*/ 39 w 96"/>
                <a:gd name="T11" fmla="*/ 69 h 111"/>
                <a:gd name="T12" fmla="*/ 17 w 96"/>
                <a:gd name="T13" fmla="*/ 61 h 111"/>
                <a:gd name="T14" fmla="*/ 0 w 96"/>
                <a:gd name="T15" fmla="*/ 88 h 111"/>
                <a:gd name="T16" fmla="*/ 0 w 96"/>
                <a:gd name="T17" fmla="*/ 106 h 111"/>
                <a:gd name="T18" fmla="*/ 5 w 96"/>
                <a:gd name="T19" fmla="*/ 111 h 111"/>
                <a:gd name="T20" fmla="*/ 74 w 96"/>
                <a:gd name="T21" fmla="*/ 111 h 111"/>
                <a:gd name="T22" fmla="*/ 79 w 96"/>
                <a:gd name="T23" fmla="*/ 106 h 111"/>
                <a:gd name="T24" fmla="*/ 79 w 96"/>
                <a:gd name="T25" fmla="*/ 88 h 111"/>
                <a:gd name="T26" fmla="*/ 79 w 96"/>
                <a:gd name="T27" fmla="*/ 85 h 111"/>
                <a:gd name="T28" fmla="*/ 84 w 96"/>
                <a:gd name="T29" fmla="*/ 65 h 111"/>
                <a:gd name="T30" fmla="*/ 95 w 96"/>
                <a:gd name="T31" fmla="*/ 16 h 111"/>
                <a:gd name="T32" fmla="*/ 95 w 96"/>
                <a:gd name="T33" fmla="*/ 11 h 111"/>
                <a:gd name="T34" fmla="*/ 86 w 96"/>
                <a:gd name="T3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111">
                  <a:moveTo>
                    <a:pt x="86" y="0"/>
                  </a:moveTo>
                  <a:cubicBezTo>
                    <a:pt x="80" y="0"/>
                    <a:pt x="75" y="4"/>
                    <a:pt x="75" y="10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6" y="37"/>
                    <a:pt x="71" y="53"/>
                    <a:pt x="62" y="60"/>
                  </a:cubicBezTo>
                  <a:cubicBezTo>
                    <a:pt x="61" y="61"/>
                    <a:pt x="60" y="62"/>
                    <a:pt x="58" y="63"/>
                  </a:cubicBezTo>
                  <a:cubicBezTo>
                    <a:pt x="53" y="67"/>
                    <a:pt x="46" y="69"/>
                    <a:pt x="39" y="69"/>
                  </a:cubicBezTo>
                  <a:cubicBezTo>
                    <a:pt x="31" y="69"/>
                    <a:pt x="23" y="66"/>
                    <a:pt x="17" y="61"/>
                  </a:cubicBezTo>
                  <a:cubicBezTo>
                    <a:pt x="7" y="66"/>
                    <a:pt x="0" y="74"/>
                    <a:pt x="0" y="88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8"/>
                    <a:pt x="2" y="111"/>
                    <a:pt x="5" y="111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77" y="111"/>
                    <a:pt x="79" y="108"/>
                    <a:pt x="79" y="106"/>
                  </a:cubicBezTo>
                  <a:cubicBezTo>
                    <a:pt x="79" y="88"/>
                    <a:pt x="79" y="88"/>
                    <a:pt x="79" y="88"/>
                  </a:cubicBezTo>
                  <a:cubicBezTo>
                    <a:pt x="79" y="87"/>
                    <a:pt x="79" y="86"/>
                    <a:pt x="79" y="85"/>
                  </a:cubicBezTo>
                  <a:cubicBezTo>
                    <a:pt x="78" y="78"/>
                    <a:pt x="80" y="71"/>
                    <a:pt x="84" y="65"/>
                  </a:cubicBezTo>
                  <a:cubicBezTo>
                    <a:pt x="92" y="53"/>
                    <a:pt x="96" y="37"/>
                    <a:pt x="95" y="16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5" y="5"/>
                    <a:pt x="91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115"/>
            <p:cNvSpPr>
              <a:spLocks noChangeArrowheads="1"/>
            </p:cNvSpPr>
            <p:nvPr/>
          </p:nvSpPr>
          <p:spPr bwMode="auto">
            <a:xfrm>
              <a:off x="7667626" y="1768475"/>
              <a:ext cx="119063" cy="1190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7588251" y="1743075"/>
              <a:ext cx="238125" cy="276225"/>
            </a:xfrm>
            <a:custGeom>
              <a:avLst/>
              <a:gdLst>
                <a:gd name="T0" fmla="*/ 78 w 96"/>
                <a:gd name="T1" fmla="*/ 61 h 111"/>
                <a:gd name="T2" fmla="*/ 56 w 96"/>
                <a:gd name="T3" fmla="*/ 69 h 111"/>
                <a:gd name="T4" fmla="*/ 37 w 96"/>
                <a:gd name="T5" fmla="*/ 63 h 111"/>
                <a:gd name="T6" fmla="*/ 33 w 96"/>
                <a:gd name="T7" fmla="*/ 60 h 111"/>
                <a:gd name="T8" fmla="*/ 20 w 96"/>
                <a:gd name="T9" fmla="*/ 16 h 111"/>
                <a:gd name="T10" fmla="*/ 20 w 96"/>
                <a:gd name="T11" fmla="*/ 10 h 111"/>
                <a:gd name="T12" fmla="*/ 9 w 96"/>
                <a:gd name="T13" fmla="*/ 0 h 111"/>
                <a:gd name="T14" fmla="*/ 0 w 96"/>
                <a:gd name="T15" fmla="*/ 11 h 111"/>
                <a:gd name="T16" fmla="*/ 0 w 96"/>
                <a:gd name="T17" fmla="*/ 16 h 111"/>
                <a:gd name="T18" fmla="*/ 11 w 96"/>
                <a:gd name="T19" fmla="*/ 65 h 111"/>
                <a:gd name="T20" fmla="*/ 16 w 96"/>
                <a:gd name="T21" fmla="*/ 85 h 111"/>
                <a:gd name="T22" fmla="*/ 16 w 96"/>
                <a:gd name="T23" fmla="*/ 88 h 111"/>
                <a:gd name="T24" fmla="*/ 16 w 96"/>
                <a:gd name="T25" fmla="*/ 106 h 111"/>
                <a:gd name="T26" fmla="*/ 21 w 96"/>
                <a:gd name="T27" fmla="*/ 111 h 111"/>
                <a:gd name="T28" fmla="*/ 91 w 96"/>
                <a:gd name="T29" fmla="*/ 111 h 111"/>
                <a:gd name="T30" fmla="*/ 96 w 96"/>
                <a:gd name="T31" fmla="*/ 106 h 111"/>
                <a:gd name="T32" fmla="*/ 96 w 96"/>
                <a:gd name="T33" fmla="*/ 88 h 111"/>
                <a:gd name="T34" fmla="*/ 78 w 96"/>
                <a:gd name="T35" fmla="*/ 6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111">
                  <a:moveTo>
                    <a:pt x="78" y="61"/>
                  </a:moveTo>
                  <a:cubicBezTo>
                    <a:pt x="72" y="66"/>
                    <a:pt x="64" y="69"/>
                    <a:pt x="56" y="69"/>
                  </a:cubicBezTo>
                  <a:cubicBezTo>
                    <a:pt x="49" y="69"/>
                    <a:pt x="42" y="67"/>
                    <a:pt x="37" y="63"/>
                  </a:cubicBezTo>
                  <a:cubicBezTo>
                    <a:pt x="36" y="62"/>
                    <a:pt x="34" y="61"/>
                    <a:pt x="33" y="60"/>
                  </a:cubicBezTo>
                  <a:cubicBezTo>
                    <a:pt x="24" y="53"/>
                    <a:pt x="19" y="37"/>
                    <a:pt x="20" y="16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4"/>
                    <a:pt x="15" y="0"/>
                    <a:pt x="9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37"/>
                    <a:pt x="3" y="53"/>
                    <a:pt x="11" y="65"/>
                  </a:cubicBezTo>
                  <a:cubicBezTo>
                    <a:pt x="15" y="71"/>
                    <a:pt x="17" y="78"/>
                    <a:pt x="16" y="85"/>
                  </a:cubicBezTo>
                  <a:cubicBezTo>
                    <a:pt x="16" y="86"/>
                    <a:pt x="16" y="87"/>
                    <a:pt x="16" y="88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6" y="108"/>
                    <a:pt x="19" y="111"/>
                    <a:pt x="21" y="111"/>
                  </a:cubicBezTo>
                  <a:cubicBezTo>
                    <a:pt x="91" y="111"/>
                    <a:pt x="91" y="111"/>
                    <a:pt x="91" y="111"/>
                  </a:cubicBezTo>
                  <a:cubicBezTo>
                    <a:pt x="93" y="111"/>
                    <a:pt x="96" y="108"/>
                    <a:pt x="96" y="106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74"/>
                    <a:pt x="88" y="66"/>
                    <a:pt x="7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415517" y="2220339"/>
            <a:ext cx="335566" cy="386984"/>
            <a:chOff x="3480176" y="2279099"/>
            <a:chExt cx="273437" cy="315335"/>
          </a:xfrm>
        </p:grpSpPr>
        <p:grpSp>
          <p:nvGrpSpPr>
            <p:cNvPr id="246" name="Group 245"/>
            <p:cNvGrpSpPr/>
            <p:nvPr/>
          </p:nvGrpSpPr>
          <p:grpSpPr>
            <a:xfrm>
              <a:off x="3480176" y="2279099"/>
              <a:ext cx="273437" cy="315335"/>
              <a:chOff x="8374062" y="3243263"/>
              <a:chExt cx="590550" cy="681038"/>
            </a:xfrm>
            <a:solidFill>
              <a:schemeClr val="tx1"/>
            </a:solidFill>
          </p:grpSpPr>
          <p:sp>
            <p:nvSpPr>
              <p:cNvPr id="247" name="Freeform 246"/>
              <p:cNvSpPr>
                <a:spLocks/>
              </p:cNvSpPr>
              <p:nvPr/>
            </p:nvSpPr>
            <p:spPr bwMode="auto">
              <a:xfrm>
                <a:off x="8805864" y="3279775"/>
                <a:ext cx="123825" cy="147638"/>
              </a:xfrm>
              <a:custGeom>
                <a:avLst/>
                <a:gdLst>
                  <a:gd name="T0" fmla="*/ 12 w 50"/>
                  <a:gd name="T1" fmla="*/ 52 h 59"/>
                  <a:gd name="T2" fmla="*/ 20 w 50"/>
                  <a:gd name="T3" fmla="*/ 57 h 59"/>
                  <a:gd name="T4" fmla="*/ 27 w 50"/>
                  <a:gd name="T5" fmla="*/ 57 h 59"/>
                  <a:gd name="T6" fmla="*/ 35 w 50"/>
                  <a:gd name="T7" fmla="*/ 52 h 59"/>
                  <a:gd name="T8" fmla="*/ 44 w 50"/>
                  <a:gd name="T9" fmla="*/ 39 h 59"/>
                  <a:gd name="T10" fmla="*/ 46 w 50"/>
                  <a:gd name="T11" fmla="*/ 39 h 59"/>
                  <a:gd name="T12" fmla="*/ 48 w 50"/>
                  <a:gd name="T13" fmla="*/ 35 h 59"/>
                  <a:gd name="T14" fmla="*/ 50 w 50"/>
                  <a:gd name="T15" fmla="*/ 30 h 59"/>
                  <a:gd name="T16" fmla="*/ 47 w 50"/>
                  <a:gd name="T17" fmla="*/ 23 h 59"/>
                  <a:gd name="T18" fmla="*/ 47 w 50"/>
                  <a:gd name="T19" fmla="*/ 23 h 59"/>
                  <a:gd name="T20" fmla="*/ 45 w 50"/>
                  <a:gd name="T21" fmla="*/ 16 h 59"/>
                  <a:gd name="T22" fmla="*/ 40 w 50"/>
                  <a:gd name="T23" fmla="*/ 9 h 59"/>
                  <a:gd name="T24" fmla="*/ 24 w 50"/>
                  <a:gd name="T25" fmla="*/ 0 h 59"/>
                  <a:gd name="T26" fmla="*/ 7 w 50"/>
                  <a:gd name="T27" fmla="*/ 9 h 59"/>
                  <a:gd name="T28" fmla="*/ 3 w 50"/>
                  <a:gd name="T29" fmla="*/ 16 h 59"/>
                  <a:gd name="T30" fmla="*/ 1 w 50"/>
                  <a:gd name="T31" fmla="*/ 26 h 59"/>
                  <a:gd name="T32" fmla="*/ 3 w 50"/>
                  <a:gd name="T33" fmla="*/ 39 h 59"/>
                  <a:gd name="T34" fmla="*/ 12 w 50"/>
                  <a:gd name="T35" fmla="*/ 5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59">
                    <a:moveTo>
                      <a:pt x="12" y="52"/>
                    </a:moveTo>
                    <a:cubicBezTo>
                      <a:pt x="20" y="57"/>
                      <a:pt x="20" y="57"/>
                      <a:pt x="20" y="57"/>
                    </a:cubicBezTo>
                    <a:cubicBezTo>
                      <a:pt x="22" y="59"/>
                      <a:pt x="25" y="59"/>
                      <a:pt x="27" y="57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40" y="49"/>
                      <a:pt x="43" y="44"/>
                      <a:pt x="44" y="39"/>
                    </a:cubicBezTo>
                    <a:cubicBezTo>
                      <a:pt x="45" y="39"/>
                      <a:pt x="45" y="39"/>
                      <a:pt x="46" y="39"/>
                    </a:cubicBezTo>
                    <a:cubicBezTo>
                      <a:pt x="47" y="39"/>
                      <a:pt x="48" y="38"/>
                      <a:pt x="48" y="35"/>
                    </a:cubicBezTo>
                    <a:cubicBezTo>
                      <a:pt x="49" y="34"/>
                      <a:pt x="50" y="32"/>
                      <a:pt x="50" y="30"/>
                    </a:cubicBezTo>
                    <a:cubicBezTo>
                      <a:pt x="50" y="26"/>
                      <a:pt x="49" y="23"/>
                      <a:pt x="47" y="23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7" y="21"/>
                      <a:pt x="46" y="18"/>
                      <a:pt x="45" y="16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36" y="3"/>
                      <a:pt x="30" y="0"/>
                      <a:pt x="24" y="0"/>
                    </a:cubicBezTo>
                    <a:cubicBezTo>
                      <a:pt x="17" y="0"/>
                      <a:pt x="11" y="3"/>
                      <a:pt x="7" y="9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1" y="19"/>
                      <a:pt x="0" y="23"/>
                      <a:pt x="1" y="26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44"/>
                      <a:pt x="7" y="49"/>
                      <a:pt x="12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247"/>
              <p:cNvSpPr>
                <a:spLocks/>
              </p:cNvSpPr>
              <p:nvPr/>
            </p:nvSpPr>
            <p:spPr bwMode="auto">
              <a:xfrm>
                <a:off x="8374062" y="3421063"/>
                <a:ext cx="590550" cy="503238"/>
              </a:xfrm>
              <a:custGeom>
                <a:avLst/>
                <a:gdLst>
                  <a:gd name="T0" fmla="*/ 156 w 238"/>
                  <a:gd name="T1" fmla="*/ 75 h 202"/>
                  <a:gd name="T2" fmla="*/ 171 w 238"/>
                  <a:gd name="T3" fmla="*/ 81 h 202"/>
                  <a:gd name="T4" fmla="*/ 184 w 238"/>
                  <a:gd name="T5" fmla="*/ 187 h 202"/>
                  <a:gd name="T6" fmla="*/ 218 w 238"/>
                  <a:gd name="T7" fmla="*/ 187 h 202"/>
                  <a:gd name="T8" fmla="*/ 229 w 238"/>
                  <a:gd name="T9" fmla="*/ 87 h 202"/>
                  <a:gd name="T10" fmla="*/ 224 w 238"/>
                  <a:gd name="T11" fmla="*/ 4 h 202"/>
                  <a:gd name="T12" fmla="*/ 219 w 238"/>
                  <a:gd name="T13" fmla="*/ 1 h 202"/>
                  <a:gd name="T14" fmla="*/ 217 w 238"/>
                  <a:gd name="T15" fmla="*/ 2 h 202"/>
                  <a:gd name="T16" fmla="*/ 211 w 238"/>
                  <a:gd name="T17" fmla="*/ 37 h 202"/>
                  <a:gd name="T18" fmla="*/ 207 w 238"/>
                  <a:gd name="T19" fmla="*/ 42 h 202"/>
                  <a:gd name="T20" fmla="*/ 203 w 238"/>
                  <a:gd name="T21" fmla="*/ 23 h 202"/>
                  <a:gd name="T22" fmla="*/ 205 w 238"/>
                  <a:gd name="T23" fmla="*/ 17 h 202"/>
                  <a:gd name="T24" fmla="*/ 204 w 238"/>
                  <a:gd name="T25" fmla="*/ 7 h 202"/>
                  <a:gd name="T26" fmla="*/ 193 w 238"/>
                  <a:gd name="T27" fmla="*/ 9 h 202"/>
                  <a:gd name="T28" fmla="*/ 195 w 238"/>
                  <a:gd name="T29" fmla="*/ 18 h 202"/>
                  <a:gd name="T30" fmla="*/ 198 w 238"/>
                  <a:gd name="T31" fmla="*/ 24 h 202"/>
                  <a:gd name="T32" fmla="*/ 196 w 238"/>
                  <a:gd name="T33" fmla="*/ 42 h 202"/>
                  <a:gd name="T34" fmla="*/ 192 w 238"/>
                  <a:gd name="T35" fmla="*/ 38 h 202"/>
                  <a:gd name="T36" fmla="*/ 188 w 238"/>
                  <a:gd name="T37" fmla="*/ 30 h 202"/>
                  <a:gd name="T38" fmla="*/ 175 w 238"/>
                  <a:gd name="T39" fmla="*/ 9 h 202"/>
                  <a:gd name="T40" fmla="*/ 140 w 238"/>
                  <a:gd name="T41" fmla="*/ 64 h 202"/>
                  <a:gd name="T42" fmla="*/ 98 w 238"/>
                  <a:gd name="T43" fmla="*/ 64 h 202"/>
                  <a:gd name="T44" fmla="*/ 63 w 238"/>
                  <a:gd name="T45" fmla="*/ 9 h 202"/>
                  <a:gd name="T46" fmla="*/ 49 w 238"/>
                  <a:gd name="T47" fmla="*/ 30 h 202"/>
                  <a:gd name="T48" fmla="*/ 46 w 238"/>
                  <a:gd name="T49" fmla="*/ 38 h 202"/>
                  <a:gd name="T50" fmla="*/ 34 w 238"/>
                  <a:gd name="T51" fmla="*/ 63 h 202"/>
                  <a:gd name="T52" fmla="*/ 25 w 238"/>
                  <a:gd name="T53" fmla="*/ 31 h 202"/>
                  <a:gd name="T54" fmla="*/ 21 w 238"/>
                  <a:gd name="T55" fmla="*/ 2 h 202"/>
                  <a:gd name="T56" fmla="*/ 14 w 238"/>
                  <a:gd name="T57" fmla="*/ 4 h 202"/>
                  <a:gd name="T58" fmla="*/ 1 w 238"/>
                  <a:gd name="T59" fmla="*/ 35 h 202"/>
                  <a:gd name="T60" fmla="*/ 12 w 238"/>
                  <a:gd name="T61" fmla="*/ 95 h 202"/>
                  <a:gd name="T62" fmla="*/ 36 w 238"/>
                  <a:gd name="T63" fmla="*/ 202 h 202"/>
                  <a:gd name="T64" fmla="*/ 61 w 238"/>
                  <a:gd name="T65" fmla="*/ 93 h 202"/>
                  <a:gd name="T66" fmla="*/ 69 w 238"/>
                  <a:gd name="T67" fmla="*/ 57 h 202"/>
                  <a:gd name="T68" fmla="*/ 82 w 238"/>
                  <a:gd name="T69" fmla="*/ 76 h 202"/>
                  <a:gd name="T70" fmla="*/ 101 w 238"/>
                  <a:gd name="T71" fmla="*/ 85 h 202"/>
                  <a:gd name="T72" fmla="*/ 114 w 238"/>
                  <a:gd name="T73" fmla="*/ 94 h 202"/>
                  <a:gd name="T74" fmla="*/ 123 w 238"/>
                  <a:gd name="T75" fmla="*/ 94 h 202"/>
                  <a:gd name="T76" fmla="*/ 137 w 238"/>
                  <a:gd name="T77" fmla="*/ 85 h 202"/>
                  <a:gd name="T78" fmla="*/ 155 w 238"/>
                  <a:gd name="T79" fmla="*/ 76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8" h="202">
                    <a:moveTo>
                      <a:pt x="155" y="76"/>
                    </a:moveTo>
                    <a:cubicBezTo>
                      <a:pt x="156" y="75"/>
                      <a:pt x="156" y="75"/>
                      <a:pt x="156" y="75"/>
                    </a:cubicBezTo>
                    <a:cubicBezTo>
                      <a:pt x="169" y="57"/>
                      <a:pt x="169" y="57"/>
                      <a:pt x="169" y="57"/>
                    </a:cubicBezTo>
                    <a:cubicBezTo>
                      <a:pt x="170" y="65"/>
                      <a:pt x="171" y="73"/>
                      <a:pt x="171" y="81"/>
                    </a:cubicBezTo>
                    <a:cubicBezTo>
                      <a:pt x="171" y="85"/>
                      <a:pt x="173" y="90"/>
                      <a:pt x="176" y="93"/>
                    </a:cubicBezTo>
                    <a:cubicBezTo>
                      <a:pt x="184" y="187"/>
                      <a:pt x="184" y="187"/>
                      <a:pt x="184" y="187"/>
                    </a:cubicBezTo>
                    <a:cubicBezTo>
                      <a:pt x="185" y="196"/>
                      <a:pt x="192" y="202"/>
                      <a:pt x="201" y="202"/>
                    </a:cubicBezTo>
                    <a:cubicBezTo>
                      <a:pt x="210" y="202"/>
                      <a:pt x="217" y="196"/>
                      <a:pt x="218" y="187"/>
                    </a:cubicBezTo>
                    <a:cubicBezTo>
                      <a:pt x="226" y="95"/>
                      <a:pt x="226" y="95"/>
                      <a:pt x="226" y="95"/>
                    </a:cubicBezTo>
                    <a:cubicBezTo>
                      <a:pt x="227" y="93"/>
                      <a:pt x="229" y="90"/>
                      <a:pt x="229" y="87"/>
                    </a:cubicBezTo>
                    <a:cubicBezTo>
                      <a:pt x="233" y="71"/>
                      <a:pt x="236" y="53"/>
                      <a:pt x="237" y="35"/>
                    </a:cubicBezTo>
                    <a:cubicBezTo>
                      <a:pt x="238" y="23"/>
                      <a:pt x="232" y="11"/>
                      <a:pt x="224" y="4"/>
                    </a:cubicBezTo>
                    <a:cubicBezTo>
                      <a:pt x="224" y="4"/>
                      <a:pt x="224" y="4"/>
                      <a:pt x="224" y="4"/>
                    </a:cubicBezTo>
                    <a:cubicBezTo>
                      <a:pt x="222" y="3"/>
                      <a:pt x="221" y="2"/>
                      <a:pt x="219" y="1"/>
                    </a:cubicBezTo>
                    <a:cubicBezTo>
                      <a:pt x="218" y="0"/>
                      <a:pt x="217" y="1"/>
                      <a:pt x="217" y="2"/>
                    </a:cubicBezTo>
                    <a:cubicBezTo>
                      <a:pt x="217" y="2"/>
                      <a:pt x="217" y="2"/>
                      <a:pt x="217" y="2"/>
                    </a:cubicBezTo>
                    <a:cubicBezTo>
                      <a:pt x="216" y="12"/>
                      <a:pt x="214" y="21"/>
                      <a:pt x="212" y="31"/>
                    </a:cubicBezTo>
                    <a:cubicBezTo>
                      <a:pt x="212" y="33"/>
                      <a:pt x="211" y="35"/>
                      <a:pt x="211" y="37"/>
                    </a:cubicBezTo>
                    <a:cubicBezTo>
                      <a:pt x="210" y="41"/>
                      <a:pt x="209" y="45"/>
                      <a:pt x="208" y="50"/>
                    </a:cubicBezTo>
                    <a:cubicBezTo>
                      <a:pt x="207" y="47"/>
                      <a:pt x="207" y="44"/>
                      <a:pt x="207" y="42"/>
                    </a:cubicBezTo>
                    <a:cubicBezTo>
                      <a:pt x="206" y="36"/>
                      <a:pt x="205" y="30"/>
                      <a:pt x="203" y="25"/>
                    </a:cubicBezTo>
                    <a:cubicBezTo>
                      <a:pt x="203" y="24"/>
                      <a:pt x="203" y="24"/>
                      <a:pt x="203" y="23"/>
                    </a:cubicBezTo>
                    <a:cubicBezTo>
                      <a:pt x="203" y="23"/>
                      <a:pt x="203" y="23"/>
                      <a:pt x="203" y="23"/>
                    </a:cubicBezTo>
                    <a:cubicBezTo>
                      <a:pt x="204" y="21"/>
                      <a:pt x="204" y="19"/>
                      <a:pt x="205" y="17"/>
                    </a:cubicBezTo>
                    <a:cubicBezTo>
                      <a:pt x="206" y="15"/>
                      <a:pt x="207" y="13"/>
                      <a:pt x="207" y="11"/>
                    </a:cubicBezTo>
                    <a:cubicBezTo>
                      <a:pt x="208" y="9"/>
                      <a:pt x="206" y="7"/>
                      <a:pt x="204" y="7"/>
                    </a:cubicBezTo>
                    <a:cubicBezTo>
                      <a:pt x="202" y="7"/>
                      <a:pt x="200" y="8"/>
                      <a:pt x="198" y="8"/>
                    </a:cubicBezTo>
                    <a:cubicBezTo>
                      <a:pt x="196" y="8"/>
                      <a:pt x="195" y="9"/>
                      <a:pt x="193" y="9"/>
                    </a:cubicBezTo>
                    <a:cubicBezTo>
                      <a:pt x="191" y="10"/>
                      <a:pt x="190" y="12"/>
                      <a:pt x="191" y="14"/>
                    </a:cubicBezTo>
                    <a:cubicBezTo>
                      <a:pt x="192" y="15"/>
                      <a:pt x="193" y="17"/>
                      <a:pt x="195" y="18"/>
                    </a:cubicBezTo>
                    <a:cubicBezTo>
                      <a:pt x="196" y="20"/>
                      <a:pt x="197" y="22"/>
                      <a:pt x="198" y="23"/>
                    </a:cubicBezTo>
                    <a:cubicBezTo>
                      <a:pt x="198" y="23"/>
                      <a:pt x="198" y="23"/>
                      <a:pt x="198" y="24"/>
                    </a:cubicBezTo>
                    <a:cubicBezTo>
                      <a:pt x="198" y="24"/>
                      <a:pt x="198" y="25"/>
                      <a:pt x="198" y="25"/>
                    </a:cubicBezTo>
                    <a:cubicBezTo>
                      <a:pt x="198" y="31"/>
                      <a:pt x="197" y="36"/>
                      <a:pt x="196" y="42"/>
                    </a:cubicBezTo>
                    <a:cubicBezTo>
                      <a:pt x="196" y="43"/>
                      <a:pt x="195" y="45"/>
                      <a:pt x="195" y="47"/>
                    </a:cubicBezTo>
                    <a:cubicBezTo>
                      <a:pt x="194" y="44"/>
                      <a:pt x="193" y="41"/>
                      <a:pt x="192" y="38"/>
                    </a:cubicBezTo>
                    <a:cubicBezTo>
                      <a:pt x="191" y="36"/>
                      <a:pt x="190" y="34"/>
                      <a:pt x="189" y="32"/>
                    </a:cubicBezTo>
                    <a:cubicBezTo>
                      <a:pt x="189" y="31"/>
                      <a:pt x="189" y="31"/>
                      <a:pt x="188" y="30"/>
                    </a:cubicBezTo>
                    <a:cubicBezTo>
                      <a:pt x="185" y="23"/>
                      <a:pt x="182" y="16"/>
                      <a:pt x="179" y="10"/>
                    </a:cubicBezTo>
                    <a:cubicBezTo>
                      <a:pt x="177" y="10"/>
                      <a:pt x="176" y="9"/>
                      <a:pt x="175" y="9"/>
                    </a:cubicBezTo>
                    <a:cubicBezTo>
                      <a:pt x="169" y="9"/>
                      <a:pt x="163" y="13"/>
                      <a:pt x="161" y="18"/>
                    </a:cubicBezTo>
                    <a:cubicBezTo>
                      <a:pt x="140" y="64"/>
                      <a:pt x="140" y="64"/>
                      <a:pt x="140" y="64"/>
                    </a:cubicBezTo>
                    <a:cubicBezTo>
                      <a:pt x="119" y="73"/>
                      <a:pt x="119" y="73"/>
                      <a:pt x="119" y="73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74" y="13"/>
                      <a:pt x="69" y="9"/>
                      <a:pt x="63" y="9"/>
                    </a:cubicBezTo>
                    <a:cubicBezTo>
                      <a:pt x="61" y="9"/>
                      <a:pt x="60" y="10"/>
                      <a:pt x="59" y="10"/>
                    </a:cubicBezTo>
                    <a:cubicBezTo>
                      <a:pt x="55" y="16"/>
                      <a:pt x="52" y="23"/>
                      <a:pt x="49" y="30"/>
                    </a:cubicBezTo>
                    <a:cubicBezTo>
                      <a:pt x="49" y="31"/>
                      <a:pt x="49" y="31"/>
                      <a:pt x="48" y="32"/>
                    </a:cubicBezTo>
                    <a:cubicBezTo>
                      <a:pt x="48" y="34"/>
                      <a:pt x="47" y="36"/>
                      <a:pt x="46" y="38"/>
                    </a:cubicBezTo>
                    <a:cubicBezTo>
                      <a:pt x="43" y="46"/>
                      <a:pt x="40" y="54"/>
                      <a:pt x="38" y="63"/>
                    </a:cubicBezTo>
                    <a:cubicBezTo>
                      <a:pt x="37" y="65"/>
                      <a:pt x="35" y="65"/>
                      <a:pt x="34" y="63"/>
                    </a:cubicBezTo>
                    <a:cubicBezTo>
                      <a:pt x="31" y="55"/>
                      <a:pt x="29" y="46"/>
                      <a:pt x="27" y="37"/>
                    </a:cubicBezTo>
                    <a:cubicBezTo>
                      <a:pt x="26" y="35"/>
                      <a:pt x="26" y="33"/>
                      <a:pt x="25" y="31"/>
                    </a:cubicBezTo>
                    <a:cubicBezTo>
                      <a:pt x="23" y="21"/>
                      <a:pt x="22" y="1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1"/>
                      <a:pt x="19" y="0"/>
                      <a:pt x="18" y="1"/>
                    </a:cubicBezTo>
                    <a:cubicBezTo>
                      <a:pt x="17" y="2"/>
                      <a:pt x="15" y="3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5" y="11"/>
                      <a:pt x="0" y="23"/>
                      <a:pt x="1" y="35"/>
                    </a:cubicBezTo>
                    <a:cubicBezTo>
                      <a:pt x="2" y="53"/>
                      <a:pt x="4" y="71"/>
                      <a:pt x="8" y="87"/>
                    </a:cubicBezTo>
                    <a:cubicBezTo>
                      <a:pt x="9" y="90"/>
                      <a:pt x="10" y="93"/>
                      <a:pt x="12" y="95"/>
                    </a:cubicBezTo>
                    <a:cubicBezTo>
                      <a:pt x="19" y="187"/>
                      <a:pt x="19" y="187"/>
                      <a:pt x="19" y="187"/>
                    </a:cubicBezTo>
                    <a:cubicBezTo>
                      <a:pt x="20" y="196"/>
                      <a:pt x="28" y="202"/>
                      <a:pt x="36" y="202"/>
                    </a:cubicBezTo>
                    <a:cubicBezTo>
                      <a:pt x="45" y="202"/>
                      <a:pt x="53" y="196"/>
                      <a:pt x="54" y="187"/>
                    </a:cubicBezTo>
                    <a:cubicBezTo>
                      <a:pt x="61" y="93"/>
                      <a:pt x="61" y="93"/>
                      <a:pt x="61" y="93"/>
                    </a:cubicBezTo>
                    <a:cubicBezTo>
                      <a:pt x="64" y="90"/>
                      <a:pt x="66" y="85"/>
                      <a:pt x="67" y="81"/>
                    </a:cubicBezTo>
                    <a:cubicBezTo>
                      <a:pt x="67" y="73"/>
                      <a:pt x="68" y="65"/>
                      <a:pt x="69" y="57"/>
                    </a:cubicBezTo>
                    <a:cubicBezTo>
                      <a:pt x="82" y="75"/>
                      <a:pt x="82" y="75"/>
                      <a:pt x="82" y="75"/>
                    </a:cubicBezTo>
                    <a:cubicBezTo>
                      <a:pt x="82" y="76"/>
                      <a:pt x="82" y="76"/>
                      <a:pt x="82" y="76"/>
                    </a:cubicBezTo>
                    <a:cubicBezTo>
                      <a:pt x="83" y="78"/>
                      <a:pt x="85" y="79"/>
                      <a:pt x="86" y="79"/>
                    </a:cubicBezTo>
                    <a:cubicBezTo>
                      <a:pt x="101" y="85"/>
                      <a:pt x="101" y="85"/>
                      <a:pt x="101" y="85"/>
                    </a:cubicBezTo>
                    <a:cubicBezTo>
                      <a:pt x="101" y="87"/>
                      <a:pt x="101" y="88"/>
                      <a:pt x="102" y="90"/>
                    </a:cubicBezTo>
                    <a:cubicBezTo>
                      <a:pt x="104" y="94"/>
                      <a:pt x="110" y="96"/>
                      <a:pt x="114" y="94"/>
                    </a:cubicBezTo>
                    <a:cubicBezTo>
                      <a:pt x="119" y="92"/>
                      <a:pt x="119" y="92"/>
                      <a:pt x="119" y="92"/>
                    </a:cubicBezTo>
                    <a:cubicBezTo>
                      <a:pt x="123" y="94"/>
                      <a:pt x="123" y="94"/>
                      <a:pt x="123" y="94"/>
                    </a:cubicBezTo>
                    <a:cubicBezTo>
                      <a:pt x="128" y="96"/>
                      <a:pt x="134" y="94"/>
                      <a:pt x="136" y="90"/>
                    </a:cubicBezTo>
                    <a:cubicBezTo>
                      <a:pt x="137" y="88"/>
                      <a:pt x="137" y="87"/>
                      <a:pt x="137" y="85"/>
                    </a:cubicBezTo>
                    <a:cubicBezTo>
                      <a:pt x="151" y="79"/>
                      <a:pt x="151" y="79"/>
                      <a:pt x="151" y="79"/>
                    </a:cubicBezTo>
                    <a:cubicBezTo>
                      <a:pt x="153" y="79"/>
                      <a:pt x="154" y="78"/>
                      <a:pt x="155" y="7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248"/>
              <p:cNvSpPr>
                <a:spLocks/>
              </p:cNvSpPr>
              <p:nvPr/>
            </p:nvSpPr>
            <p:spPr bwMode="auto">
              <a:xfrm>
                <a:off x="8374064" y="3243263"/>
                <a:ext cx="177800" cy="184150"/>
              </a:xfrm>
              <a:custGeom>
                <a:avLst/>
                <a:gdLst>
                  <a:gd name="T0" fmla="*/ 66 w 72"/>
                  <a:gd name="T1" fmla="*/ 4 h 74"/>
                  <a:gd name="T2" fmla="*/ 47 w 72"/>
                  <a:gd name="T3" fmla="*/ 3 h 74"/>
                  <a:gd name="T4" fmla="*/ 7 w 72"/>
                  <a:gd name="T5" fmla="*/ 19 h 74"/>
                  <a:gd name="T6" fmla="*/ 16 w 72"/>
                  <a:gd name="T7" fmla="*/ 39 h 74"/>
                  <a:gd name="T8" fmla="*/ 13 w 72"/>
                  <a:gd name="T9" fmla="*/ 45 h 74"/>
                  <a:gd name="T10" fmla="*/ 15 w 72"/>
                  <a:gd name="T11" fmla="*/ 50 h 74"/>
                  <a:gd name="T12" fmla="*/ 18 w 72"/>
                  <a:gd name="T13" fmla="*/ 54 h 74"/>
                  <a:gd name="T14" fmla="*/ 19 w 72"/>
                  <a:gd name="T15" fmla="*/ 54 h 74"/>
                  <a:gd name="T16" fmla="*/ 29 w 72"/>
                  <a:gd name="T17" fmla="*/ 67 h 74"/>
                  <a:gd name="T18" fmla="*/ 36 w 72"/>
                  <a:gd name="T19" fmla="*/ 72 h 74"/>
                  <a:gd name="T20" fmla="*/ 43 w 72"/>
                  <a:gd name="T21" fmla="*/ 72 h 74"/>
                  <a:gd name="T22" fmla="*/ 51 w 72"/>
                  <a:gd name="T23" fmla="*/ 67 h 74"/>
                  <a:gd name="T24" fmla="*/ 61 w 72"/>
                  <a:gd name="T25" fmla="*/ 54 h 74"/>
                  <a:gd name="T26" fmla="*/ 63 w 72"/>
                  <a:gd name="T27" fmla="*/ 41 h 74"/>
                  <a:gd name="T28" fmla="*/ 63 w 72"/>
                  <a:gd name="T29" fmla="*/ 36 h 74"/>
                  <a:gd name="T30" fmla="*/ 63 w 72"/>
                  <a:gd name="T31" fmla="*/ 36 h 74"/>
                  <a:gd name="T32" fmla="*/ 66 w 72"/>
                  <a:gd name="T33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4">
                    <a:moveTo>
                      <a:pt x="66" y="4"/>
                    </a:moveTo>
                    <a:cubicBezTo>
                      <a:pt x="59" y="0"/>
                      <a:pt x="59" y="6"/>
                      <a:pt x="47" y="3"/>
                    </a:cubicBezTo>
                    <a:cubicBezTo>
                      <a:pt x="35" y="0"/>
                      <a:pt x="14" y="9"/>
                      <a:pt x="7" y="19"/>
                    </a:cubicBezTo>
                    <a:cubicBezTo>
                      <a:pt x="0" y="29"/>
                      <a:pt x="13" y="37"/>
                      <a:pt x="16" y="39"/>
                    </a:cubicBezTo>
                    <a:cubicBezTo>
                      <a:pt x="14" y="39"/>
                      <a:pt x="13" y="42"/>
                      <a:pt x="13" y="45"/>
                    </a:cubicBezTo>
                    <a:cubicBezTo>
                      <a:pt x="13" y="47"/>
                      <a:pt x="14" y="49"/>
                      <a:pt x="15" y="50"/>
                    </a:cubicBezTo>
                    <a:cubicBezTo>
                      <a:pt x="16" y="53"/>
                      <a:pt x="17" y="54"/>
                      <a:pt x="18" y="54"/>
                    </a:cubicBezTo>
                    <a:cubicBezTo>
                      <a:pt x="18" y="54"/>
                      <a:pt x="19" y="54"/>
                      <a:pt x="19" y="54"/>
                    </a:cubicBezTo>
                    <a:cubicBezTo>
                      <a:pt x="20" y="59"/>
                      <a:pt x="24" y="64"/>
                      <a:pt x="29" y="67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39" y="74"/>
                      <a:pt x="41" y="74"/>
                      <a:pt x="43" y="72"/>
                    </a:cubicBezTo>
                    <a:cubicBezTo>
                      <a:pt x="51" y="67"/>
                      <a:pt x="51" y="67"/>
                      <a:pt x="51" y="67"/>
                    </a:cubicBezTo>
                    <a:cubicBezTo>
                      <a:pt x="56" y="64"/>
                      <a:pt x="60" y="59"/>
                      <a:pt x="61" y="54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3" y="39"/>
                      <a:pt x="63" y="38"/>
                      <a:pt x="63" y="36"/>
                    </a:cubicBezTo>
                    <a:cubicBezTo>
                      <a:pt x="63" y="36"/>
                      <a:pt x="63" y="36"/>
                      <a:pt x="63" y="36"/>
                    </a:cubicBezTo>
                    <a:cubicBezTo>
                      <a:pt x="63" y="36"/>
                      <a:pt x="72" y="9"/>
                      <a:pt x="6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602271" y="2292024"/>
              <a:ext cx="27432" cy="91440"/>
              <a:chOff x="3612427" y="2816942"/>
              <a:chExt cx="50535" cy="176927"/>
            </a:xfrm>
          </p:grpSpPr>
          <p:sp>
            <p:nvSpPr>
              <p:cNvPr id="7" name="Rounded Rectangle 6"/>
              <p:cNvSpPr/>
              <p:nvPr/>
            </p:nvSpPr>
            <p:spPr bwMode="auto">
              <a:xfrm>
                <a:off x="3612427" y="2943334"/>
                <a:ext cx="50535" cy="50535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 bwMode="auto">
              <a:xfrm>
                <a:off x="3612427" y="2816942"/>
                <a:ext cx="45719" cy="99884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3445851" y="3625510"/>
            <a:ext cx="394335" cy="354901"/>
            <a:chOff x="2857500" y="3138393"/>
            <a:chExt cx="904831" cy="814347"/>
          </a:xfrm>
        </p:grpSpPr>
        <p:sp>
          <p:nvSpPr>
            <p:cNvPr id="74" name="Freeform 73"/>
            <p:cNvSpPr>
              <a:spLocks noEditPoints="1"/>
            </p:cNvSpPr>
            <p:nvPr/>
          </p:nvSpPr>
          <p:spPr bwMode="auto">
            <a:xfrm>
              <a:off x="2857500" y="3138393"/>
              <a:ext cx="904831" cy="814347"/>
            </a:xfrm>
            <a:custGeom>
              <a:avLst/>
              <a:gdLst>
                <a:gd name="T0" fmla="*/ 402 w 460"/>
                <a:gd name="T1" fmla="*/ 85 h 414"/>
                <a:gd name="T2" fmla="*/ 387 w 460"/>
                <a:gd name="T3" fmla="*/ 42 h 414"/>
                <a:gd name="T4" fmla="*/ 256 w 460"/>
                <a:gd name="T5" fmla="*/ 52 h 414"/>
                <a:gd name="T6" fmla="*/ 268 w 460"/>
                <a:gd name="T7" fmla="*/ 29 h 414"/>
                <a:gd name="T8" fmla="*/ 248 w 460"/>
                <a:gd name="T9" fmla="*/ 0 h 414"/>
                <a:gd name="T10" fmla="*/ 214 w 460"/>
                <a:gd name="T11" fmla="*/ 3 h 414"/>
                <a:gd name="T12" fmla="*/ 199 w 460"/>
                <a:gd name="T13" fmla="*/ 35 h 414"/>
                <a:gd name="T14" fmla="*/ 93 w 460"/>
                <a:gd name="T15" fmla="*/ 52 h 414"/>
                <a:gd name="T16" fmla="*/ 49 w 460"/>
                <a:gd name="T17" fmla="*/ 67 h 414"/>
                <a:gd name="T18" fmla="*/ 1 w 460"/>
                <a:gd name="T19" fmla="*/ 211 h 414"/>
                <a:gd name="T20" fmla="*/ 4 w 460"/>
                <a:gd name="T21" fmla="*/ 223 h 414"/>
                <a:gd name="T22" fmla="*/ 146 w 460"/>
                <a:gd name="T23" fmla="*/ 223 h 414"/>
                <a:gd name="T24" fmla="*/ 149 w 460"/>
                <a:gd name="T25" fmla="*/ 211 h 414"/>
                <a:gd name="T26" fmla="*/ 94 w 460"/>
                <a:gd name="T27" fmla="*/ 79 h 414"/>
                <a:gd name="T28" fmla="*/ 216 w 460"/>
                <a:gd name="T29" fmla="*/ 365 h 414"/>
                <a:gd name="T30" fmla="*/ 165 w 460"/>
                <a:gd name="T31" fmla="*/ 365 h 414"/>
                <a:gd name="T32" fmla="*/ 66 w 460"/>
                <a:gd name="T33" fmla="*/ 376 h 414"/>
                <a:gd name="T34" fmla="*/ 60 w 460"/>
                <a:gd name="T35" fmla="*/ 408 h 414"/>
                <a:gd name="T36" fmla="*/ 402 w 460"/>
                <a:gd name="T37" fmla="*/ 414 h 414"/>
                <a:gd name="T38" fmla="*/ 408 w 460"/>
                <a:gd name="T39" fmla="*/ 382 h 414"/>
                <a:gd name="T40" fmla="*/ 366 w 460"/>
                <a:gd name="T41" fmla="*/ 376 h 414"/>
                <a:gd name="T42" fmla="*/ 305 w 460"/>
                <a:gd name="T43" fmla="*/ 365 h 414"/>
                <a:gd name="T44" fmla="*/ 251 w 460"/>
                <a:gd name="T45" fmla="*/ 79 h 414"/>
                <a:gd name="T46" fmla="*/ 368 w 460"/>
                <a:gd name="T47" fmla="*/ 82 h 414"/>
                <a:gd name="T48" fmla="*/ 310 w 460"/>
                <a:gd name="T49" fmla="*/ 219 h 414"/>
                <a:gd name="T50" fmla="*/ 382 w 460"/>
                <a:gd name="T51" fmla="*/ 269 h 414"/>
                <a:gd name="T52" fmla="*/ 460 w 460"/>
                <a:gd name="T53" fmla="*/ 215 h 414"/>
                <a:gd name="T54" fmla="*/ 73 w 460"/>
                <a:gd name="T55" fmla="*/ 91 h 414"/>
                <a:gd name="T56" fmla="*/ 77 w 460"/>
                <a:gd name="T57" fmla="*/ 90 h 414"/>
                <a:gd name="T58" fmla="*/ 21 w 460"/>
                <a:gd name="T59" fmla="*/ 206 h 414"/>
                <a:gd name="T60" fmla="*/ 382 w 460"/>
                <a:gd name="T61" fmla="*/ 90 h 414"/>
                <a:gd name="T62" fmla="*/ 387 w 460"/>
                <a:gd name="T63" fmla="*/ 91 h 414"/>
                <a:gd name="T64" fmla="*/ 330 w 460"/>
                <a:gd name="T65" fmla="*/ 20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0" h="414">
                  <a:moveTo>
                    <a:pt x="459" y="211"/>
                  </a:moveTo>
                  <a:cubicBezTo>
                    <a:pt x="402" y="85"/>
                    <a:pt x="402" y="85"/>
                    <a:pt x="402" y="85"/>
                  </a:cubicBezTo>
                  <a:cubicBezTo>
                    <a:pt x="408" y="81"/>
                    <a:pt x="411" y="74"/>
                    <a:pt x="411" y="67"/>
                  </a:cubicBezTo>
                  <a:cubicBezTo>
                    <a:pt x="411" y="53"/>
                    <a:pt x="400" y="42"/>
                    <a:pt x="387" y="42"/>
                  </a:cubicBezTo>
                  <a:cubicBezTo>
                    <a:pt x="379" y="42"/>
                    <a:pt x="372" y="46"/>
                    <a:pt x="367" y="52"/>
                  </a:cubicBezTo>
                  <a:cubicBezTo>
                    <a:pt x="256" y="52"/>
                    <a:pt x="256" y="52"/>
                    <a:pt x="256" y="52"/>
                  </a:cubicBezTo>
                  <a:cubicBezTo>
                    <a:pt x="267" y="35"/>
                    <a:pt x="267" y="35"/>
                    <a:pt x="267" y="35"/>
                  </a:cubicBezTo>
                  <a:cubicBezTo>
                    <a:pt x="269" y="33"/>
                    <a:pt x="269" y="31"/>
                    <a:pt x="268" y="29"/>
                  </a:cubicBezTo>
                  <a:cubicBezTo>
                    <a:pt x="253" y="3"/>
                    <a:pt x="253" y="3"/>
                    <a:pt x="253" y="3"/>
                  </a:cubicBezTo>
                  <a:cubicBezTo>
                    <a:pt x="252" y="1"/>
                    <a:pt x="250" y="0"/>
                    <a:pt x="248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17" y="0"/>
                    <a:pt x="215" y="1"/>
                    <a:pt x="214" y="3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198" y="31"/>
                    <a:pt x="198" y="33"/>
                    <a:pt x="199" y="35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88" y="46"/>
                    <a:pt x="81" y="42"/>
                    <a:pt x="74" y="42"/>
                  </a:cubicBezTo>
                  <a:cubicBezTo>
                    <a:pt x="60" y="42"/>
                    <a:pt x="49" y="53"/>
                    <a:pt x="49" y="67"/>
                  </a:cubicBezTo>
                  <a:cubicBezTo>
                    <a:pt x="49" y="74"/>
                    <a:pt x="52" y="80"/>
                    <a:pt x="58" y="85"/>
                  </a:cubicBezTo>
                  <a:cubicBezTo>
                    <a:pt x="1" y="211"/>
                    <a:pt x="1" y="211"/>
                    <a:pt x="1" y="211"/>
                  </a:cubicBezTo>
                  <a:cubicBezTo>
                    <a:pt x="0" y="214"/>
                    <a:pt x="0" y="216"/>
                    <a:pt x="1" y="219"/>
                  </a:cubicBezTo>
                  <a:cubicBezTo>
                    <a:pt x="2" y="221"/>
                    <a:pt x="3" y="222"/>
                    <a:pt x="4" y="223"/>
                  </a:cubicBezTo>
                  <a:cubicBezTo>
                    <a:pt x="13" y="236"/>
                    <a:pt x="37" y="269"/>
                    <a:pt x="73" y="269"/>
                  </a:cubicBezTo>
                  <a:cubicBezTo>
                    <a:pt x="98" y="269"/>
                    <a:pt x="122" y="254"/>
                    <a:pt x="146" y="223"/>
                  </a:cubicBezTo>
                  <a:cubicBezTo>
                    <a:pt x="149" y="222"/>
                    <a:pt x="151" y="219"/>
                    <a:pt x="151" y="215"/>
                  </a:cubicBezTo>
                  <a:cubicBezTo>
                    <a:pt x="151" y="214"/>
                    <a:pt x="150" y="212"/>
                    <a:pt x="149" y="211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93" y="81"/>
                    <a:pt x="94" y="80"/>
                    <a:pt x="94" y="79"/>
                  </a:cubicBezTo>
                  <a:cubicBezTo>
                    <a:pt x="216" y="79"/>
                    <a:pt x="216" y="79"/>
                    <a:pt x="216" y="79"/>
                  </a:cubicBezTo>
                  <a:cubicBezTo>
                    <a:pt x="216" y="365"/>
                    <a:pt x="216" y="365"/>
                    <a:pt x="216" y="365"/>
                  </a:cubicBezTo>
                  <a:cubicBezTo>
                    <a:pt x="166" y="365"/>
                    <a:pt x="166" y="365"/>
                    <a:pt x="166" y="365"/>
                  </a:cubicBezTo>
                  <a:cubicBezTo>
                    <a:pt x="166" y="365"/>
                    <a:pt x="166" y="365"/>
                    <a:pt x="165" y="365"/>
                  </a:cubicBezTo>
                  <a:cubicBezTo>
                    <a:pt x="105" y="376"/>
                    <a:pt x="105" y="376"/>
                    <a:pt x="105" y="376"/>
                  </a:cubicBezTo>
                  <a:cubicBezTo>
                    <a:pt x="66" y="376"/>
                    <a:pt x="66" y="376"/>
                    <a:pt x="66" y="376"/>
                  </a:cubicBezTo>
                  <a:cubicBezTo>
                    <a:pt x="63" y="376"/>
                    <a:pt x="60" y="379"/>
                    <a:pt x="60" y="382"/>
                  </a:cubicBezTo>
                  <a:cubicBezTo>
                    <a:pt x="60" y="408"/>
                    <a:pt x="60" y="408"/>
                    <a:pt x="60" y="408"/>
                  </a:cubicBezTo>
                  <a:cubicBezTo>
                    <a:pt x="60" y="411"/>
                    <a:pt x="63" y="414"/>
                    <a:pt x="66" y="414"/>
                  </a:cubicBezTo>
                  <a:cubicBezTo>
                    <a:pt x="402" y="414"/>
                    <a:pt x="402" y="414"/>
                    <a:pt x="402" y="414"/>
                  </a:cubicBezTo>
                  <a:cubicBezTo>
                    <a:pt x="405" y="414"/>
                    <a:pt x="408" y="411"/>
                    <a:pt x="408" y="408"/>
                  </a:cubicBezTo>
                  <a:cubicBezTo>
                    <a:pt x="408" y="382"/>
                    <a:pt x="408" y="382"/>
                    <a:pt x="408" y="382"/>
                  </a:cubicBezTo>
                  <a:cubicBezTo>
                    <a:pt x="408" y="379"/>
                    <a:pt x="405" y="376"/>
                    <a:pt x="402" y="376"/>
                  </a:cubicBezTo>
                  <a:cubicBezTo>
                    <a:pt x="366" y="376"/>
                    <a:pt x="366" y="376"/>
                    <a:pt x="366" y="376"/>
                  </a:cubicBezTo>
                  <a:cubicBezTo>
                    <a:pt x="306" y="365"/>
                    <a:pt x="306" y="365"/>
                    <a:pt x="306" y="365"/>
                  </a:cubicBezTo>
                  <a:cubicBezTo>
                    <a:pt x="305" y="365"/>
                    <a:pt x="305" y="365"/>
                    <a:pt x="305" y="365"/>
                  </a:cubicBezTo>
                  <a:cubicBezTo>
                    <a:pt x="251" y="365"/>
                    <a:pt x="251" y="365"/>
                    <a:pt x="251" y="365"/>
                  </a:cubicBezTo>
                  <a:cubicBezTo>
                    <a:pt x="251" y="79"/>
                    <a:pt x="251" y="79"/>
                    <a:pt x="251" y="79"/>
                  </a:cubicBezTo>
                  <a:cubicBezTo>
                    <a:pt x="366" y="79"/>
                    <a:pt x="366" y="79"/>
                    <a:pt x="366" y="79"/>
                  </a:cubicBezTo>
                  <a:cubicBezTo>
                    <a:pt x="366" y="80"/>
                    <a:pt x="367" y="81"/>
                    <a:pt x="368" y="82"/>
                  </a:cubicBezTo>
                  <a:cubicBezTo>
                    <a:pt x="310" y="211"/>
                    <a:pt x="310" y="211"/>
                    <a:pt x="310" y="211"/>
                  </a:cubicBezTo>
                  <a:cubicBezTo>
                    <a:pt x="309" y="214"/>
                    <a:pt x="309" y="217"/>
                    <a:pt x="310" y="219"/>
                  </a:cubicBezTo>
                  <a:cubicBezTo>
                    <a:pt x="311" y="221"/>
                    <a:pt x="312" y="222"/>
                    <a:pt x="314" y="223"/>
                  </a:cubicBezTo>
                  <a:cubicBezTo>
                    <a:pt x="322" y="236"/>
                    <a:pt x="346" y="269"/>
                    <a:pt x="382" y="269"/>
                  </a:cubicBezTo>
                  <a:cubicBezTo>
                    <a:pt x="407" y="269"/>
                    <a:pt x="431" y="254"/>
                    <a:pt x="455" y="223"/>
                  </a:cubicBezTo>
                  <a:cubicBezTo>
                    <a:pt x="458" y="222"/>
                    <a:pt x="460" y="219"/>
                    <a:pt x="460" y="215"/>
                  </a:cubicBezTo>
                  <a:cubicBezTo>
                    <a:pt x="460" y="214"/>
                    <a:pt x="459" y="212"/>
                    <a:pt x="459" y="211"/>
                  </a:cubicBezTo>
                  <a:close/>
                  <a:moveTo>
                    <a:pt x="73" y="91"/>
                  </a:moveTo>
                  <a:cubicBezTo>
                    <a:pt x="73" y="91"/>
                    <a:pt x="73" y="91"/>
                    <a:pt x="74" y="91"/>
                  </a:cubicBezTo>
                  <a:cubicBezTo>
                    <a:pt x="75" y="91"/>
                    <a:pt x="76" y="91"/>
                    <a:pt x="77" y="90"/>
                  </a:cubicBezTo>
                  <a:cubicBezTo>
                    <a:pt x="129" y="206"/>
                    <a:pt x="129" y="206"/>
                    <a:pt x="129" y="206"/>
                  </a:cubicBezTo>
                  <a:cubicBezTo>
                    <a:pt x="21" y="206"/>
                    <a:pt x="21" y="206"/>
                    <a:pt x="21" y="206"/>
                  </a:cubicBezTo>
                  <a:lnTo>
                    <a:pt x="73" y="91"/>
                  </a:lnTo>
                  <a:close/>
                  <a:moveTo>
                    <a:pt x="382" y="90"/>
                  </a:moveTo>
                  <a:cubicBezTo>
                    <a:pt x="384" y="91"/>
                    <a:pt x="385" y="91"/>
                    <a:pt x="387" y="91"/>
                  </a:cubicBezTo>
                  <a:cubicBezTo>
                    <a:pt x="387" y="91"/>
                    <a:pt x="387" y="91"/>
                    <a:pt x="387" y="91"/>
                  </a:cubicBezTo>
                  <a:cubicBezTo>
                    <a:pt x="439" y="206"/>
                    <a:pt x="439" y="206"/>
                    <a:pt x="439" y="206"/>
                  </a:cubicBezTo>
                  <a:cubicBezTo>
                    <a:pt x="330" y="206"/>
                    <a:pt x="330" y="206"/>
                    <a:pt x="330" y="206"/>
                  </a:cubicBezTo>
                  <a:lnTo>
                    <a:pt x="382" y="9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Chord 10"/>
            <p:cNvSpPr/>
            <p:nvPr/>
          </p:nvSpPr>
          <p:spPr bwMode="auto">
            <a:xfrm rot="17628952">
              <a:off x="2893936" y="3403309"/>
              <a:ext cx="228723" cy="228723"/>
            </a:xfrm>
            <a:prstGeom prst="chord">
              <a:avLst>
                <a:gd name="adj1" fmla="val 4767965"/>
                <a:gd name="adj2" fmla="val 13988408"/>
              </a:avLst>
            </a:prstGeom>
            <a:solidFill>
              <a:schemeClr val="accent4"/>
            </a:solidFill>
            <a:ln w="635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Chord 123"/>
            <p:cNvSpPr/>
            <p:nvPr/>
          </p:nvSpPr>
          <p:spPr bwMode="auto">
            <a:xfrm rot="17628952">
              <a:off x="3503902" y="3403309"/>
              <a:ext cx="228723" cy="228723"/>
            </a:xfrm>
            <a:prstGeom prst="chord">
              <a:avLst>
                <a:gd name="adj1" fmla="val 4767965"/>
                <a:gd name="adj2" fmla="val 13988408"/>
              </a:avLst>
            </a:prstGeom>
            <a:solidFill>
              <a:schemeClr val="accent4"/>
            </a:solidFill>
            <a:ln w="635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411661" y="3766881"/>
            <a:ext cx="382693" cy="279317"/>
            <a:chOff x="9759951" y="3071813"/>
            <a:chExt cx="1498601" cy="1093787"/>
          </a:xfrm>
          <a:solidFill>
            <a:schemeClr val="tx1"/>
          </a:solidFill>
        </p:grpSpPr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10272714" y="3371850"/>
              <a:ext cx="471488" cy="298450"/>
            </a:xfrm>
            <a:custGeom>
              <a:avLst/>
              <a:gdLst>
                <a:gd name="T0" fmla="*/ 148 w 190"/>
                <a:gd name="T1" fmla="*/ 0 h 120"/>
                <a:gd name="T2" fmla="*/ 95 w 190"/>
                <a:gd name="T3" fmla="*/ 20 h 120"/>
                <a:gd name="T4" fmla="*/ 42 w 190"/>
                <a:gd name="T5" fmla="*/ 0 h 120"/>
                <a:gd name="T6" fmla="*/ 0 w 190"/>
                <a:gd name="T7" fmla="*/ 65 h 120"/>
                <a:gd name="T8" fmla="*/ 0 w 190"/>
                <a:gd name="T9" fmla="*/ 108 h 120"/>
                <a:gd name="T10" fmla="*/ 12 w 190"/>
                <a:gd name="T11" fmla="*/ 120 h 120"/>
                <a:gd name="T12" fmla="*/ 178 w 190"/>
                <a:gd name="T13" fmla="*/ 120 h 120"/>
                <a:gd name="T14" fmla="*/ 190 w 190"/>
                <a:gd name="T15" fmla="*/ 108 h 120"/>
                <a:gd name="T16" fmla="*/ 190 w 190"/>
                <a:gd name="T17" fmla="*/ 65 h 120"/>
                <a:gd name="T18" fmla="*/ 148 w 190"/>
                <a:gd name="T1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120">
                  <a:moveTo>
                    <a:pt x="148" y="0"/>
                  </a:moveTo>
                  <a:cubicBezTo>
                    <a:pt x="134" y="12"/>
                    <a:pt x="115" y="20"/>
                    <a:pt x="95" y="20"/>
                  </a:cubicBezTo>
                  <a:cubicBezTo>
                    <a:pt x="75" y="20"/>
                    <a:pt x="56" y="12"/>
                    <a:pt x="42" y="0"/>
                  </a:cubicBezTo>
                  <a:cubicBezTo>
                    <a:pt x="19" y="11"/>
                    <a:pt x="0" y="31"/>
                    <a:pt x="0" y="65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5"/>
                    <a:pt x="5" y="120"/>
                    <a:pt x="12" y="120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85" y="120"/>
                    <a:pt x="190" y="115"/>
                    <a:pt x="190" y="108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90" y="31"/>
                    <a:pt x="172" y="11"/>
                    <a:pt x="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0366376" y="3071813"/>
              <a:ext cx="285750" cy="2825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9759951" y="3248025"/>
              <a:ext cx="425450" cy="917575"/>
            </a:xfrm>
            <a:custGeom>
              <a:avLst/>
              <a:gdLst>
                <a:gd name="T0" fmla="*/ 147 w 171"/>
                <a:gd name="T1" fmla="*/ 1 h 369"/>
                <a:gd name="T2" fmla="*/ 132 w 171"/>
                <a:gd name="T3" fmla="*/ 9 h 369"/>
                <a:gd name="T4" fmla="*/ 30 w 171"/>
                <a:gd name="T5" fmla="*/ 140 h 369"/>
                <a:gd name="T6" fmla="*/ 17 w 171"/>
                <a:gd name="T7" fmla="*/ 183 h 369"/>
                <a:gd name="T8" fmla="*/ 25 w 171"/>
                <a:gd name="T9" fmla="*/ 263 h 369"/>
                <a:gd name="T10" fmla="*/ 21 w 171"/>
                <a:gd name="T11" fmla="*/ 277 h 369"/>
                <a:gd name="T12" fmla="*/ 2 w 171"/>
                <a:gd name="T13" fmla="*/ 301 h 369"/>
                <a:gd name="T14" fmla="*/ 4 w 171"/>
                <a:gd name="T15" fmla="*/ 313 h 369"/>
                <a:gd name="T16" fmla="*/ 76 w 171"/>
                <a:gd name="T17" fmla="*/ 366 h 369"/>
                <a:gd name="T18" fmla="*/ 88 w 171"/>
                <a:gd name="T19" fmla="*/ 365 h 369"/>
                <a:gd name="T20" fmla="*/ 158 w 171"/>
                <a:gd name="T21" fmla="*/ 275 h 369"/>
                <a:gd name="T22" fmla="*/ 168 w 171"/>
                <a:gd name="T23" fmla="*/ 242 h 369"/>
                <a:gd name="T24" fmla="*/ 164 w 171"/>
                <a:gd name="T25" fmla="*/ 136 h 369"/>
                <a:gd name="T26" fmla="*/ 158 w 171"/>
                <a:gd name="T27" fmla="*/ 123 h 369"/>
                <a:gd name="T28" fmla="*/ 145 w 171"/>
                <a:gd name="T29" fmla="*/ 118 h 369"/>
                <a:gd name="T30" fmla="*/ 128 w 171"/>
                <a:gd name="T31" fmla="*/ 133 h 369"/>
                <a:gd name="T32" fmla="*/ 127 w 171"/>
                <a:gd name="T33" fmla="*/ 137 h 369"/>
                <a:gd name="T34" fmla="*/ 119 w 171"/>
                <a:gd name="T35" fmla="*/ 205 h 369"/>
                <a:gd name="T36" fmla="*/ 118 w 171"/>
                <a:gd name="T37" fmla="*/ 227 h 369"/>
                <a:gd name="T38" fmla="*/ 114 w 171"/>
                <a:gd name="T39" fmla="*/ 235 h 369"/>
                <a:gd name="T40" fmla="*/ 106 w 171"/>
                <a:gd name="T41" fmla="*/ 239 h 369"/>
                <a:gd name="T42" fmla="*/ 97 w 171"/>
                <a:gd name="T43" fmla="*/ 235 h 369"/>
                <a:gd name="T44" fmla="*/ 94 w 171"/>
                <a:gd name="T45" fmla="*/ 226 h 369"/>
                <a:gd name="T46" fmla="*/ 95 w 171"/>
                <a:gd name="T47" fmla="*/ 206 h 369"/>
                <a:gd name="T48" fmla="*/ 104 w 171"/>
                <a:gd name="T49" fmla="*/ 130 h 369"/>
                <a:gd name="T50" fmla="*/ 105 w 171"/>
                <a:gd name="T51" fmla="*/ 128 h 369"/>
                <a:gd name="T52" fmla="*/ 143 w 171"/>
                <a:gd name="T53" fmla="*/ 94 h 369"/>
                <a:gd name="T54" fmla="*/ 148 w 171"/>
                <a:gd name="T55" fmla="*/ 94 h 369"/>
                <a:gd name="T56" fmla="*/ 169 w 171"/>
                <a:gd name="T57" fmla="*/ 28 h 369"/>
                <a:gd name="T58" fmla="*/ 163 w 171"/>
                <a:gd name="T59" fmla="*/ 6 h 369"/>
                <a:gd name="T60" fmla="*/ 147 w 171"/>
                <a:gd name="T61" fmla="*/ 1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1" h="369">
                  <a:moveTo>
                    <a:pt x="147" y="1"/>
                  </a:moveTo>
                  <a:cubicBezTo>
                    <a:pt x="141" y="1"/>
                    <a:pt x="136" y="4"/>
                    <a:pt x="132" y="9"/>
                  </a:cubicBezTo>
                  <a:cubicBezTo>
                    <a:pt x="30" y="140"/>
                    <a:pt x="30" y="140"/>
                    <a:pt x="30" y="140"/>
                  </a:cubicBezTo>
                  <a:cubicBezTo>
                    <a:pt x="20" y="152"/>
                    <a:pt x="16" y="167"/>
                    <a:pt x="17" y="183"/>
                  </a:cubicBezTo>
                  <a:cubicBezTo>
                    <a:pt x="25" y="263"/>
                    <a:pt x="25" y="263"/>
                    <a:pt x="25" y="263"/>
                  </a:cubicBezTo>
                  <a:cubicBezTo>
                    <a:pt x="26" y="268"/>
                    <a:pt x="24" y="273"/>
                    <a:pt x="21" y="277"/>
                  </a:cubicBezTo>
                  <a:cubicBezTo>
                    <a:pt x="2" y="301"/>
                    <a:pt x="2" y="301"/>
                    <a:pt x="2" y="301"/>
                  </a:cubicBezTo>
                  <a:cubicBezTo>
                    <a:pt x="0" y="305"/>
                    <a:pt x="0" y="310"/>
                    <a:pt x="4" y="313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80" y="369"/>
                    <a:pt x="85" y="368"/>
                    <a:pt x="88" y="365"/>
                  </a:cubicBezTo>
                  <a:cubicBezTo>
                    <a:pt x="158" y="275"/>
                    <a:pt x="158" y="275"/>
                    <a:pt x="158" y="275"/>
                  </a:cubicBezTo>
                  <a:cubicBezTo>
                    <a:pt x="165" y="265"/>
                    <a:pt x="168" y="254"/>
                    <a:pt x="168" y="242"/>
                  </a:cubicBezTo>
                  <a:cubicBezTo>
                    <a:pt x="164" y="136"/>
                    <a:pt x="164" y="136"/>
                    <a:pt x="164" y="136"/>
                  </a:cubicBezTo>
                  <a:cubicBezTo>
                    <a:pt x="164" y="131"/>
                    <a:pt x="162" y="126"/>
                    <a:pt x="158" y="123"/>
                  </a:cubicBezTo>
                  <a:cubicBezTo>
                    <a:pt x="154" y="120"/>
                    <a:pt x="150" y="118"/>
                    <a:pt x="145" y="118"/>
                  </a:cubicBezTo>
                  <a:cubicBezTo>
                    <a:pt x="137" y="119"/>
                    <a:pt x="130" y="124"/>
                    <a:pt x="128" y="133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23" y="159"/>
                    <a:pt x="120" y="182"/>
                    <a:pt x="119" y="205"/>
                  </a:cubicBezTo>
                  <a:cubicBezTo>
                    <a:pt x="118" y="227"/>
                    <a:pt x="118" y="227"/>
                    <a:pt x="118" y="227"/>
                  </a:cubicBezTo>
                  <a:cubicBezTo>
                    <a:pt x="118" y="230"/>
                    <a:pt x="117" y="233"/>
                    <a:pt x="114" y="235"/>
                  </a:cubicBezTo>
                  <a:cubicBezTo>
                    <a:pt x="112" y="238"/>
                    <a:pt x="109" y="239"/>
                    <a:pt x="106" y="239"/>
                  </a:cubicBezTo>
                  <a:cubicBezTo>
                    <a:pt x="102" y="238"/>
                    <a:pt x="99" y="237"/>
                    <a:pt x="97" y="235"/>
                  </a:cubicBezTo>
                  <a:cubicBezTo>
                    <a:pt x="95" y="232"/>
                    <a:pt x="94" y="229"/>
                    <a:pt x="94" y="226"/>
                  </a:cubicBezTo>
                  <a:cubicBezTo>
                    <a:pt x="95" y="206"/>
                    <a:pt x="95" y="206"/>
                    <a:pt x="95" y="206"/>
                  </a:cubicBezTo>
                  <a:cubicBezTo>
                    <a:pt x="96" y="180"/>
                    <a:pt x="99" y="155"/>
                    <a:pt x="104" y="130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9" y="109"/>
                    <a:pt x="124" y="95"/>
                    <a:pt x="143" y="94"/>
                  </a:cubicBezTo>
                  <a:cubicBezTo>
                    <a:pt x="145" y="94"/>
                    <a:pt x="146" y="94"/>
                    <a:pt x="148" y="94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71" y="20"/>
                    <a:pt x="169" y="12"/>
                    <a:pt x="163" y="6"/>
                  </a:cubicBezTo>
                  <a:cubicBezTo>
                    <a:pt x="159" y="2"/>
                    <a:pt x="153" y="0"/>
                    <a:pt x="14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0831514" y="3248025"/>
              <a:ext cx="427038" cy="917575"/>
            </a:xfrm>
            <a:custGeom>
              <a:avLst/>
              <a:gdLst>
                <a:gd name="T0" fmla="*/ 169 w 172"/>
                <a:gd name="T1" fmla="*/ 301 h 369"/>
                <a:gd name="T2" fmla="*/ 150 w 172"/>
                <a:gd name="T3" fmla="*/ 277 h 369"/>
                <a:gd name="T4" fmla="*/ 146 w 172"/>
                <a:gd name="T5" fmla="*/ 263 h 369"/>
                <a:gd name="T6" fmla="*/ 154 w 172"/>
                <a:gd name="T7" fmla="*/ 183 h 369"/>
                <a:gd name="T8" fmla="*/ 142 w 172"/>
                <a:gd name="T9" fmla="*/ 140 h 369"/>
                <a:gd name="T10" fmla="*/ 39 w 172"/>
                <a:gd name="T11" fmla="*/ 9 h 369"/>
                <a:gd name="T12" fmla="*/ 24 w 172"/>
                <a:gd name="T13" fmla="*/ 1 h 369"/>
                <a:gd name="T14" fmla="*/ 8 w 172"/>
                <a:gd name="T15" fmla="*/ 6 h 369"/>
                <a:gd name="T16" fmla="*/ 3 w 172"/>
                <a:gd name="T17" fmla="*/ 28 h 369"/>
                <a:gd name="T18" fmla="*/ 23 w 172"/>
                <a:gd name="T19" fmla="*/ 94 h 369"/>
                <a:gd name="T20" fmla="*/ 28 w 172"/>
                <a:gd name="T21" fmla="*/ 94 h 369"/>
                <a:gd name="T22" fmla="*/ 67 w 172"/>
                <a:gd name="T23" fmla="*/ 128 h 369"/>
                <a:gd name="T24" fmla="*/ 67 w 172"/>
                <a:gd name="T25" fmla="*/ 130 h 369"/>
                <a:gd name="T26" fmla="*/ 77 w 172"/>
                <a:gd name="T27" fmla="*/ 206 h 369"/>
                <a:gd name="T28" fmla="*/ 77 w 172"/>
                <a:gd name="T29" fmla="*/ 226 h 369"/>
                <a:gd name="T30" fmla="*/ 74 w 172"/>
                <a:gd name="T31" fmla="*/ 235 h 369"/>
                <a:gd name="T32" fmla="*/ 66 w 172"/>
                <a:gd name="T33" fmla="*/ 239 h 369"/>
                <a:gd name="T34" fmla="*/ 57 w 172"/>
                <a:gd name="T35" fmla="*/ 235 h 369"/>
                <a:gd name="T36" fmla="*/ 53 w 172"/>
                <a:gd name="T37" fmla="*/ 227 h 369"/>
                <a:gd name="T38" fmla="*/ 52 w 172"/>
                <a:gd name="T39" fmla="*/ 205 h 369"/>
                <a:gd name="T40" fmla="*/ 44 w 172"/>
                <a:gd name="T41" fmla="*/ 137 h 369"/>
                <a:gd name="T42" fmla="*/ 43 w 172"/>
                <a:gd name="T43" fmla="*/ 133 h 369"/>
                <a:gd name="T44" fmla="*/ 26 w 172"/>
                <a:gd name="T45" fmla="*/ 118 h 369"/>
                <a:gd name="T46" fmla="*/ 13 w 172"/>
                <a:gd name="T47" fmla="*/ 123 h 369"/>
                <a:gd name="T48" fmla="*/ 7 w 172"/>
                <a:gd name="T49" fmla="*/ 136 h 369"/>
                <a:gd name="T50" fmla="*/ 4 w 172"/>
                <a:gd name="T51" fmla="*/ 242 h 369"/>
                <a:gd name="T52" fmla="*/ 13 w 172"/>
                <a:gd name="T53" fmla="*/ 275 h 369"/>
                <a:gd name="T54" fmla="*/ 83 w 172"/>
                <a:gd name="T55" fmla="*/ 365 h 369"/>
                <a:gd name="T56" fmla="*/ 95 w 172"/>
                <a:gd name="T57" fmla="*/ 366 h 369"/>
                <a:gd name="T58" fmla="*/ 167 w 172"/>
                <a:gd name="T59" fmla="*/ 313 h 369"/>
                <a:gd name="T60" fmla="*/ 169 w 172"/>
                <a:gd name="T61" fmla="*/ 301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369">
                  <a:moveTo>
                    <a:pt x="169" y="301"/>
                  </a:moveTo>
                  <a:cubicBezTo>
                    <a:pt x="150" y="277"/>
                    <a:pt x="150" y="277"/>
                    <a:pt x="150" y="277"/>
                  </a:cubicBezTo>
                  <a:cubicBezTo>
                    <a:pt x="147" y="273"/>
                    <a:pt x="146" y="268"/>
                    <a:pt x="146" y="263"/>
                  </a:cubicBezTo>
                  <a:cubicBezTo>
                    <a:pt x="154" y="183"/>
                    <a:pt x="154" y="183"/>
                    <a:pt x="154" y="183"/>
                  </a:cubicBezTo>
                  <a:cubicBezTo>
                    <a:pt x="156" y="167"/>
                    <a:pt x="151" y="152"/>
                    <a:pt x="142" y="140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6" y="4"/>
                    <a:pt x="30" y="1"/>
                    <a:pt x="24" y="1"/>
                  </a:cubicBezTo>
                  <a:cubicBezTo>
                    <a:pt x="18" y="0"/>
                    <a:pt x="13" y="2"/>
                    <a:pt x="8" y="6"/>
                  </a:cubicBezTo>
                  <a:cubicBezTo>
                    <a:pt x="2" y="12"/>
                    <a:pt x="0" y="20"/>
                    <a:pt x="3" y="28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5" y="94"/>
                    <a:pt x="26" y="94"/>
                    <a:pt x="28" y="94"/>
                  </a:cubicBezTo>
                  <a:cubicBezTo>
                    <a:pt x="47" y="95"/>
                    <a:pt x="63" y="109"/>
                    <a:pt x="67" y="128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73" y="155"/>
                    <a:pt x="76" y="180"/>
                    <a:pt x="77" y="206"/>
                  </a:cubicBezTo>
                  <a:cubicBezTo>
                    <a:pt x="77" y="226"/>
                    <a:pt x="77" y="226"/>
                    <a:pt x="77" y="226"/>
                  </a:cubicBezTo>
                  <a:cubicBezTo>
                    <a:pt x="77" y="229"/>
                    <a:pt x="76" y="232"/>
                    <a:pt x="74" y="235"/>
                  </a:cubicBezTo>
                  <a:cubicBezTo>
                    <a:pt x="72" y="237"/>
                    <a:pt x="69" y="238"/>
                    <a:pt x="66" y="239"/>
                  </a:cubicBezTo>
                  <a:cubicBezTo>
                    <a:pt x="62" y="239"/>
                    <a:pt x="59" y="238"/>
                    <a:pt x="57" y="235"/>
                  </a:cubicBezTo>
                  <a:cubicBezTo>
                    <a:pt x="55" y="233"/>
                    <a:pt x="53" y="230"/>
                    <a:pt x="53" y="227"/>
                  </a:cubicBezTo>
                  <a:cubicBezTo>
                    <a:pt x="52" y="205"/>
                    <a:pt x="52" y="205"/>
                    <a:pt x="52" y="205"/>
                  </a:cubicBezTo>
                  <a:cubicBezTo>
                    <a:pt x="52" y="182"/>
                    <a:pt x="49" y="159"/>
                    <a:pt x="44" y="137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41" y="124"/>
                    <a:pt x="34" y="119"/>
                    <a:pt x="26" y="118"/>
                  </a:cubicBezTo>
                  <a:cubicBezTo>
                    <a:pt x="21" y="118"/>
                    <a:pt x="17" y="120"/>
                    <a:pt x="13" y="123"/>
                  </a:cubicBezTo>
                  <a:cubicBezTo>
                    <a:pt x="10" y="126"/>
                    <a:pt x="8" y="131"/>
                    <a:pt x="7" y="136"/>
                  </a:cubicBezTo>
                  <a:cubicBezTo>
                    <a:pt x="4" y="242"/>
                    <a:pt x="4" y="242"/>
                    <a:pt x="4" y="242"/>
                  </a:cubicBezTo>
                  <a:cubicBezTo>
                    <a:pt x="3" y="254"/>
                    <a:pt x="7" y="265"/>
                    <a:pt x="13" y="275"/>
                  </a:cubicBezTo>
                  <a:cubicBezTo>
                    <a:pt x="83" y="365"/>
                    <a:pt x="83" y="365"/>
                    <a:pt x="83" y="365"/>
                  </a:cubicBezTo>
                  <a:cubicBezTo>
                    <a:pt x="86" y="368"/>
                    <a:pt x="91" y="369"/>
                    <a:pt x="95" y="366"/>
                  </a:cubicBezTo>
                  <a:cubicBezTo>
                    <a:pt x="167" y="313"/>
                    <a:pt x="167" y="313"/>
                    <a:pt x="167" y="313"/>
                  </a:cubicBezTo>
                  <a:cubicBezTo>
                    <a:pt x="171" y="310"/>
                    <a:pt x="172" y="305"/>
                    <a:pt x="169" y="3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9" name="Group 128"/>
          <p:cNvGrpSpPr/>
          <p:nvPr/>
        </p:nvGrpSpPr>
        <p:grpSpPr>
          <a:xfrm rot="1800000">
            <a:off x="8455660" y="5282039"/>
            <a:ext cx="280269" cy="440964"/>
            <a:chOff x="3743326" y="2994025"/>
            <a:chExt cx="822325" cy="1293813"/>
          </a:xfrm>
        </p:grpSpPr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3743326" y="2994025"/>
              <a:ext cx="822325" cy="909638"/>
            </a:xfrm>
            <a:custGeom>
              <a:avLst/>
              <a:gdLst>
                <a:gd name="T0" fmla="*/ 330 w 331"/>
                <a:gd name="T1" fmla="*/ 237 h 366"/>
                <a:gd name="T2" fmla="*/ 319 w 331"/>
                <a:gd name="T3" fmla="*/ 220 h 366"/>
                <a:gd name="T4" fmla="*/ 292 w 331"/>
                <a:gd name="T5" fmla="*/ 200 h 366"/>
                <a:gd name="T6" fmla="*/ 293 w 331"/>
                <a:gd name="T7" fmla="*/ 189 h 366"/>
                <a:gd name="T8" fmla="*/ 289 w 331"/>
                <a:gd name="T9" fmla="*/ 170 h 366"/>
                <a:gd name="T10" fmla="*/ 282 w 331"/>
                <a:gd name="T11" fmla="*/ 171 h 366"/>
                <a:gd name="T12" fmla="*/ 275 w 331"/>
                <a:gd name="T13" fmla="*/ 170 h 366"/>
                <a:gd name="T14" fmla="*/ 272 w 331"/>
                <a:gd name="T15" fmla="*/ 186 h 366"/>
                <a:gd name="T16" fmla="*/ 245 w 331"/>
                <a:gd name="T17" fmla="*/ 167 h 366"/>
                <a:gd name="T18" fmla="*/ 247 w 331"/>
                <a:gd name="T19" fmla="*/ 154 h 366"/>
                <a:gd name="T20" fmla="*/ 243 w 331"/>
                <a:gd name="T21" fmla="*/ 135 h 366"/>
                <a:gd name="T22" fmla="*/ 236 w 331"/>
                <a:gd name="T23" fmla="*/ 136 h 366"/>
                <a:gd name="T24" fmla="*/ 230 w 331"/>
                <a:gd name="T25" fmla="*/ 135 h 366"/>
                <a:gd name="T26" fmla="*/ 226 w 331"/>
                <a:gd name="T27" fmla="*/ 153 h 366"/>
                <a:gd name="T28" fmla="*/ 193 w 331"/>
                <a:gd name="T29" fmla="*/ 130 h 366"/>
                <a:gd name="T30" fmla="*/ 187 w 331"/>
                <a:gd name="T31" fmla="*/ 36 h 366"/>
                <a:gd name="T32" fmla="*/ 166 w 331"/>
                <a:gd name="T33" fmla="*/ 0 h 366"/>
                <a:gd name="T34" fmla="*/ 145 w 331"/>
                <a:gd name="T35" fmla="*/ 36 h 366"/>
                <a:gd name="T36" fmla="*/ 139 w 331"/>
                <a:gd name="T37" fmla="*/ 130 h 366"/>
                <a:gd name="T38" fmla="*/ 106 w 331"/>
                <a:gd name="T39" fmla="*/ 153 h 366"/>
                <a:gd name="T40" fmla="*/ 102 w 331"/>
                <a:gd name="T41" fmla="*/ 135 h 366"/>
                <a:gd name="T42" fmla="*/ 95 w 331"/>
                <a:gd name="T43" fmla="*/ 136 h 366"/>
                <a:gd name="T44" fmla="*/ 88 w 331"/>
                <a:gd name="T45" fmla="*/ 135 h 366"/>
                <a:gd name="T46" fmla="*/ 84 w 331"/>
                <a:gd name="T47" fmla="*/ 154 h 366"/>
                <a:gd name="T48" fmla="*/ 86 w 331"/>
                <a:gd name="T49" fmla="*/ 167 h 366"/>
                <a:gd name="T50" fmla="*/ 60 w 331"/>
                <a:gd name="T51" fmla="*/ 186 h 366"/>
                <a:gd name="T52" fmla="*/ 56 w 331"/>
                <a:gd name="T53" fmla="*/ 170 h 366"/>
                <a:gd name="T54" fmla="*/ 49 w 331"/>
                <a:gd name="T55" fmla="*/ 171 h 366"/>
                <a:gd name="T56" fmla="*/ 42 w 331"/>
                <a:gd name="T57" fmla="*/ 170 h 366"/>
                <a:gd name="T58" fmla="*/ 38 w 331"/>
                <a:gd name="T59" fmla="*/ 189 h 366"/>
                <a:gd name="T60" fmla="*/ 40 w 331"/>
                <a:gd name="T61" fmla="*/ 200 h 366"/>
                <a:gd name="T62" fmla="*/ 13 w 331"/>
                <a:gd name="T63" fmla="*/ 220 h 366"/>
                <a:gd name="T64" fmla="*/ 1 w 331"/>
                <a:gd name="T65" fmla="*/ 237 h 366"/>
                <a:gd name="T66" fmla="*/ 14 w 331"/>
                <a:gd name="T67" fmla="*/ 254 h 366"/>
                <a:gd name="T68" fmla="*/ 138 w 331"/>
                <a:gd name="T69" fmla="*/ 214 h 366"/>
                <a:gd name="T70" fmla="*/ 147 w 331"/>
                <a:gd name="T71" fmla="*/ 322 h 366"/>
                <a:gd name="T72" fmla="*/ 109 w 331"/>
                <a:gd name="T73" fmla="*/ 355 h 366"/>
                <a:gd name="T74" fmla="*/ 115 w 331"/>
                <a:gd name="T75" fmla="*/ 366 h 366"/>
                <a:gd name="T76" fmla="*/ 166 w 331"/>
                <a:gd name="T77" fmla="*/ 356 h 366"/>
                <a:gd name="T78" fmla="*/ 216 w 331"/>
                <a:gd name="T79" fmla="*/ 366 h 366"/>
                <a:gd name="T80" fmla="*/ 222 w 331"/>
                <a:gd name="T81" fmla="*/ 355 h 366"/>
                <a:gd name="T82" fmla="*/ 184 w 331"/>
                <a:gd name="T83" fmla="*/ 322 h 366"/>
                <a:gd name="T84" fmla="*/ 194 w 331"/>
                <a:gd name="T85" fmla="*/ 214 h 366"/>
                <a:gd name="T86" fmla="*/ 317 w 331"/>
                <a:gd name="T87" fmla="*/ 254 h 366"/>
                <a:gd name="T88" fmla="*/ 330 w 331"/>
                <a:gd name="T89" fmla="*/ 237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1" h="366">
                  <a:moveTo>
                    <a:pt x="330" y="237"/>
                  </a:moveTo>
                  <a:cubicBezTo>
                    <a:pt x="330" y="225"/>
                    <a:pt x="319" y="220"/>
                    <a:pt x="319" y="220"/>
                  </a:cubicBezTo>
                  <a:cubicBezTo>
                    <a:pt x="292" y="200"/>
                    <a:pt x="292" y="200"/>
                    <a:pt x="292" y="200"/>
                  </a:cubicBezTo>
                  <a:cubicBezTo>
                    <a:pt x="293" y="197"/>
                    <a:pt x="293" y="193"/>
                    <a:pt x="293" y="189"/>
                  </a:cubicBezTo>
                  <a:cubicBezTo>
                    <a:pt x="293" y="181"/>
                    <a:pt x="292" y="174"/>
                    <a:pt x="289" y="170"/>
                  </a:cubicBezTo>
                  <a:cubicBezTo>
                    <a:pt x="287" y="171"/>
                    <a:pt x="285" y="171"/>
                    <a:pt x="282" y="171"/>
                  </a:cubicBezTo>
                  <a:cubicBezTo>
                    <a:pt x="280" y="171"/>
                    <a:pt x="278" y="170"/>
                    <a:pt x="275" y="170"/>
                  </a:cubicBezTo>
                  <a:cubicBezTo>
                    <a:pt x="273" y="174"/>
                    <a:pt x="272" y="180"/>
                    <a:pt x="272" y="186"/>
                  </a:cubicBezTo>
                  <a:cubicBezTo>
                    <a:pt x="245" y="167"/>
                    <a:pt x="245" y="167"/>
                    <a:pt x="245" y="167"/>
                  </a:cubicBezTo>
                  <a:cubicBezTo>
                    <a:pt x="247" y="164"/>
                    <a:pt x="247" y="159"/>
                    <a:pt x="247" y="154"/>
                  </a:cubicBezTo>
                  <a:cubicBezTo>
                    <a:pt x="247" y="146"/>
                    <a:pt x="246" y="139"/>
                    <a:pt x="243" y="135"/>
                  </a:cubicBezTo>
                  <a:cubicBezTo>
                    <a:pt x="241" y="135"/>
                    <a:pt x="239" y="136"/>
                    <a:pt x="236" y="136"/>
                  </a:cubicBezTo>
                  <a:cubicBezTo>
                    <a:pt x="234" y="136"/>
                    <a:pt x="232" y="135"/>
                    <a:pt x="230" y="135"/>
                  </a:cubicBezTo>
                  <a:cubicBezTo>
                    <a:pt x="227" y="139"/>
                    <a:pt x="226" y="146"/>
                    <a:pt x="226" y="153"/>
                  </a:cubicBezTo>
                  <a:cubicBezTo>
                    <a:pt x="193" y="130"/>
                    <a:pt x="193" y="130"/>
                    <a:pt x="193" y="130"/>
                  </a:cubicBezTo>
                  <a:cubicBezTo>
                    <a:pt x="191" y="78"/>
                    <a:pt x="187" y="36"/>
                    <a:pt x="187" y="36"/>
                  </a:cubicBezTo>
                  <a:cubicBezTo>
                    <a:pt x="184" y="1"/>
                    <a:pt x="166" y="0"/>
                    <a:pt x="166" y="0"/>
                  </a:cubicBezTo>
                  <a:cubicBezTo>
                    <a:pt x="166" y="0"/>
                    <a:pt x="147" y="1"/>
                    <a:pt x="145" y="36"/>
                  </a:cubicBezTo>
                  <a:cubicBezTo>
                    <a:pt x="145" y="36"/>
                    <a:pt x="141" y="78"/>
                    <a:pt x="139" y="130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6" y="146"/>
                    <a:pt x="104" y="139"/>
                    <a:pt x="102" y="135"/>
                  </a:cubicBezTo>
                  <a:cubicBezTo>
                    <a:pt x="100" y="135"/>
                    <a:pt x="97" y="136"/>
                    <a:pt x="95" y="136"/>
                  </a:cubicBezTo>
                  <a:cubicBezTo>
                    <a:pt x="93" y="136"/>
                    <a:pt x="90" y="135"/>
                    <a:pt x="88" y="135"/>
                  </a:cubicBezTo>
                  <a:cubicBezTo>
                    <a:pt x="86" y="139"/>
                    <a:pt x="84" y="146"/>
                    <a:pt x="84" y="154"/>
                  </a:cubicBezTo>
                  <a:cubicBezTo>
                    <a:pt x="84" y="159"/>
                    <a:pt x="85" y="164"/>
                    <a:pt x="86" y="167"/>
                  </a:cubicBezTo>
                  <a:cubicBezTo>
                    <a:pt x="60" y="186"/>
                    <a:pt x="60" y="186"/>
                    <a:pt x="60" y="186"/>
                  </a:cubicBezTo>
                  <a:cubicBezTo>
                    <a:pt x="60" y="180"/>
                    <a:pt x="58" y="174"/>
                    <a:pt x="56" y="170"/>
                  </a:cubicBezTo>
                  <a:cubicBezTo>
                    <a:pt x="54" y="171"/>
                    <a:pt x="52" y="171"/>
                    <a:pt x="49" y="171"/>
                  </a:cubicBezTo>
                  <a:cubicBezTo>
                    <a:pt x="47" y="171"/>
                    <a:pt x="44" y="171"/>
                    <a:pt x="42" y="170"/>
                  </a:cubicBezTo>
                  <a:cubicBezTo>
                    <a:pt x="40" y="174"/>
                    <a:pt x="38" y="181"/>
                    <a:pt x="38" y="189"/>
                  </a:cubicBezTo>
                  <a:cubicBezTo>
                    <a:pt x="38" y="193"/>
                    <a:pt x="39" y="197"/>
                    <a:pt x="40" y="200"/>
                  </a:cubicBezTo>
                  <a:cubicBezTo>
                    <a:pt x="13" y="220"/>
                    <a:pt x="13" y="220"/>
                    <a:pt x="13" y="220"/>
                  </a:cubicBezTo>
                  <a:cubicBezTo>
                    <a:pt x="13" y="220"/>
                    <a:pt x="2" y="225"/>
                    <a:pt x="1" y="237"/>
                  </a:cubicBezTo>
                  <a:cubicBezTo>
                    <a:pt x="0" y="249"/>
                    <a:pt x="0" y="255"/>
                    <a:pt x="14" y="254"/>
                  </a:cubicBezTo>
                  <a:cubicBezTo>
                    <a:pt x="138" y="214"/>
                    <a:pt x="138" y="214"/>
                    <a:pt x="138" y="214"/>
                  </a:cubicBezTo>
                  <a:cubicBezTo>
                    <a:pt x="140" y="274"/>
                    <a:pt x="147" y="322"/>
                    <a:pt x="147" y="322"/>
                  </a:cubicBezTo>
                  <a:cubicBezTo>
                    <a:pt x="109" y="355"/>
                    <a:pt x="109" y="355"/>
                    <a:pt x="109" y="355"/>
                  </a:cubicBezTo>
                  <a:cubicBezTo>
                    <a:pt x="115" y="366"/>
                    <a:pt x="115" y="366"/>
                    <a:pt x="115" y="366"/>
                  </a:cubicBezTo>
                  <a:cubicBezTo>
                    <a:pt x="166" y="356"/>
                    <a:pt x="166" y="356"/>
                    <a:pt x="166" y="356"/>
                  </a:cubicBezTo>
                  <a:cubicBezTo>
                    <a:pt x="216" y="366"/>
                    <a:pt x="216" y="366"/>
                    <a:pt x="216" y="366"/>
                  </a:cubicBezTo>
                  <a:cubicBezTo>
                    <a:pt x="222" y="355"/>
                    <a:pt x="222" y="355"/>
                    <a:pt x="222" y="355"/>
                  </a:cubicBezTo>
                  <a:cubicBezTo>
                    <a:pt x="184" y="322"/>
                    <a:pt x="184" y="322"/>
                    <a:pt x="184" y="322"/>
                  </a:cubicBezTo>
                  <a:cubicBezTo>
                    <a:pt x="184" y="322"/>
                    <a:pt x="192" y="274"/>
                    <a:pt x="194" y="214"/>
                  </a:cubicBezTo>
                  <a:cubicBezTo>
                    <a:pt x="317" y="254"/>
                    <a:pt x="317" y="254"/>
                    <a:pt x="317" y="254"/>
                  </a:cubicBezTo>
                  <a:cubicBezTo>
                    <a:pt x="331" y="255"/>
                    <a:pt x="331" y="249"/>
                    <a:pt x="330" y="23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3756026" y="3660775"/>
              <a:ext cx="74613" cy="627063"/>
            </a:xfrm>
            <a:custGeom>
              <a:avLst/>
              <a:gdLst>
                <a:gd name="T0" fmla="*/ 0 w 47"/>
                <a:gd name="T1" fmla="*/ 14 h 395"/>
                <a:gd name="T2" fmla="*/ 9 w 47"/>
                <a:gd name="T3" fmla="*/ 395 h 395"/>
                <a:gd name="T4" fmla="*/ 42 w 47"/>
                <a:gd name="T5" fmla="*/ 23 h 395"/>
                <a:gd name="T6" fmla="*/ 47 w 47"/>
                <a:gd name="T7" fmla="*/ 0 h 395"/>
                <a:gd name="T8" fmla="*/ 0 w 47"/>
                <a:gd name="T9" fmla="*/ 1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95">
                  <a:moveTo>
                    <a:pt x="0" y="14"/>
                  </a:moveTo>
                  <a:lnTo>
                    <a:pt x="9" y="395"/>
                  </a:lnTo>
                  <a:lnTo>
                    <a:pt x="42" y="23"/>
                  </a:lnTo>
                  <a:lnTo>
                    <a:pt x="47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3879851" y="3627438"/>
              <a:ext cx="44450" cy="406400"/>
            </a:xfrm>
            <a:custGeom>
              <a:avLst/>
              <a:gdLst>
                <a:gd name="T0" fmla="*/ 0 w 28"/>
                <a:gd name="T1" fmla="*/ 10 h 256"/>
                <a:gd name="T2" fmla="*/ 6 w 28"/>
                <a:gd name="T3" fmla="*/ 256 h 256"/>
                <a:gd name="T4" fmla="*/ 26 w 28"/>
                <a:gd name="T5" fmla="*/ 16 h 256"/>
                <a:gd name="T6" fmla="*/ 28 w 28"/>
                <a:gd name="T7" fmla="*/ 0 h 256"/>
                <a:gd name="T8" fmla="*/ 0 w 28"/>
                <a:gd name="T9" fmla="*/ 1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56">
                  <a:moveTo>
                    <a:pt x="0" y="10"/>
                  </a:moveTo>
                  <a:lnTo>
                    <a:pt x="6" y="256"/>
                  </a:lnTo>
                  <a:lnTo>
                    <a:pt x="26" y="16"/>
                  </a:lnTo>
                  <a:lnTo>
                    <a:pt x="28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4481514" y="3660775"/>
              <a:ext cx="71438" cy="627063"/>
            </a:xfrm>
            <a:custGeom>
              <a:avLst/>
              <a:gdLst>
                <a:gd name="T0" fmla="*/ 45 w 45"/>
                <a:gd name="T1" fmla="*/ 14 h 395"/>
                <a:gd name="T2" fmla="*/ 37 w 45"/>
                <a:gd name="T3" fmla="*/ 395 h 395"/>
                <a:gd name="T4" fmla="*/ 3 w 45"/>
                <a:gd name="T5" fmla="*/ 23 h 395"/>
                <a:gd name="T6" fmla="*/ 0 w 45"/>
                <a:gd name="T7" fmla="*/ 0 h 395"/>
                <a:gd name="T8" fmla="*/ 45 w 45"/>
                <a:gd name="T9" fmla="*/ 1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95">
                  <a:moveTo>
                    <a:pt x="45" y="14"/>
                  </a:moveTo>
                  <a:lnTo>
                    <a:pt x="37" y="395"/>
                  </a:lnTo>
                  <a:lnTo>
                    <a:pt x="3" y="23"/>
                  </a:lnTo>
                  <a:lnTo>
                    <a:pt x="0" y="0"/>
                  </a:lnTo>
                  <a:lnTo>
                    <a:pt x="45" y="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4384676" y="3627438"/>
              <a:ext cx="46038" cy="406400"/>
            </a:xfrm>
            <a:custGeom>
              <a:avLst/>
              <a:gdLst>
                <a:gd name="T0" fmla="*/ 29 w 29"/>
                <a:gd name="T1" fmla="*/ 10 h 256"/>
                <a:gd name="T2" fmla="*/ 23 w 29"/>
                <a:gd name="T3" fmla="*/ 256 h 256"/>
                <a:gd name="T4" fmla="*/ 1 w 29"/>
                <a:gd name="T5" fmla="*/ 16 h 256"/>
                <a:gd name="T6" fmla="*/ 0 w 29"/>
                <a:gd name="T7" fmla="*/ 0 h 256"/>
                <a:gd name="T8" fmla="*/ 29 w 29"/>
                <a:gd name="T9" fmla="*/ 1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56">
                  <a:moveTo>
                    <a:pt x="29" y="10"/>
                  </a:moveTo>
                  <a:lnTo>
                    <a:pt x="23" y="256"/>
                  </a:lnTo>
                  <a:lnTo>
                    <a:pt x="1" y="16"/>
                  </a:lnTo>
                  <a:lnTo>
                    <a:pt x="0" y="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8419578" y="4610550"/>
            <a:ext cx="387970" cy="417672"/>
            <a:chOff x="5393" y="2976"/>
            <a:chExt cx="209" cy="225"/>
          </a:xfrm>
        </p:grpSpPr>
        <p:sp>
          <p:nvSpPr>
            <p:cNvPr id="17" name="Freeform 5"/>
            <p:cNvSpPr>
              <a:spLocks noEditPoints="1"/>
            </p:cNvSpPr>
            <p:nvPr/>
          </p:nvSpPr>
          <p:spPr bwMode="auto">
            <a:xfrm>
              <a:off x="5482" y="3147"/>
              <a:ext cx="120" cy="54"/>
            </a:xfrm>
            <a:custGeom>
              <a:avLst/>
              <a:gdLst>
                <a:gd name="T0" fmla="*/ 562 w 591"/>
                <a:gd name="T1" fmla="*/ 0 h 267"/>
                <a:gd name="T2" fmla="*/ 28 w 591"/>
                <a:gd name="T3" fmla="*/ 0 h 267"/>
                <a:gd name="T4" fmla="*/ 0 w 591"/>
                <a:gd name="T5" fmla="*/ 28 h 267"/>
                <a:gd name="T6" fmla="*/ 0 w 591"/>
                <a:gd name="T7" fmla="*/ 238 h 267"/>
                <a:gd name="T8" fmla="*/ 28 w 591"/>
                <a:gd name="T9" fmla="*/ 267 h 267"/>
                <a:gd name="T10" fmla="*/ 562 w 591"/>
                <a:gd name="T11" fmla="*/ 267 h 267"/>
                <a:gd name="T12" fmla="*/ 591 w 591"/>
                <a:gd name="T13" fmla="*/ 238 h 267"/>
                <a:gd name="T14" fmla="*/ 591 w 591"/>
                <a:gd name="T15" fmla="*/ 28 h 267"/>
                <a:gd name="T16" fmla="*/ 562 w 591"/>
                <a:gd name="T17" fmla="*/ 0 h 267"/>
                <a:gd name="T18" fmla="*/ 357 w 591"/>
                <a:gd name="T19" fmla="*/ 138 h 267"/>
                <a:gd name="T20" fmla="*/ 300 w 591"/>
                <a:gd name="T21" fmla="*/ 195 h 267"/>
                <a:gd name="T22" fmla="*/ 291 w 591"/>
                <a:gd name="T23" fmla="*/ 195 h 267"/>
                <a:gd name="T24" fmla="*/ 234 w 591"/>
                <a:gd name="T25" fmla="*/ 139 h 267"/>
                <a:gd name="T26" fmla="*/ 226 w 591"/>
                <a:gd name="T27" fmla="*/ 95 h 267"/>
                <a:gd name="T28" fmla="*/ 287 w 591"/>
                <a:gd name="T29" fmla="*/ 84 h 267"/>
                <a:gd name="T30" fmla="*/ 295 w 591"/>
                <a:gd name="T31" fmla="*/ 93 h 267"/>
                <a:gd name="T32" fmla="*/ 303 w 591"/>
                <a:gd name="T33" fmla="*/ 85 h 267"/>
                <a:gd name="T34" fmla="*/ 347 w 591"/>
                <a:gd name="T35" fmla="*/ 77 h 267"/>
                <a:gd name="T36" fmla="*/ 357 w 591"/>
                <a:gd name="T37" fmla="*/ 13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1" h="267">
                  <a:moveTo>
                    <a:pt x="56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54"/>
                    <a:pt x="13" y="267"/>
                    <a:pt x="28" y="267"/>
                  </a:cubicBezTo>
                  <a:cubicBezTo>
                    <a:pt x="562" y="267"/>
                    <a:pt x="562" y="267"/>
                    <a:pt x="562" y="267"/>
                  </a:cubicBezTo>
                  <a:cubicBezTo>
                    <a:pt x="578" y="267"/>
                    <a:pt x="591" y="254"/>
                    <a:pt x="591" y="238"/>
                  </a:cubicBezTo>
                  <a:cubicBezTo>
                    <a:pt x="591" y="28"/>
                    <a:pt x="591" y="28"/>
                    <a:pt x="591" y="28"/>
                  </a:cubicBezTo>
                  <a:cubicBezTo>
                    <a:pt x="591" y="13"/>
                    <a:pt x="578" y="0"/>
                    <a:pt x="562" y="0"/>
                  </a:cubicBezTo>
                  <a:close/>
                  <a:moveTo>
                    <a:pt x="357" y="138"/>
                  </a:moveTo>
                  <a:cubicBezTo>
                    <a:pt x="300" y="195"/>
                    <a:pt x="300" y="195"/>
                    <a:pt x="300" y="195"/>
                  </a:cubicBezTo>
                  <a:cubicBezTo>
                    <a:pt x="298" y="198"/>
                    <a:pt x="293" y="198"/>
                    <a:pt x="291" y="195"/>
                  </a:cubicBezTo>
                  <a:cubicBezTo>
                    <a:pt x="234" y="139"/>
                    <a:pt x="234" y="139"/>
                    <a:pt x="234" y="139"/>
                  </a:cubicBezTo>
                  <a:cubicBezTo>
                    <a:pt x="223" y="127"/>
                    <a:pt x="219" y="109"/>
                    <a:pt x="226" y="95"/>
                  </a:cubicBezTo>
                  <a:cubicBezTo>
                    <a:pt x="239" y="70"/>
                    <a:pt x="269" y="67"/>
                    <a:pt x="287" y="84"/>
                  </a:cubicBezTo>
                  <a:cubicBezTo>
                    <a:pt x="295" y="93"/>
                    <a:pt x="295" y="93"/>
                    <a:pt x="295" y="93"/>
                  </a:cubicBezTo>
                  <a:cubicBezTo>
                    <a:pt x="303" y="85"/>
                    <a:pt x="303" y="85"/>
                    <a:pt x="303" y="85"/>
                  </a:cubicBezTo>
                  <a:cubicBezTo>
                    <a:pt x="315" y="74"/>
                    <a:pt x="333" y="70"/>
                    <a:pt x="347" y="77"/>
                  </a:cubicBezTo>
                  <a:cubicBezTo>
                    <a:pt x="372" y="90"/>
                    <a:pt x="375" y="120"/>
                    <a:pt x="357" y="1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5393" y="2976"/>
              <a:ext cx="197" cy="163"/>
            </a:xfrm>
            <a:custGeom>
              <a:avLst/>
              <a:gdLst>
                <a:gd name="T0" fmla="*/ 845 w 969"/>
                <a:gd name="T1" fmla="*/ 380 h 801"/>
                <a:gd name="T2" fmla="*/ 880 w 969"/>
                <a:gd name="T3" fmla="*/ 257 h 801"/>
                <a:gd name="T4" fmla="*/ 829 w 969"/>
                <a:gd name="T5" fmla="*/ 125 h 801"/>
                <a:gd name="T6" fmla="*/ 685 w 969"/>
                <a:gd name="T7" fmla="*/ 81 h 801"/>
                <a:gd name="T8" fmla="*/ 430 w 969"/>
                <a:gd name="T9" fmla="*/ 176 h 801"/>
                <a:gd name="T10" fmla="*/ 358 w 969"/>
                <a:gd name="T11" fmla="*/ 138 h 801"/>
                <a:gd name="T12" fmla="*/ 227 w 969"/>
                <a:gd name="T13" fmla="*/ 173 h 801"/>
                <a:gd name="T14" fmla="*/ 0 w 969"/>
                <a:gd name="T15" fmla="*/ 396 h 801"/>
                <a:gd name="T16" fmla="*/ 227 w 969"/>
                <a:gd name="T17" fmla="*/ 423 h 801"/>
                <a:gd name="T18" fmla="*/ 386 w 969"/>
                <a:gd name="T19" fmla="*/ 423 h 801"/>
                <a:gd name="T20" fmla="*/ 435 w 969"/>
                <a:gd name="T21" fmla="*/ 421 h 801"/>
                <a:gd name="T22" fmla="*/ 492 w 969"/>
                <a:gd name="T23" fmla="*/ 669 h 801"/>
                <a:gd name="T24" fmla="*/ 969 w 969"/>
                <a:gd name="T25" fmla="*/ 669 h 801"/>
                <a:gd name="T26" fmla="*/ 280 w 969"/>
                <a:gd name="T27" fmla="*/ 376 h 801"/>
                <a:gd name="T28" fmla="*/ 307 w 969"/>
                <a:gd name="T29" fmla="*/ 403 h 801"/>
                <a:gd name="T30" fmla="*/ 832 w 969"/>
                <a:gd name="T31" fmla="*/ 179 h 801"/>
                <a:gd name="T32" fmla="*/ 766 w 969"/>
                <a:gd name="T33" fmla="*/ 164 h 801"/>
                <a:gd name="T34" fmla="*/ 614 w 969"/>
                <a:gd name="T35" fmla="*/ 446 h 801"/>
                <a:gd name="T36" fmla="*/ 455 w 969"/>
                <a:gd name="T37" fmla="*/ 385 h 801"/>
                <a:gd name="T38" fmla="*/ 386 w 969"/>
                <a:gd name="T39" fmla="*/ 211 h 801"/>
                <a:gd name="T40" fmla="*/ 530 w 969"/>
                <a:gd name="T41" fmla="*/ 134 h 801"/>
                <a:gd name="T42" fmla="*/ 731 w 969"/>
                <a:gd name="T43" fmla="*/ 163 h 801"/>
                <a:gd name="T44" fmla="*/ 693 w 969"/>
                <a:gd name="T45" fmla="*/ 269 h 801"/>
                <a:gd name="T46" fmla="*/ 674 w 969"/>
                <a:gd name="T47" fmla="*/ 172 h 801"/>
                <a:gd name="T48" fmla="*/ 629 w 969"/>
                <a:gd name="T49" fmla="*/ 201 h 801"/>
                <a:gd name="T50" fmla="*/ 535 w 969"/>
                <a:gd name="T51" fmla="*/ 278 h 801"/>
                <a:gd name="T52" fmla="*/ 652 w 969"/>
                <a:gd name="T53" fmla="*/ 261 h 801"/>
                <a:gd name="T54" fmla="*/ 670 w 969"/>
                <a:gd name="T55" fmla="*/ 335 h 801"/>
                <a:gd name="T56" fmla="*/ 723 w 969"/>
                <a:gd name="T57" fmla="*/ 603 h 801"/>
                <a:gd name="T58" fmla="*/ 749 w 969"/>
                <a:gd name="T59" fmla="*/ 713 h 801"/>
                <a:gd name="T60" fmla="*/ 718 w 969"/>
                <a:gd name="T61" fmla="*/ 738 h 801"/>
                <a:gd name="T62" fmla="*/ 668 w 969"/>
                <a:gd name="T63" fmla="*/ 665 h 801"/>
                <a:gd name="T64" fmla="*/ 704 w 969"/>
                <a:gd name="T65" fmla="*/ 663 h 801"/>
                <a:gd name="T66" fmla="*/ 757 w 969"/>
                <a:gd name="T67" fmla="*/ 659 h 801"/>
                <a:gd name="T68" fmla="*/ 667 w 969"/>
                <a:gd name="T69" fmla="*/ 590 h 801"/>
                <a:gd name="T70" fmla="*/ 718 w 969"/>
                <a:gd name="T71" fmla="*/ 505 h 801"/>
                <a:gd name="T72" fmla="*/ 749 w 969"/>
                <a:gd name="T73" fmla="*/ 530 h 801"/>
                <a:gd name="T74" fmla="*/ 762 w 969"/>
                <a:gd name="T75" fmla="*/ 584 h 801"/>
                <a:gd name="T76" fmla="*/ 723 w 969"/>
                <a:gd name="T77" fmla="*/ 565 h 801"/>
                <a:gd name="T78" fmla="*/ 799 w 969"/>
                <a:gd name="T79" fmla="*/ 435 h 801"/>
                <a:gd name="T80" fmla="*/ 738 w 969"/>
                <a:gd name="T81" fmla="*/ 392 h 801"/>
                <a:gd name="T82" fmla="*/ 799 w 969"/>
                <a:gd name="T83" fmla="*/ 435 h 801"/>
                <a:gd name="T84" fmla="*/ 706 w 969"/>
                <a:gd name="T85" fmla="*/ 335 h 801"/>
                <a:gd name="T86" fmla="*/ 832 w 969"/>
                <a:gd name="T87" fmla="*/ 335 h 801"/>
                <a:gd name="T88" fmla="*/ 759 w 969"/>
                <a:gd name="T89" fmla="*/ 278 h 801"/>
                <a:gd name="T90" fmla="*/ 823 w 969"/>
                <a:gd name="T91" fmla="*/ 236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9" h="801">
                  <a:moveTo>
                    <a:pt x="846" y="445"/>
                  </a:moveTo>
                  <a:cubicBezTo>
                    <a:pt x="852" y="436"/>
                    <a:pt x="856" y="425"/>
                    <a:pt x="856" y="414"/>
                  </a:cubicBezTo>
                  <a:cubicBezTo>
                    <a:pt x="856" y="401"/>
                    <a:pt x="852" y="390"/>
                    <a:pt x="845" y="380"/>
                  </a:cubicBezTo>
                  <a:cubicBezTo>
                    <a:pt x="859" y="370"/>
                    <a:pt x="867" y="353"/>
                    <a:pt x="867" y="335"/>
                  </a:cubicBezTo>
                  <a:cubicBezTo>
                    <a:pt x="867" y="323"/>
                    <a:pt x="864" y="312"/>
                    <a:pt x="857" y="303"/>
                  </a:cubicBezTo>
                  <a:cubicBezTo>
                    <a:pt x="871" y="292"/>
                    <a:pt x="880" y="276"/>
                    <a:pt x="880" y="257"/>
                  </a:cubicBezTo>
                  <a:cubicBezTo>
                    <a:pt x="880" y="238"/>
                    <a:pt x="871" y="222"/>
                    <a:pt x="857" y="211"/>
                  </a:cubicBezTo>
                  <a:cubicBezTo>
                    <a:pt x="867" y="197"/>
                    <a:pt x="871" y="180"/>
                    <a:pt x="865" y="161"/>
                  </a:cubicBezTo>
                  <a:cubicBezTo>
                    <a:pt x="859" y="144"/>
                    <a:pt x="846" y="131"/>
                    <a:pt x="829" y="125"/>
                  </a:cubicBezTo>
                  <a:cubicBezTo>
                    <a:pt x="845" y="108"/>
                    <a:pt x="873" y="77"/>
                    <a:pt x="873" y="56"/>
                  </a:cubicBezTo>
                  <a:cubicBezTo>
                    <a:pt x="873" y="30"/>
                    <a:pt x="658" y="0"/>
                    <a:pt x="667" y="42"/>
                  </a:cubicBezTo>
                  <a:cubicBezTo>
                    <a:pt x="671" y="57"/>
                    <a:pt x="678" y="70"/>
                    <a:pt x="685" y="81"/>
                  </a:cubicBezTo>
                  <a:cubicBezTo>
                    <a:pt x="620" y="73"/>
                    <a:pt x="620" y="73"/>
                    <a:pt x="620" y="73"/>
                  </a:cubicBezTo>
                  <a:cubicBezTo>
                    <a:pt x="579" y="67"/>
                    <a:pt x="538" y="80"/>
                    <a:pt x="507" y="107"/>
                  </a:cubicBezTo>
                  <a:cubicBezTo>
                    <a:pt x="430" y="176"/>
                    <a:pt x="430" y="176"/>
                    <a:pt x="430" y="176"/>
                  </a:cubicBezTo>
                  <a:cubicBezTo>
                    <a:pt x="386" y="176"/>
                    <a:pt x="386" y="176"/>
                    <a:pt x="386" y="176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6" y="150"/>
                    <a:pt x="374" y="138"/>
                    <a:pt x="358" y="138"/>
                  </a:cubicBezTo>
                  <a:cubicBezTo>
                    <a:pt x="255" y="138"/>
                    <a:pt x="255" y="138"/>
                    <a:pt x="255" y="138"/>
                  </a:cubicBezTo>
                  <a:cubicBezTo>
                    <a:pt x="240" y="138"/>
                    <a:pt x="227" y="150"/>
                    <a:pt x="227" y="165"/>
                  </a:cubicBezTo>
                  <a:cubicBezTo>
                    <a:pt x="227" y="173"/>
                    <a:pt x="227" y="173"/>
                    <a:pt x="227" y="173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8" y="173"/>
                    <a:pt x="0" y="182"/>
                    <a:pt x="0" y="192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0" y="407"/>
                    <a:pt x="8" y="415"/>
                    <a:pt x="19" y="415"/>
                  </a:cubicBezTo>
                  <a:cubicBezTo>
                    <a:pt x="227" y="415"/>
                    <a:pt x="227" y="415"/>
                    <a:pt x="227" y="415"/>
                  </a:cubicBezTo>
                  <a:cubicBezTo>
                    <a:pt x="227" y="423"/>
                    <a:pt x="227" y="423"/>
                    <a:pt x="227" y="423"/>
                  </a:cubicBezTo>
                  <a:cubicBezTo>
                    <a:pt x="227" y="438"/>
                    <a:pt x="240" y="450"/>
                    <a:pt x="255" y="450"/>
                  </a:cubicBezTo>
                  <a:cubicBezTo>
                    <a:pt x="358" y="450"/>
                    <a:pt x="358" y="450"/>
                    <a:pt x="358" y="450"/>
                  </a:cubicBezTo>
                  <a:cubicBezTo>
                    <a:pt x="374" y="450"/>
                    <a:pt x="386" y="438"/>
                    <a:pt x="386" y="423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430" y="413"/>
                    <a:pt x="430" y="413"/>
                    <a:pt x="430" y="413"/>
                  </a:cubicBezTo>
                  <a:cubicBezTo>
                    <a:pt x="435" y="421"/>
                    <a:pt x="435" y="421"/>
                    <a:pt x="435" y="421"/>
                  </a:cubicBezTo>
                  <a:cubicBezTo>
                    <a:pt x="459" y="460"/>
                    <a:pt x="501" y="483"/>
                    <a:pt x="546" y="483"/>
                  </a:cubicBezTo>
                  <a:cubicBezTo>
                    <a:pt x="556" y="483"/>
                    <a:pt x="567" y="483"/>
                    <a:pt x="579" y="483"/>
                  </a:cubicBezTo>
                  <a:cubicBezTo>
                    <a:pt x="534" y="537"/>
                    <a:pt x="492" y="607"/>
                    <a:pt x="492" y="669"/>
                  </a:cubicBezTo>
                  <a:cubicBezTo>
                    <a:pt x="492" y="725"/>
                    <a:pt x="509" y="768"/>
                    <a:pt x="538" y="801"/>
                  </a:cubicBezTo>
                  <a:cubicBezTo>
                    <a:pt x="923" y="801"/>
                    <a:pt x="923" y="801"/>
                    <a:pt x="923" y="801"/>
                  </a:cubicBezTo>
                  <a:cubicBezTo>
                    <a:pt x="952" y="768"/>
                    <a:pt x="969" y="725"/>
                    <a:pt x="969" y="669"/>
                  </a:cubicBezTo>
                  <a:cubicBezTo>
                    <a:pt x="969" y="590"/>
                    <a:pt x="908" y="504"/>
                    <a:pt x="846" y="445"/>
                  </a:cubicBezTo>
                  <a:close/>
                  <a:moveTo>
                    <a:pt x="307" y="403"/>
                  </a:moveTo>
                  <a:cubicBezTo>
                    <a:pt x="292" y="403"/>
                    <a:pt x="280" y="391"/>
                    <a:pt x="280" y="376"/>
                  </a:cubicBezTo>
                  <a:cubicBezTo>
                    <a:pt x="280" y="361"/>
                    <a:pt x="292" y="349"/>
                    <a:pt x="307" y="349"/>
                  </a:cubicBezTo>
                  <a:cubicBezTo>
                    <a:pt x="321" y="349"/>
                    <a:pt x="333" y="361"/>
                    <a:pt x="333" y="376"/>
                  </a:cubicBezTo>
                  <a:cubicBezTo>
                    <a:pt x="333" y="391"/>
                    <a:pt x="321" y="403"/>
                    <a:pt x="307" y="403"/>
                  </a:cubicBezTo>
                  <a:close/>
                  <a:moveTo>
                    <a:pt x="766" y="157"/>
                  </a:moveTo>
                  <a:cubicBezTo>
                    <a:pt x="810" y="157"/>
                    <a:pt x="810" y="157"/>
                    <a:pt x="810" y="157"/>
                  </a:cubicBezTo>
                  <a:cubicBezTo>
                    <a:pt x="822" y="157"/>
                    <a:pt x="832" y="167"/>
                    <a:pt x="832" y="179"/>
                  </a:cubicBezTo>
                  <a:cubicBezTo>
                    <a:pt x="832" y="190"/>
                    <a:pt x="822" y="200"/>
                    <a:pt x="810" y="200"/>
                  </a:cubicBezTo>
                  <a:cubicBezTo>
                    <a:pt x="765" y="200"/>
                    <a:pt x="765" y="200"/>
                    <a:pt x="765" y="200"/>
                  </a:cubicBezTo>
                  <a:cubicBezTo>
                    <a:pt x="766" y="164"/>
                    <a:pt x="766" y="164"/>
                    <a:pt x="766" y="164"/>
                  </a:cubicBezTo>
                  <a:cubicBezTo>
                    <a:pt x="766" y="161"/>
                    <a:pt x="766" y="159"/>
                    <a:pt x="766" y="157"/>
                  </a:cubicBezTo>
                  <a:close/>
                  <a:moveTo>
                    <a:pt x="637" y="426"/>
                  </a:moveTo>
                  <a:cubicBezTo>
                    <a:pt x="629" y="431"/>
                    <a:pt x="622" y="438"/>
                    <a:pt x="614" y="446"/>
                  </a:cubicBezTo>
                  <a:cubicBezTo>
                    <a:pt x="589" y="448"/>
                    <a:pt x="566" y="448"/>
                    <a:pt x="546" y="448"/>
                  </a:cubicBezTo>
                  <a:cubicBezTo>
                    <a:pt x="513" y="447"/>
                    <a:pt x="483" y="430"/>
                    <a:pt x="465" y="402"/>
                  </a:cubicBezTo>
                  <a:cubicBezTo>
                    <a:pt x="455" y="385"/>
                    <a:pt x="455" y="385"/>
                    <a:pt x="455" y="385"/>
                  </a:cubicBezTo>
                  <a:cubicBezTo>
                    <a:pt x="452" y="380"/>
                    <a:pt x="446" y="377"/>
                    <a:pt x="440" y="377"/>
                  </a:cubicBezTo>
                  <a:cubicBezTo>
                    <a:pt x="386" y="377"/>
                    <a:pt x="386" y="377"/>
                    <a:pt x="386" y="377"/>
                  </a:cubicBezTo>
                  <a:cubicBezTo>
                    <a:pt x="386" y="211"/>
                    <a:pt x="386" y="211"/>
                    <a:pt x="386" y="211"/>
                  </a:cubicBezTo>
                  <a:cubicBezTo>
                    <a:pt x="436" y="211"/>
                    <a:pt x="436" y="211"/>
                    <a:pt x="436" y="211"/>
                  </a:cubicBezTo>
                  <a:cubicBezTo>
                    <a:pt x="441" y="211"/>
                    <a:pt x="445" y="210"/>
                    <a:pt x="448" y="207"/>
                  </a:cubicBezTo>
                  <a:cubicBezTo>
                    <a:pt x="530" y="134"/>
                    <a:pt x="530" y="134"/>
                    <a:pt x="530" y="134"/>
                  </a:cubicBezTo>
                  <a:cubicBezTo>
                    <a:pt x="554" y="114"/>
                    <a:pt x="585" y="104"/>
                    <a:pt x="615" y="108"/>
                  </a:cubicBezTo>
                  <a:cubicBezTo>
                    <a:pt x="692" y="118"/>
                    <a:pt x="692" y="118"/>
                    <a:pt x="692" y="118"/>
                  </a:cubicBezTo>
                  <a:cubicBezTo>
                    <a:pt x="715" y="121"/>
                    <a:pt x="731" y="141"/>
                    <a:pt x="731" y="163"/>
                  </a:cubicBezTo>
                  <a:cubicBezTo>
                    <a:pt x="729" y="255"/>
                    <a:pt x="729" y="255"/>
                    <a:pt x="729" y="255"/>
                  </a:cubicBezTo>
                  <a:cubicBezTo>
                    <a:pt x="728" y="266"/>
                    <a:pt x="719" y="275"/>
                    <a:pt x="708" y="275"/>
                  </a:cubicBezTo>
                  <a:cubicBezTo>
                    <a:pt x="702" y="275"/>
                    <a:pt x="697" y="273"/>
                    <a:pt x="693" y="269"/>
                  </a:cubicBezTo>
                  <a:cubicBezTo>
                    <a:pt x="689" y="265"/>
                    <a:pt x="687" y="259"/>
                    <a:pt x="687" y="254"/>
                  </a:cubicBezTo>
                  <a:cubicBezTo>
                    <a:pt x="690" y="190"/>
                    <a:pt x="690" y="190"/>
                    <a:pt x="690" y="190"/>
                  </a:cubicBezTo>
                  <a:cubicBezTo>
                    <a:pt x="690" y="181"/>
                    <a:pt x="683" y="173"/>
                    <a:pt x="674" y="172"/>
                  </a:cubicBezTo>
                  <a:cubicBezTo>
                    <a:pt x="634" y="166"/>
                    <a:pt x="634" y="166"/>
                    <a:pt x="634" y="166"/>
                  </a:cubicBezTo>
                  <a:cubicBezTo>
                    <a:pt x="624" y="164"/>
                    <a:pt x="615" y="171"/>
                    <a:pt x="614" y="181"/>
                  </a:cubicBezTo>
                  <a:cubicBezTo>
                    <a:pt x="612" y="190"/>
                    <a:pt x="619" y="200"/>
                    <a:pt x="629" y="201"/>
                  </a:cubicBezTo>
                  <a:cubicBezTo>
                    <a:pt x="649" y="204"/>
                    <a:pt x="649" y="204"/>
                    <a:pt x="649" y="204"/>
                  </a:cubicBezTo>
                  <a:cubicBezTo>
                    <a:pt x="620" y="267"/>
                    <a:pt x="558" y="263"/>
                    <a:pt x="555" y="262"/>
                  </a:cubicBezTo>
                  <a:cubicBezTo>
                    <a:pt x="545" y="261"/>
                    <a:pt x="537" y="268"/>
                    <a:pt x="535" y="278"/>
                  </a:cubicBezTo>
                  <a:cubicBezTo>
                    <a:pt x="535" y="280"/>
                    <a:pt x="535" y="280"/>
                    <a:pt x="535" y="280"/>
                  </a:cubicBezTo>
                  <a:cubicBezTo>
                    <a:pt x="535" y="289"/>
                    <a:pt x="542" y="297"/>
                    <a:pt x="551" y="298"/>
                  </a:cubicBezTo>
                  <a:cubicBezTo>
                    <a:pt x="576" y="300"/>
                    <a:pt x="618" y="293"/>
                    <a:pt x="652" y="261"/>
                  </a:cubicBezTo>
                  <a:cubicBezTo>
                    <a:pt x="653" y="274"/>
                    <a:pt x="658" y="285"/>
                    <a:pt x="667" y="294"/>
                  </a:cubicBezTo>
                  <a:cubicBezTo>
                    <a:pt x="671" y="298"/>
                    <a:pt x="675" y="301"/>
                    <a:pt x="680" y="304"/>
                  </a:cubicBezTo>
                  <a:cubicBezTo>
                    <a:pt x="674" y="313"/>
                    <a:pt x="670" y="323"/>
                    <a:pt x="670" y="335"/>
                  </a:cubicBezTo>
                  <a:cubicBezTo>
                    <a:pt x="670" y="346"/>
                    <a:pt x="674" y="356"/>
                    <a:pt x="679" y="364"/>
                  </a:cubicBezTo>
                  <a:cubicBezTo>
                    <a:pt x="673" y="383"/>
                    <a:pt x="661" y="405"/>
                    <a:pt x="637" y="426"/>
                  </a:cubicBezTo>
                  <a:close/>
                  <a:moveTo>
                    <a:pt x="723" y="603"/>
                  </a:moveTo>
                  <a:cubicBezTo>
                    <a:pt x="738" y="603"/>
                    <a:pt x="738" y="603"/>
                    <a:pt x="738" y="603"/>
                  </a:cubicBezTo>
                  <a:cubicBezTo>
                    <a:pt x="770" y="603"/>
                    <a:pt x="797" y="631"/>
                    <a:pt x="793" y="664"/>
                  </a:cubicBezTo>
                  <a:cubicBezTo>
                    <a:pt x="791" y="689"/>
                    <a:pt x="772" y="707"/>
                    <a:pt x="749" y="713"/>
                  </a:cubicBezTo>
                  <a:cubicBezTo>
                    <a:pt x="749" y="732"/>
                    <a:pt x="749" y="732"/>
                    <a:pt x="749" y="732"/>
                  </a:cubicBezTo>
                  <a:cubicBezTo>
                    <a:pt x="749" y="735"/>
                    <a:pt x="746" y="738"/>
                    <a:pt x="743" y="738"/>
                  </a:cubicBezTo>
                  <a:cubicBezTo>
                    <a:pt x="718" y="738"/>
                    <a:pt x="718" y="738"/>
                    <a:pt x="718" y="738"/>
                  </a:cubicBezTo>
                  <a:cubicBezTo>
                    <a:pt x="715" y="738"/>
                    <a:pt x="712" y="735"/>
                    <a:pt x="712" y="732"/>
                  </a:cubicBezTo>
                  <a:cubicBezTo>
                    <a:pt x="712" y="713"/>
                    <a:pt x="712" y="713"/>
                    <a:pt x="712" y="713"/>
                  </a:cubicBezTo>
                  <a:cubicBezTo>
                    <a:pt x="688" y="709"/>
                    <a:pt x="670" y="689"/>
                    <a:pt x="668" y="665"/>
                  </a:cubicBezTo>
                  <a:cubicBezTo>
                    <a:pt x="667" y="662"/>
                    <a:pt x="670" y="659"/>
                    <a:pt x="673" y="659"/>
                  </a:cubicBezTo>
                  <a:cubicBezTo>
                    <a:pt x="699" y="659"/>
                    <a:pt x="699" y="659"/>
                    <a:pt x="699" y="659"/>
                  </a:cubicBezTo>
                  <a:cubicBezTo>
                    <a:pt x="701" y="659"/>
                    <a:pt x="704" y="661"/>
                    <a:pt x="704" y="663"/>
                  </a:cubicBezTo>
                  <a:cubicBezTo>
                    <a:pt x="706" y="672"/>
                    <a:pt x="714" y="678"/>
                    <a:pt x="723" y="678"/>
                  </a:cubicBezTo>
                  <a:cubicBezTo>
                    <a:pt x="738" y="678"/>
                    <a:pt x="738" y="678"/>
                    <a:pt x="738" y="678"/>
                  </a:cubicBezTo>
                  <a:cubicBezTo>
                    <a:pt x="749" y="678"/>
                    <a:pt x="757" y="669"/>
                    <a:pt x="757" y="659"/>
                  </a:cubicBezTo>
                  <a:cubicBezTo>
                    <a:pt x="757" y="648"/>
                    <a:pt x="749" y="640"/>
                    <a:pt x="738" y="640"/>
                  </a:cubicBezTo>
                  <a:cubicBezTo>
                    <a:pt x="725" y="640"/>
                    <a:pt x="725" y="640"/>
                    <a:pt x="725" y="640"/>
                  </a:cubicBezTo>
                  <a:cubicBezTo>
                    <a:pt x="696" y="640"/>
                    <a:pt x="670" y="619"/>
                    <a:pt x="667" y="590"/>
                  </a:cubicBezTo>
                  <a:cubicBezTo>
                    <a:pt x="665" y="560"/>
                    <a:pt x="685" y="535"/>
                    <a:pt x="712" y="530"/>
                  </a:cubicBezTo>
                  <a:cubicBezTo>
                    <a:pt x="712" y="511"/>
                    <a:pt x="712" y="511"/>
                    <a:pt x="712" y="511"/>
                  </a:cubicBezTo>
                  <a:cubicBezTo>
                    <a:pt x="712" y="508"/>
                    <a:pt x="715" y="505"/>
                    <a:pt x="718" y="505"/>
                  </a:cubicBezTo>
                  <a:cubicBezTo>
                    <a:pt x="743" y="505"/>
                    <a:pt x="743" y="505"/>
                    <a:pt x="743" y="505"/>
                  </a:cubicBezTo>
                  <a:cubicBezTo>
                    <a:pt x="746" y="505"/>
                    <a:pt x="749" y="508"/>
                    <a:pt x="749" y="511"/>
                  </a:cubicBezTo>
                  <a:cubicBezTo>
                    <a:pt x="749" y="530"/>
                    <a:pt x="749" y="530"/>
                    <a:pt x="749" y="530"/>
                  </a:cubicBezTo>
                  <a:cubicBezTo>
                    <a:pt x="772" y="534"/>
                    <a:pt x="791" y="554"/>
                    <a:pt x="793" y="578"/>
                  </a:cubicBezTo>
                  <a:cubicBezTo>
                    <a:pt x="794" y="581"/>
                    <a:pt x="791" y="584"/>
                    <a:pt x="788" y="584"/>
                  </a:cubicBezTo>
                  <a:cubicBezTo>
                    <a:pt x="762" y="584"/>
                    <a:pt x="762" y="584"/>
                    <a:pt x="762" y="584"/>
                  </a:cubicBezTo>
                  <a:cubicBezTo>
                    <a:pt x="759" y="584"/>
                    <a:pt x="757" y="583"/>
                    <a:pt x="757" y="580"/>
                  </a:cubicBezTo>
                  <a:cubicBezTo>
                    <a:pt x="755" y="572"/>
                    <a:pt x="747" y="565"/>
                    <a:pt x="738" y="565"/>
                  </a:cubicBezTo>
                  <a:cubicBezTo>
                    <a:pt x="723" y="565"/>
                    <a:pt x="723" y="565"/>
                    <a:pt x="723" y="565"/>
                  </a:cubicBezTo>
                  <a:cubicBezTo>
                    <a:pt x="712" y="565"/>
                    <a:pt x="704" y="574"/>
                    <a:pt x="704" y="584"/>
                  </a:cubicBezTo>
                  <a:cubicBezTo>
                    <a:pt x="704" y="595"/>
                    <a:pt x="712" y="603"/>
                    <a:pt x="723" y="603"/>
                  </a:cubicBezTo>
                  <a:close/>
                  <a:moveTo>
                    <a:pt x="799" y="435"/>
                  </a:moveTo>
                  <a:cubicBezTo>
                    <a:pt x="738" y="435"/>
                    <a:pt x="738" y="435"/>
                    <a:pt x="738" y="435"/>
                  </a:cubicBezTo>
                  <a:cubicBezTo>
                    <a:pt x="727" y="435"/>
                    <a:pt x="717" y="425"/>
                    <a:pt x="717" y="414"/>
                  </a:cubicBezTo>
                  <a:cubicBezTo>
                    <a:pt x="717" y="402"/>
                    <a:pt x="727" y="392"/>
                    <a:pt x="738" y="392"/>
                  </a:cubicBezTo>
                  <a:cubicBezTo>
                    <a:pt x="799" y="392"/>
                    <a:pt x="799" y="392"/>
                    <a:pt x="799" y="392"/>
                  </a:cubicBezTo>
                  <a:cubicBezTo>
                    <a:pt x="811" y="392"/>
                    <a:pt x="821" y="402"/>
                    <a:pt x="821" y="414"/>
                  </a:cubicBezTo>
                  <a:cubicBezTo>
                    <a:pt x="821" y="425"/>
                    <a:pt x="811" y="435"/>
                    <a:pt x="799" y="435"/>
                  </a:cubicBezTo>
                  <a:close/>
                  <a:moveTo>
                    <a:pt x="810" y="357"/>
                  </a:moveTo>
                  <a:cubicBezTo>
                    <a:pt x="727" y="357"/>
                    <a:pt x="727" y="357"/>
                    <a:pt x="727" y="357"/>
                  </a:cubicBezTo>
                  <a:cubicBezTo>
                    <a:pt x="716" y="357"/>
                    <a:pt x="706" y="347"/>
                    <a:pt x="706" y="335"/>
                  </a:cubicBezTo>
                  <a:cubicBezTo>
                    <a:pt x="706" y="323"/>
                    <a:pt x="716" y="314"/>
                    <a:pt x="727" y="314"/>
                  </a:cubicBezTo>
                  <a:cubicBezTo>
                    <a:pt x="810" y="314"/>
                    <a:pt x="810" y="314"/>
                    <a:pt x="810" y="314"/>
                  </a:cubicBezTo>
                  <a:cubicBezTo>
                    <a:pt x="822" y="314"/>
                    <a:pt x="832" y="323"/>
                    <a:pt x="832" y="335"/>
                  </a:cubicBezTo>
                  <a:cubicBezTo>
                    <a:pt x="832" y="347"/>
                    <a:pt x="822" y="357"/>
                    <a:pt x="810" y="357"/>
                  </a:cubicBezTo>
                  <a:close/>
                  <a:moveTo>
                    <a:pt x="823" y="278"/>
                  </a:moveTo>
                  <a:cubicBezTo>
                    <a:pt x="759" y="278"/>
                    <a:pt x="759" y="278"/>
                    <a:pt x="759" y="278"/>
                  </a:cubicBezTo>
                  <a:cubicBezTo>
                    <a:pt x="762" y="271"/>
                    <a:pt x="764" y="264"/>
                    <a:pt x="764" y="256"/>
                  </a:cubicBezTo>
                  <a:cubicBezTo>
                    <a:pt x="765" y="236"/>
                    <a:pt x="765" y="236"/>
                    <a:pt x="765" y="236"/>
                  </a:cubicBezTo>
                  <a:cubicBezTo>
                    <a:pt x="823" y="236"/>
                    <a:pt x="823" y="236"/>
                    <a:pt x="823" y="236"/>
                  </a:cubicBezTo>
                  <a:cubicBezTo>
                    <a:pt x="835" y="236"/>
                    <a:pt x="845" y="245"/>
                    <a:pt x="845" y="257"/>
                  </a:cubicBezTo>
                  <a:cubicBezTo>
                    <a:pt x="845" y="269"/>
                    <a:pt x="835" y="278"/>
                    <a:pt x="823" y="27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4706521" y="1687457"/>
            <a:ext cx="2778958" cy="749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Commanders, Supervisors And Security Managers 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772356" y="1610538"/>
            <a:ext cx="4647289" cy="756746"/>
            <a:chOff x="3650355" y="1806322"/>
            <a:chExt cx="4647289" cy="756746"/>
          </a:xfrm>
        </p:grpSpPr>
        <p:sp>
          <p:nvSpPr>
            <p:cNvPr id="14" name="Right Arrow 13"/>
            <p:cNvSpPr/>
            <p:nvPr/>
          </p:nvSpPr>
          <p:spPr bwMode="auto">
            <a:xfrm>
              <a:off x="3650355" y="1843646"/>
              <a:ext cx="1139368" cy="719422"/>
            </a:xfrm>
            <a:prstGeom prst="rightArrow">
              <a:avLst>
                <a:gd name="adj1" fmla="val 50000"/>
                <a:gd name="adj2" fmla="val 63993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Right Arrow 80"/>
            <p:cNvSpPr/>
            <p:nvPr/>
          </p:nvSpPr>
          <p:spPr bwMode="auto">
            <a:xfrm rot="10800000">
              <a:off x="7158276" y="1806322"/>
              <a:ext cx="1139368" cy="719422"/>
            </a:xfrm>
            <a:prstGeom prst="rightArrow">
              <a:avLst>
                <a:gd name="adj1" fmla="val 50000"/>
                <a:gd name="adj2" fmla="val 63993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666513" y="1903673"/>
            <a:ext cx="11336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Bahnschrift" panose="020B0502040204020203" pitchFamily="34" charset="0"/>
              </a:rPr>
              <a:t>INCIDENT REPORT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395501" y="1846724"/>
            <a:ext cx="16642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Bahnschrift" panose="020B0502040204020203" pitchFamily="34" charset="0"/>
              </a:rPr>
              <a:t>NON-DEROGATORY REPORT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581925" y="1685503"/>
            <a:ext cx="219457" cy="189187"/>
            <a:chOff x="4683211" y="1815078"/>
            <a:chExt cx="219457" cy="189187"/>
          </a:xfrm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sp>
          <p:nvSpPr>
            <p:cNvPr id="22" name="Isosceles Triangle 21"/>
            <p:cNvSpPr/>
            <p:nvPr/>
          </p:nvSpPr>
          <p:spPr bwMode="auto">
            <a:xfrm>
              <a:off x="4683211" y="1815078"/>
              <a:ext cx="219457" cy="18918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776106" y="1875042"/>
              <a:ext cx="33665" cy="112217"/>
              <a:chOff x="3717754" y="2716203"/>
              <a:chExt cx="33665" cy="112217"/>
            </a:xfrm>
            <a:solidFill>
              <a:schemeClr val="tx1"/>
            </a:solidFill>
          </p:grpSpPr>
          <p:sp>
            <p:nvSpPr>
              <p:cNvPr id="89" name="Rounded Rectangle 88"/>
              <p:cNvSpPr/>
              <p:nvPr/>
            </p:nvSpPr>
            <p:spPr bwMode="auto">
              <a:xfrm>
                <a:off x="3717754" y="2796368"/>
                <a:ext cx="33665" cy="32052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Rounded Rectangle 91"/>
              <p:cNvSpPr/>
              <p:nvPr/>
            </p:nvSpPr>
            <p:spPr bwMode="auto">
              <a:xfrm>
                <a:off x="3717754" y="2716203"/>
                <a:ext cx="30457" cy="63352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A48FA90D-25F4-2CA4-2CF0-78EA2BB7482F}"/>
              </a:ext>
            </a:extLst>
          </p:cNvPr>
          <p:cNvSpPr txBox="1"/>
          <p:nvPr/>
        </p:nvSpPr>
        <p:spPr>
          <a:xfrm>
            <a:off x="4258696" y="5829879"/>
            <a:ext cx="3137597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rtlCol="0">
            <a:spAutoFit/>
          </a:bodyPr>
          <a:lstStyle/>
          <a:p>
            <a:pPr lvl="0" defTabSz="457200">
              <a:defRPr/>
            </a:pPr>
            <a:r>
              <a:rPr lang="en-US" sz="800" dirty="0">
                <a:latin typeface="Bahnschrift" panose="020B0502040204020203" pitchFamily="34" charset="0"/>
                <a:cs typeface="Arial" panose="020B0604020202020204" pitchFamily="34" charset="0"/>
              </a:rPr>
              <a:t>** Army implementation memo and a full list of reportable activities are posted here: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1714B22-467E-F99D-61B6-52760614CC61}"/>
              </a:ext>
            </a:extLst>
          </p:cNvPr>
          <p:cNvSpPr txBox="1"/>
          <p:nvPr/>
        </p:nvSpPr>
        <p:spPr>
          <a:xfrm>
            <a:off x="8737267" y="6108909"/>
            <a:ext cx="31646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dirty="0">
                <a:latin typeface="Bahnschrift" panose="020B0502040204020203" pitchFamily="34" charset="0"/>
                <a:cs typeface="Arial" panose="020B0604020202020204" pitchFamily="34" charset="0"/>
              </a:rPr>
              <a:t>Guide to Addressing and Mitigating Security Concerns for Army Military and Civilian Personnel</a:t>
            </a:r>
            <a:endParaRPr lang="en-US" sz="800" dirty="0">
              <a:latin typeface="Bahnschrift" panose="020B0502040204020203" pitchFamily="34" charset="0"/>
              <a:cs typeface="Arial" panose="020B0604020202020204" pitchFamily="34" charset="0"/>
              <a:hlinkClick r:id="rId2"/>
            </a:endParaRPr>
          </a:p>
          <a:p>
            <a:r>
              <a:rPr lang="en-US" sz="700" dirty="0">
                <a:latin typeface="Bahnschrift" panose="020B0502040204020203" pitchFamily="34" charset="0"/>
                <a:cs typeface="Arial" panose="020B0604020202020204" pitchFamily="34" charset="0"/>
                <a:hlinkClick r:id="rId2"/>
              </a:rPr>
              <a:t>https://intelshare.intelink.gov/sites/hqdag2/APS/_layouts/15/start.aspx#/SitePages/Addressing%20and%20Mitigating%20Security%20Concerns.aspx</a:t>
            </a:r>
            <a:r>
              <a:rPr lang="en-US" sz="700" dirty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03281AF-DF27-94F9-AA5C-188A99E0C6CE}"/>
              </a:ext>
            </a:extLst>
          </p:cNvPr>
          <p:cNvSpPr/>
          <p:nvPr/>
        </p:nvSpPr>
        <p:spPr bwMode="auto">
          <a:xfrm>
            <a:off x="8764821" y="5945351"/>
            <a:ext cx="3719826" cy="5200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cs typeface="Arial" panose="020B0604020202020204" pitchFamily="34" charset="0"/>
              </a:rPr>
              <a:t>Need Assistance Addressing Security Concerns?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994117" y="5881088"/>
            <a:ext cx="733409" cy="830997"/>
            <a:chOff x="8228239" y="5902485"/>
            <a:chExt cx="445055" cy="504274"/>
          </a:xfrm>
        </p:grpSpPr>
        <p:sp>
          <p:nvSpPr>
            <p:cNvPr id="25" name="Oval 24"/>
            <p:cNvSpPr/>
            <p:nvPr/>
          </p:nvSpPr>
          <p:spPr bwMode="auto">
            <a:xfrm>
              <a:off x="8228239" y="5909617"/>
              <a:ext cx="445055" cy="44505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88757" y="5902485"/>
              <a:ext cx="340658" cy="504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4181080" y="6070256"/>
            <a:ext cx="3380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800" dirty="0">
                <a:latin typeface="Bahnschrift" panose="020B0502040204020203" pitchFamily="34" charset="0"/>
                <a:cs typeface="Arial" panose="020B0604020202020204" pitchFamily="34" charset="0"/>
                <a:hlinkClick r:id="rId3"/>
              </a:rPr>
              <a:t>https://intelshare.intelink.gov/sites/hqdag2/APS/SitePages/Reporting%20Requirements%20(Reportable%20Activities).aspx</a:t>
            </a:r>
            <a:r>
              <a:rPr lang="en-US" sz="800" dirty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" name="Arc 30"/>
          <p:cNvSpPr/>
          <p:nvPr/>
        </p:nvSpPr>
        <p:spPr>
          <a:xfrm>
            <a:off x="5287635" y="5891929"/>
            <a:ext cx="537950" cy="537950"/>
          </a:xfrm>
          <a:prstGeom prst="arc">
            <a:avLst>
              <a:gd name="adj1" fmla="val 15968102"/>
              <a:gd name="adj2" fmla="val 19133035"/>
            </a:avLst>
          </a:prstGeom>
          <a:ln w="12700">
            <a:solidFill>
              <a:schemeClr val="bg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D9780B-AE28-41CB-486B-CE7FF14A548D}"/>
              </a:ext>
            </a:extLst>
          </p:cNvPr>
          <p:cNvSpPr txBox="1"/>
          <p:nvPr/>
        </p:nvSpPr>
        <p:spPr>
          <a:xfrm>
            <a:off x="4255410" y="5702816"/>
            <a:ext cx="3474256" cy="2154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rtlCol="0">
            <a:spAutoFit/>
          </a:bodyPr>
          <a:lstStyle/>
          <a:p>
            <a:pPr lvl="0" defTabSz="457200">
              <a:defRPr/>
            </a:pPr>
            <a:r>
              <a:rPr lang="en-US" sz="800" dirty="0">
                <a:latin typeface="Bahnschrift" panose="020B0502040204020203" pitchFamily="34" charset="0"/>
                <a:cs typeface="Arial" panose="020B0604020202020204" pitchFamily="34" charset="0"/>
              </a:rPr>
              <a:t>* Reportable Activities that are Reportable by Others (Co-worker Reporting)</a:t>
            </a:r>
          </a:p>
        </p:txBody>
      </p:sp>
    </p:spTree>
    <p:extLst>
      <p:ext uri="{BB962C8B-B14F-4D97-AF65-F5344CB8AC3E}">
        <p14:creationId xmlns:p14="http://schemas.microsoft.com/office/powerpoint/2010/main" val="174295495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gradFill>
          <a:gsLst>
            <a:gs pos="52000">
              <a:schemeClr val="tx1"/>
            </a:gs>
            <a:gs pos="0">
              <a:srgbClr val="00B0F0"/>
            </a:gs>
          </a:gsLst>
          <a:lin ang="3600000" scaled="0"/>
        </a:gradFill>
        <a:ln>
          <a:noFill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>
            <a:ln>
              <a:noFill/>
            </a:ln>
            <a:solidFill>
              <a:prstClr val="black"/>
            </a:solidFill>
            <a:effectLst/>
            <a:uLnTx/>
            <a:uFillTx/>
            <a:latin typeface="Calibri" panose="020F0502020204030204"/>
            <a:ea typeface="+mn-ea"/>
            <a:cs typeface="+mn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BAA9798AA09348BF6CDD1DE7457862" ma:contentTypeVersion="1" ma:contentTypeDescription="Create a new document." ma:contentTypeScope="" ma:versionID="cb344bc5ad089d7a7e7dc6615a42ea85">
  <xsd:schema xmlns:xsd="http://www.w3.org/2001/XMLSchema" xmlns:xs="http://www.w3.org/2001/XMLSchema" xmlns:p="http://schemas.microsoft.com/office/2006/metadata/properties" xmlns:ns2="d99366eb-ad2e-4ca6-b58f-ca1781d1b4c6" targetNamespace="http://schemas.microsoft.com/office/2006/metadata/properties" ma:root="true" ma:fieldsID="49f3223ffec0403f4a5c69522abd2dc5" ns2:_="">
    <xsd:import namespace="d99366eb-ad2e-4ca6-b58f-ca1781d1b4c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9366eb-ad2e-4ca6-b58f-ca1781d1b4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280EA7-6264-4AC3-9C0F-0C83B818633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5026BC6-18B6-40A2-9E1A-04F34CE5F4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B0E191-2D61-4115-B300-62FDD6A37E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9366eb-ad2e-4ca6-b58f-ca1781d1b4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573</Words>
  <Application>Microsoft Office PowerPoint</Application>
  <PresentationFormat>Widescreen</PresentationFormat>
  <Paragraphs>59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 Arial</vt:lpstr>
      <vt:lpstr>Arial</vt:lpstr>
      <vt:lpstr>Arial Black</vt:lpstr>
      <vt:lpstr>Bahnschrift</vt:lpstr>
      <vt:lpstr>Calibri</vt:lpstr>
      <vt:lpstr>Times New Roman</vt:lpstr>
      <vt:lpstr>Webdings</vt:lpstr>
      <vt:lpstr>Wingdings</vt:lpstr>
      <vt:lpstr>1_Office Theme</vt:lpstr>
      <vt:lpstr>SEAD 3 - Reporting Responsibilities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SEAD 3, Reporting Responsibilities</dc:title>
  <dc:creator>Smith, Teane R CIV DCS G2 (US)</dc:creator>
  <cp:lastModifiedBy>Myers, Emily N CIV USARMY USAG (USA)</cp:lastModifiedBy>
  <cp:revision>48</cp:revision>
  <dcterms:created xsi:type="dcterms:W3CDTF">2023-06-13T16:40:13Z</dcterms:created>
  <dcterms:modified xsi:type="dcterms:W3CDTF">2024-04-10T13:39:07Z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0x0101003EBAA9798AA09348BF6CDD1DE7457862</vt:lpwstr>
  </property>
</Properties>
</file>