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11"/>
  </p:notesMasterIdLst>
  <p:sldIdLst>
    <p:sldId id="328" r:id="rId2"/>
    <p:sldId id="358" r:id="rId3"/>
    <p:sldId id="330" r:id="rId4"/>
    <p:sldId id="359" r:id="rId5"/>
    <p:sldId id="332" r:id="rId6"/>
    <p:sldId id="333" r:id="rId7"/>
    <p:sldId id="361" r:id="rId8"/>
    <p:sldId id="360" r:id="rId9"/>
    <p:sldId id="335" r:id="rId10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43" autoAdjust="0"/>
    <p:restoredTop sz="95196" autoAdjust="0"/>
  </p:normalViewPr>
  <p:slideViewPr>
    <p:cSldViewPr snapToGrid="0" snapToObjects="1">
      <p:cViewPr varScale="1">
        <p:scale>
          <a:sx n="123" d="100"/>
          <a:sy n="123" d="100"/>
        </p:scale>
        <p:origin x="8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F320EE30-35C4-404E-B5FC-D58555F22F2C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4938" y="1160463"/>
            <a:ext cx="417512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6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6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EA10F8B9-74DC-1C4C-A631-1BC36485E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4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0650" y="1168400"/>
            <a:ext cx="4203700" cy="3152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08F-5D14-2B4F-91BD-B0481110ACF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0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0650" y="1168400"/>
            <a:ext cx="4203700" cy="3152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08F-5D14-2B4F-91BD-B0481110AC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17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0650" y="1168400"/>
            <a:ext cx="4203700" cy="3152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769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08F-5D14-2B4F-91BD-B0481110ACF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2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0650" y="1168400"/>
            <a:ext cx="4203700" cy="3152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08F-5D14-2B4F-91BD-B0481110AC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0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0650" y="1168400"/>
            <a:ext cx="4203700" cy="3152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476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08F-5D14-2B4F-91BD-B0481110ACF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55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0F8B9-74DC-1C4C-A631-1BC36485E1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15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0650" y="1168400"/>
            <a:ext cx="4203700" cy="3152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5708F-5D14-2B4F-91BD-B0481110ACF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1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71016"/>
            <a:ext cx="8540496" cy="48554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3719" y="1179576"/>
            <a:ext cx="2657475" cy="4956175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3238653" y="1179576"/>
            <a:ext cx="5601628" cy="4956174"/>
          </a:xfrm>
          <a:noFill/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19" y="210457"/>
            <a:ext cx="8536562" cy="7101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March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CA64-B006-5844-9614-E79604FDAD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3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 with Denom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23"/>
          </p:nvPr>
        </p:nvSpPr>
        <p:spPr>
          <a:xfrm>
            <a:off x="303720" y="1636713"/>
            <a:ext cx="8536562" cy="44894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303719" y="1083973"/>
            <a:ext cx="8536562" cy="36576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(enter value denomination)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19" y="1271016"/>
            <a:ext cx="3898167" cy="48554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05605" y="1271016"/>
            <a:ext cx="4334676" cy="4855464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748" y="1608900"/>
            <a:ext cx="4114800" cy="45172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691991" y="1608900"/>
            <a:ext cx="4114800" cy="45172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6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32748" y="1179576"/>
            <a:ext cx="4114800" cy="36576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(enter value denomination)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4691991" y="1179576"/>
            <a:ext cx="4114800" cy="36576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(enter value denomination)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19" y="1541942"/>
            <a:ext cx="4114800" cy="205195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en-US" sz="1600" b="0" dirty="0" smtClean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lang="en-US" sz="1600" dirty="0" smtClean="0"/>
            </a:lvl2pPr>
            <a:lvl3pPr>
              <a:lnSpc>
                <a:spcPct val="100000"/>
              </a:lnSpc>
              <a:defRPr lang="en-US" sz="1600" dirty="0" smtClean="0"/>
            </a:lvl3pPr>
            <a:lvl4pPr>
              <a:lnSpc>
                <a:spcPct val="100000"/>
              </a:lnSpc>
              <a:defRPr lang="en-US" sz="1600" dirty="0" smtClean="0"/>
            </a:lvl4pPr>
            <a:lvl5pPr>
              <a:lnSpc>
                <a:spcPct val="100000"/>
              </a:lnSpc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725481" y="1541942"/>
            <a:ext cx="4114800" cy="20574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en-US" sz="1600" b="0" dirty="0" smtClean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lang="en-US" sz="1600" dirty="0" smtClean="0"/>
            </a:lvl2pPr>
            <a:lvl3pPr>
              <a:lnSpc>
                <a:spcPct val="100000"/>
              </a:lnSpc>
              <a:defRPr lang="en-US" sz="1600" dirty="0" smtClean="0"/>
            </a:lvl3pPr>
            <a:lvl4pPr>
              <a:lnSpc>
                <a:spcPct val="100000"/>
              </a:lnSpc>
              <a:defRPr lang="en-US" sz="1600" dirty="0" smtClean="0"/>
            </a:lvl4pPr>
            <a:lvl5pPr>
              <a:lnSpc>
                <a:spcPct val="100000"/>
              </a:lnSpc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6"/>
          </p:nvPr>
        </p:nvSpPr>
        <p:spPr>
          <a:xfrm>
            <a:off x="2514600" y="4160815"/>
            <a:ext cx="4114800" cy="20574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charset="0"/>
              <a:buNone/>
              <a:defRPr sz="16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303719" y="1176183"/>
            <a:ext cx="4114800" cy="36576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2514600" y="3789927"/>
            <a:ext cx="4114800" cy="36576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4725481" y="1176183"/>
            <a:ext cx="4114800" cy="36576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3719" y="210457"/>
            <a:ext cx="8536562" cy="7101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19" y="1541943"/>
            <a:ext cx="4114800" cy="1828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0000"/>
              </a:lnSpc>
              <a:buFont typeface="Arial" charset="0"/>
              <a:buNone/>
              <a:defRPr lang="en-US" sz="1400" b="0" dirty="0" smtClean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lang="en-US" sz="1400" dirty="0" smtClean="0"/>
            </a:lvl2pPr>
            <a:lvl3pPr>
              <a:lnSpc>
                <a:spcPct val="100000"/>
              </a:lnSpc>
              <a:defRPr lang="en-US" sz="1400" dirty="0" smtClean="0"/>
            </a:lvl3pPr>
            <a:lvl4pPr>
              <a:lnSpc>
                <a:spcPct val="100000"/>
              </a:lnSpc>
              <a:defRPr lang="en-US" sz="1400" dirty="0" smtClean="0"/>
            </a:lvl4pPr>
            <a:lvl5pPr>
              <a:lnSpc>
                <a:spcPct val="100000"/>
              </a:lnSpc>
              <a:defRPr lang="en-US" sz="14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4725481" y="1541943"/>
            <a:ext cx="4114800" cy="1828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>
              <a:lnSpc>
                <a:spcPct val="100000"/>
              </a:lnSpc>
              <a:buFont typeface="Arial"/>
              <a:buNone/>
              <a:defRPr lang="en-US" sz="1400" b="0" dirty="0" smtClean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lang="en-US" sz="1400" dirty="0" smtClean="0"/>
            </a:lvl2pPr>
            <a:lvl3pPr>
              <a:lnSpc>
                <a:spcPct val="100000"/>
              </a:lnSpc>
              <a:defRPr lang="en-US" sz="1400" dirty="0" smtClean="0"/>
            </a:lvl3pPr>
            <a:lvl4pPr>
              <a:lnSpc>
                <a:spcPct val="100000"/>
              </a:lnSpc>
              <a:defRPr lang="en-US" sz="1400" dirty="0" smtClean="0"/>
            </a:lvl4pPr>
            <a:lvl5pPr>
              <a:lnSpc>
                <a:spcPct val="100000"/>
              </a:lnSpc>
              <a:defRPr lang="en-US" sz="14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303719" y="4030868"/>
            <a:ext cx="4114800" cy="18288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725481" y="4030868"/>
            <a:ext cx="4114800" cy="18288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/>
              <a:buNone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03719" y="1176183"/>
            <a:ext cx="4114800" cy="36576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4725481" y="1176183"/>
            <a:ext cx="4114800" cy="36576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03719" y="3659980"/>
            <a:ext cx="4114800" cy="36576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4725481" y="3659980"/>
            <a:ext cx="4114800" cy="365760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3719" y="210457"/>
            <a:ext cx="8536562" cy="7101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237142" y="1179575"/>
            <a:ext cx="5603139" cy="49465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03719" y="1179576"/>
            <a:ext cx="2650670" cy="4946587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719" y="210457"/>
            <a:ext cx="8536562" cy="7101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719" y="210457"/>
            <a:ext cx="8536562" cy="710194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8520028" y="6442358"/>
            <a:ext cx="5486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523A240F-EAFE-E84F-B44C-6D7A08E0E40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3719" y="1270000"/>
            <a:ext cx="8536562" cy="48564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 bwMode="black">
          <a:xfrm>
            <a:off x="7405880" y="6442358"/>
            <a:ext cx="1114147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lang="en-US" sz="1000" smtClean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12 March 2019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714899" y="6442358"/>
            <a:ext cx="3528112" cy="2286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lang="en-US" sz="10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PSCM 00-1001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70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baseline="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Arial"/>
        <a:buNone/>
        <a:defRPr sz="1600" b="0" kern="1200">
          <a:solidFill>
            <a:schemeClr val="tx1"/>
          </a:solidFill>
          <a:latin typeface="Calibri"/>
          <a:ea typeface="+mn-ea"/>
          <a:cs typeface="Calibri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Arial" charset="0"/>
        <a:buChar char="•"/>
        <a:tabLst/>
        <a:defRPr sz="1600" b="0" kern="1200">
          <a:solidFill>
            <a:schemeClr val="tx1"/>
          </a:solidFill>
          <a:latin typeface="Calibri"/>
          <a:ea typeface="+mn-ea"/>
          <a:cs typeface="Calibri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.AppleSystemUIFont" charset="-120"/>
        <a:buChar char="–"/>
        <a:tabLst/>
        <a:defRPr sz="1600" b="0" kern="1200">
          <a:solidFill>
            <a:schemeClr val="tx1"/>
          </a:solidFill>
          <a:latin typeface="Calibri"/>
          <a:ea typeface="+mn-ea"/>
          <a:cs typeface="Calibri"/>
        </a:defRPr>
      </a:lvl3pPr>
      <a:lvl4pPr marL="912813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85000"/>
        <a:buFont typeface="Wingdings" charset="2"/>
        <a:buChar char="§"/>
        <a:tabLst/>
        <a:defRPr sz="1600" b="0" kern="1200">
          <a:solidFill>
            <a:schemeClr val="tx1"/>
          </a:solidFill>
          <a:latin typeface="Calibri"/>
          <a:ea typeface="+mn-ea"/>
          <a:cs typeface="Calibri"/>
        </a:defRPr>
      </a:lvl4pPr>
      <a:lvl5pPr marL="1144588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.AppleSystemUIFont" charset="-120"/>
        <a:buChar char="-"/>
        <a:tabLst/>
        <a:defRPr sz="1600" b="0" kern="1200">
          <a:solidFill>
            <a:schemeClr val="tx1"/>
          </a:solidFill>
          <a:latin typeface="Calibri"/>
          <a:ea typeface="+mn-ea"/>
          <a:cs typeface="Calibri"/>
        </a:defRPr>
      </a:lvl5pPr>
      <a:lvl6pPr marL="1147762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1"/>
        </a:buClr>
        <a:buFont typeface="Arial"/>
        <a:buNone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374775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1"/>
        </a:buClr>
        <a:buFont typeface="Arial"/>
        <a:buNone/>
        <a:tabLst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01788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1"/>
        </a:buClr>
        <a:buFont typeface="Arial"/>
        <a:buNone/>
        <a:tabLst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1"/>
        </a:buClr>
        <a:buFont typeface="Arial"/>
        <a:buNone/>
        <a:tabLst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8439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-55824" y="3452740"/>
            <a:ext cx="9246122" cy="9549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Commu</a:t>
            </a:r>
            <a:r>
              <a:rPr lang="en-US" b="1" dirty="0" smtClean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nity Bank</a:t>
            </a:r>
            <a:br>
              <a:rPr lang="en-US" b="1" dirty="0" smtClean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rPr>
            </a:br>
            <a:r>
              <a:rPr lang="en-US" dirty="0"/>
              <a:t> 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52588" y="3968705"/>
            <a:ext cx="5829300" cy="110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Newcomer Services Briefing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57" y="6020787"/>
            <a:ext cx="2651760" cy="58927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CA64-B006-5844-9614-E79604FDADE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327650"/>
            <a:ext cx="9144000" cy="5785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Franklin Gothic Book" panose="020B0503020102020204" pitchFamily="34" charset="0"/>
                <a:ea typeface="Franklin Gothic Medium Cond" charset="0"/>
                <a:cs typeface="Franklin Gothic Medium Cond" charset="0"/>
              </a:rPr>
              <a:t>Provided by the Military Services</a:t>
            </a:r>
            <a:r>
              <a:rPr lang="en-US" sz="3600" b="1" dirty="0" smtClean="0">
                <a:latin typeface="Franklin Gothic Medium Cond" charset="0"/>
                <a:ea typeface="Franklin Gothic Medium Cond" charset="0"/>
                <a:cs typeface="Franklin Gothic Medium Cond" charset="0"/>
              </a:rPr>
              <a:t/>
            </a:r>
            <a:br>
              <a:rPr lang="en-US" sz="3600" b="1" dirty="0" smtClean="0">
                <a:latin typeface="Franklin Gothic Medium Cond" charset="0"/>
                <a:ea typeface="Franklin Gothic Medium Cond" charset="0"/>
                <a:cs typeface="Franklin Gothic Medium Cond" charset="0"/>
              </a:rPr>
            </a:br>
            <a:r>
              <a:rPr lang="en-US" sz="3600" b="1" dirty="0" smtClean="0">
                <a:latin typeface="Franklin Gothic Book" panose="020B0503020102020204" pitchFamily="34" charset="0"/>
                <a:ea typeface="Franklin Gothic Medium Cond" charset="0"/>
                <a:cs typeface="Franklin Gothic Medium Cond" charset="0"/>
              </a:rPr>
              <a:t>Exclusively for You</a:t>
            </a:r>
            <a:endParaRPr lang="en-US" sz="3600" b="1" dirty="0" smtClean="0">
              <a:effectLst/>
              <a:latin typeface="Franklin Gothic Book" panose="020B0503020102020204" pitchFamily="34" charset="0"/>
              <a:ea typeface="Franklin Gothic Medium Cond" charset="0"/>
              <a:cs typeface="Franklin Gothic Medium Cond" charset="0"/>
            </a:endParaRPr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625" y="2708304"/>
            <a:ext cx="8244750" cy="315444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u="sng" dirty="0">
                <a:latin typeface="Franklin Gothic Book" charset="0"/>
                <a:ea typeface="Franklin Gothic Book" charset="0"/>
                <a:cs typeface="Franklin Gothic Book" charset="0"/>
              </a:rPr>
              <a:t>C</a:t>
            </a:r>
            <a:r>
              <a:rPr lang="en-US" sz="2400" i="1" u="sng" dirty="0" smtClean="0">
                <a:latin typeface="Franklin Gothic Book" charset="0"/>
                <a:ea typeface="Franklin Gothic Book" charset="0"/>
                <a:cs typeface="Franklin Gothic Book" charset="0"/>
              </a:rPr>
              <a:t>ountry-specific and traditional banking products and services to help make banking easier while you serve overseas</a:t>
            </a:r>
            <a:endParaRPr lang="en-US" sz="2400" i="1" u="sng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012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9089" y="3866309"/>
            <a:ext cx="8010939" cy="19000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latin typeface="Franklin Gothic Book" charset="0"/>
                <a:ea typeface="Franklin Gothic Book" charset="0"/>
                <a:cs typeface="Franklin Gothic Book" charset="0"/>
              </a:rPr>
              <a:t>Products, services, operating locations, fees, and charges are established by the Military Services via a contract </a:t>
            </a:r>
            <a:r>
              <a:rPr lang="en-US" sz="2200" dirty="0">
                <a:latin typeface="Franklin Gothic Book" charset="0"/>
                <a:ea typeface="Franklin Gothic Book" charset="0"/>
                <a:cs typeface="Franklin Gothic Book" charset="0"/>
              </a:rPr>
              <a:t>between a U.S. commercial financial institution and </a:t>
            </a:r>
            <a:r>
              <a:rPr lang="en-US" sz="2200" dirty="0" smtClean="0">
                <a:latin typeface="Franklin Gothic Book" charset="0"/>
                <a:ea typeface="Franklin Gothic Book" charset="0"/>
                <a:cs typeface="Franklin Gothic Book" charset="0"/>
              </a:rPr>
              <a:t>the Department </a:t>
            </a:r>
            <a:r>
              <a:rPr lang="en-US" sz="2200" dirty="0">
                <a:latin typeface="Franklin Gothic Book" charset="0"/>
                <a:ea typeface="Franklin Gothic Book" charset="0"/>
                <a:cs typeface="Franklin Gothic Book" charset="0"/>
              </a:rPr>
              <a:t>of </a:t>
            </a:r>
            <a:r>
              <a:rPr lang="en-US" sz="2200" dirty="0" smtClean="0">
                <a:latin typeface="Franklin Gothic Book" charset="0"/>
                <a:ea typeface="Franklin Gothic Book" charset="0"/>
                <a:cs typeface="Franklin Gothic Book" charset="0"/>
              </a:rPr>
              <a:t>Defense </a:t>
            </a:r>
          </a:p>
          <a:p>
            <a:pPr marL="0" indent="0" algn="ctr">
              <a:buNone/>
            </a:pPr>
            <a:endParaRPr lang="en-US" sz="2200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0" indent="0" algn="ctr">
              <a:buNone/>
            </a:pPr>
            <a:r>
              <a:rPr lang="en-US" sz="2200" dirty="0" smtClean="0">
                <a:latin typeface="Franklin Gothic Book" charset="0"/>
                <a:ea typeface="Franklin Gothic Book" charset="0"/>
                <a:cs typeface="Franklin Gothic Book" charset="0"/>
              </a:rPr>
              <a:t>The </a:t>
            </a:r>
            <a:r>
              <a:rPr lang="en-US" sz="2200" dirty="0">
                <a:latin typeface="Franklin Gothic Book" charset="0"/>
                <a:ea typeface="Franklin Gothic Book" charset="0"/>
                <a:cs typeface="Franklin Gothic Book" charset="0"/>
              </a:rPr>
              <a:t>Defense Finance and Accounting Service, in coordination with the Military Service banking representatives, is responsible for oversight of Community </a:t>
            </a:r>
            <a:r>
              <a:rPr lang="en-US" sz="2200" dirty="0" smtClean="0">
                <a:latin typeface="Franklin Gothic Book" charset="0"/>
                <a:ea typeface="Franklin Gothic Book" charset="0"/>
                <a:cs typeface="Franklin Gothic Book" charset="0"/>
              </a:rPr>
              <a:t>Bank</a:t>
            </a:r>
            <a:endParaRPr lang="en-US" sz="22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72968"/>
            <a:ext cx="9144000" cy="57851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Franklin Gothic Book" charset="0"/>
                <a:ea typeface="Franklin Gothic Book" charset="0"/>
                <a:cs typeface="Franklin Gothic Book" charset="0"/>
              </a:rPr>
              <a:t>Personalized Service for Your </a:t>
            </a:r>
            <a:r>
              <a:rPr lang="en-US" sz="3200" b="1" dirty="0" smtClean="0">
                <a:latin typeface="Franklin Gothic Book" charset="0"/>
                <a:ea typeface="Franklin Gothic Book" charset="0"/>
                <a:cs typeface="Franklin Gothic Book" charset="0"/>
              </a:rPr>
              <a:t>Banking </a:t>
            </a:r>
            <a:br>
              <a:rPr lang="en-US" sz="3200" b="1" dirty="0" smtClean="0">
                <a:latin typeface="Franklin Gothic Book" charset="0"/>
                <a:ea typeface="Franklin Gothic Book" charset="0"/>
                <a:cs typeface="Franklin Gothic Book" charset="0"/>
              </a:rPr>
            </a:br>
            <a:r>
              <a:rPr lang="en-US" sz="3200" b="1" dirty="0" smtClean="0">
                <a:latin typeface="Franklin Gothic Book" charset="0"/>
                <a:ea typeface="Franklin Gothic Book" charset="0"/>
                <a:cs typeface="Franklin Gothic Book" charset="0"/>
              </a:rPr>
              <a:t>Needs Overseas</a:t>
            </a:r>
            <a:endParaRPr lang="en-US" sz="3200" b="1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8092" y="2872844"/>
            <a:ext cx="5550078" cy="3214244"/>
          </a:xfrm>
          <a:prstGeom prst="rect">
            <a:avLst/>
          </a:prstGeom>
        </p:spPr>
        <p:txBody>
          <a:bodyPr vert="horz" wrap="none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      </a:t>
            </a:r>
            <a:r>
              <a:rPr lang="en-US" sz="2200" b="1" i="1" u="sng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Experience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We understand the overseas military lifestyle and the unique banking</a:t>
            </a:r>
          </a:p>
          <a:p>
            <a:pPr marL="91440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    needs that go with it</a:t>
            </a:r>
          </a:p>
          <a:p>
            <a:pPr lvl="2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We can help you address gaps in your stateside banking relationship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8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    which </a:t>
            </a:r>
            <a:r>
              <a:rPr lang="en-US" sz="1800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may help prevent local financial-related challenges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	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i="1" u="sng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Customer Service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In-person at Community Bank locations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24/7 Automated Service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Live Customer Service Representatives are available nearly 24/5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Live Debit and ATM card assistance available 24/7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latin typeface="Franklin Gothic Book" panose="020B0503020102020204" pitchFamily="34" charset="0"/>
              <a:ea typeface="Franklin Gothic Demi Cond" charset="0"/>
              <a:cs typeface="Franklin Gothic Demi Cond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    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latin typeface="Franklin Gothic Book" panose="020B0503020102020204" pitchFamily="34" charset="0"/>
              <a:ea typeface="Franklin Gothic Demi Cond" charset="0"/>
              <a:cs typeface="Franklin Gothic Demi Cond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                     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2" y="2947066"/>
            <a:ext cx="328109" cy="3189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01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25" y="4822614"/>
            <a:ext cx="329213" cy="31701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311" y="1494883"/>
            <a:ext cx="9144000" cy="752665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Franklin Gothic Book" panose="020B0503020102020204" pitchFamily="34" charset="0"/>
                <a:ea typeface="Franklin Gothic Medium Cond" charset="0"/>
                <a:cs typeface="Franklin Gothic Medium Cond" charset="0"/>
              </a:rPr>
              <a:t>Addressing Your Immediate Needs</a:t>
            </a:r>
            <a:r>
              <a:rPr lang="en-US" sz="3000" dirty="0" smtClean="0">
                <a:latin typeface="Franklin Gothic Book" panose="020B0503020102020204" pitchFamily="34" charset="0"/>
                <a:ea typeface="Franklin Gothic Medium Cond" charset="0"/>
                <a:cs typeface="Franklin Gothic Medium Cond" charset="0"/>
              </a:rPr>
              <a:t/>
            </a:r>
            <a:br>
              <a:rPr lang="en-US" sz="3000" dirty="0" smtClean="0">
                <a:latin typeface="Franklin Gothic Book" panose="020B0503020102020204" pitchFamily="34" charset="0"/>
                <a:ea typeface="Franklin Gothic Medium Cond" charset="0"/>
                <a:cs typeface="Franklin Gothic Medium Cond" charset="0"/>
              </a:rPr>
            </a:br>
            <a:endParaRPr lang="en-US" sz="3000" dirty="0">
              <a:latin typeface="Franklin Gothic Book" panose="020B0503020102020204" pitchFamily="34" charset="0"/>
              <a:ea typeface="Franklin Gothic Medium Cond" charset="0"/>
              <a:cs typeface="Franklin Gothic Medium Cond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6624" y="2517678"/>
            <a:ext cx="8307376" cy="4424587"/>
          </a:xfrm>
          <a:prstGeom prst="rect">
            <a:avLst/>
          </a:prstGeom>
        </p:spPr>
        <p:txBody>
          <a:bodyPr vert="horz" lIns="68580" tIns="34290" rIns="68580" bIns="3429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800" dirty="0">
                <a:latin typeface="Franklin Gothic Demi Cond" charset="0"/>
                <a:ea typeface="Franklin Gothic Demi Cond" charset="0"/>
                <a:cs typeface="Franklin Gothic Demi Cond" charset="0"/>
              </a:rPr>
              <a:t>       </a:t>
            </a:r>
            <a:r>
              <a:rPr lang="en-US" sz="3800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 </a:t>
            </a:r>
            <a:r>
              <a:rPr lang="en-US" sz="3800" b="1" i="1" u="sng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Easy Access to Local Currency and U.S. Dollars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Banking Centers</a:t>
            </a:r>
          </a:p>
          <a:p>
            <a:pPr lvl="2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Dual Currency ATMs</a:t>
            </a:r>
          </a:p>
          <a:p>
            <a:pPr lvl="3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24/7 Availability</a:t>
            </a:r>
          </a:p>
          <a:p>
            <a:pPr lvl="3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No International Service Fee</a:t>
            </a:r>
          </a:p>
          <a:p>
            <a:pPr lvl="3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Service Charge Free </a:t>
            </a:r>
          </a:p>
          <a:p>
            <a:pPr lvl="3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Most ATM Debit Cards Accepted </a:t>
            </a:r>
          </a:p>
          <a:p>
            <a:pPr marL="914400" lvl="2" indent="0">
              <a:buNone/>
            </a:pPr>
            <a:endParaRPr lang="en-US" sz="1600" dirty="0">
              <a:latin typeface="Franklin Gothic Demi Cond" charset="0"/>
              <a:ea typeface="Franklin Gothic Demi Cond" charset="0"/>
              <a:cs typeface="Franklin Gothic Demi Cond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Franklin Gothic Demi Cond" charset="0"/>
                <a:ea typeface="Franklin Gothic Demi Cond" charset="0"/>
                <a:cs typeface="Franklin Gothic Demi Cond" charset="0"/>
              </a:rPr>
              <a:t>       </a:t>
            </a:r>
            <a:r>
              <a:rPr lang="en-US" sz="2400" dirty="0" smtClean="0">
                <a:latin typeface="Franklin Gothic Demi Cond" charset="0"/>
                <a:ea typeface="Franklin Gothic Demi Cond" charset="0"/>
                <a:cs typeface="Franklin Gothic Demi Cond" charset="0"/>
              </a:rPr>
              <a:t>      </a:t>
            </a:r>
            <a:r>
              <a:rPr lang="en-US" sz="3800" b="1" i="1" u="sng" dirty="0" smtClean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Pay </a:t>
            </a:r>
            <a:r>
              <a:rPr lang="en-US" sz="3800" b="1" i="1" u="sng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Local* and Stateside Bills</a:t>
            </a:r>
          </a:p>
          <a:p>
            <a:pPr lvl="2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900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Recurring or one-time payment options</a:t>
            </a:r>
          </a:p>
          <a:p>
            <a:pPr lvl="2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900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rPr>
              <a:t>We can help recommend the payment option right for you</a:t>
            </a:r>
          </a:p>
          <a:p>
            <a:pPr lvl="2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 smtClean="0">
                <a:latin typeface="Franklin Gothic Book" panose="020B0503020102020204" pitchFamily="34" charset="0"/>
              </a:rPr>
              <a:t>*Payment options may vary by country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01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4" y="2566459"/>
            <a:ext cx="328109" cy="3189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3" y="5086584"/>
            <a:ext cx="328109" cy="31899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5129" y="1687761"/>
            <a:ext cx="8464732" cy="61529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Franklin Gothic Book" panose="020B0503020102020204" pitchFamily="34" charset="0"/>
                <a:ea typeface="Franklin Gothic Medium Cond" charset="0"/>
                <a:cs typeface="Franklin Gothic Medium Cond" charset="0"/>
              </a:rPr>
              <a:t>Addressing Your Ongoing Needs</a:t>
            </a:r>
            <a:endParaRPr lang="en-US" sz="3200" b="1" dirty="0">
              <a:latin typeface="Franklin Gothic Book" panose="020B0503020102020204" pitchFamily="34" charset="0"/>
              <a:ea typeface="Franklin Gothic Medium Cond" charset="0"/>
              <a:cs typeface="Franklin Gothic Medium Cond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012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20835" y="2615944"/>
            <a:ext cx="7106545" cy="2440593"/>
            <a:chOff x="1020835" y="2824956"/>
            <a:chExt cx="7106545" cy="2440593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075069" y="2824956"/>
              <a:ext cx="7052311" cy="2440593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lvl="1" indent="0">
                <a:buNone/>
              </a:pPr>
              <a:r>
                <a:rPr lang="en-US" dirty="0">
                  <a:latin typeface="Franklin Gothic Book" panose="020B0503020102020204" pitchFamily="34" charset="0"/>
                  <a:ea typeface="Franklin Gothic Demi Cond" charset="0"/>
                  <a:cs typeface="Franklin Gothic Demi Cond" charset="0"/>
                </a:rPr>
                <a:t>Online and Mobile Banking with Fraud Protection</a:t>
              </a:r>
            </a:p>
            <a:p>
              <a:pPr marL="342900" lvl="1" indent="0">
                <a:spcBef>
                  <a:spcPts val="600"/>
                </a:spcBef>
                <a:buNone/>
              </a:pPr>
              <a:r>
                <a:rPr lang="en-US" dirty="0">
                  <a:latin typeface="Franklin Gothic Book" panose="020B0503020102020204" pitchFamily="34" charset="0"/>
                  <a:ea typeface="Franklin Gothic Demi Cond" charset="0"/>
                  <a:cs typeface="Franklin Gothic Demi Cond" charset="0"/>
                </a:rPr>
                <a:t>Competitive </a:t>
              </a:r>
              <a:r>
                <a:rPr lang="en-US" dirty="0" smtClean="0">
                  <a:latin typeface="Franklin Gothic Book" panose="020B0503020102020204" pitchFamily="34" charset="0"/>
                  <a:ea typeface="Franklin Gothic Demi Cond" charset="0"/>
                  <a:cs typeface="Franklin Gothic Demi Cond" charset="0"/>
                </a:rPr>
                <a:t>Loan Rates</a:t>
              </a:r>
              <a:endParaRPr lang="en-US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endParaRPr>
            </a:p>
            <a:p>
              <a:pPr marL="342900" lvl="1" indent="0">
                <a:spcBef>
                  <a:spcPts val="600"/>
                </a:spcBef>
                <a:buNone/>
              </a:pPr>
              <a:r>
                <a:rPr lang="en-US" dirty="0">
                  <a:latin typeface="Franklin Gothic Book" panose="020B0503020102020204" pitchFamily="34" charset="0"/>
                  <a:ea typeface="Franklin Gothic Demi Cond" charset="0"/>
                  <a:cs typeface="Franklin Gothic Demi Cond" charset="0"/>
                </a:rPr>
                <a:t>Chip-Enabled Debit Cards</a:t>
              </a:r>
            </a:p>
            <a:p>
              <a:pPr marL="342900" lvl="1" indent="0">
                <a:spcBef>
                  <a:spcPts val="600"/>
                </a:spcBef>
                <a:buNone/>
              </a:pPr>
              <a:r>
                <a:rPr lang="en-US" dirty="0">
                  <a:latin typeface="Franklin Gothic Book" panose="020B0503020102020204" pitchFamily="34" charset="0"/>
                  <a:ea typeface="Franklin Gothic Demi Cond" charset="0"/>
                  <a:cs typeface="Franklin Gothic Demi Cond" charset="0"/>
                </a:rPr>
                <a:t>Checking and Savings Accounts</a:t>
              </a:r>
            </a:p>
            <a:p>
              <a:pPr marL="342900" lvl="1" indent="0">
                <a:spcBef>
                  <a:spcPts val="600"/>
                </a:spcBef>
                <a:buNone/>
              </a:pPr>
              <a:r>
                <a:rPr lang="en-US" dirty="0">
                  <a:latin typeface="Franklin Gothic Book" panose="020B0503020102020204" pitchFamily="34" charset="0"/>
                  <a:ea typeface="Franklin Gothic Demi Cond" charset="0"/>
                  <a:cs typeface="Franklin Gothic Demi Cond" charset="0"/>
                </a:rPr>
                <a:t>Account </a:t>
              </a:r>
              <a:r>
                <a:rPr lang="en-US" dirty="0" smtClean="0">
                  <a:latin typeface="Franklin Gothic Book" panose="020B0503020102020204" pitchFamily="34" charset="0"/>
                  <a:ea typeface="Franklin Gothic Demi Cond" charset="0"/>
                  <a:cs typeface="Franklin Gothic Demi Cond" charset="0"/>
                </a:rPr>
                <a:t>Alerts</a:t>
              </a:r>
            </a:p>
            <a:p>
              <a:pPr marL="342900" lvl="1" indent="0">
                <a:spcBef>
                  <a:spcPts val="600"/>
                </a:spcBef>
                <a:buNone/>
              </a:pPr>
              <a:r>
                <a:rPr lang="en-US" dirty="0" smtClean="0">
                  <a:latin typeface="Franklin Gothic Book" panose="020B0503020102020204" pitchFamily="34" charset="0"/>
                  <a:ea typeface="Franklin Gothic Demi Cond" charset="0"/>
                  <a:cs typeface="Franklin Gothic Demi Cond" charset="0"/>
                </a:rPr>
                <a:t>Life Stages</a:t>
              </a:r>
              <a:endParaRPr lang="en-US" dirty="0">
                <a:latin typeface="Franklin Gothic Book" panose="020B0503020102020204" pitchFamily="34" charset="0"/>
                <a:ea typeface="Franklin Gothic Demi Cond" charset="0"/>
                <a:cs typeface="Franklin Gothic Demi Cond" charset="0"/>
              </a:endParaRPr>
            </a:p>
            <a:p>
              <a:pPr marL="0" indent="0">
                <a:buNone/>
              </a:pPr>
              <a:endParaRPr lang="en-US" sz="2100" b="1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35" y="2978161"/>
              <a:ext cx="189306" cy="18404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278" y="3389758"/>
              <a:ext cx="189306" cy="1840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35" y="3801355"/>
              <a:ext cx="189306" cy="1840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35" y="4212952"/>
              <a:ext cx="189306" cy="1840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835" y="4624550"/>
              <a:ext cx="189306" cy="1840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089" y="5015486"/>
              <a:ext cx="189306" cy="184048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012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1" y="1632020"/>
            <a:ext cx="7817975" cy="994172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Franklin Gothic Book" panose="020B0503020102020204" pitchFamily="34" charset="0"/>
                <a:ea typeface="Franklin Gothic Medium Cond" charset="0"/>
                <a:cs typeface="Franklin Gothic Medium Cond" charset="0"/>
              </a:rPr>
              <a:t>Community Bank Is Here To </a:t>
            </a:r>
            <a:r>
              <a:rPr lang="en-US" sz="3200" b="1" dirty="0" smtClean="0">
                <a:latin typeface="Franklin Gothic Book" panose="020B0503020102020204" pitchFamily="34" charset="0"/>
                <a:ea typeface="Franklin Gothic Medium Cond" charset="0"/>
                <a:cs typeface="Franklin Gothic Medium Cond" charset="0"/>
              </a:rPr>
              <a:t>Help</a:t>
            </a:r>
            <a:endParaRPr lang="en-US" sz="3200" b="1" dirty="0">
              <a:latin typeface="Franklin Gothic Book" panose="020B0503020102020204" pitchFamily="34" charset="0"/>
              <a:ea typeface="Franklin Gothic Medium Cond" charset="0"/>
              <a:cs typeface="Franklin Gothic Medium Cond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PSCM 00-1001 (09/20)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5534" y="2292824"/>
            <a:ext cx="8973134" cy="4135885"/>
          </a:xfrm>
          <a:prstGeom prst="rect">
            <a:avLst/>
          </a:prstGeom>
        </p:spPr>
        <p:txBody>
          <a:bodyPr vert="horz" lIns="68580" tIns="34291" rIns="68580" bIns="34291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Franklin Gothic Demi" charset="0"/>
              <a:ea typeface="Franklin Gothic Demi" charset="0"/>
              <a:cs typeface="Franklin Gothic Demi" charset="0"/>
            </a:endParaRPr>
          </a:p>
          <a:p>
            <a:pPr lvl="1"/>
            <a:r>
              <a:rPr lang="en-US" sz="2900" b="1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Ansbach, Katterbach Banking Center </a:t>
            </a:r>
          </a:p>
          <a:p>
            <a:pPr lvl="1"/>
            <a:r>
              <a:rPr lang="en-US" sz="2900" b="1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Building 5824</a:t>
            </a:r>
          </a:p>
          <a:p>
            <a:pPr lvl="1"/>
            <a:r>
              <a:rPr lang="en-US" sz="29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Monday – Wednesday  &amp; Friday 09:00-16:00</a:t>
            </a:r>
          </a:p>
          <a:p>
            <a:pPr lvl="1"/>
            <a:r>
              <a:rPr lang="en-US" sz="29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Thursday 11:00 – 18:00</a:t>
            </a:r>
          </a:p>
          <a:p>
            <a:pPr lvl="1"/>
            <a:r>
              <a:rPr lang="en-US" sz="29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Phone: CIV: 09802-95030 DSN: 467-2122</a:t>
            </a:r>
          </a:p>
          <a:p>
            <a:pPr lvl="1"/>
            <a:r>
              <a:rPr lang="en-US" sz="2900" dirty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ATM locations:	</a:t>
            </a:r>
          </a:p>
          <a:p>
            <a:pPr lvl="2"/>
            <a:r>
              <a:rPr lang="en-US" sz="25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Banking Center – </a:t>
            </a:r>
            <a:r>
              <a:rPr lang="en-US" sz="2500" dirty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Building </a:t>
            </a:r>
            <a:r>
              <a:rPr lang="en-US" sz="25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#5824 / URLAS Shopping Center Building #8135 / Bismarck Kaserne Building #5843D</a:t>
            </a:r>
          </a:p>
          <a:p>
            <a:pPr lvl="1"/>
            <a:r>
              <a:rPr lang="en-US" sz="29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DoDCommunityBank.com</a:t>
            </a:r>
          </a:p>
          <a:p>
            <a:pPr lvl="1"/>
            <a:r>
              <a:rPr lang="en-US" sz="29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Request an appointment by using the </a:t>
            </a:r>
            <a:r>
              <a:rPr lang="en-US" sz="2900" u="sng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My Appointment </a:t>
            </a:r>
            <a:r>
              <a:rPr lang="en-US" sz="29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link on our website</a:t>
            </a:r>
          </a:p>
          <a:p>
            <a:pPr marL="457200" lvl="1" indent="0">
              <a:buNone/>
            </a:pPr>
            <a:endParaRPr lang="en-US" sz="2900" dirty="0"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  <a:p>
            <a:pPr lvl="1"/>
            <a:r>
              <a:rPr lang="en-US" sz="2900" b="1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Illesheim Banking Center </a:t>
            </a:r>
          </a:p>
          <a:p>
            <a:pPr lvl="1"/>
            <a:r>
              <a:rPr lang="en-US" sz="2900" b="1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Storck Barracks –Building 6532</a:t>
            </a:r>
            <a:endParaRPr lang="en-US" sz="2900" b="1" dirty="0"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  <a:p>
            <a:pPr lvl="1"/>
            <a:r>
              <a:rPr lang="en-US" sz="29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Monday – Friday  09:00-16:00</a:t>
            </a:r>
            <a:endParaRPr lang="en-US" sz="2900" dirty="0"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  <a:p>
            <a:pPr lvl="1"/>
            <a:r>
              <a:rPr lang="en-US" sz="29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Phone: CIV: 09841-8791 DSN: 467-4540</a:t>
            </a:r>
            <a:endParaRPr lang="en-US" sz="2900" dirty="0"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  <a:p>
            <a:pPr lvl="1"/>
            <a:r>
              <a:rPr lang="en-US" sz="2900" dirty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ATM locations:	</a:t>
            </a:r>
          </a:p>
          <a:p>
            <a:pPr lvl="2"/>
            <a:r>
              <a:rPr lang="en-US" sz="2500" dirty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Banking Center – Building </a:t>
            </a:r>
            <a:r>
              <a:rPr lang="en-US" sz="25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#6532 / Gas Station - Building #6528</a:t>
            </a:r>
          </a:p>
          <a:p>
            <a:pPr lvl="1"/>
            <a:r>
              <a:rPr lang="en-US" sz="2900" dirty="0" smtClean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DoDCommunityBank.com</a:t>
            </a:r>
          </a:p>
          <a:p>
            <a:pPr lvl="1"/>
            <a:r>
              <a:rPr lang="en-US" sz="2900" dirty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Request an appointment by using the </a:t>
            </a:r>
            <a:r>
              <a:rPr lang="en-US" sz="2900" u="sng" dirty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My Appointment </a:t>
            </a:r>
            <a:r>
              <a:rPr lang="en-US" sz="2900" dirty="0">
                <a:latin typeface="Franklin Gothic Book" panose="020B0503020102020204" pitchFamily="34" charset="0"/>
                <a:ea typeface="Franklin Gothic Book" charset="0"/>
                <a:cs typeface="Franklin Gothic Book" charset="0"/>
              </a:rPr>
              <a:t>link on our website</a:t>
            </a:r>
          </a:p>
          <a:p>
            <a:pPr lvl="1"/>
            <a:endParaRPr lang="en-US" sz="2900" dirty="0"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7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01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16313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rPr>
              <a:t>Community Bank Locations throughout the Garrison (Ansbach)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8516" y="1963610"/>
            <a:ext cx="10398151" cy="4410946"/>
            <a:chOff x="96977" y="1417774"/>
            <a:chExt cx="10398151" cy="441094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592" y="2221171"/>
              <a:ext cx="5137536" cy="3607549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" name="Picture 29" descr="Katterbach Map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977" y="1431854"/>
              <a:ext cx="5172075" cy="3076575"/>
            </a:xfrm>
            <a:prstGeom prst="rect">
              <a:avLst/>
            </a:prstGeom>
            <a:ln w="25400">
              <a:solidFill>
                <a:srgbClr val="FFFF00"/>
              </a:solidFill>
            </a:ln>
          </p:spPr>
        </p:pic>
        <p:sp>
          <p:nvSpPr>
            <p:cNvPr id="31" name="Down Arrow 30"/>
            <p:cNvSpPr/>
            <p:nvPr/>
          </p:nvSpPr>
          <p:spPr bwMode="auto">
            <a:xfrm>
              <a:off x="3172680" y="2038907"/>
              <a:ext cx="184388" cy="352425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D4001A"/>
                </a:buClr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igherStandards" pitchFamily="2" charset="0"/>
              </a:endParaRPr>
            </a:p>
          </p:txBody>
        </p:sp>
        <p:sp>
          <p:nvSpPr>
            <p:cNvPr id="32" name="Right Arrow 31"/>
            <p:cNvSpPr/>
            <p:nvPr/>
          </p:nvSpPr>
          <p:spPr bwMode="auto">
            <a:xfrm rot="18560985">
              <a:off x="3909945" y="3252745"/>
              <a:ext cx="571500" cy="174812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D4001A"/>
                </a:buClr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igherStandards" pitchFamily="2" charset="0"/>
              </a:endParaRPr>
            </a:p>
          </p:txBody>
        </p:sp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38582" y="3476083"/>
              <a:ext cx="411767" cy="75436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34" name="Right Arrow 33"/>
            <p:cNvSpPr/>
            <p:nvPr/>
          </p:nvSpPr>
          <p:spPr bwMode="auto">
            <a:xfrm rot="10800000">
              <a:off x="6188745" y="3895795"/>
              <a:ext cx="879225" cy="174812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D4001A"/>
                </a:buClr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igherStandards" pitchFamily="2" charset="0"/>
              </a:endParaRPr>
            </a:p>
          </p:txBody>
        </p:sp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64341" y="3527693"/>
              <a:ext cx="425625" cy="779748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11561" y="1417774"/>
              <a:ext cx="435197" cy="79728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37" name="TextBox 36"/>
            <p:cNvSpPr txBox="1"/>
            <p:nvPr/>
          </p:nvSpPr>
          <p:spPr>
            <a:xfrm>
              <a:off x="1099661" y="3703905"/>
              <a:ext cx="263401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Arial Black" pitchFamily="34" charset="0"/>
                </a:rPr>
                <a:t>Banking Center &amp; ATMs,  Bldg 5824</a:t>
              </a:r>
              <a:endParaRPr lang="en-US" sz="16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46058" y="4528682"/>
              <a:ext cx="233349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Arial Black" pitchFamily="34" charset="0"/>
                </a:rPr>
                <a:t>Urlas Shopping Center ATM,         Bldg 8135</a:t>
              </a:r>
              <a:endParaRPr lang="en-US" sz="16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60758" y="1515687"/>
              <a:ext cx="1814945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latin typeface="Arial Black" pitchFamily="34" charset="0"/>
                </a:rPr>
                <a:t>Bismarck ATM,    Bldg 5843D</a:t>
              </a:r>
              <a:endParaRPr lang="en-US" sz="1600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pic>
          <p:nvPicPr>
            <p:cNvPr id="4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5739" y="3476083"/>
              <a:ext cx="409956" cy="751042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06189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PSCM 00-1001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23A240F-EAFE-E84F-B44C-6D7A08E0E409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Illesheim Map.jpg"/>
          <p:cNvPicPr>
            <a:picLocks noChangeAspect="1"/>
          </p:cNvPicPr>
          <p:nvPr/>
        </p:nvPicPr>
        <p:blipFill rotWithShape="1">
          <a:blip r:embed="rId2" cstate="print"/>
          <a:srcRect b="3855"/>
          <a:stretch/>
        </p:blipFill>
        <p:spPr>
          <a:xfrm>
            <a:off x="1472518" y="2219866"/>
            <a:ext cx="6198964" cy="42571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6440" y="3365225"/>
            <a:ext cx="189559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 Black" pitchFamily="34" charset="0"/>
              </a:rPr>
              <a:t>Shoppette / Gas Station ATM,   Bldg. 6528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0032" y="5156797"/>
            <a:ext cx="2479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 Black" pitchFamily="34" charset="0"/>
              </a:rPr>
              <a:t>Banking Center &amp; ATM,      Bldg. 6532</a:t>
            </a:r>
          </a:p>
        </p:txBody>
      </p:sp>
      <p:sp>
        <p:nvSpPr>
          <p:cNvPr id="10" name="Left Arrow 9"/>
          <p:cNvSpPr/>
          <p:nvPr/>
        </p:nvSpPr>
        <p:spPr bwMode="auto">
          <a:xfrm>
            <a:off x="3303623" y="4608144"/>
            <a:ext cx="471054" cy="166254"/>
          </a:xfrm>
          <a:prstGeom prst="leftArrow">
            <a:avLst/>
          </a:prstGeom>
          <a:solidFill>
            <a:schemeClr val="accent2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D4001A"/>
              </a:buClr>
            </a:pPr>
            <a:endParaRPr lang="en-US" sz="1400" b="1">
              <a:solidFill>
                <a:prstClr val="black"/>
              </a:solidFill>
              <a:latin typeface="HigherStandards" pitchFamily="2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8197" y="4252643"/>
            <a:ext cx="449051" cy="82266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 bwMode="auto">
          <a:xfrm rot="9879467">
            <a:off x="6404715" y="2832232"/>
            <a:ext cx="571500" cy="17481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D4001A"/>
              </a:buClr>
            </a:pPr>
            <a:endParaRPr lang="en-US" sz="1400" b="1">
              <a:solidFill>
                <a:prstClr val="black"/>
              </a:solidFill>
              <a:latin typeface="HigherStandards" pitchFamily="2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9561" y="2446183"/>
            <a:ext cx="449051" cy="82266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012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116313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rPr>
              <a:t>Community Bank Locations throughout the Garrison </a:t>
            </a:r>
            <a:r>
              <a:rPr lang="en-US" sz="2800" dirty="0" smtClean="0">
                <a:solidFill>
                  <a:prstClr val="black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rPr>
              <a:t>(Illesheim)</a:t>
            </a:r>
            <a:endParaRPr lang="en-US" sz="2800" dirty="0">
              <a:solidFill>
                <a:prstClr val="black"/>
              </a:solidFill>
              <a:latin typeface="Franklin Gothic Medium Cond" charset="0"/>
              <a:ea typeface="Franklin Gothic Medium Cond" charset="0"/>
              <a:cs typeface="Franklin Gothic Medium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2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9144000" cy="5843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80" y="6008395"/>
            <a:ext cx="2651760" cy="58927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-55824" y="2851372"/>
            <a:ext cx="9246122" cy="9549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DCA64-B006-5844-9614-E79604FDADE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terprise_Printer_Friendly_Confidential">
  <a:themeElements>
    <a:clrScheme name="BoA">
      <a:dk1>
        <a:srgbClr val="000000"/>
      </a:dk1>
      <a:lt1>
        <a:srgbClr val="FFFFFF"/>
      </a:lt1>
      <a:dk2>
        <a:srgbClr val="D5D5D5"/>
      </a:dk2>
      <a:lt2>
        <a:srgbClr val="EDEDED"/>
      </a:lt2>
      <a:accent1>
        <a:srgbClr val="E31837"/>
      </a:accent1>
      <a:accent2>
        <a:srgbClr val="780032"/>
      </a:accent2>
      <a:accent3>
        <a:srgbClr val="012069"/>
      </a:accent3>
      <a:accent4>
        <a:srgbClr val="0051C2"/>
      </a:accent4>
      <a:accent5>
        <a:srgbClr val="009CDE"/>
      </a:accent5>
      <a:accent6>
        <a:srgbClr val="D3EFFC"/>
      </a:accent6>
      <a:hlink>
        <a:srgbClr val="0052C2"/>
      </a:hlink>
      <a:folHlink>
        <a:srgbClr val="0121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C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25000"/>
              </a:schemeClr>
            </a:gs>
            <a:gs pos="50000">
              <a:schemeClr val="phClr">
                <a:tint val="100000"/>
                <a:shade val="75000"/>
                <a:satMod val="125000"/>
              </a:schemeClr>
            </a:gs>
            <a:gs pos="100000">
              <a:schemeClr val="phClr">
                <a:tint val="100000"/>
                <a:shade val="98000"/>
                <a:satMod val="1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30000"/>
              </a:schemeClr>
            </a:gs>
            <a:gs pos="40000">
              <a:schemeClr val="phClr">
                <a:shade val="75000"/>
                <a:satMod val="140000"/>
              </a:schemeClr>
            </a:gs>
            <a:gs pos="100000">
              <a:schemeClr val="phClr">
                <a:shade val="100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38100" dir="2700000" algn="ct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2700">
            <a:bevelT w="0" h="0"/>
            <a:contourClr>
              <a:srgbClr val="FFFFFF"/>
            </a:contourClr>
          </a:sp3d>
        </a:effectStyle>
        <a:effectStyle>
          <a:effectLst>
            <a:outerShdw blurRad="50800" dist="12700" dir="2700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Enterprise_Printer_Friendly_Confidential" id="{7386D0B6-CB6E-694D-9C48-3472B5DE9917}" vid="{AFB84C10-1CCA-6E46-91FB-BE1ABFBDC0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Enterprise_Printer_Friendly_Confidential</Template>
  <TotalTime>0</TotalTime>
  <Words>456</Words>
  <Application>Microsoft Office PowerPoint</Application>
  <PresentationFormat>On-screen Show (4:3)</PresentationFormat>
  <Paragraphs>95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.AppleSystemUIFont</vt:lpstr>
      <vt:lpstr>Arial</vt:lpstr>
      <vt:lpstr>Arial Black</vt:lpstr>
      <vt:lpstr>Calibri</vt:lpstr>
      <vt:lpstr>Courier New</vt:lpstr>
      <vt:lpstr>Franklin Gothic Book</vt:lpstr>
      <vt:lpstr>Franklin Gothic Demi</vt:lpstr>
      <vt:lpstr>Franklin Gothic Demi Cond</vt:lpstr>
      <vt:lpstr>Franklin Gothic Medium Cond</vt:lpstr>
      <vt:lpstr>HigherStandards</vt:lpstr>
      <vt:lpstr>Wingdings</vt:lpstr>
      <vt:lpstr>Enterprise_Printer_Friendly_Confidential</vt:lpstr>
      <vt:lpstr>Community Bank  </vt:lpstr>
      <vt:lpstr>Provided by the Military Services Exclusively for You </vt:lpstr>
      <vt:lpstr>Personalized Service for Your Banking  Needs Overseas</vt:lpstr>
      <vt:lpstr>Addressing Your Immediate Needs </vt:lpstr>
      <vt:lpstr>Addressing Your Ongoing Needs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2019-03-07T21:38:23Z</dcterms:created>
  <dcterms:modified xsi:type="dcterms:W3CDTF">2020-11-04T08:29:42Z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