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5"/>
  </p:sldMasterIdLst>
  <p:notesMasterIdLst>
    <p:notesMasterId r:id="rId20"/>
  </p:notesMasterIdLst>
  <p:sldIdLst>
    <p:sldId id="264" r:id="rId6"/>
    <p:sldId id="263" r:id="rId7"/>
    <p:sldId id="266" r:id="rId8"/>
    <p:sldId id="267" r:id="rId9"/>
    <p:sldId id="268" r:id="rId10"/>
    <p:sldId id="269" r:id="rId11"/>
    <p:sldId id="270" r:id="rId12"/>
    <p:sldId id="271" r:id="rId13"/>
    <p:sldId id="272" r:id="rId14"/>
    <p:sldId id="273" r:id="rId15"/>
    <p:sldId id="274" r:id="rId16"/>
    <p:sldId id="275" r:id="rId17"/>
    <p:sldId id="276" r:id="rId18"/>
    <p:sldId id="277" r:id="rId19"/>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49406" autoAdjust="0"/>
  </p:normalViewPr>
  <p:slideViewPr>
    <p:cSldViewPr snapToGrid="0">
      <p:cViewPr varScale="1">
        <p:scale>
          <a:sx n="50" d="100"/>
          <a:sy n="50" d="100"/>
        </p:scale>
        <p:origin x="1704"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29" tIns="46415" rIns="92829" bIns="46415" rtlCol="0"/>
          <a:lstStyle>
            <a:lvl1pPr algn="l">
              <a:defRPr sz="1200"/>
            </a:lvl1pPr>
          </a:lstStyle>
          <a:p>
            <a:endParaRPr lang="en-US" dirty="0"/>
          </a:p>
        </p:txBody>
      </p:sp>
      <p:sp>
        <p:nvSpPr>
          <p:cNvPr id="3" name="Date Placeholder 2"/>
          <p:cNvSpPr>
            <a:spLocks noGrp="1"/>
          </p:cNvSpPr>
          <p:nvPr>
            <p:ph type="dt" idx="1"/>
          </p:nvPr>
        </p:nvSpPr>
        <p:spPr>
          <a:xfrm>
            <a:off x="3970939" y="0"/>
            <a:ext cx="3037840" cy="463408"/>
          </a:xfrm>
          <a:prstGeom prst="rect">
            <a:avLst/>
          </a:prstGeom>
        </p:spPr>
        <p:txBody>
          <a:bodyPr vert="horz" lIns="92829" tIns="46415" rIns="92829" bIns="46415" rtlCol="0"/>
          <a:lstStyle>
            <a:lvl1pPr algn="r">
              <a:defRPr sz="1200"/>
            </a:lvl1pPr>
          </a:lstStyle>
          <a:p>
            <a:fld id="{C1E4B8CC-50C6-460D-A937-1D42699A48E1}" type="datetimeFigureOut">
              <a:rPr lang="en-US" smtClean="0"/>
              <a:t>6/23/2020</a:t>
            </a:fld>
            <a:endParaRPr lang="en-US" dirty="0"/>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2829" tIns="46415" rIns="92829" bIns="46415" rtlCol="0" anchor="ctr"/>
          <a:lstStyle/>
          <a:p>
            <a:endParaRPr lang="en-US" dirty="0"/>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829" tIns="46415" rIns="92829"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29" tIns="46415" rIns="92829"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772669"/>
            <a:ext cx="3037840" cy="463407"/>
          </a:xfrm>
          <a:prstGeom prst="rect">
            <a:avLst/>
          </a:prstGeom>
        </p:spPr>
        <p:txBody>
          <a:bodyPr vert="horz" lIns="92829" tIns="46415" rIns="92829" bIns="46415" rtlCol="0" anchor="b"/>
          <a:lstStyle>
            <a:lvl1pPr algn="r">
              <a:defRPr sz="1200"/>
            </a:lvl1pPr>
          </a:lstStyle>
          <a:p>
            <a:fld id="{13AFE1A4-0A45-453D-A823-FBDE329F22DD}" type="slidenum">
              <a:rPr lang="en-US" smtClean="0"/>
              <a:t>‹#›</a:t>
            </a:fld>
            <a:endParaRPr lang="en-US" dirty="0"/>
          </a:p>
        </p:txBody>
      </p:sp>
    </p:spTree>
    <p:extLst>
      <p:ext uri="{BB962C8B-B14F-4D97-AF65-F5344CB8AC3E}">
        <p14:creationId xmlns:p14="http://schemas.microsoft.com/office/powerpoint/2010/main" val="1961485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a:t>
            </a:r>
            <a:r>
              <a:rPr lang="en-US" dirty="0" smtClean="0"/>
              <a:t>Army </a:t>
            </a:r>
            <a:r>
              <a:rPr lang="en-US" dirty="0"/>
              <a:t>C</a:t>
            </a:r>
            <a:r>
              <a:rPr lang="en-US" dirty="0" smtClean="0"/>
              <a:t>ommunity </a:t>
            </a:r>
            <a:r>
              <a:rPr lang="en-US" dirty="0"/>
              <a:t>S</a:t>
            </a:r>
            <a:r>
              <a:rPr lang="en-US" dirty="0" smtClean="0"/>
              <a:t>ervice in-processing </a:t>
            </a:r>
            <a:r>
              <a:rPr lang="en-US" dirty="0"/>
              <a:t>brief. Today we’re going to cover all the programs that ACS has to offer you and your </a:t>
            </a:r>
            <a:r>
              <a:rPr lang="en-US" dirty="0" smtClean="0"/>
              <a:t>family </a:t>
            </a:r>
            <a:r>
              <a:rPr lang="en-US" dirty="0"/>
              <a:t>while you're here in Ansbach Germany. We have a lot of information to cover today so if you miss something the first </a:t>
            </a:r>
            <a:r>
              <a:rPr lang="en-US" dirty="0" smtClean="0"/>
              <a:t>time, </a:t>
            </a:r>
            <a:r>
              <a:rPr lang="en-US" dirty="0"/>
              <a:t>go back through the slides and look at it </a:t>
            </a:r>
            <a:r>
              <a:rPr lang="en-US" dirty="0" smtClean="0"/>
              <a:t>again, </a:t>
            </a:r>
            <a:r>
              <a:rPr lang="en-US" dirty="0"/>
              <a:t>or contact us at </a:t>
            </a:r>
            <a:r>
              <a:rPr lang="en-US" dirty="0" smtClean="0"/>
              <a:t>ACS.</a:t>
            </a:r>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1</a:t>
            </a:fld>
            <a:endParaRPr lang="en-US" dirty="0"/>
          </a:p>
        </p:txBody>
      </p:sp>
    </p:spTree>
    <p:extLst>
      <p:ext uri="{BB962C8B-B14F-4D97-AF65-F5344CB8AC3E}">
        <p14:creationId xmlns:p14="http://schemas.microsoft.com/office/powerpoint/2010/main" val="2192410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Exceptional Family </a:t>
            </a:r>
            <a:r>
              <a:rPr lang="en-US" dirty="0"/>
              <a:t>M</a:t>
            </a:r>
            <a:r>
              <a:rPr lang="en-US" dirty="0" smtClean="0"/>
              <a:t>ember </a:t>
            </a:r>
            <a:r>
              <a:rPr lang="en-US" dirty="0"/>
              <a:t>P</a:t>
            </a:r>
            <a:r>
              <a:rPr lang="en-US" dirty="0" smtClean="0"/>
              <a:t>rogram</a:t>
            </a:r>
            <a:r>
              <a:rPr lang="en-US" dirty="0"/>
              <a:t>, or EFMP</a:t>
            </a:r>
            <a:r>
              <a:rPr lang="en-US" dirty="0" smtClean="0"/>
              <a:t>, is designed to make sure that services are available for EFMP family members when they arrive at their new location.</a:t>
            </a:r>
            <a:r>
              <a:rPr lang="en-US" baseline="0" dirty="0" smtClean="0"/>
              <a:t> </a:t>
            </a:r>
            <a:r>
              <a:rPr lang="en-US" dirty="0" smtClean="0"/>
              <a:t> There</a:t>
            </a:r>
            <a:r>
              <a:rPr lang="en-US" baseline="0" dirty="0" smtClean="0"/>
              <a:t> are</a:t>
            </a:r>
            <a:r>
              <a:rPr lang="en-US" dirty="0" smtClean="0"/>
              <a:t> </a:t>
            </a:r>
            <a:r>
              <a:rPr lang="en-US" dirty="0"/>
              <a:t>two </a:t>
            </a:r>
            <a:r>
              <a:rPr lang="en-US" dirty="0" smtClean="0"/>
              <a:t>sides to EFMP, </a:t>
            </a:r>
            <a:r>
              <a:rPr lang="en-US" dirty="0"/>
              <a:t>medical </a:t>
            </a:r>
            <a:r>
              <a:rPr lang="en-US" dirty="0" smtClean="0"/>
              <a:t>and advocacy services. Remember that family members must be screened by a medical professional,</a:t>
            </a:r>
            <a:r>
              <a:rPr lang="en-US" baseline="0" dirty="0" smtClean="0"/>
              <a:t> </a:t>
            </a:r>
            <a:r>
              <a:rPr lang="en-US" dirty="0" smtClean="0"/>
              <a:t>and if necessary, enrolled in the</a:t>
            </a:r>
            <a:r>
              <a:rPr lang="en-US" baseline="0" dirty="0" smtClean="0"/>
              <a:t> medical side of EFMP </a:t>
            </a:r>
            <a:r>
              <a:rPr lang="en-US" dirty="0" smtClean="0"/>
              <a:t>to</a:t>
            </a:r>
            <a:r>
              <a:rPr lang="en-US" baseline="0" dirty="0" smtClean="0"/>
              <a:t> be eligible for command sponsorship </a:t>
            </a:r>
            <a:r>
              <a:rPr lang="en-US" dirty="0" smtClean="0"/>
              <a:t>to accompany</a:t>
            </a:r>
            <a:r>
              <a:rPr lang="en-US" baseline="0" dirty="0" smtClean="0"/>
              <a:t> a Soldier</a:t>
            </a:r>
            <a:r>
              <a:rPr lang="en-US" dirty="0" smtClean="0"/>
              <a:t> assigned to an overseas 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advocacy portion of EFMP is </a:t>
            </a:r>
            <a:r>
              <a:rPr lang="en-US" dirty="0"/>
              <a:t>handled with ACS. ACS </a:t>
            </a:r>
            <a:r>
              <a:rPr lang="en-US" dirty="0" smtClean="0"/>
              <a:t>EFMP </a:t>
            </a:r>
            <a:r>
              <a:rPr lang="en-US" dirty="0"/>
              <a:t>helps families navigate the military and civilian </a:t>
            </a:r>
            <a:r>
              <a:rPr lang="en-US" dirty="0" smtClean="0"/>
              <a:t>systems that address their family</a:t>
            </a:r>
            <a:r>
              <a:rPr lang="en-US" baseline="0" dirty="0" smtClean="0"/>
              <a:t> member’s special need</a:t>
            </a:r>
            <a:r>
              <a:rPr lang="en-US" dirty="0" smtClean="0"/>
              <a:t>.</a:t>
            </a:r>
            <a:r>
              <a:rPr lang="en-US" baseline="0" dirty="0" smtClean="0"/>
              <a:t> I</a:t>
            </a:r>
            <a:r>
              <a:rPr lang="en-US" dirty="0" smtClean="0"/>
              <a:t>f you feel your family member is not receiving the services that they need, ACS can help advocate with agencies and organizations for those services</a:t>
            </a:r>
            <a:r>
              <a:rPr lang="en-US" baseline="0" dirty="0" smtClean="0"/>
              <a:t>. In addition to advocacy and referral services, </a:t>
            </a:r>
            <a:r>
              <a:rPr lang="en-US" dirty="0" smtClean="0"/>
              <a:t>EFMP helps Soldiers and families</a:t>
            </a:r>
            <a:r>
              <a:rPr lang="en-US" baseline="0" dirty="0" smtClean="0"/>
              <a:t> build relationships and networks of support in the local community</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you have a family member enrolled</a:t>
            </a:r>
            <a:r>
              <a:rPr lang="en-US" baseline="0" dirty="0" smtClean="0"/>
              <a:t> in EFMP, please contact our EFMP office for more information.</a:t>
            </a:r>
            <a:endParaRPr lang="en-US" dirty="0"/>
          </a:p>
        </p:txBody>
      </p:sp>
      <p:sp>
        <p:nvSpPr>
          <p:cNvPr id="4" name="Slide Number Placeholder 3"/>
          <p:cNvSpPr>
            <a:spLocks noGrp="1"/>
          </p:cNvSpPr>
          <p:nvPr>
            <p:ph type="sldNum" sz="quarter" idx="5"/>
          </p:nvPr>
        </p:nvSpPr>
        <p:spPr/>
        <p:txBody>
          <a:bodyPr/>
          <a:lstStyle/>
          <a:p>
            <a:fld id="{13AFE1A4-0A45-453D-A823-FBDE329F22DD}" type="slidenum">
              <a:rPr lang="en-US" smtClean="0"/>
              <a:t>10</a:t>
            </a:fld>
            <a:endParaRPr lang="en-US" dirty="0"/>
          </a:p>
        </p:txBody>
      </p:sp>
    </p:spTree>
    <p:extLst>
      <p:ext uri="{BB962C8B-B14F-4D97-AF65-F5344CB8AC3E}">
        <p14:creationId xmlns:p14="http://schemas.microsoft.com/office/powerpoint/2010/main" val="3625818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Employment Readiness </a:t>
            </a:r>
            <a:r>
              <a:rPr lang="en-US" dirty="0"/>
              <a:t>P</a:t>
            </a:r>
            <a:r>
              <a:rPr lang="en-US" dirty="0" smtClean="0"/>
              <a:t>rogram </a:t>
            </a:r>
            <a:r>
              <a:rPr lang="en-US" dirty="0"/>
              <a:t>assist </a:t>
            </a:r>
            <a:r>
              <a:rPr lang="en-US" dirty="0" smtClean="0"/>
              <a:t>spouses with education, information, </a:t>
            </a:r>
            <a:r>
              <a:rPr lang="en-US" dirty="0"/>
              <a:t>and referral services dealing with </a:t>
            </a:r>
            <a:r>
              <a:rPr lang="en-US" dirty="0" smtClean="0"/>
              <a:t>employment, education, </a:t>
            </a:r>
            <a:r>
              <a:rPr lang="en-US" dirty="0"/>
              <a:t>and training. </a:t>
            </a:r>
            <a:r>
              <a:rPr lang="en-US" dirty="0" smtClean="0"/>
              <a:t>Spouses </a:t>
            </a:r>
            <a:r>
              <a:rPr lang="en-US" dirty="0"/>
              <a:t>can come in to learn things such as resume </a:t>
            </a:r>
            <a:r>
              <a:rPr lang="en-US" dirty="0" smtClean="0"/>
              <a:t>writing, </a:t>
            </a:r>
            <a:r>
              <a:rPr lang="en-US" dirty="0"/>
              <a:t>interview </a:t>
            </a:r>
            <a:r>
              <a:rPr lang="en-US" dirty="0" smtClean="0"/>
              <a:t>techniques, and networking. In addition, ERP has</a:t>
            </a:r>
            <a:r>
              <a:rPr lang="en-US" baseline="0" dirty="0" smtClean="0"/>
              <a:t> information on</a:t>
            </a:r>
            <a:r>
              <a:rPr lang="en-US" dirty="0" smtClean="0"/>
              <a:t> </a:t>
            </a:r>
            <a:r>
              <a:rPr lang="en-US" dirty="0"/>
              <a:t>potential jobs in the </a:t>
            </a:r>
            <a:r>
              <a:rPr lang="en-US" dirty="0" smtClean="0"/>
              <a:t>local area</a:t>
            </a:r>
            <a:r>
              <a:rPr lang="en-US" dirty="0"/>
              <a:t>.</a:t>
            </a:r>
          </a:p>
          <a:p>
            <a:endParaRPr lang="en-US" dirty="0"/>
          </a:p>
          <a:p>
            <a:r>
              <a:rPr lang="en-US" dirty="0" smtClean="0"/>
              <a:t>The </a:t>
            </a:r>
            <a:r>
              <a:rPr lang="en-US" dirty="0"/>
              <a:t>A</a:t>
            </a:r>
            <a:r>
              <a:rPr lang="en-US" dirty="0" smtClean="0"/>
              <a:t>rmy </a:t>
            </a:r>
            <a:r>
              <a:rPr lang="en-US" dirty="0"/>
              <a:t>V</a:t>
            </a:r>
            <a:r>
              <a:rPr lang="en-US" dirty="0" smtClean="0"/>
              <a:t>olunteer Corps </a:t>
            </a:r>
            <a:r>
              <a:rPr lang="en-US" dirty="0"/>
              <a:t>helps community members find volunteer opportunities in their </a:t>
            </a:r>
            <a:r>
              <a:rPr lang="en-US" dirty="0" smtClean="0"/>
              <a:t>community. Volunteering </a:t>
            </a:r>
            <a:r>
              <a:rPr lang="en-US" dirty="0"/>
              <a:t>with an organization through the </a:t>
            </a:r>
            <a:r>
              <a:rPr lang="en-US" dirty="0" smtClean="0"/>
              <a:t>volunteer corps has several </a:t>
            </a:r>
            <a:r>
              <a:rPr lang="en-US" dirty="0"/>
              <a:t>benefits. </a:t>
            </a:r>
            <a:r>
              <a:rPr lang="en-US" dirty="0" smtClean="0"/>
              <a:t>First,</a:t>
            </a:r>
            <a:r>
              <a:rPr lang="en-US" baseline="0" dirty="0" smtClean="0"/>
              <a:t> </a:t>
            </a:r>
            <a:r>
              <a:rPr lang="en-US" dirty="0" smtClean="0"/>
              <a:t>volunteering </a:t>
            </a:r>
            <a:r>
              <a:rPr lang="en-US" dirty="0"/>
              <a:t>through the volunteer </a:t>
            </a:r>
            <a:r>
              <a:rPr lang="en-US" dirty="0" smtClean="0"/>
              <a:t>corps registers you as a statutory volunteer, allowing ACS </a:t>
            </a:r>
            <a:r>
              <a:rPr lang="en-US" dirty="0"/>
              <a:t>to track the time you </a:t>
            </a:r>
            <a:r>
              <a:rPr lang="en-US" dirty="0" smtClean="0"/>
              <a:t>volunteer, and recognize you for your efforts. Volunteering also</a:t>
            </a:r>
            <a:r>
              <a:rPr lang="en-US" baseline="0" dirty="0" smtClean="0"/>
              <a:t> </a:t>
            </a:r>
            <a:r>
              <a:rPr lang="en-US" dirty="0" smtClean="0"/>
              <a:t>helps you network in the local</a:t>
            </a:r>
            <a:r>
              <a:rPr lang="en-US" baseline="0" dirty="0" smtClean="0"/>
              <a:t> </a:t>
            </a:r>
            <a:r>
              <a:rPr lang="en-US" dirty="0" smtClean="0"/>
              <a:t>community.</a:t>
            </a:r>
            <a:r>
              <a:rPr lang="en-US" baseline="0" dirty="0" smtClean="0"/>
              <a:t> </a:t>
            </a:r>
            <a:r>
              <a:rPr lang="en-US" dirty="0" smtClean="0"/>
              <a:t> Lastly, it </a:t>
            </a:r>
            <a:r>
              <a:rPr lang="en-US" dirty="0"/>
              <a:t>allows you to gain new job skills </a:t>
            </a:r>
            <a:r>
              <a:rPr lang="en-US" dirty="0" smtClean="0"/>
              <a:t>that may</a:t>
            </a:r>
            <a:r>
              <a:rPr lang="en-US" baseline="0" dirty="0" smtClean="0"/>
              <a:t> </a:t>
            </a:r>
            <a:r>
              <a:rPr lang="en-US" dirty="0" smtClean="0"/>
              <a:t>later </a:t>
            </a:r>
            <a:r>
              <a:rPr lang="en-US" dirty="0"/>
              <a:t>be used on a </a:t>
            </a:r>
            <a:r>
              <a:rPr lang="en-US" dirty="0" smtClean="0"/>
              <a:t>resume. </a:t>
            </a:r>
            <a:endParaRPr lang="en-US" dirty="0"/>
          </a:p>
          <a:p>
            <a:endParaRPr lang="en-US" dirty="0"/>
          </a:p>
          <a:p>
            <a:r>
              <a:rPr lang="en-US" dirty="0"/>
              <a:t>I</a:t>
            </a:r>
            <a:r>
              <a:rPr lang="en-US" dirty="0" smtClean="0"/>
              <a:t>f you</a:t>
            </a:r>
            <a:r>
              <a:rPr lang="en-US" baseline="0" dirty="0" smtClean="0"/>
              <a:t> are</a:t>
            </a:r>
            <a:r>
              <a:rPr lang="en-US" dirty="0" smtClean="0"/>
              <a:t> </a:t>
            </a:r>
            <a:r>
              <a:rPr lang="en-US" dirty="0"/>
              <a:t>interested in employment or </a:t>
            </a:r>
            <a:r>
              <a:rPr lang="en-US" dirty="0" smtClean="0"/>
              <a:t>volunteering, </a:t>
            </a:r>
            <a:r>
              <a:rPr lang="en-US" dirty="0"/>
              <a:t>please contact </a:t>
            </a:r>
            <a:r>
              <a:rPr lang="en-US" dirty="0" smtClean="0"/>
              <a:t>Employment Readiness or</a:t>
            </a:r>
            <a:r>
              <a:rPr lang="en-US" baseline="0" dirty="0" smtClean="0"/>
              <a:t> </a:t>
            </a:r>
            <a:r>
              <a:rPr lang="en-US" dirty="0" smtClean="0"/>
              <a:t>the Army </a:t>
            </a:r>
            <a:r>
              <a:rPr lang="en-US" dirty="0"/>
              <a:t>V</a:t>
            </a:r>
            <a:r>
              <a:rPr lang="en-US" dirty="0" smtClean="0"/>
              <a:t>olunteer Corps Coordinator.  </a:t>
            </a:r>
            <a:endParaRPr lang="en-US" dirty="0"/>
          </a:p>
        </p:txBody>
      </p:sp>
      <p:sp>
        <p:nvSpPr>
          <p:cNvPr id="4" name="Slide Number Placeholder 3"/>
          <p:cNvSpPr>
            <a:spLocks noGrp="1"/>
          </p:cNvSpPr>
          <p:nvPr>
            <p:ph type="sldNum" sz="quarter" idx="5"/>
          </p:nvPr>
        </p:nvSpPr>
        <p:spPr/>
        <p:txBody>
          <a:bodyPr/>
          <a:lstStyle/>
          <a:p>
            <a:fld id="{13AFE1A4-0A45-453D-A823-FBDE329F22DD}" type="slidenum">
              <a:rPr lang="en-US" smtClean="0"/>
              <a:t>11</a:t>
            </a:fld>
            <a:endParaRPr lang="en-US" dirty="0"/>
          </a:p>
        </p:txBody>
      </p:sp>
    </p:spTree>
    <p:extLst>
      <p:ext uri="{BB962C8B-B14F-4D97-AF65-F5344CB8AC3E}">
        <p14:creationId xmlns:p14="http://schemas.microsoft.com/office/powerpoint/2010/main" val="4232273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smtClean="0"/>
              <a:t>Mobilization </a:t>
            </a:r>
            <a:r>
              <a:rPr lang="en-US" dirty="0"/>
              <a:t>and </a:t>
            </a:r>
            <a:r>
              <a:rPr lang="en-US" dirty="0" smtClean="0"/>
              <a:t>Deployment </a:t>
            </a:r>
            <a:r>
              <a:rPr lang="en-US" dirty="0"/>
              <a:t>program provides community readiness during deployments and emergencies. </a:t>
            </a:r>
            <a:r>
              <a:rPr lang="en-US" dirty="0" smtClean="0"/>
              <a:t>Mob/Dep is the point of contact for all Soldier </a:t>
            </a:r>
            <a:r>
              <a:rPr lang="en-US" dirty="0"/>
              <a:t>and </a:t>
            </a:r>
            <a:r>
              <a:rPr lang="en-US" dirty="0" smtClean="0"/>
              <a:t>Family </a:t>
            </a:r>
            <a:r>
              <a:rPr lang="en-US" dirty="0"/>
              <a:t>R</a:t>
            </a:r>
            <a:r>
              <a:rPr lang="en-US" dirty="0" smtClean="0"/>
              <a:t>eadiness </a:t>
            </a:r>
            <a:r>
              <a:rPr lang="en-US" dirty="0"/>
              <a:t>G</a:t>
            </a:r>
            <a:r>
              <a:rPr lang="en-US" dirty="0" smtClean="0"/>
              <a:t>roup </a:t>
            </a:r>
            <a:r>
              <a:rPr lang="en-US" dirty="0"/>
              <a:t>training </a:t>
            </a:r>
            <a:r>
              <a:rPr lang="en-US" dirty="0" smtClean="0"/>
              <a:t>and includes </a:t>
            </a:r>
            <a:r>
              <a:rPr lang="en-US" dirty="0"/>
              <a:t>SFRG </a:t>
            </a:r>
            <a:r>
              <a:rPr lang="en-US" dirty="0" smtClean="0"/>
              <a:t>leader, </a:t>
            </a:r>
            <a:r>
              <a:rPr lang="en-US" dirty="0"/>
              <a:t>key </a:t>
            </a:r>
            <a:r>
              <a:rPr lang="en-US" dirty="0" smtClean="0"/>
              <a:t>caller, </a:t>
            </a:r>
            <a:r>
              <a:rPr lang="en-US" dirty="0"/>
              <a:t>and funds </a:t>
            </a:r>
            <a:r>
              <a:rPr lang="en-US" dirty="0" smtClean="0"/>
              <a:t>custodian training. Mob/Dep </a:t>
            </a:r>
            <a:r>
              <a:rPr lang="en-US" dirty="0"/>
              <a:t>also provides </a:t>
            </a:r>
            <a:r>
              <a:rPr lang="en-US" dirty="0" smtClean="0"/>
              <a:t>pre-deployment </a:t>
            </a:r>
            <a:r>
              <a:rPr lang="en-US" dirty="0"/>
              <a:t>and reintegration assistance </a:t>
            </a:r>
            <a:r>
              <a:rPr lang="en-US" dirty="0" smtClean="0"/>
              <a:t>training. In</a:t>
            </a:r>
            <a:r>
              <a:rPr lang="en-US" baseline="0" dirty="0" smtClean="0"/>
              <a:t> addition to deployment readiness, i</a:t>
            </a:r>
            <a:r>
              <a:rPr lang="en-US" dirty="0" smtClean="0"/>
              <a:t>f </a:t>
            </a:r>
            <a:r>
              <a:rPr lang="en-US" dirty="0"/>
              <a:t>there is ever a natural disaster </a:t>
            </a:r>
            <a:r>
              <a:rPr lang="en-US" dirty="0" smtClean="0"/>
              <a:t>or </a:t>
            </a:r>
            <a:r>
              <a:rPr lang="en-US" dirty="0"/>
              <a:t>other </a:t>
            </a:r>
            <a:r>
              <a:rPr lang="en-US" dirty="0" smtClean="0"/>
              <a:t>emergency, Mob/Dep </a:t>
            </a:r>
            <a:r>
              <a:rPr lang="en-US" dirty="0"/>
              <a:t>and ACS will set up an </a:t>
            </a:r>
            <a:r>
              <a:rPr lang="en-US" dirty="0" smtClean="0"/>
              <a:t>Emergency </a:t>
            </a:r>
            <a:r>
              <a:rPr lang="en-US" dirty="0"/>
              <a:t>F</a:t>
            </a:r>
            <a:r>
              <a:rPr lang="en-US" dirty="0" smtClean="0"/>
              <a:t>amily </a:t>
            </a:r>
            <a:r>
              <a:rPr lang="en-US" dirty="0"/>
              <a:t>A</a:t>
            </a:r>
            <a:r>
              <a:rPr lang="en-US" dirty="0" smtClean="0"/>
              <a:t>ssistance Center, </a:t>
            </a:r>
            <a:r>
              <a:rPr lang="en-US" dirty="0"/>
              <a:t>or </a:t>
            </a:r>
            <a:r>
              <a:rPr lang="en-US" dirty="0" smtClean="0"/>
              <a:t>EFAC, to provide information</a:t>
            </a:r>
            <a:r>
              <a:rPr lang="en-US" baseline="0" dirty="0" smtClean="0"/>
              <a:t> and referral services, as well as case management through ADPAAS.</a:t>
            </a:r>
            <a:endParaRPr lang="en-US" dirty="0"/>
          </a:p>
        </p:txBody>
      </p:sp>
      <p:sp>
        <p:nvSpPr>
          <p:cNvPr id="4" name="Slide Number Placeholder 3"/>
          <p:cNvSpPr>
            <a:spLocks noGrp="1"/>
          </p:cNvSpPr>
          <p:nvPr>
            <p:ph type="sldNum" sz="quarter" idx="5"/>
          </p:nvPr>
        </p:nvSpPr>
        <p:spPr/>
        <p:txBody>
          <a:bodyPr/>
          <a:lstStyle/>
          <a:p>
            <a:fld id="{13AFE1A4-0A45-453D-A823-FBDE329F22DD}" type="slidenum">
              <a:rPr lang="en-US" smtClean="0"/>
              <a:t>12</a:t>
            </a:fld>
            <a:endParaRPr lang="en-US" dirty="0"/>
          </a:p>
        </p:txBody>
      </p:sp>
    </p:spTree>
    <p:extLst>
      <p:ext uri="{BB962C8B-B14F-4D97-AF65-F5344CB8AC3E}">
        <p14:creationId xmlns:p14="http://schemas.microsoft.com/office/powerpoint/2010/main" val="3146161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we're going to discuss our </a:t>
            </a:r>
            <a:r>
              <a:rPr lang="en-US" dirty="0" smtClean="0"/>
              <a:t>Military </a:t>
            </a:r>
            <a:r>
              <a:rPr lang="en-US" dirty="0"/>
              <a:t>F</a:t>
            </a:r>
            <a:r>
              <a:rPr lang="en-US" dirty="0" smtClean="0"/>
              <a:t>amily </a:t>
            </a:r>
            <a:r>
              <a:rPr lang="en-US" dirty="0"/>
              <a:t>L</a:t>
            </a:r>
            <a:r>
              <a:rPr lang="en-US" dirty="0" smtClean="0"/>
              <a:t>ife Counselor </a:t>
            </a:r>
            <a:r>
              <a:rPr lang="en-US" dirty="0"/>
              <a:t>or </a:t>
            </a:r>
            <a:r>
              <a:rPr lang="en-US" dirty="0" smtClean="0"/>
              <a:t>MFLC </a:t>
            </a:r>
            <a:r>
              <a:rPr lang="en-US" dirty="0"/>
              <a:t>program. </a:t>
            </a:r>
            <a:r>
              <a:rPr lang="en-US" dirty="0" smtClean="0"/>
              <a:t>Military </a:t>
            </a:r>
            <a:r>
              <a:rPr lang="en-US" dirty="0"/>
              <a:t>F</a:t>
            </a:r>
            <a:r>
              <a:rPr lang="en-US" dirty="0" smtClean="0"/>
              <a:t>amily </a:t>
            </a:r>
            <a:r>
              <a:rPr lang="en-US" dirty="0"/>
              <a:t>L</a:t>
            </a:r>
            <a:r>
              <a:rPr lang="en-US" dirty="0" smtClean="0"/>
              <a:t>ife </a:t>
            </a:r>
            <a:r>
              <a:rPr lang="en-US" dirty="0"/>
              <a:t>Counselors are Masters and PhD level </a:t>
            </a:r>
            <a:r>
              <a:rPr lang="en-US" dirty="0" smtClean="0"/>
              <a:t>professionals, </a:t>
            </a:r>
            <a:r>
              <a:rPr lang="en-US" dirty="0"/>
              <a:t>here to provide you </a:t>
            </a:r>
            <a:r>
              <a:rPr lang="en-US" dirty="0" smtClean="0"/>
              <a:t>confidential, </a:t>
            </a:r>
            <a:r>
              <a:rPr lang="en-US" dirty="0"/>
              <a:t>non-medical counseling services in areas such </a:t>
            </a:r>
            <a:r>
              <a:rPr lang="en-US" dirty="0" smtClean="0"/>
              <a:t>as:</a:t>
            </a:r>
            <a:r>
              <a:rPr lang="en-US" baseline="0" dirty="0" smtClean="0"/>
              <a:t> </a:t>
            </a:r>
            <a:r>
              <a:rPr lang="en-US" dirty="0" smtClean="0"/>
              <a:t>marriage counseling, </a:t>
            </a:r>
            <a:r>
              <a:rPr lang="en-US" dirty="0"/>
              <a:t>grief and </a:t>
            </a:r>
            <a:r>
              <a:rPr lang="en-US" dirty="0" smtClean="0"/>
              <a:t>loss, </a:t>
            </a:r>
            <a:r>
              <a:rPr lang="en-US" dirty="0"/>
              <a:t>stress management from home or </a:t>
            </a:r>
            <a:r>
              <a:rPr lang="en-US" dirty="0" smtClean="0"/>
              <a:t>work, and a </a:t>
            </a:r>
            <a:r>
              <a:rPr lang="en-US" dirty="0"/>
              <a:t>variety of other topics.  While they do have a duty to warn in cases where they believe somebody may harm themselves or somebody </a:t>
            </a:r>
            <a:r>
              <a:rPr lang="en-US" dirty="0" smtClean="0"/>
              <a:t>else, </a:t>
            </a:r>
            <a:r>
              <a:rPr lang="en-US" dirty="0"/>
              <a:t>they do not keep records or report that you visited to the command. </a:t>
            </a:r>
            <a:r>
              <a:rPr lang="en-US" dirty="0" smtClean="0"/>
              <a:t>They </a:t>
            </a:r>
            <a:r>
              <a:rPr lang="en-US" dirty="0"/>
              <a:t>will meet you anywhere but your home or </a:t>
            </a:r>
            <a:r>
              <a:rPr lang="en-US" dirty="0" smtClean="0"/>
              <a:t>POV, </a:t>
            </a:r>
            <a:r>
              <a:rPr lang="en-US" dirty="0"/>
              <a:t>and have flexible schedules to meet your needs. </a:t>
            </a:r>
            <a:endParaRPr lang="en-US" dirty="0" smtClean="0"/>
          </a:p>
          <a:p>
            <a:endParaRPr lang="en-US" dirty="0" smtClean="0"/>
          </a:p>
          <a:p>
            <a:r>
              <a:rPr lang="en-US" dirty="0" smtClean="0"/>
              <a:t>Please</a:t>
            </a:r>
            <a:r>
              <a:rPr lang="en-US" baseline="0" dirty="0" smtClean="0"/>
              <a:t> contact them directly at the numbers on the slide if you have any questions.</a:t>
            </a:r>
            <a:endParaRPr lang="en-US" dirty="0"/>
          </a:p>
        </p:txBody>
      </p:sp>
      <p:sp>
        <p:nvSpPr>
          <p:cNvPr id="4" name="Slide Number Placeholder 3"/>
          <p:cNvSpPr>
            <a:spLocks noGrp="1"/>
          </p:cNvSpPr>
          <p:nvPr>
            <p:ph type="sldNum" sz="quarter" idx="5"/>
          </p:nvPr>
        </p:nvSpPr>
        <p:spPr/>
        <p:txBody>
          <a:bodyPr/>
          <a:lstStyle/>
          <a:p>
            <a:fld id="{13AFE1A4-0A45-453D-A823-FBDE329F22DD}" type="slidenum">
              <a:rPr lang="en-US" smtClean="0"/>
              <a:t>13</a:t>
            </a:fld>
            <a:endParaRPr lang="en-US" dirty="0"/>
          </a:p>
        </p:txBody>
      </p:sp>
    </p:spTree>
    <p:extLst>
      <p:ext uri="{BB962C8B-B14F-4D97-AF65-F5344CB8AC3E}">
        <p14:creationId xmlns:p14="http://schemas.microsoft.com/office/powerpoint/2010/main" val="263655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a:t>
            </a:r>
            <a:r>
              <a:rPr lang="en-US" dirty="0"/>
              <a:t>ACS is here to provide you real life solutions for successful </a:t>
            </a:r>
            <a:r>
              <a:rPr lang="en-US" dirty="0" smtClean="0"/>
              <a:t>Army living, with a </a:t>
            </a:r>
            <a:r>
              <a:rPr lang="en-US" dirty="0"/>
              <a:t>range of programs dealing with everything from </a:t>
            </a:r>
            <a:r>
              <a:rPr lang="en-US" dirty="0" smtClean="0"/>
              <a:t>finances, to employment, to family matters, and so </a:t>
            </a:r>
            <a:r>
              <a:rPr lang="en-US" dirty="0"/>
              <a:t>much more. </a:t>
            </a:r>
            <a:r>
              <a:rPr lang="en-US" dirty="0" smtClean="0"/>
              <a:t>If </a:t>
            </a:r>
            <a:r>
              <a:rPr lang="en-US" dirty="0"/>
              <a:t>you have any questions about any of the information that you've seen </a:t>
            </a:r>
            <a:r>
              <a:rPr lang="en-US" dirty="0" smtClean="0"/>
              <a:t>today, or </a:t>
            </a:r>
            <a:r>
              <a:rPr lang="en-US" dirty="0"/>
              <a:t>have any questions in general about your new </a:t>
            </a:r>
            <a:r>
              <a:rPr lang="en-US" dirty="0" smtClean="0"/>
              <a:t>location, </a:t>
            </a:r>
            <a:r>
              <a:rPr lang="en-US" dirty="0"/>
              <a:t>please don't hesitate to give us a call </a:t>
            </a:r>
            <a:r>
              <a:rPr lang="en-US" dirty="0" smtClean="0"/>
              <a:t>at 09802 83 2883, </a:t>
            </a:r>
            <a:r>
              <a:rPr lang="en-US" dirty="0"/>
              <a:t>or feel free to stop by and </a:t>
            </a:r>
            <a:r>
              <a:rPr lang="en-US" dirty="0" smtClean="0"/>
              <a:t>see us </a:t>
            </a:r>
            <a:r>
              <a:rPr lang="en-US" dirty="0"/>
              <a:t>on </a:t>
            </a:r>
            <a:r>
              <a:rPr lang="en-US" dirty="0" err="1"/>
              <a:t>K</a:t>
            </a:r>
            <a:r>
              <a:rPr lang="en-US" dirty="0" err="1" smtClean="0"/>
              <a:t>atterbach</a:t>
            </a:r>
            <a:r>
              <a:rPr lang="en-US" dirty="0" smtClean="0"/>
              <a:t> </a:t>
            </a:r>
            <a:r>
              <a:rPr lang="en-US" dirty="0" err="1" smtClean="0"/>
              <a:t>Kaserne</a:t>
            </a:r>
            <a:r>
              <a:rPr lang="en-US" dirty="0" smtClean="0"/>
              <a:t>,</a:t>
            </a:r>
            <a:r>
              <a:rPr lang="en-US" baseline="0" dirty="0" smtClean="0"/>
              <a:t> B</a:t>
            </a:r>
            <a:r>
              <a:rPr lang="en-US" dirty="0" smtClean="0"/>
              <a:t>uilding 5817-A.  </a:t>
            </a:r>
            <a:r>
              <a:rPr lang="en-US" dirty="0"/>
              <a:t>T</a:t>
            </a:r>
            <a:r>
              <a:rPr lang="en-US" dirty="0" smtClean="0"/>
              <a:t>hank you.</a:t>
            </a:r>
            <a:endParaRPr lang="en-US" dirty="0"/>
          </a:p>
        </p:txBody>
      </p:sp>
      <p:sp>
        <p:nvSpPr>
          <p:cNvPr id="4" name="Slide Number Placeholder 3"/>
          <p:cNvSpPr>
            <a:spLocks noGrp="1"/>
          </p:cNvSpPr>
          <p:nvPr>
            <p:ph type="sldNum" sz="quarter" idx="5"/>
          </p:nvPr>
        </p:nvSpPr>
        <p:spPr/>
        <p:txBody>
          <a:bodyPr/>
          <a:lstStyle/>
          <a:p>
            <a:fld id="{13AFE1A4-0A45-453D-A823-FBDE329F22DD}" type="slidenum">
              <a:rPr lang="en-US" smtClean="0"/>
              <a:t>14</a:t>
            </a:fld>
            <a:endParaRPr lang="en-US" dirty="0"/>
          </a:p>
        </p:txBody>
      </p:sp>
    </p:spTree>
    <p:extLst>
      <p:ext uri="{BB962C8B-B14F-4D97-AF65-F5344CB8AC3E}">
        <p14:creationId xmlns:p14="http://schemas.microsoft.com/office/powerpoint/2010/main" val="1145679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mission at ACS </a:t>
            </a:r>
            <a:r>
              <a:rPr lang="en-US" dirty="0" smtClean="0"/>
              <a:t>is to make </a:t>
            </a:r>
            <a:r>
              <a:rPr lang="en-US" dirty="0"/>
              <a:t>sure that you and your family are ready for whatever the </a:t>
            </a:r>
            <a:r>
              <a:rPr lang="en-US" dirty="0" smtClean="0"/>
              <a:t>Army </a:t>
            </a:r>
            <a:r>
              <a:rPr lang="en-US" dirty="0"/>
              <a:t>may throw at you. We provide comprehensive, standardized, coordinated, and responsive services to support Soldiers, Department of the Army Civilians and their families across the world. </a:t>
            </a:r>
          </a:p>
        </p:txBody>
      </p:sp>
      <p:sp>
        <p:nvSpPr>
          <p:cNvPr id="4" name="Slide Number Placeholder 3"/>
          <p:cNvSpPr>
            <a:spLocks noGrp="1"/>
          </p:cNvSpPr>
          <p:nvPr>
            <p:ph type="sldNum" sz="quarter" idx="5"/>
          </p:nvPr>
        </p:nvSpPr>
        <p:spPr/>
        <p:txBody>
          <a:bodyPr/>
          <a:lstStyle/>
          <a:p>
            <a:fld id="{13AFE1A4-0A45-453D-A823-FBDE329F22DD}" type="slidenum">
              <a:rPr lang="en-US" smtClean="0"/>
              <a:t>2</a:t>
            </a:fld>
            <a:endParaRPr lang="en-US" dirty="0"/>
          </a:p>
        </p:txBody>
      </p:sp>
    </p:spTree>
    <p:extLst>
      <p:ext uri="{BB962C8B-B14F-4D97-AF65-F5344CB8AC3E}">
        <p14:creationId xmlns:p14="http://schemas.microsoft.com/office/powerpoint/2010/main" val="473839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that's been affiliated with the military for any amount of time knows that military life can be challenging. Deployments, trainings, PCS moves, and separation from loved ones can create stress and anxiety. Using ACS programs can help you learn to cope with the variety of things that complicate our lives. </a:t>
            </a:r>
          </a:p>
        </p:txBody>
      </p:sp>
      <p:sp>
        <p:nvSpPr>
          <p:cNvPr id="4" name="Slide Number Placeholder 3"/>
          <p:cNvSpPr>
            <a:spLocks noGrp="1"/>
          </p:cNvSpPr>
          <p:nvPr>
            <p:ph type="sldNum" sz="quarter" idx="5"/>
          </p:nvPr>
        </p:nvSpPr>
        <p:spPr/>
        <p:txBody>
          <a:bodyPr/>
          <a:lstStyle/>
          <a:p>
            <a:fld id="{13AFE1A4-0A45-453D-A823-FBDE329F22DD}" type="slidenum">
              <a:rPr lang="en-US" smtClean="0"/>
              <a:t>3</a:t>
            </a:fld>
            <a:endParaRPr lang="en-US" dirty="0"/>
          </a:p>
        </p:txBody>
      </p:sp>
    </p:spTree>
    <p:extLst>
      <p:ext uri="{BB962C8B-B14F-4D97-AF65-F5344CB8AC3E}">
        <p14:creationId xmlns:p14="http://schemas.microsoft.com/office/powerpoint/2010/main" val="353193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ACS offers a wide variety of programs. We're going to cover these programs in more detail in the following slides.</a:t>
            </a:r>
          </a:p>
        </p:txBody>
      </p:sp>
      <p:sp>
        <p:nvSpPr>
          <p:cNvPr id="4" name="Slide Number Placeholder 3"/>
          <p:cNvSpPr>
            <a:spLocks noGrp="1"/>
          </p:cNvSpPr>
          <p:nvPr>
            <p:ph type="sldNum" sz="quarter" idx="5"/>
          </p:nvPr>
        </p:nvSpPr>
        <p:spPr/>
        <p:txBody>
          <a:bodyPr/>
          <a:lstStyle/>
          <a:p>
            <a:fld id="{13AFE1A4-0A45-453D-A823-FBDE329F22DD}" type="slidenum">
              <a:rPr lang="en-US" smtClean="0"/>
              <a:t>4</a:t>
            </a:fld>
            <a:endParaRPr lang="en-US" dirty="0"/>
          </a:p>
        </p:txBody>
      </p:sp>
    </p:spTree>
    <p:extLst>
      <p:ext uri="{BB962C8B-B14F-4D97-AF65-F5344CB8AC3E}">
        <p14:creationId xmlns:p14="http://schemas.microsoft.com/office/powerpoint/2010/main" val="66123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relocation program is designed to help you acclimate to </a:t>
            </a:r>
            <a:r>
              <a:rPr lang="en-US" dirty="0" smtClean="0"/>
              <a:t>your</a:t>
            </a:r>
            <a:r>
              <a:rPr lang="en-US" baseline="0" dirty="0" smtClean="0"/>
              <a:t> </a:t>
            </a:r>
            <a:r>
              <a:rPr lang="en-US" dirty="0" smtClean="0"/>
              <a:t>new </a:t>
            </a:r>
            <a:r>
              <a:rPr lang="en-US" dirty="0"/>
              <a:t>location. Most people know relocation because of the lending </a:t>
            </a:r>
            <a:r>
              <a:rPr lang="en-US" dirty="0" smtClean="0"/>
              <a:t>closet, </a:t>
            </a:r>
            <a:r>
              <a:rPr lang="en-US" dirty="0"/>
              <a:t>however there's much more to </a:t>
            </a:r>
            <a:r>
              <a:rPr lang="en-US" dirty="0" err="1"/>
              <a:t>Relo</a:t>
            </a:r>
            <a:r>
              <a:rPr lang="en-US" dirty="0"/>
              <a:t> than just borrowing basic pots, pans, and dishes. We offer relocation counseling including information on the local community, host nation customs and courtesies and </a:t>
            </a:r>
            <a:r>
              <a:rPr lang="en-US" dirty="0" smtClean="0"/>
              <a:t>language, </a:t>
            </a:r>
            <a:r>
              <a:rPr lang="en-US" dirty="0"/>
              <a:t>and other things that you may need as you get situated in your new home. </a:t>
            </a:r>
            <a:r>
              <a:rPr lang="en-US" dirty="0" smtClean="0"/>
              <a:t>Army</a:t>
            </a:r>
            <a:r>
              <a:rPr lang="en-US" baseline="0" dirty="0" smtClean="0"/>
              <a:t> Community Service</a:t>
            </a:r>
            <a:r>
              <a:rPr lang="en-US" dirty="0" smtClean="0"/>
              <a:t> </a:t>
            </a:r>
            <a:r>
              <a:rPr lang="en-US" dirty="0"/>
              <a:t>Relocation also </a:t>
            </a:r>
            <a:r>
              <a:rPr lang="en-US" dirty="0" smtClean="0"/>
              <a:t>provide</a:t>
            </a:r>
            <a:r>
              <a:rPr lang="en-US" b="0" dirty="0" smtClean="0"/>
              <a:t>s</a:t>
            </a:r>
            <a:r>
              <a:rPr lang="en-US" dirty="0" smtClean="0"/>
              <a:t> </a:t>
            </a:r>
            <a:r>
              <a:rPr lang="en-US" dirty="0"/>
              <a:t>sponsorship </a:t>
            </a:r>
            <a:r>
              <a:rPr lang="en-US" dirty="0" smtClean="0"/>
              <a:t>training; </a:t>
            </a:r>
            <a:r>
              <a:rPr lang="en-US" dirty="0"/>
              <a:t>this training helps you learn how to be an effective sponsor </a:t>
            </a:r>
            <a:r>
              <a:rPr lang="en-US" dirty="0" smtClean="0"/>
              <a:t>for </a:t>
            </a:r>
            <a:r>
              <a:rPr lang="en-US" dirty="0"/>
              <a:t>arriving Soldiers and </a:t>
            </a:r>
            <a:r>
              <a:rPr lang="en-US" dirty="0" smtClean="0"/>
              <a:t>their</a:t>
            </a:r>
            <a:r>
              <a:rPr lang="en-US" baseline="0" dirty="0" smtClean="0"/>
              <a:t> </a:t>
            </a:r>
            <a:r>
              <a:rPr lang="en-US" dirty="0" smtClean="0"/>
              <a:t>families</a:t>
            </a:r>
            <a:r>
              <a:rPr lang="en-US" dirty="0"/>
              <a:t>.</a:t>
            </a:r>
          </a:p>
        </p:txBody>
      </p:sp>
      <p:sp>
        <p:nvSpPr>
          <p:cNvPr id="4" name="Slide Number Placeholder 3"/>
          <p:cNvSpPr>
            <a:spLocks noGrp="1"/>
          </p:cNvSpPr>
          <p:nvPr>
            <p:ph type="sldNum" sz="quarter" idx="5"/>
          </p:nvPr>
        </p:nvSpPr>
        <p:spPr/>
        <p:txBody>
          <a:bodyPr/>
          <a:lstStyle/>
          <a:p>
            <a:fld id="{13AFE1A4-0A45-453D-A823-FBDE329F22DD}" type="slidenum">
              <a:rPr lang="en-US" smtClean="0"/>
              <a:t>5</a:t>
            </a:fld>
            <a:endParaRPr lang="en-US" dirty="0"/>
          </a:p>
        </p:txBody>
      </p:sp>
    </p:spTree>
    <p:extLst>
      <p:ext uri="{BB962C8B-B14F-4D97-AF65-F5344CB8AC3E}">
        <p14:creationId xmlns:p14="http://schemas.microsoft.com/office/powerpoint/2010/main" val="236953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ACS information </a:t>
            </a:r>
            <a:r>
              <a:rPr lang="en-US" dirty="0" smtClean="0"/>
              <a:t>and referral</a:t>
            </a:r>
            <a:r>
              <a:rPr lang="en-US" dirty="0"/>
              <a:t>, also known as I&amp;R, provides community members with information about services available in the </a:t>
            </a:r>
            <a:r>
              <a:rPr lang="en-US" dirty="0" smtClean="0"/>
              <a:t>Garrison, </a:t>
            </a:r>
            <a:r>
              <a:rPr lang="en-US" dirty="0"/>
              <a:t>the surrounding </a:t>
            </a:r>
            <a:r>
              <a:rPr lang="en-US" dirty="0" smtClean="0"/>
              <a:t>community, and across</a:t>
            </a:r>
            <a:r>
              <a:rPr lang="en-US" baseline="0" dirty="0" smtClean="0"/>
              <a:t> the Army</a:t>
            </a:r>
            <a:r>
              <a:rPr lang="en-US" dirty="0" smtClean="0"/>
              <a:t>. </a:t>
            </a:r>
            <a:r>
              <a:rPr lang="en-US" dirty="0"/>
              <a:t>The purpose of I&amp;R is to connect community members with services and organizations dealing specifically with whatever issue the community member may have. If you have a question about anything dealing with your new community, military life, or just navigating life in </a:t>
            </a:r>
            <a:r>
              <a:rPr lang="en-US" dirty="0" smtClean="0"/>
              <a:t>general, </a:t>
            </a:r>
            <a:r>
              <a:rPr lang="en-US" dirty="0"/>
              <a:t>I&amp;R may be able to help you find the answer to that </a:t>
            </a:r>
            <a:r>
              <a:rPr lang="en-US" dirty="0" smtClean="0"/>
              <a:t>question – and, </a:t>
            </a:r>
            <a:r>
              <a:rPr lang="en-US" dirty="0"/>
              <a:t>if they don't know the </a:t>
            </a:r>
            <a:r>
              <a:rPr lang="en-US" dirty="0" smtClean="0"/>
              <a:t>answer,</a:t>
            </a:r>
            <a:r>
              <a:rPr lang="en-US" baseline="0" dirty="0" smtClean="0"/>
              <a:t> </a:t>
            </a:r>
            <a:r>
              <a:rPr lang="en-US" dirty="0" smtClean="0"/>
              <a:t>they </a:t>
            </a:r>
            <a:r>
              <a:rPr lang="en-US" dirty="0"/>
              <a:t>know who does.</a:t>
            </a:r>
          </a:p>
        </p:txBody>
      </p:sp>
      <p:sp>
        <p:nvSpPr>
          <p:cNvPr id="4" name="Slide Number Placeholder 3"/>
          <p:cNvSpPr>
            <a:spLocks noGrp="1"/>
          </p:cNvSpPr>
          <p:nvPr>
            <p:ph type="sldNum" sz="quarter" idx="5"/>
          </p:nvPr>
        </p:nvSpPr>
        <p:spPr/>
        <p:txBody>
          <a:bodyPr/>
          <a:lstStyle/>
          <a:p>
            <a:fld id="{13AFE1A4-0A45-453D-A823-FBDE329F22DD}" type="slidenum">
              <a:rPr lang="en-US" smtClean="0"/>
              <a:t>6</a:t>
            </a:fld>
            <a:endParaRPr lang="en-US" dirty="0"/>
          </a:p>
        </p:txBody>
      </p:sp>
    </p:spTree>
    <p:extLst>
      <p:ext uri="{BB962C8B-B14F-4D97-AF65-F5344CB8AC3E}">
        <p14:creationId xmlns:p14="http://schemas.microsoft.com/office/powerpoint/2010/main" val="3983121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ACS </a:t>
            </a:r>
            <a:r>
              <a:rPr lang="en-US" dirty="0" smtClean="0"/>
              <a:t>Financial </a:t>
            </a:r>
            <a:r>
              <a:rPr lang="en-US" dirty="0"/>
              <a:t>R</a:t>
            </a:r>
            <a:r>
              <a:rPr lang="en-US" dirty="0" smtClean="0"/>
              <a:t>eadiness is </a:t>
            </a:r>
            <a:r>
              <a:rPr lang="en-US" dirty="0"/>
              <a:t>your one stop shop for any questions about money. Our staff contains accredited financial </a:t>
            </a:r>
            <a:r>
              <a:rPr lang="en-US" dirty="0" smtClean="0"/>
              <a:t>counselors, </a:t>
            </a:r>
            <a:r>
              <a:rPr lang="en-US" dirty="0"/>
              <a:t>and they are educated on a wide range of financial topics. </a:t>
            </a:r>
            <a:r>
              <a:rPr lang="en-US" dirty="0" smtClean="0"/>
              <a:t>As </a:t>
            </a:r>
            <a:r>
              <a:rPr lang="en-US" dirty="0"/>
              <a:t>you can see the list of assistance that ACS financial readiness can provide is quite </a:t>
            </a:r>
            <a:r>
              <a:rPr lang="en-US" dirty="0" smtClean="0"/>
              <a:t>extensive, coving </a:t>
            </a:r>
            <a:r>
              <a:rPr lang="en-US" dirty="0"/>
              <a:t>everything from how to read your </a:t>
            </a:r>
            <a:r>
              <a:rPr lang="en-US" dirty="0" smtClean="0"/>
              <a:t>LES, </a:t>
            </a:r>
            <a:r>
              <a:rPr lang="en-US" dirty="0"/>
              <a:t>understanding your benefits and </a:t>
            </a:r>
            <a:r>
              <a:rPr lang="en-US" dirty="0" smtClean="0"/>
              <a:t>entitlements, </a:t>
            </a:r>
            <a:r>
              <a:rPr lang="en-US" dirty="0"/>
              <a:t>credit </a:t>
            </a:r>
            <a:r>
              <a:rPr lang="en-US" dirty="0" smtClean="0"/>
              <a:t>and </a:t>
            </a:r>
            <a:r>
              <a:rPr lang="en-US" dirty="0"/>
              <a:t>debt </a:t>
            </a:r>
            <a:r>
              <a:rPr lang="en-US" dirty="0" smtClean="0"/>
              <a:t>management, Blended retirement, TSP, </a:t>
            </a:r>
            <a:r>
              <a:rPr lang="en-US" dirty="0"/>
              <a:t>basic estate planning and a myriad of other information.</a:t>
            </a:r>
          </a:p>
          <a:p>
            <a:endParaRPr lang="en-US" dirty="0"/>
          </a:p>
          <a:p>
            <a:r>
              <a:rPr lang="en-US" dirty="0" smtClean="0"/>
              <a:t>While </a:t>
            </a:r>
            <a:r>
              <a:rPr lang="en-US" dirty="0"/>
              <a:t>it may be a little dry I do need to take a few minutes to talk with you about some mandatory </a:t>
            </a:r>
            <a:r>
              <a:rPr lang="en-US" dirty="0" smtClean="0"/>
              <a:t>information. </a:t>
            </a:r>
            <a:endParaRPr lang="en-US" dirty="0"/>
          </a:p>
          <a:p>
            <a:endParaRPr lang="en-US" dirty="0"/>
          </a:p>
          <a:p>
            <a:r>
              <a:rPr lang="en-US" dirty="0" smtClean="0"/>
              <a:t>First </a:t>
            </a:r>
            <a:r>
              <a:rPr lang="en-US" dirty="0"/>
              <a:t>is the </a:t>
            </a:r>
            <a:r>
              <a:rPr lang="en-US" dirty="0" smtClean="0"/>
              <a:t>Service </a:t>
            </a:r>
            <a:r>
              <a:rPr lang="en-US" dirty="0"/>
              <a:t>M</a:t>
            </a:r>
            <a:r>
              <a:rPr lang="en-US" dirty="0" smtClean="0"/>
              <a:t>embers </a:t>
            </a:r>
            <a:r>
              <a:rPr lang="en-US" dirty="0"/>
              <a:t>C</a:t>
            </a:r>
            <a:r>
              <a:rPr lang="en-US" dirty="0" smtClean="0"/>
              <a:t>ivil </a:t>
            </a:r>
            <a:r>
              <a:rPr lang="en-US" dirty="0"/>
              <a:t>R</a:t>
            </a:r>
            <a:r>
              <a:rPr lang="en-US" dirty="0" smtClean="0"/>
              <a:t>elief Act (SCRA). If </a:t>
            </a:r>
            <a:r>
              <a:rPr lang="en-US" dirty="0"/>
              <a:t>you're not familiar with this </a:t>
            </a:r>
            <a:r>
              <a:rPr lang="en-US" dirty="0" smtClean="0"/>
              <a:t>program, </a:t>
            </a:r>
            <a:r>
              <a:rPr lang="en-US" dirty="0"/>
              <a:t>it provides financial protections to service members and their families dealing with </a:t>
            </a:r>
            <a:r>
              <a:rPr lang="en-US" dirty="0" smtClean="0"/>
              <a:t>contracts, </a:t>
            </a:r>
            <a:r>
              <a:rPr lang="en-US" dirty="0"/>
              <a:t>interest </a:t>
            </a:r>
            <a:r>
              <a:rPr lang="en-US" dirty="0" smtClean="0"/>
              <a:t>rates, </a:t>
            </a:r>
            <a:r>
              <a:rPr lang="en-US" dirty="0"/>
              <a:t>taxes and other financial </a:t>
            </a:r>
            <a:r>
              <a:rPr lang="en-US" dirty="0" smtClean="0"/>
              <a:t>matters. </a:t>
            </a:r>
            <a:r>
              <a:rPr lang="en-US" dirty="0"/>
              <a:t>M</a:t>
            </a:r>
            <a:r>
              <a:rPr lang="en-US" dirty="0" smtClean="0"/>
              <a:t>ost </a:t>
            </a:r>
            <a:r>
              <a:rPr lang="en-US" dirty="0"/>
              <a:t>people know this program because it allows a soldier to reduce their interest rate to 6% </a:t>
            </a:r>
            <a:r>
              <a:rPr lang="en-US" dirty="0" smtClean="0"/>
              <a:t>for debts accrued</a:t>
            </a:r>
            <a:r>
              <a:rPr lang="en-US" baseline="0" dirty="0" smtClean="0"/>
              <a:t> </a:t>
            </a:r>
            <a:r>
              <a:rPr lang="en-US" dirty="0" smtClean="0"/>
              <a:t>prior </a:t>
            </a:r>
            <a:r>
              <a:rPr lang="en-US" dirty="0"/>
              <a:t>to active </a:t>
            </a:r>
            <a:r>
              <a:rPr lang="en-US" dirty="0" smtClean="0"/>
              <a:t>service. </a:t>
            </a:r>
            <a:r>
              <a:rPr lang="en-US" dirty="0"/>
              <a:t>I</a:t>
            </a:r>
            <a:r>
              <a:rPr lang="en-US" dirty="0" smtClean="0"/>
              <a:t>t </a:t>
            </a:r>
            <a:r>
              <a:rPr lang="en-US" dirty="0"/>
              <a:t>also allows </a:t>
            </a:r>
            <a:r>
              <a:rPr lang="en-US" dirty="0" smtClean="0"/>
              <a:t>service members in certain situations to </a:t>
            </a:r>
            <a:r>
              <a:rPr lang="en-US" dirty="0"/>
              <a:t>break a contract without financial </a:t>
            </a:r>
            <a:r>
              <a:rPr lang="en-US" dirty="0" smtClean="0"/>
              <a:t>penalty. If </a:t>
            </a:r>
            <a:r>
              <a:rPr lang="en-US" dirty="0"/>
              <a:t>you have any questions about </a:t>
            </a:r>
            <a:r>
              <a:rPr lang="en-US" dirty="0" smtClean="0"/>
              <a:t>SCRA please contact Financial Readiness.</a:t>
            </a:r>
            <a:endParaRPr lang="en-US" dirty="0"/>
          </a:p>
          <a:p>
            <a:endParaRPr lang="en-US" dirty="0"/>
          </a:p>
          <a:p>
            <a:r>
              <a:rPr lang="en-US" dirty="0" smtClean="0"/>
              <a:t>Second</a:t>
            </a:r>
            <a:r>
              <a:rPr lang="en-US" baseline="0" dirty="0" smtClean="0"/>
              <a:t> </a:t>
            </a:r>
            <a:r>
              <a:rPr lang="en-US" dirty="0" smtClean="0"/>
              <a:t>we </a:t>
            </a:r>
            <a:r>
              <a:rPr lang="en-US" dirty="0"/>
              <a:t>need to discuss credit reports and credit monitoring. </a:t>
            </a:r>
            <a:r>
              <a:rPr lang="en-US" dirty="0" smtClean="0"/>
              <a:t>Soldiers are </a:t>
            </a:r>
            <a:r>
              <a:rPr lang="en-US" dirty="0"/>
              <a:t>subject to routine credit </a:t>
            </a:r>
            <a:r>
              <a:rPr lang="en-US" dirty="0" smtClean="0"/>
              <a:t>monitoring.</a:t>
            </a:r>
            <a:r>
              <a:rPr lang="en-US" baseline="0" dirty="0" smtClean="0"/>
              <a:t> I</a:t>
            </a:r>
            <a:r>
              <a:rPr lang="en-US" dirty="0" smtClean="0"/>
              <a:t>f </a:t>
            </a:r>
            <a:r>
              <a:rPr lang="en-US" dirty="0"/>
              <a:t>negative information appears on the soldier’s credit </a:t>
            </a:r>
            <a:r>
              <a:rPr lang="en-US" dirty="0" smtClean="0"/>
              <a:t>report, the soldier </a:t>
            </a:r>
            <a:r>
              <a:rPr lang="en-US" dirty="0"/>
              <a:t>could lose </a:t>
            </a:r>
            <a:r>
              <a:rPr lang="en-US" dirty="0" smtClean="0"/>
              <a:t>his or her </a:t>
            </a:r>
            <a:r>
              <a:rPr lang="en-US" dirty="0"/>
              <a:t>clearance. ACS financial readiness can help soldiers pull their credit </a:t>
            </a:r>
            <a:r>
              <a:rPr lang="en-US" dirty="0" smtClean="0"/>
              <a:t>reports, </a:t>
            </a:r>
            <a:r>
              <a:rPr lang="en-US" dirty="0"/>
              <a:t>identify potentially negative </a:t>
            </a:r>
            <a:r>
              <a:rPr lang="en-US" dirty="0" smtClean="0"/>
              <a:t>information,</a:t>
            </a:r>
            <a:r>
              <a:rPr lang="en-US" baseline="0" dirty="0" smtClean="0"/>
              <a:t> </a:t>
            </a:r>
            <a:r>
              <a:rPr lang="en-US" dirty="0" smtClean="0"/>
              <a:t>and </a:t>
            </a:r>
            <a:r>
              <a:rPr lang="en-US" dirty="0"/>
              <a:t>work with them to </a:t>
            </a:r>
            <a:r>
              <a:rPr lang="en-US" dirty="0" smtClean="0"/>
              <a:t>keep </a:t>
            </a:r>
            <a:r>
              <a:rPr lang="en-US" dirty="0"/>
              <a:t>their clearance. It is important to </a:t>
            </a:r>
            <a:r>
              <a:rPr lang="en-US" dirty="0" smtClean="0"/>
              <a:t>note that </a:t>
            </a:r>
            <a:r>
              <a:rPr lang="en-US" dirty="0"/>
              <a:t>the </a:t>
            </a:r>
            <a:r>
              <a:rPr lang="en-US" dirty="0" smtClean="0"/>
              <a:t>Army </a:t>
            </a:r>
            <a:r>
              <a:rPr lang="en-US" dirty="0"/>
              <a:t>evaluates </a:t>
            </a:r>
            <a:r>
              <a:rPr lang="en-US" dirty="0" smtClean="0"/>
              <a:t>credit </a:t>
            </a:r>
            <a:r>
              <a:rPr lang="en-US" dirty="0"/>
              <a:t>reports </a:t>
            </a:r>
            <a:r>
              <a:rPr lang="en-US" dirty="0" smtClean="0"/>
              <a:t>and not </a:t>
            </a:r>
            <a:r>
              <a:rPr lang="en-US" dirty="0"/>
              <a:t>credit </a:t>
            </a:r>
            <a:r>
              <a:rPr lang="en-US" dirty="0" smtClean="0"/>
              <a:t>scores </a:t>
            </a:r>
            <a:r>
              <a:rPr lang="en-US" dirty="0"/>
              <a:t>for clearances. In addition to pulling </a:t>
            </a:r>
            <a:r>
              <a:rPr lang="en-US" dirty="0" smtClean="0"/>
              <a:t>credit reports,</a:t>
            </a:r>
            <a:r>
              <a:rPr lang="en-US" baseline="0" dirty="0" smtClean="0"/>
              <a:t> </a:t>
            </a:r>
            <a:r>
              <a:rPr lang="en-US" dirty="0" smtClean="0"/>
              <a:t>soldiers </a:t>
            </a:r>
            <a:r>
              <a:rPr lang="en-US" dirty="0"/>
              <a:t>are eligible for free credit </a:t>
            </a:r>
            <a:r>
              <a:rPr lang="en-US" dirty="0" smtClean="0"/>
              <a:t>monitoring.</a:t>
            </a:r>
            <a:r>
              <a:rPr lang="en-US" baseline="0" dirty="0" smtClean="0"/>
              <a:t> P</a:t>
            </a:r>
            <a:r>
              <a:rPr lang="en-US" dirty="0" smtClean="0"/>
              <a:t>lease </a:t>
            </a:r>
            <a:r>
              <a:rPr lang="en-US" dirty="0"/>
              <a:t>come see ACS </a:t>
            </a:r>
            <a:r>
              <a:rPr lang="en-US" dirty="0" smtClean="0"/>
              <a:t>Financial Readiness for </a:t>
            </a:r>
            <a:r>
              <a:rPr lang="en-US" dirty="0"/>
              <a:t>more information about credit monitoring.</a:t>
            </a:r>
          </a:p>
          <a:p>
            <a:endParaRPr lang="en-US" dirty="0"/>
          </a:p>
          <a:p>
            <a:r>
              <a:rPr lang="en-US" dirty="0" smtClean="0"/>
              <a:t>Third </a:t>
            </a:r>
            <a:r>
              <a:rPr lang="en-US" dirty="0"/>
              <a:t>we're going to discuss German contracts and cell </a:t>
            </a:r>
            <a:r>
              <a:rPr lang="en-US" dirty="0" smtClean="0"/>
              <a:t>phones. </a:t>
            </a:r>
            <a:r>
              <a:rPr lang="en-US" dirty="0"/>
              <a:t>Please </a:t>
            </a:r>
            <a:r>
              <a:rPr lang="en-US" dirty="0" smtClean="0"/>
              <a:t>note,</a:t>
            </a:r>
            <a:r>
              <a:rPr lang="en-US" baseline="0" dirty="0" smtClean="0"/>
              <a:t> </a:t>
            </a:r>
            <a:r>
              <a:rPr lang="en-US" dirty="0" smtClean="0"/>
              <a:t>that </a:t>
            </a:r>
            <a:r>
              <a:rPr lang="en-US" dirty="0"/>
              <a:t>the </a:t>
            </a:r>
            <a:r>
              <a:rPr lang="en-US" dirty="0" smtClean="0"/>
              <a:t>Service </a:t>
            </a:r>
            <a:r>
              <a:rPr lang="en-US" dirty="0"/>
              <a:t>M</a:t>
            </a:r>
            <a:r>
              <a:rPr lang="en-US" dirty="0" smtClean="0"/>
              <a:t>embers Civil </a:t>
            </a:r>
            <a:endParaRPr lang="en-US" dirty="0"/>
          </a:p>
          <a:p>
            <a:r>
              <a:rPr lang="en-US" dirty="0"/>
              <a:t>R</a:t>
            </a:r>
            <a:r>
              <a:rPr lang="en-US" dirty="0" smtClean="0"/>
              <a:t>elief Act </a:t>
            </a:r>
            <a:r>
              <a:rPr lang="en-US" dirty="0"/>
              <a:t>does not apply to </a:t>
            </a:r>
            <a:r>
              <a:rPr lang="en-US" dirty="0" smtClean="0"/>
              <a:t>non-U.S. companies. </a:t>
            </a:r>
            <a:r>
              <a:rPr lang="en-US" dirty="0"/>
              <a:t>A</a:t>
            </a:r>
            <a:r>
              <a:rPr lang="en-US" dirty="0" smtClean="0"/>
              <a:t>ny </a:t>
            </a:r>
            <a:r>
              <a:rPr lang="en-US" dirty="0"/>
              <a:t>contract you sign </a:t>
            </a:r>
            <a:r>
              <a:rPr lang="en-US" dirty="0" smtClean="0"/>
              <a:t>in Germany is </a:t>
            </a:r>
            <a:r>
              <a:rPr lang="en-US" dirty="0"/>
              <a:t>legally </a:t>
            </a:r>
            <a:r>
              <a:rPr lang="en-US" dirty="0" smtClean="0"/>
              <a:t>binding.</a:t>
            </a:r>
            <a:r>
              <a:rPr lang="en-US" baseline="0" dirty="0" smtClean="0"/>
              <a:t> U</a:t>
            </a:r>
            <a:r>
              <a:rPr lang="en-US" dirty="0" smtClean="0"/>
              <a:t>nless </a:t>
            </a:r>
            <a:r>
              <a:rPr lang="en-US" dirty="0"/>
              <a:t>it has a military release </a:t>
            </a:r>
            <a:r>
              <a:rPr lang="en-US" dirty="0" smtClean="0"/>
              <a:t>clause, </a:t>
            </a:r>
            <a:r>
              <a:rPr lang="en-US" dirty="0"/>
              <a:t>you are required to fulfill the terms of the </a:t>
            </a:r>
            <a:r>
              <a:rPr lang="en-US" dirty="0" smtClean="0"/>
              <a:t>contract. Please </a:t>
            </a:r>
            <a:r>
              <a:rPr lang="en-US" dirty="0"/>
              <a:t>do not sign any contracts you cannot </a:t>
            </a:r>
            <a:r>
              <a:rPr lang="en-US" dirty="0" smtClean="0"/>
              <a:t>read. </a:t>
            </a:r>
            <a:r>
              <a:rPr lang="en-US" dirty="0"/>
              <a:t>You need to make sure you understand the complete terms of the </a:t>
            </a:r>
            <a:r>
              <a:rPr lang="en-US" dirty="0" smtClean="0"/>
              <a:t>contract - </a:t>
            </a:r>
            <a:r>
              <a:rPr lang="en-US" dirty="0"/>
              <a:t>this is especially true with cell </a:t>
            </a:r>
            <a:r>
              <a:rPr lang="en-US" dirty="0" smtClean="0"/>
              <a:t>phones. Understand what</a:t>
            </a:r>
            <a:r>
              <a:rPr lang="en-US" baseline="0" dirty="0" smtClean="0"/>
              <a:t> the</a:t>
            </a:r>
            <a:r>
              <a:rPr lang="en-US" dirty="0" smtClean="0"/>
              <a:t> plan </a:t>
            </a:r>
            <a:r>
              <a:rPr lang="en-US" dirty="0"/>
              <a:t>you are </a:t>
            </a:r>
            <a:r>
              <a:rPr lang="en-US" dirty="0" smtClean="0"/>
              <a:t>paying for covers is also important. </a:t>
            </a:r>
            <a:r>
              <a:rPr lang="en-US" dirty="0"/>
              <a:t>T</a:t>
            </a:r>
            <a:r>
              <a:rPr lang="en-US" dirty="0" smtClean="0"/>
              <a:t>his </a:t>
            </a:r>
            <a:r>
              <a:rPr lang="en-US" dirty="0"/>
              <a:t>is especially true when </a:t>
            </a:r>
            <a:r>
              <a:rPr lang="en-US" dirty="0" smtClean="0"/>
              <a:t>crossing borders. International plans may </a:t>
            </a:r>
            <a:r>
              <a:rPr lang="en-US" dirty="0"/>
              <a:t>only </a:t>
            </a:r>
            <a:r>
              <a:rPr lang="en-US" dirty="0" smtClean="0"/>
              <a:t>work </a:t>
            </a:r>
            <a:r>
              <a:rPr lang="en-US" dirty="0"/>
              <a:t>in certain </a:t>
            </a:r>
            <a:r>
              <a:rPr lang="en-US" dirty="0" smtClean="0"/>
              <a:t>countries. Data, </a:t>
            </a:r>
            <a:r>
              <a:rPr lang="en-US" dirty="0"/>
              <a:t>text and call rates may differ depending on the country </a:t>
            </a:r>
            <a:r>
              <a:rPr lang="en-US" dirty="0" smtClean="0"/>
              <a:t>you</a:t>
            </a:r>
            <a:r>
              <a:rPr lang="en-US" baseline="0" dirty="0" smtClean="0"/>
              <a:t> a</a:t>
            </a:r>
            <a:r>
              <a:rPr lang="en-US" dirty="0" smtClean="0"/>
              <a:t>re in,</a:t>
            </a:r>
            <a:r>
              <a:rPr lang="en-US" baseline="0" dirty="0" smtClean="0"/>
              <a:t> and i</a:t>
            </a:r>
            <a:r>
              <a:rPr lang="en-US" dirty="0" smtClean="0"/>
              <a:t>t </a:t>
            </a:r>
            <a:r>
              <a:rPr lang="en-US" dirty="0"/>
              <a:t>is not uncommon for us to see soldiers come in with bills between 300 and 3000 Euro. </a:t>
            </a:r>
            <a:r>
              <a:rPr lang="en-US" dirty="0" smtClean="0"/>
              <a:t>If </a:t>
            </a:r>
            <a:r>
              <a:rPr lang="en-US" dirty="0"/>
              <a:t>you fail to pay a bill or comply with the </a:t>
            </a:r>
            <a:r>
              <a:rPr lang="en-US" dirty="0" smtClean="0"/>
              <a:t>contract, </a:t>
            </a:r>
            <a:r>
              <a:rPr lang="en-US" dirty="0"/>
              <a:t>it will follow you back to the United </a:t>
            </a:r>
            <a:r>
              <a:rPr lang="en-US" dirty="0" smtClean="0"/>
              <a:t>States. The </a:t>
            </a:r>
            <a:r>
              <a:rPr lang="en-US" dirty="0"/>
              <a:t>company will take you to German </a:t>
            </a:r>
            <a:r>
              <a:rPr lang="en-US" dirty="0" smtClean="0"/>
              <a:t>court and </a:t>
            </a:r>
            <a:r>
              <a:rPr lang="en-US" dirty="0"/>
              <a:t>the initial amount </a:t>
            </a:r>
            <a:r>
              <a:rPr lang="en-US" dirty="0" smtClean="0"/>
              <a:t>due, fees, </a:t>
            </a:r>
            <a:r>
              <a:rPr lang="en-US" dirty="0"/>
              <a:t>and court costs will be added </a:t>
            </a:r>
            <a:r>
              <a:rPr lang="en-US" dirty="0" smtClean="0"/>
              <a:t>up,</a:t>
            </a:r>
            <a:r>
              <a:rPr lang="en-US" baseline="0" dirty="0" smtClean="0"/>
              <a:t> and </a:t>
            </a:r>
            <a:r>
              <a:rPr lang="en-US" dirty="0" smtClean="0"/>
              <a:t>sent </a:t>
            </a:r>
            <a:r>
              <a:rPr lang="en-US" dirty="0"/>
              <a:t>to </a:t>
            </a:r>
            <a:r>
              <a:rPr lang="en-US" dirty="0" smtClean="0"/>
              <a:t>the </a:t>
            </a:r>
            <a:r>
              <a:rPr lang="en-US" dirty="0"/>
              <a:t>collections </a:t>
            </a:r>
            <a:r>
              <a:rPr lang="en-US" dirty="0" smtClean="0"/>
              <a:t>agencies </a:t>
            </a:r>
            <a:r>
              <a:rPr lang="en-US" dirty="0"/>
              <a:t>in the United </a:t>
            </a:r>
            <a:r>
              <a:rPr lang="en-US" dirty="0" smtClean="0"/>
              <a:t>States. This </a:t>
            </a:r>
            <a:r>
              <a:rPr lang="en-US" dirty="0"/>
              <a:t>will impact your credit .</a:t>
            </a:r>
          </a:p>
          <a:p>
            <a:endParaRPr lang="en-US" dirty="0"/>
          </a:p>
          <a:p>
            <a:r>
              <a:rPr lang="en-US" dirty="0" smtClean="0"/>
              <a:t>The fourth</a:t>
            </a:r>
            <a:r>
              <a:rPr lang="en-US" baseline="0" dirty="0" smtClean="0"/>
              <a:t> </a:t>
            </a:r>
            <a:r>
              <a:rPr lang="en-US" dirty="0" smtClean="0"/>
              <a:t>topic </a:t>
            </a:r>
            <a:r>
              <a:rPr lang="en-US" dirty="0"/>
              <a:t>of discussion is predatory </a:t>
            </a:r>
            <a:r>
              <a:rPr lang="en-US" dirty="0" smtClean="0"/>
              <a:t>lenders. Predatory lenders, </a:t>
            </a:r>
            <a:r>
              <a:rPr lang="en-US" dirty="0"/>
              <a:t>as their name </a:t>
            </a:r>
            <a:r>
              <a:rPr lang="en-US" dirty="0" smtClean="0"/>
              <a:t>implies, </a:t>
            </a:r>
            <a:r>
              <a:rPr lang="en-US" dirty="0"/>
              <a:t>take advantage of service members and their </a:t>
            </a:r>
            <a:r>
              <a:rPr lang="en-US" dirty="0" smtClean="0"/>
              <a:t>families with </a:t>
            </a:r>
            <a:r>
              <a:rPr lang="en-US" dirty="0"/>
              <a:t>high </a:t>
            </a:r>
            <a:r>
              <a:rPr lang="en-US" dirty="0" smtClean="0"/>
              <a:t>interest rate loans. Interest</a:t>
            </a:r>
            <a:r>
              <a:rPr lang="en-US" baseline="0" dirty="0" smtClean="0"/>
              <a:t> r</a:t>
            </a:r>
            <a:r>
              <a:rPr lang="en-US" dirty="0" smtClean="0"/>
              <a:t>ates </a:t>
            </a:r>
            <a:r>
              <a:rPr lang="en-US" dirty="0"/>
              <a:t>for service members in the United States </a:t>
            </a:r>
            <a:r>
              <a:rPr lang="en-US" dirty="0" smtClean="0"/>
              <a:t>is capped </a:t>
            </a:r>
            <a:r>
              <a:rPr lang="en-US" dirty="0"/>
              <a:t>at </a:t>
            </a:r>
            <a:r>
              <a:rPr lang="en-US" dirty="0" smtClean="0"/>
              <a:t>36%.</a:t>
            </a:r>
            <a:r>
              <a:rPr lang="en-US" baseline="0" dirty="0" smtClean="0"/>
              <a:t> T</a:t>
            </a:r>
            <a:r>
              <a:rPr lang="en-US" dirty="0" smtClean="0"/>
              <a:t>his </a:t>
            </a:r>
            <a:r>
              <a:rPr lang="en-US" dirty="0"/>
              <a:t>is still an incredibly high number </a:t>
            </a:r>
            <a:r>
              <a:rPr lang="en-US" dirty="0" smtClean="0"/>
              <a:t>and it </a:t>
            </a:r>
            <a:r>
              <a:rPr lang="en-US" dirty="0"/>
              <a:t>can cost you hundreds if not </a:t>
            </a:r>
            <a:r>
              <a:rPr lang="en-US" dirty="0" smtClean="0"/>
              <a:t>tens </a:t>
            </a:r>
            <a:r>
              <a:rPr lang="en-US" dirty="0"/>
              <a:t>of thousands of dollars over the life of a </a:t>
            </a:r>
            <a:r>
              <a:rPr lang="en-US" dirty="0" smtClean="0"/>
              <a:t>loan. Before </a:t>
            </a:r>
            <a:r>
              <a:rPr lang="en-US" dirty="0"/>
              <a:t>taking any loan </a:t>
            </a:r>
            <a:r>
              <a:rPr lang="en-US" dirty="0" smtClean="0"/>
              <a:t>out, </a:t>
            </a:r>
            <a:r>
              <a:rPr lang="en-US" dirty="0"/>
              <a:t>please come see ACS </a:t>
            </a:r>
            <a:r>
              <a:rPr lang="en-US" dirty="0" smtClean="0"/>
              <a:t>Financial </a:t>
            </a:r>
            <a:r>
              <a:rPr lang="en-US" dirty="0"/>
              <a:t>R</a:t>
            </a:r>
            <a:r>
              <a:rPr lang="en-US" dirty="0" smtClean="0"/>
              <a:t>eadiness </a:t>
            </a:r>
            <a:r>
              <a:rPr lang="en-US" dirty="0"/>
              <a:t>to make sure you're making a decision that is going to propel </a:t>
            </a:r>
            <a:r>
              <a:rPr lang="en-US" dirty="0" smtClean="0"/>
              <a:t>you and your family</a:t>
            </a:r>
            <a:r>
              <a:rPr lang="en-US" baseline="0" dirty="0" smtClean="0"/>
              <a:t> </a:t>
            </a:r>
            <a:r>
              <a:rPr lang="en-US" dirty="0" smtClean="0"/>
              <a:t>forward, </a:t>
            </a:r>
            <a:r>
              <a:rPr lang="en-US" dirty="0"/>
              <a:t>and not </a:t>
            </a:r>
            <a:r>
              <a:rPr lang="en-US" dirty="0" smtClean="0"/>
              <a:t>backwards.</a:t>
            </a:r>
            <a:endParaRPr lang="en-US" dirty="0"/>
          </a:p>
          <a:p>
            <a:endParaRPr lang="en-US" dirty="0"/>
          </a:p>
          <a:p>
            <a:r>
              <a:rPr lang="en-US" dirty="0" smtClean="0"/>
              <a:t>Fifth,</a:t>
            </a:r>
            <a:r>
              <a:rPr lang="en-US" baseline="0" dirty="0" smtClean="0"/>
              <a:t> </a:t>
            </a:r>
            <a:r>
              <a:rPr lang="en-US" dirty="0" smtClean="0"/>
              <a:t>soldiers </a:t>
            </a:r>
            <a:r>
              <a:rPr lang="en-US" dirty="0"/>
              <a:t>at their first duty station are required to complete a budget within 60 days. </a:t>
            </a:r>
            <a:r>
              <a:rPr lang="en-US" dirty="0" smtClean="0"/>
              <a:t>This </a:t>
            </a:r>
            <a:r>
              <a:rPr lang="en-US" dirty="0"/>
              <a:t>requirement is tracked by your </a:t>
            </a:r>
            <a:r>
              <a:rPr lang="en-US" dirty="0" smtClean="0"/>
              <a:t>unit, </a:t>
            </a:r>
            <a:r>
              <a:rPr lang="en-US" dirty="0"/>
              <a:t>but </a:t>
            </a:r>
            <a:r>
              <a:rPr lang="en-US" dirty="0" smtClean="0"/>
              <a:t>do</a:t>
            </a:r>
            <a:r>
              <a:rPr lang="en-US" baseline="0" dirty="0" smtClean="0"/>
              <a:t> not</a:t>
            </a:r>
            <a:r>
              <a:rPr lang="en-US" dirty="0" smtClean="0"/>
              <a:t> </a:t>
            </a:r>
            <a:r>
              <a:rPr lang="en-US" dirty="0"/>
              <a:t>hesitate to come into ACS </a:t>
            </a:r>
            <a:r>
              <a:rPr lang="en-US" dirty="0" smtClean="0"/>
              <a:t>Financial </a:t>
            </a:r>
            <a:r>
              <a:rPr lang="en-US" dirty="0"/>
              <a:t>R</a:t>
            </a:r>
            <a:r>
              <a:rPr lang="en-US" dirty="0" smtClean="0"/>
              <a:t>eadiness for </a:t>
            </a:r>
            <a:r>
              <a:rPr lang="en-US" dirty="0"/>
              <a:t>help completing your </a:t>
            </a:r>
            <a:r>
              <a:rPr lang="en-US" dirty="0" smtClean="0"/>
              <a:t>budget.</a:t>
            </a:r>
          </a:p>
          <a:p>
            <a:r>
              <a:rPr lang="en-US" dirty="0" smtClean="0"/>
              <a:t> </a:t>
            </a:r>
            <a:endParaRPr lang="en-US" dirty="0"/>
          </a:p>
          <a:p>
            <a:r>
              <a:rPr lang="en-US" dirty="0" smtClean="0"/>
              <a:t>Lastly</a:t>
            </a:r>
            <a:r>
              <a:rPr lang="en-US" baseline="0" dirty="0" smtClean="0"/>
              <a:t> is </a:t>
            </a:r>
            <a:r>
              <a:rPr lang="en-US" dirty="0" smtClean="0"/>
              <a:t>WIC, </a:t>
            </a:r>
            <a:r>
              <a:rPr lang="en-US" dirty="0"/>
              <a:t>and </a:t>
            </a:r>
            <a:r>
              <a:rPr lang="en-US" dirty="0" smtClean="0"/>
              <a:t>FSSA.</a:t>
            </a:r>
            <a:r>
              <a:rPr lang="en-US" baseline="0" dirty="0" smtClean="0"/>
              <a:t> While</a:t>
            </a:r>
            <a:r>
              <a:rPr lang="en-US" dirty="0" smtClean="0"/>
              <a:t> </a:t>
            </a:r>
            <a:r>
              <a:rPr lang="en-US" dirty="0"/>
              <a:t>neither of these programs are directly managed by </a:t>
            </a:r>
            <a:r>
              <a:rPr lang="en-US" dirty="0" smtClean="0"/>
              <a:t>financial readiness,</a:t>
            </a:r>
            <a:r>
              <a:rPr lang="en-US" baseline="0" dirty="0" smtClean="0"/>
              <a:t> </a:t>
            </a:r>
            <a:r>
              <a:rPr lang="en-US" dirty="0" smtClean="0"/>
              <a:t>we </a:t>
            </a:r>
            <a:r>
              <a:rPr lang="en-US" dirty="0"/>
              <a:t>can provide you information on how to access these </a:t>
            </a:r>
            <a:r>
              <a:rPr lang="en-US" dirty="0" smtClean="0"/>
              <a:t>programs and maximize their benefits. Both of </a:t>
            </a:r>
            <a:r>
              <a:rPr lang="en-US" dirty="0"/>
              <a:t>these programs can supplement a service member's </a:t>
            </a:r>
            <a:r>
              <a:rPr lang="en-US" dirty="0" smtClean="0"/>
              <a:t>income. WIC, </a:t>
            </a:r>
            <a:r>
              <a:rPr lang="en-US" dirty="0"/>
              <a:t>or women infants and </a:t>
            </a:r>
            <a:r>
              <a:rPr lang="en-US" dirty="0" smtClean="0"/>
              <a:t>children, provides </a:t>
            </a:r>
            <a:r>
              <a:rPr lang="en-US" dirty="0"/>
              <a:t>supplemental </a:t>
            </a:r>
            <a:r>
              <a:rPr lang="en-US" dirty="0" smtClean="0"/>
              <a:t>nutrition for pregnant women</a:t>
            </a:r>
            <a:r>
              <a:rPr lang="en-US" baseline="0" dirty="0" smtClean="0"/>
              <a:t> and</a:t>
            </a:r>
            <a:r>
              <a:rPr lang="en-US" dirty="0" smtClean="0"/>
              <a:t> </a:t>
            </a:r>
            <a:r>
              <a:rPr lang="en-US" dirty="0"/>
              <a:t>children under the age of 5. </a:t>
            </a:r>
            <a:r>
              <a:rPr lang="en-US" dirty="0" smtClean="0"/>
              <a:t>FSSA, or </a:t>
            </a:r>
            <a:r>
              <a:rPr lang="en-US" dirty="0"/>
              <a:t>the family supplemental subsistence </a:t>
            </a:r>
            <a:r>
              <a:rPr lang="en-US" dirty="0" smtClean="0"/>
              <a:t>allowance, </a:t>
            </a:r>
            <a:r>
              <a:rPr lang="en-US" dirty="0"/>
              <a:t>replaces the </a:t>
            </a:r>
            <a:r>
              <a:rPr lang="en-US" dirty="0" smtClean="0"/>
              <a:t>SNAP program, the Supplemental </a:t>
            </a:r>
            <a:r>
              <a:rPr lang="en-US" dirty="0"/>
              <a:t>Nutrition Assistance </a:t>
            </a:r>
            <a:r>
              <a:rPr lang="en-US" dirty="0" smtClean="0"/>
              <a:t>Program in </a:t>
            </a:r>
            <a:r>
              <a:rPr lang="en-US" dirty="0"/>
              <a:t>the United </a:t>
            </a:r>
            <a:r>
              <a:rPr lang="en-US" dirty="0" smtClean="0"/>
              <a:t>States, </a:t>
            </a:r>
            <a:r>
              <a:rPr lang="en-US" dirty="0"/>
              <a:t>also known as food </a:t>
            </a:r>
            <a:r>
              <a:rPr lang="en-US" dirty="0" smtClean="0"/>
              <a:t>stamps. Both </a:t>
            </a:r>
            <a:r>
              <a:rPr lang="en-US" dirty="0"/>
              <a:t>of these programs have income requirements that must be </a:t>
            </a:r>
            <a:r>
              <a:rPr lang="en-US" dirty="0" smtClean="0"/>
              <a:t>met. To </a:t>
            </a:r>
            <a:r>
              <a:rPr lang="en-US" dirty="0"/>
              <a:t>find out if you are eligible for </a:t>
            </a:r>
            <a:r>
              <a:rPr lang="en-US" dirty="0" smtClean="0"/>
              <a:t>WIC,</a:t>
            </a:r>
            <a:r>
              <a:rPr lang="en-US" baseline="0" dirty="0" smtClean="0"/>
              <a:t> </a:t>
            </a:r>
            <a:r>
              <a:rPr lang="en-US" dirty="0" smtClean="0"/>
              <a:t>please </a:t>
            </a:r>
            <a:r>
              <a:rPr lang="en-US" dirty="0"/>
              <a:t>contact the WIC </a:t>
            </a:r>
            <a:r>
              <a:rPr lang="en-US" dirty="0" smtClean="0"/>
              <a:t>office. To </a:t>
            </a:r>
            <a:r>
              <a:rPr lang="en-US" dirty="0"/>
              <a:t>find out if you are eligible for </a:t>
            </a:r>
            <a:r>
              <a:rPr lang="en-US" dirty="0" smtClean="0"/>
              <a:t>FSSA </a:t>
            </a:r>
            <a:r>
              <a:rPr lang="en-US" dirty="0"/>
              <a:t>please </a:t>
            </a:r>
            <a:r>
              <a:rPr lang="en-US" dirty="0" smtClean="0"/>
              <a:t>come in to </a:t>
            </a:r>
            <a:r>
              <a:rPr lang="en-US" dirty="0"/>
              <a:t>ACS financial </a:t>
            </a:r>
            <a:r>
              <a:rPr lang="en-US" dirty="0" smtClean="0"/>
              <a:t>readiness.</a:t>
            </a:r>
            <a:endParaRPr lang="en-US" dirty="0"/>
          </a:p>
          <a:p>
            <a:endParaRPr lang="en-US" dirty="0"/>
          </a:p>
          <a:p>
            <a:r>
              <a:rPr lang="en-US" dirty="0" smtClean="0"/>
              <a:t>Again, </a:t>
            </a:r>
            <a:r>
              <a:rPr lang="en-US" dirty="0"/>
              <a:t>I encourage you to take time to come over to ACS financial readiness and learn more about your </a:t>
            </a:r>
            <a:r>
              <a:rPr lang="en-US" dirty="0" smtClean="0"/>
              <a:t>money.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3AFE1A4-0A45-453D-A823-FBDE329F22DD}" type="slidenum">
              <a:rPr lang="en-US" smtClean="0"/>
              <a:t>7</a:t>
            </a:fld>
            <a:endParaRPr lang="en-US" dirty="0"/>
          </a:p>
        </p:txBody>
      </p:sp>
    </p:spTree>
    <p:extLst>
      <p:ext uri="{BB962C8B-B14F-4D97-AF65-F5344CB8AC3E}">
        <p14:creationId xmlns:p14="http://schemas.microsoft.com/office/powerpoint/2010/main" val="3371178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dirty="0" smtClean="0"/>
              <a:t>rmy </a:t>
            </a:r>
            <a:r>
              <a:rPr lang="en-US" dirty="0"/>
              <a:t>E</a:t>
            </a:r>
            <a:r>
              <a:rPr lang="en-US" dirty="0" smtClean="0"/>
              <a:t>mergency </a:t>
            </a:r>
            <a:r>
              <a:rPr lang="en-US" dirty="0"/>
              <a:t>R</a:t>
            </a:r>
            <a:r>
              <a:rPr lang="en-US" dirty="0" smtClean="0"/>
              <a:t>elief</a:t>
            </a:r>
            <a:r>
              <a:rPr lang="en-US" dirty="0"/>
              <a:t>, also known as AER, </a:t>
            </a:r>
            <a:r>
              <a:rPr lang="en-US" dirty="0" smtClean="0"/>
              <a:t>is </a:t>
            </a:r>
            <a:r>
              <a:rPr lang="en-US" dirty="0"/>
              <a:t>a nonprofit organization that works with the military to provide </a:t>
            </a:r>
            <a:r>
              <a:rPr lang="en-US" dirty="0" smtClean="0"/>
              <a:t>zero </a:t>
            </a:r>
            <a:r>
              <a:rPr lang="en-US" dirty="0"/>
              <a:t>interest loans and grants to service members and their families during financial </a:t>
            </a:r>
            <a:r>
              <a:rPr lang="en-US" dirty="0" smtClean="0"/>
              <a:t>emergencies. AER’s </a:t>
            </a:r>
            <a:r>
              <a:rPr lang="en-US" dirty="0"/>
              <a:t>definition of emergency is very </a:t>
            </a:r>
            <a:r>
              <a:rPr lang="en-US" dirty="0" smtClean="0"/>
              <a:t>broad, </a:t>
            </a:r>
            <a:r>
              <a:rPr lang="en-US" dirty="0"/>
              <a:t>and can include everything from emergency </a:t>
            </a:r>
            <a:r>
              <a:rPr lang="en-US" dirty="0" smtClean="0"/>
              <a:t>travel, </a:t>
            </a:r>
            <a:r>
              <a:rPr lang="en-US" dirty="0"/>
              <a:t>medical or </a:t>
            </a:r>
            <a:r>
              <a:rPr lang="en-US" dirty="0" smtClean="0"/>
              <a:t>dental copays, </a:t>
            </a:r>
            <a:r>
              <a:rPr lang="en-US" dirty="0"/>
              <a:t>POV </a:t>
            </a:r>
            <a:r>
              <a:rPr lang="en-US" dirty="0" smtClean="0"/>
              <a:t>assistance, rent, </a:t>
            </a:r>
            <a:r>
              <a:rPr lang="en-US" dirty="0"/>
              <a:t>and much more. In addition to emergency financial </a:t>
            </a:r>
            <a:r>
              <a:rPr lang="en-US" dirty="0" smtClean="0"/>
              <a:t>assistance,</a:t>
            </a:r>
            <a:r>
              <a:rPr lang="en-US" baseline="0" dirty="0" smtClean="0"/>
              <a:t> A</a:t>
            </a:r>
            <a:r>
              <a:rPr lang="en-US" dirty="0" smtClean="0"/>
              <a:t>ER </a:t>
            </a:r>
            <a:r>
              <a:rPr lang="en-US" dirty="0"/>
              <a:t>also provides scholarships to spouses and college </a:t>
            </a:r>
            <a:r>
              <a:rPr lang="en-US" dirty="0" smtClean="0"/>
              <a:t>aged </a:t>
            </a:r>
            <a:r>
              <a:rPr lang="en-US" dirty="0"/>
              <a:t>children. Even if you don't feel </a:t>
            </a:r>
            <a:r>
              <a:rPr lang="en-US" dirty="0" smtClean="0"/>
              <a:t>that </a:t>
            </a:r>
            <a:r>
              <a:rPr lang="en-US" dirty="0"/>
              <a:t>your situation </a:t>
            </a:r>
            <a:r>
              <a:rPr lang="en-US" dirty="0" smtClean="0"/>
              <a:t>qualifies for AER, </a:t>
            </a:r>
            <a:r>
              <a:rPr lang="en-US" dirty="0"/>
              <a:t>please check with us before you take a high interest </a:t>
            </a:r>
            <a:r>
              <a:rPr lang="en-US" dirty="0" smtClean="0"/>
              <a:t>loan</a:t>
            </a:r>
            <a:r>
              <a:rPr lang="en-US" baseline="0" dirty="0" smtClean="0"/>
              <a:t> -</a:t>
            </a:r>
            <a:r>
              <a:rPr lang="en-US" dirty="0" smtClean="0"/>
              <a:t> </a:t>
            </a:r>
            <a:r>
              <a:rPr lang="en-US" dirty="0"/>
              <a:t>we can generally find a way to help.</a:t>
            </a:r>
          </a:p>
        </p:txBody>
      </p:sp>
      <p:sp>
        <p:nvSpPr>
          <p:cNvPr id="4" name="Slide Number Placeholder 3"/>
          <p:cNvSpPr>
            <a:spLocks noGrp="1"/>
          </p:cNvSpPr>
          <p:nvPr>
            <p:ph type="sldNum" sz="quarter" idx="5"/>
          </p:nvPr>
        </p:nvSpPr>
        <p:spPr/>
        <p:txBody>
          <a:bodyPr/>
          <a:lstStyle/>
          <a:p>
            <a:fld id="{13AFE1A4-0A45-453D-A823-FBDE329F22DD}" type="slidenum">
              <a:rPr lang="en-US" smtClean="0"/>
              <a:t>8</a:t>
            </a:fld>
            <a:endParaRPr lang="en-US" dirty="0"/>
          </a:p>
        </p:txBody>
      </p:sp>
    </p:spTree>
    <p:extLst>
      <p:ext uri="{BB962C8B-B14F-4D97-AF65-F5344CB8AC3E}">
        <p14:creationId xmlns:p14="http://schemas.microsoft.com/office/powerpoint/2010/main" val="733785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we're </a:t>
            </a:r>
            <a:r>
              <a:rPr lang="en-US" dirty="0" smtClean="0"/>
              <a:t>going</a:t>
            </a:r>
            <a:r>
              <a:rPr lang="en-US" baseline="0" dirty="0" smtClean="0"/>
              <a:t> to</a:t>
            </a:r>
            <a:r>
              <a:rPr lang="en-US" dirty="0" smtClean="0"/>
              <a:t> </a:t>
            </a:r>
            <a:r>
              <a:rPr lang="en-US" dirty="0"/>
              <a:t>talk about the </a:t>
            </a:r>
            <a:r>
              <a:rPr lang="en-US" dirty="0" smtClean="0"/>
              <a:t>Family </a:t>
            </a:r>
            <a:r>
              <a:rPr lang="en-US" dirty="0"/>
              <a:t>A</a:t>
            </a:r>
            <a:r>
              <a:rPr lang="en-US" dirty="0" smtClean="0"/>
              <a:t>dvocacy and New Parent Support Programs. Like </a:t>
            </a:r>
            <a:r>
              <a:rPr lang="en-US" dirty="0"/>
              <a:t>all ACS </a:t>
            </a:r>
            <a:r>
              <a:rPr lang="en-US" dirty="0" smtClean="0"/>
              <a:t>programs, FAP</a:t>
            </a:r>
            <a:r>
              <a:rPr lang="en-US" baseline="0" dirty="0" smtClean="0"/>
              <a:t> </a:t>
            </a:r>
            <a:r>
              <a:rPr lang="en-US" dirty="0" smtClean="0"/>
              <a:t>and </a:t>
            </a:r>
            <a:r>
              <a:rPr lang="en-US" dirty="0"/>
              <a:t>N</a:t>
            </a:r>
            <a:r>
              <a:rPr lang="en-US" dirty="0" smtClean="0"/>
              <a:t>ew Parent Support provide education, advocacy, </a:t>
            </a:r>
            <a:r>
              <a:rPr lang="en-US" dirty="0"/>
              <a:t>and </a:t>
            </a:r>
            <a:r>
              <a:rPr lang="en-US" dirty="0" smtClean="0"/>
              <a:t>support about </a:t>
            </a:r>
            <a:r>
              <a:rPr lang="en-US" dirty="0"/>
              <a:t>family matters</a:t>
            </a:r>
            <a:r>
              <a:rPr lang="en-US" dirty="0" smtClean="0"/>
              <a:t>. The goal is to prevent domestic abuse</a:t>
            </a:r>
            <a:r>
              <a:rPr lang="en-US" baseline="0" dirty="0" smtClean="0"/>
              <a:t> by</a:t>
            </a:r>
            <a:r>
              <a:rPr lang="en-US" dirty="0" smtClean="0"/>
              <a:t> offering prevention classes </a:t>
            </a:r>
            <a:r>
              <a:rPr lang="en-US" dirty="0"/>
              <a:t>such as </a:t>
            </a:r>
            <a:r>
              <a:rPr lang="en-US" dirty="0" smtClean="0"/>
              <a:t>Taming </a:t>
            </a:r>
            <a:r>
              <a:rPr lang="en-US" dirty="0"/>
              <a:t>Y</a:t>
            </a:r>
            <a:r>
              <a:rPr lang="en-US" dirty="0" smtClean="0"/>
              <a:t>our Temper, Letting </a:t>
            </a:r>
            <a:r>
              <a:rPr lang="en-US" dirty="0"/>
              <a:t>G</a:t>
            </a:r>
            <a:r>
              <a:rPr lang="en-US" dirty="0" smtClean="0"/>
              <a:t>o of Stress, </a:t>
            </a:r>
            <a:r>
              <a:rPr lang="en-US" dirty="0"/>
              <a:t>and </a:t>
            </a:r>
            <a:r>
              <a:rPr lang="en-US" dirty="0" smtClean="0"/>
              <a:t>Couples Communication. </a:t>
            </a:r>
            <a:r>
              <a:rPr lang="en-US" dirty="0"/>
              <a:t>N</a:t>
            </a:r>
            <a:r>
              <a:rPr lang="en-US" dirty="0" smtClean="0"/>
              <a:t>ew Parent Support </a:t>
            </a:r>
            <a:r>
              <a:rPr lang="en-US" dirty="0"/>
              <a:t>and </a:t>
            </a:r>
            <a:r>
              <a:rPr lang="en-US" dirty="0" smtClean="0"/>
              <a:t>Family </a:t>
            </a:r>
            <a:r>
              <a:rPr lang="en-US" dirty="0"/>
              <a:t>A</a:t>
            </a:r>
            <a:r>
              <a:rPr lang="en-US" dirty="0" smtClean="0"/>
              <a:t>dvocacy </a:t>
            </a:r>
            <a:r>
              <a:rPr lang="en-US" dirty="0"/>
              <a:t>both offer parenting classes and </a:t>
            </a:r>
            <a:r>
              <a:rPr lang="en-US" dirty="0" smtClean="0"/>
              <a:t>playgroups, to help </a:t>
            </a:r>
            <a:r>
              <a:rPr lang="en-US" dirty="0"/>
              <a:t>families raising their children away from the support of parents and </a:t>
            </a:r>
            <a:r>
              <a:rPr lang="en-US" dirty="0" smtClean="0"/>
              <a:t>other social networks </a:t>
            </a:r>
            <a:r>
              <a:rPr lang="en-US" dirty="0"/>
              <a:t>back </a:t>
            </a:r>
            <a:r>
              <a:rPr lang="en-US" dirty="0" smtClean="0"/>
              <a:t>home. New </a:t>
            </a:r>
            <a:r>
              <a:rPr lang="en-US" dirty="0"/>
              <a:t>P</a:t>
            </a:r>
            <a:r>
              <a:rPr lang="en-US" dirty="0" smtClean="0"/>
              <a:t>arent Support </a:t>
            </a:r>
            <a:r>
              <a:rPr lang="en-US" dirty="0"/>
              <a:t>also provides baby boot camps and home visits to assist parents with children under the age of </a:t>
            </a:r>
            <a:r>
              <a:rPr lang="en-US" dirty="0" smtClean="0"/>
              <a:t>three.</a:t>
            </a:r>
          </a:p>
          <a:p>
            <a:endParaRPr lang="en-US" dirty="0" smtClean="0"/>
          </a:p>
          <a:p>
            <a:r>
              <a:rPr lang="en-US" dirty="0" smtClean="0"/>
              <a:t>FAP </a:t>
            </a:r>
            <a:r>
              <a:rPr lang="en-US" dirty="0"/>
              <a:t>is always looking for EPC or emergency placement care providers. EPC providers open their homes to children in the military community who </a:t>
            </a:r>
            <a:r>
              <a:rPr lang="en-US" dirty="0" smtClean="0"/>
              <a:t>are living in unsatisfactory </a:t>
            </a:r>
            <a:r>
              <a:rPr lang="en-US" dirty="0"/>
              <a:t>living </a:t>
            </a:r>
            <a:r>
              <a:rPr lang="en-US" dirty="0" smtClean="0"/>
              <a:t>conditions. </a:t>
            </a:r>
            <a:r>
              <a:rPr lang="en-US" dirty="0"/>
              <a:t>This is short-term placement until the situation can be corrected or the child can be returned to the </a:t>
            </a:r>
            <a:r>
              <a:rPr lang="en-US" dirty="0" smtClean="0"/>
              <a:t>United</a:t>
            </a:r>
            <a:r>
              <a:rPr lang="en-US" baseline="0" dirty="0" smtClean="0"/>
              <a:t> S</a:t>
            </a:r>
            <a:r>
              <a:rPr lang="en-US" dirty="0" smtClean="0"/>
              <a:t>tates. If </a:t>
            </a:r>
            <a:r>
              <a:rPr lang="en-US" dirty="0"/>
              <a:t>you have </a:t>
            </a:r>
            <a:r>
              <a:rPr lang="en-US" dirty="0" smtClean="0"/>
              <a:t>any questions </a:t>
            </a:r>
            <a:r>
              <a:rPr lang="en-US" dirty="0"/>
              <a:t>about becoming an </a:t>
            </a:r>
            <a:r>
              <a:rPr lang="en-US" dirty="0" smtClean="0"/>
              <a:t>EPC provider,</a:t>
            </a:r>
            <a:r>
              <a:rPr lang="en-US" baseline="0" dirty="0" smtClean="0"/>
              <a:t> </a:t>
            </a:r>
            <a:r>
              <a:rPr lang="en-US" dirty="0" smtClean="0"/>
              <a:t>please </a:t>
            </a:r>
            <a:r>
              <a:rPr lang="en-US" dirty="0"/>
              <a:t>contact our </a:t>
            </a:r>
            <a:r>
              <a:rPr lang="en-US" dirty="0" smtClean="0"/>
              <a:t>Family </a:t>
            </a:r>
            <a:r>
              <a:rPr lang="en-US" dirty="0"/>
              <a:t>A</a:t>
            </a:r>
            <a:r>
              <a:rPr lang="en-US" dirty="0" smtClean="0"/>
              <a:t>dvocacy Program. </a:t>
            </a:r>
            <a:endParaRPr lang="en-US" dirty="0"/>
          </a:p>
          <a:p>
            <a:endParaRPr lang="en-US" dirty="0" smtClean="0"/>
          </a:p>
          <a:p>
            <a:r>
              <a:rPr lang="en-US" dirty="0" smtClean="0"/>
              <a:t>FAP </a:t>
            </a:r>
            <a:r>
              <a:rPr lang="en-US" dirty="0"/>
              <a:t>also offers domestic violence victim advocacy services. </a:t>
            </a:r>
            <a:r>
              <a:rPr lang="en-US" dirty="0" smtClean="0"/>
              <a:t>These </a:t>
            </a:r>
            <a:r>
              <a:rPr lang="en-US" dirty="0"/>
              <a:t>advocacy services can assist a domestic violence </a:t>
            </a:r>
            <a:r>
              <a:rPr lang="en-US" dirty="0" smtClean="0"/>
              <a:t>victim,</a:t>
            </a:r>
            <a:r>
              <a:rPr lang="en-US" baseline="0" dirty="0" smtClean="0"/>
              <a:t> </a:t>
            </a:r>
            <a:r>
              <a:rPr lang="en-US" dirty="0" smtClean="0"/>
              <a:t>navigate </a:t>
            </a:r>
            <a:r>
              <a:rPr lang="en-US" dirty="0"/>
              <a:t>services and programs available to them </a:t>
            </a:r>
            <a:r>
              <a:rPr lang="en-US" dirty="0" smtClean="0"/>
              <a:t>here in Germany,</a:t>
            </a:r>
            <a:r>
              <a:rPr lang="en-US" baseline="0" dirty="0" smtClean="0"/>
              <a:t> and back in the United States</a:t>
            </a:r>
            <a:r>
              <a:rPr lang="en-US" dirty="0" smtClean="0"/>
              <a:t>. Assistance can </a:t>
            </a:r>
            <a:r>
              <a:rPr lang="en-US" dirty="0"/>
              <a:t>include scheduling appointments with legal </a:t>
            </a:r>
            <a:r>
              <a:rPr lang="en-US" dirty="0" smtClean="0"/>
              <a:t>services, </a:t>
            </a:r>
            <a:r>
              <a:rPr lang="en-US" dirty="0"/>
              <a:t>crisis </a:t>
            </a:r>
            <a:r>
              <a:rPr lang="en-US" dirty="0" smtClean="0"/>
              <a:t>intervention, </a:t>
            </a:r>
            <a:r>
              <a:rPr lang="en-US" dirty="0"/>
              <a:t>and assistance with safety planning and securing protective orders. </a:t>
            </a:r>
            <a:endParaRPr lang="en-US" dirty="0" smtClean="0"/>
          </a:p>
          <a:p>
            <a:endParaRPr lang="en-US" dirty="0" smtClean="0"/>
          </a:p>
          <a:p>
            <a:r>
              <a:rPr lang="en-US" dirty="0" smtClean="0"/>
              <a:t>If you have any questions about any</a:t>
            </a:r>
            <a:r>
              <a:rPr lang="en-US" baseline="0" dirty="0" smtClean="0"/>
              <a:t> of the services FAP provides,</a:t>
            </a:r>
            <a:r>
              <a:rPr lang="en-US" dirty="0" smtClean="0"/>
              <a:t> please</a:t>
            </a:r>
            <a:r>
              <a:rPr lang="en-US" baseline="0" dirty="0" smtClean="0"/>
              <a:t> call ACS for more information.</a:t>
            </a:r>
            <a:endParaRPr lang="en-US" dirty="0"/>
          </a:p>
        </p:txBody>
      </p:sp>
      <p:sp>
        <p:nvSpPr>
          <p:cNvPr id="4" name="Slide Number Placeholder 3"/>
          <p:cNvSpPr>
            <a:spLocks noGrp="1"/>
          </p:cNvSpPr>
          <p:nvPr>
            <p:ph type="sldNum" sz="quarter" idx="5"/>
          </p:nvPr>
        </p:nvSpPr>
        <p:spPr/>
        <p:txBody>
          <a:bodyPr/>
          <a:lstStyle/>
          <a:p>
            <a:fld id="{13AFE1A4-0A45-453D-A823-FBDE329F22DD}" type="slidenum">
              <a:rPr lang="en-US" smtClean="0"/>
              <a:t>9</a:t>
            </a:fld>
            <a:endParaRPr lang="en-US" dirty="0"/>
          </a:p>
        </p:txBody>
      </p:sp>
    </p:spTree>
    <p:extLst>
      <p:ext uri="{BB962C8B-B14F-4D97-AF65-F5344CB8AC3E}">
        <p14:creationId xmlns:p14="http://schemas.microsoft.com/office/powerpoint/2010/main" val="24825598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SC Title Slide">
    <p:bg>
      <p:bgPr>
        <a:gradFill>
          <a:gsLst>
            <a:gs pos="0">
              <a:srgbClr val="7F7F73">
                <a:lumMod val="5000"/>
                <a:lumOff val="95000"/>
              </a:srgbClr>
            </a:gs>
            <a:gs pos="74000">
              <a:srgbClr val="7F7F73"/>
            </a:gs>
            <a:gs pos="83000">
              <a:srgbClr val="7F7F73"/>
            </a:gs>
            <a:gs pos="100000">
              <a:srgbClr val="7F7F73">
                <a:lumMod val="50000"/>
                <a:lumOff val="50000"/>
              </a:srgbClr>
            </a:gs>
          </a:gsLst>
          <a:lin ang="36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476875"/>
          </a:xfrm>
          <a:prstGeom prst="rect">
            <a:avLst/>
          </a:prstGeom>
        </p:spPr>
      </p:pic>
      <p:pic>
        <p:nvPicPr>
          <p:cNvPr id="6" name="Lower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95700"/>
            <a:ext cx="9144000" cy="3162300"/>
          </a:xfrm>
          <a:prstGeom prst="rect">
            <a:avLst/>
          </a:prstGeom>
        </p:spPr>
      </p:pic>
      <p:sp>
        <p:nvSpPr>
          <p:cNvPr id="3" name="Subtitle 2"/>
          <p:cNvSpPr>
            <a:spLocks noGrp="1"/>
          </p:cNvSpPr>
          <p:nvPr>
            <p:ph type="subTitle" idx="1"/>
          </p:nvPr>
        </p:nvSpPr>
        <p:spPr>
          <a:xfrm>
            <a:off x="511744" y="5863173"/>
            <a:ext cx="7155611" cy="332399"/>
          </a:xfrm>
        </p:spPr>
        <p:txBody>
          <a:bodyPr wrap="square" lIns="0" tIns="0" rIns="0" bIns="0">
            <a:spAutoFit/>
          </a:bodyPr>
          <a:lstStyle>
            <a:lvl1pPr marL="0" indent="0" algn="l" defTabSz="914400" rtl="0" eaLnBrk="1" latinLnBrk="0" hangingPunct="1">
              <a:lnSpc>
                <a:spcPct val="90000"/>
              </a:lnSpc>
              <a:spcBef>
                <a:spcPct val="0"/>
              </a:spcBef>
              <a:buClrTx/>
              <a:buFont typeface="Wingdings" panose="05000000000000000000" pitchFamily="2" charset="2"/>
              <a:buNone/>
              <a:defRPr lang="en-US" sz="24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p:nvPr>
        </p:nvSpPr>
        <p:spPr>
          <a:xfrm>
            <a:off x="511744" y="5366881"/>
            <a:ext cx="7155611" cy="484748"/>
          </a:xfrm>
        </p:spPr>
        <p:txBody>
          <a:bodyPr wrap="square" lIns="0" tIns="0" rIns="0" bIns="0" anchor="t" anchorCtr="0">
            <a:spAutoFit/>
          </a:bodyPr>
          <a:lstStyle>
            <a:lvl1pPr marL="0" algn="l" defTabSz="914400" rtl="0" eaLnBrk="1" latinLnBrk="0" hangingPunct="1">
              <a:lnSpc>
                <a:spcPct val="90000"/>
              </a:lnSpc>
              <a:spcBef>
                <a:spcPct val="0"/>
              </a:spcBef>
              <a:buNone/>
              <a:defRPr lang="en-US" sz="3500" b="1" kern="1200" dirty="0">
                <a:solidFill>
                  <a:schemeClr val="bg1"/>
                </a:solidFill>
                <a:effectLst>
                  <a:outerShdw blurRad="88900" dist="381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marL="0" lvl="0" algn="l" defTabSz="914400" rtl="0" eaLnBrk="1" latinLnBrk="0" hangingPunct="1">
              <a:lnSpc>
                <a:spcPct val="90000"/>
              </a:lnSpc>
              <a:spcBef>
                <a:spcPct val="0"/>
              </a:spcBef>
              <a:buNone/>
            </a:pPr>
            <a:r>
              <a:rPr lang="en-US" dirty="0"/>
              <a:t>Click to edit Master title style</a:t>
            </a:r>
          </a:p>
        </p:txBody>
      </p:sp>
      <p:pic>
        <p:nvPicPr>
          <p:cNvPr id="7" name="Army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744" y="0"/>
            <a:ext cx="1495425" cy="1857375"/>
          </a:xfrm>
          <a:prstGeom prst="rect">
            <a:avLst/>
          </a:prstGeom>
        </p:spPr>
      </p:pic>
      <p:sp>
        <p:nvSpPr>
          <p:cNvPr id="12" name="Classification Top"/>
          <p:cNvSpPr txBox="1">
            <a:spLocks/>
          </p:cNvSpPr>
          <p:nvPr userDrawn="1"/>
        </p:nvSpPr>
        <p:spPr>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bg1"/>
                </a:solidFill>
              </a:rPr>
              <a:t>UNCLASSIFIED//FOUO</a:t>
            </a: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78256" y="4089863"/>
            <a:ext cx="914433" cy="835182"/>
          </a:xfrm>
          <a:prstGeom prst="rect">
            <a:avLst/>
          </a:prstGeom>
        </p:spPr>
      </p:pic>
    </p:spTree>
    <p:extLst>
      <p:ext uri="{BB962C8B-B14F-4D97-AF65-F5344CB8AC3E}">
        <p14:creationId xmlns:p14="http://schemas.microsoft.com/office/powerpoint/2010/main" val="17150320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MSC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58237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SC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8754" y="2471681"/>
            <a:ext cx="7886700" cy="1421928"/>
          </a:xfrm>
        </p:spPr>
        <p:txBody>
          <a:bodyPr anchor="b"/>
          <a:lstStyle>
            <a:lvl1pPr>
              <a:defRPr sz="4800">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223771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MSC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288344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MSC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1248" y="100584"/>
            <a:ext cx="7955280" cy="480131"/>
          </a:xfr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851551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MSC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7" y="100584"/>
            <a:ext cx="7955280" cy="480131"/>
          </a:xfr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7485766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S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4035"/>
            <a:ext cx="7955280" cy="480131"/>
          </a:xfrm>
        </p:spPr>
        <p:txBody>
          <a:bodyPr vert="horz" lIns="182880" tIns="45720" rIns="91440" bIns="45720" rtlCol="0" anchor="t" anchorCtr="0">
            <a:sp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859122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SC 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hasCustomPrompt="1"/>
          </p:nvPr>
        </p:nvSpPr>
        <p:spPr>
          <a:xfrm>
            <a:off x="17252" y="6190488"/>
            <a:ext cx="8307388"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bumper</a:t>
            </a:r>
          </a:p>
        </p:txBody>
      </p:sp>
    </p:spTree>
    <p:extLst>
      <p:ext uri="{BB962C8B-B14F-4D97-AF65-F5344CB8AC3E}">
        <p14:creationId xmlns:p14="http://schemas.microsoft.com/office/powerpoint/2010/main" val="13619820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MSC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367147320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SC 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836761" y="1144468"/>
            <a:ext cx="77724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subtitle</a:t>
            </a:r>
          </a:p>
        </p:txBody>
      </p:sp>
    </p:spTree>
    <p:extLst>
      <p:ext uri="{BB962C8B-B14F-4D97-AF65-F5344CB8AC3E}">
        <p14:creationId xmlns:p14="http://schemas.microsoft.com/office/powerpoint/2010/main" val="46147791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836761" y="1144468"/>
            <a:ext cx="77724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bumper</a:t>
            </a:r>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subtitle</a:t>
            </a:r>
          </a:p>
        </p:txBody>
      </p:sp>
    </p:spTree>
    <p:extLst>
      <p:ext uri="{BB962C8B-B14F-4D97-AF65-F5344CB8AC3E}">
        <p14:creationId xmlns:p14="http://schemas.microsoft.com/office/powerpoint/2010/main" val="391727863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SC Title, Sub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bumper</a:t>
            </a:r>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subtitle</a:t>
            </a:r>
          </a:p>
        </p:txBody>
      </p:sp>
    </p:spTree>
    <p:extLst>
      <p:ext uri="{BB962C8B-B14F-4D97-AF65-F5344CB8AC3E}">
        <p14:creationId xmlns:p14="http://schemas.microsoft.com/office/powerpoint/2010/main" val="359926018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SC 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bumper</a:t>
            </a:r>
          </a:p>
        </p:txBody>
      </p:sp>
    </p:spTree>
    <p:extLst>
      <p:ext uri="{BB962C8B-B14F-4D97-AF65-F5344CB8AC3E}">
        <p14:creationId xmlns:p14="http://schemas.microsoft.com/office/powerpoint/2010/main" val="427054938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SC 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subtitle</a:t>
            </a:r>
          </a:p>
        </p:txBody>
      </p:sp>
    </p:spTree>
    <p:extLst>
      <p:ext uri="{BB962C8B-B14F-4D97-AF65-F5344CB8AC3E}">
        <p14:creationId xmlns:p14="http://schemas.microsoft.com/office/powerpoint/2010/main" val="180269875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LowerBa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5877963"/>
            <a:ext cx="9144000" cy="923925"/>
          </a:xfrm>
          <a:prstGeom prst="rect">
            <a:avLst/>
          </a:prstGeom>
        </p:spPr>
      </p:pic>
      <p:pic>
        <p:nvPicPr>
          <p:cNvPr id="10" name="TopBa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793"/>
            <a:ext cx="9144000" cy="1028700"/>
          </a:xfrm>
          <a:prstGeom prst="rect">
            <a:avLst/>
          </a:prstGeom>
        </p:spPr>
      </p:pic>
      <p:sp>
        <p:nvSpPr>
          <p:cNvPr id="2" name="Title Placeholder 1"/>
          <p:cNvSpPr>
            <a:spLocks noGrp="1"/>
          </p:cNvSpPr>
          <p:nvPr>
            <p:ph type="title"/>
          </p:nvPr>
        </p:nvSpPr>
        <p:spPr bwMode="gray">
          <a:xfrm>
            <a:off x="836761" y="99565"/>
            <a:ext cx="7955280" cy="480131"/>
          </a:xfrm>
          <a:prstGeom prst="rect">
            <a:avLst/>
          </a:prstGeom>
        </p:spPr>
        <p:txBody>
          <a:bodyPr vert="horz" lIns="182880" tIns="45720" rIns="91440" bIns="45720" rtlCol="0" anchor="t" anchorCtr="0">
            <a:spAutoFit/>
          </a:bodyPr>
          <a:lstStyle/>
          <a:p>
            <a:pPr marL="0" lvl="0"/>
            <a:r>
              <a:rPr lang="en-US" dirty="0"/>
              <a:t>Click To Edit Master Title Style</a:t>
            </a:r>
          </a:p>
        </p:txBody>
      </p:sp>
      <p:sp>
        <p:nvSpPr>
          <p:cNvPr id="3" name="Text Placeholder 2"/>
          <p:cNvSpPr>
            <a:spLocks noGrp="1"/>
          </p:cNvSpPr>
          <p:nvPr>
            <p:ph type="body" idx="1"/>
          </p:nvPr>
        </p:nvSpPr>
        <p:spPr>
          <a:xfrm>
            <a:off x="836761" y="711257"/>
            <a:ext cx="77724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8" name="Classification Lower"/>
          <p:cNvSpPr txBox="1">
            <a:spLocks/>
          </p:cNvSpPr>
          <p:nvPr userDrawn="1"/>
        </p:nvSpPr>
        <p:spPr>
          <a:xfrm>
            <a:off x="5461462" y="6615087"/>
            <a:ext cx="2061557" cy="307777"/>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dirty="0"/>
              <a:t>	</a:t>
            </a:r>
            <a:r>
              <a:rPr lang="en-US" sz="1000" b="0" dirty="0">
                <a:latin typeface="Arial" panose="020B0604020202020204" pitchFamily="34" charset="0"/>
                <a:cs typeface="Arial" panose="020B0604020202020204" pitchFamily="34" charset="0"/>
              </a:rPr>
              <a:t>16</a:t>
            </a:r>
            <a:r>
              <a:rPr lang="en-US" sz="1000" dirty="0">
                <a:latin typeface="Arial" panose="020B0604020202020204" pitchFamily="34" charset="0"/>
                <a:cs typeface="Arial" panose="020B0604020202020204" pitchFamily="34" charset="0"/>
              </a:rPr>
              <a:t> JUN 20_V1</a:t>
            </a:r>
          </a:p>
          <a:p>
            <a:pPr algn="r"/>
            <a:endParaRPr lang="en-US" sz="1000" b="1" dirty="0"/>
          </a:p>
        </p:txBody>
      </p:sp>
      <p:pic>
        <p:nvPicPr>
          <p:cNvPr id="11" name="Picture 1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296101" y="6054652"/>
            <a:ext cx="659247" cy="602112"/>
          </a:xfrm>
          <a:prstGeom prst="rect">
            <a:avLst/>
          </a:prstGeom>
        </p:spPr>
      </p:pic>
      <p:sp>
        <p:nvSpPr>
          <p:cNvPr id="12" name="TextBox 11"/>
          <p:cNvSpPr txBox="1"/>
          <p:nvPr userDrawn="1"/>
        </p:nvSpPr>
        <p:spPr>
          <a:xfrm>
            <a:off x="3683971" y="6549913"/>
            <a:ext cx="792235" cy="276999"/>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CF4C318D-DFA6-44A0-90B0-ABFCB78A54B4}" type="slidenum">
              <a:rPr lang="en-US" sz="1200" b="1" smtClean="0">
                <a:latin typeface="Arial" panose="020B0604020202020204" pitchFamily="34" charset="0"/>
                <a:cs typeface="Arial" panose="020B0604020202020204" pitchFamily="34" charset="0"/>
              </a:rPr>
              <a:pPr algn="ctr"/>
              <a:t>‹#›</a:t>
            </a:fld>
            <a:r>
              <a:rPr lang="en-US" sz="1200" b="1" dirty="0">
                <a:latin typeface="Arial" panose="020B0604020202020204" pitchFamily="34" charset="0"/>
                <a:cs typeface="Arial" panose="020B0604020202020204" pitchFamily="34" charset="0"/>
              </a:rPr>
              <a:t> of 14</a:t>
            </a:r>
          </a:p>
        </p:txBody>
      </p:sp>
      <p:sp>
        <p:nvSpPr>
          <p:cNvPr id="15" name="Rectangle 14"/>
          <p:cNvSpPr/>
          <p:nvPr userDrawn="1"/>
        </p:nvSpPr>
        <p:spPr>
          <a:xfrm>
            <a:off x="0" y="6574244"/>
            <a:ext cx="3495319" cy="246221"/>
          </a:xfrm>
          <a:prstGeom prst="rect">
            <a:avLst/>
          </a:prstGeom>
        </p:spPr>
        <p:txBody>
          <a:bodyPr wrap="square">
            <a:spAutoFit/>
          </a:bodyPr>
          <a:lstStyle/>
          <a:p>
            <a:pPr algn="l" defTabSz="457200" fontAlgn="base">
              <a:spcBef>
                <a:spcPct val="0"/>
              </a:spcBef>
              <a:spcAft>
                <a:spcPct val="0"/>
              </a:spcAft>
            </a:pPr>
            <a:r>
              <a:rPr lang="en-US" sz="1000" dirty="0">
                <a:solidFill>
                  <a:prstClr val="black"/>
                </a:solidFill>
                <a:latin typeface="Arial" charset="0"/>
                <a:cs typeface="Arial" charset="0"/>
              </a:rPr>
              <a:t>Tyrone Daniels/ 314-467-2883/</a:t>
            </a:r>
            <a:r>
              <a:rPr lang="en-US" sz="1000" baseline="0" dirty="0">
                <a:solidFill>
                  <a:prstClr val="black"/>
                </a:solidFill>
                <a:latin typeface="Arial" charset="0"/>
                <a:cs typeface="Arial" charset="0"/>
              </a:rPr>
              <a:t> tyrone.daniels.civ@mail.mil</a:t>
            </a:r>
            <a:endParaRPr lang="en-US" sz="1000" dirty="0">
              <a:solidFill>
                <a:prstClr val="black"/>
              </a:solidFill>
              <a:latin typeface="Arial" charset="0"/>
              <a:cs typeface="Arial" charset="0"/>
            </a:endParaRPr>
          </a:p>
        </p:txBody>
      </p:sp>
    </p:spTree>
    <p:extLst>
      <p:ext uri="{BB962C8B-B14F-4D97-AF65-F5344CB8AC3E}">
        <p14:creationId xmlns:p14="http://schemas.microsoft.com/office/powerpoint/2010/main" val="19996787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98" r:id="rId5"/>
    <p:sldLayoutId id="2147483699" r:id="rId6"/>
    <p:sldLayoutId id="2147483700" r:id="rId7"/>
    <p:sldLayoutId id="2147483703" r:id="rId8"/>
    <p:sldLayoutId id="2147483701" r:id="rId9"/>
    <p:sldLayoutId id="2147483680" r:id="rId10"/>
    <p:sldLayoutId id="2147483681" r:id="rId11"/>
    <p:sldLayoutId id="2147483682" r:id="rId12"/>
    <p:sldLayoutId id="2147483683" r:id="rId13"/>
    <p:sldLayoutId id="2147483684" r:id="rId14"/>
  </p:sldLayoutIdLst>
  <p:transition spd="slow">
    <p:fade/>
  </p:transition>
  <p:hf hdr="0" ftr="0" dt="0"/>
  <p:txStyles>
    <p:title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jpg"/><Relationship Id="rId5" Type="http://schemas.openxmlformats.org/officeDocument/2006/relationships/hyperlink" Target="mailto:usarmy.ansbach.id-europe.list.mwr-acs@mail.mil"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6271828"/>
            <a:ext cx="1543050" cy="369332"/>
          </a:xfrm>
          <a:prstGeom prst="rect">
            <a:avLst/>
          </a:prstGeom>
          <a:noFill/>
        </p:spPr>
        <p:txBody>
          <a:bodyPr wrap="square" rtlCol="0">
            <a:spAutoFit/>
          </a:bodyPr>
          <a:lstStyle/>
          <a:p>
            <a:r>
              <a:rPr lang="en-US" sz="900" dirty="0">
                <a:latin typeface="Arial" pitchFamily="34" charset="0"/>
                <a:cs typeface="Arial" pitchFamily="34" charset="0"/>
              </a:rPr>
              <a:t>Version Number 1</a:t>
            </a:r>
          </a:p>
          <a:p>
            <a:r>
              <a:rPr lang="en-US" sz="900" dirty="0">
                <a:latin typeface="Arial" pitchFamily="34" charset="0"/>
                <a:cs typeface="Arial" pitchFamily="34" charset="0"/>
              </a:rPr>
              <a:t>As of 16 JUN 2020</a:t>
            </a:r>
          </a:p>
        </p:txBody>
      </p:sp>
      <p:sp>
        <p:nvSpPr>
          <p:cNvPr id="13" name="TextBox 12"/>
          <p:cNvSpPr txBox="1"/>
          <p:nvPr/>
        </p:nvSpPr>
        <p:spPr>
          <a:xfrm>
            <a:off x="6306670" y="5675098"/>
            <a:ext cx="2819400" cy="1054135"/>
          </a:xfrm>
          <a:prstGeom prst="rect">
            <a:avLst/>
          </a:prstGeom>
          <a:noFill/>
        </p:spPr>
        <p:txBody>
          <a:bodyPr wrap="square" rtlCol="0">
            <a:spAutoFit/>
          </a:bodyPr>
          <a:lstStyle/>
          <a:p>
            <a:pPr algn="ctr"/>
            <a:r>
              <a:rPr lang="en-US" b="1" dirty="0">
                <a:latin typeface="Arial" pitchFamily="34" charset="0"/>
                <a:cs typeface="Arial" pitchFamily="34" charset="0"/>
              </a:rPr>
              <a:t>Alfredo Bonilla</a:t>
            </a:r>
          </a:p>
          <a:p>
            <a:pPr algn="ctr">
              <a:spcBef>
                <a:spcPts val="300"/>
              </a:spcBef>
            </a:pPr>
            <a:r>
              <a:rPr lang="en-US" sz="1400" b="1" dirty="0">
                <a:latin typeface="Arial" pitchFamily="34" charset="0"/>
                <a:cs typeface="Arial" pitchFamily="34" charset="0"/>
              </a:rPr>
              <a:t>Division Chief</a:t>
            </a:r>
          </a:p>
          <a:p>
            <a:pPr algn="ctr"/>
            <a:r>
              <a:rPr lang="en-US" sz="1400" b="1" dirty="0">
                <a:latin typeface="Arial" pitchFamily="34" charset="0"/>
                <a:cs typeface="Arial" pitchFamily="34" charset="0"/>
              </a:rPr>
              <a:t>USAG Ansbach</a:t>
            </a:r>
          </a:p>
          <a:p>
            <a:pPr algn="ctr"/>
            <a:r>
              <a:rPr lang="en-US" sz="1400" b="1" dirty="0">
                <a:latin typeface="Arial" pitchFamily="34" charset="0"/>
                <a:cs typeface="Arial" pitchFamily="34" charset="0"/>
              </a:rPr>
              <a:t>Army Community Service</a:t>
            </a:r>
          </a:p>
        </p:txBody>
      </p:sp>
      <p:sp>
        <p:nvSpPr>
          <p:cNvPr id="11" name="Subtitle 10"/>
          <p:cNvSpPr>
            <a:spLocks noGrp="1"/>
          </p:cNvSpPr>
          <p:nvPr>
            <p:ph type="subTitle" idx="1"/>
          </p:nvPr>
        </p:nvSpPr>
        <p:spPr/>
        <p:txBody>
          <a:bodyPr/>
          <a:lstStyle/>
          <a:p>
            <a:r>
              <a:rPr lang="en-US" dirty="0"/>
              <a:t>Services Overview</a:t>
            </a:r>
          </a:p>
        </p:txBody>
      </p:sp>
      <p:sp>
        <p:nvSpPr>
          <p:cNvPr id="10" name="Title 9"/>
          <p:cNvSpPr>
            <a:spLocks noGrp="1"/>
          </p:cNvSpPr>
          <p:nvPr>
            <p:ph type="ctrTitle"/>
          </p:nvPr>
        </p:nvSpPr>
        <p:spPr/>
        <p:txBody>
          <a:bodyPr/>
          <a:lstStyle/>
          <a:p>
            <a:r>
              <a:rPr lang="en-US" dirty="0"/>
              <a:t>Army Community Service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57564" y="323951"/>
            <a:ext cx="609600" cy="609600"/>
          </a:xfrm>
          <a:prstGeom prst="rect">
            <a:avLst/>
          </a:prstGeom>
        </p:spPr>
      </p:pic>
    </p:spTree>
    <p:extLst>
      <p:ext uri="{BB962C8B-B14F-4D97-AF65-F5344CB8AC3E}">
        <p14:creationId xmlns:p14="http://schemas.microsoft.com/office/powerpoint/2010/main" val="2816379820"/>
      </p:ext>
    </p:extLst>
  </p:cSld>
  <p:clrMapOvr>
    <a:masterClrMapping/>
  </p:clrMapOvr>
  <p:transition spd="slow" advTm="22672">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8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Army Community Service</a:t>
            </a:r>
          </a:p>
        </p:txBody>
      </p:sp>
      <p:sp>
        <p:nvSpPr>
          <p:cNvPr id="3" name="Content Placeholder 2"/>
          <p:cNvSpPr>
            <a:spLocks noGrp="1"/>
          </p:cNvSpPr>
          <p:nvPr>
            <p:ph idx="1"/>
          </p:nvPr>
        </p:nvSpPr>
        <p:spPr>
          <a:xfrm>
            <a:off x="624254" y="1144467"/>
            <a:ext cx="7984907" cy="4668691"/>
          </a:xfrm>
        </p:spPr>
        <p:txBody>
          <a:bodyPr>
            <a:normAutofit fontScale="85000" lnSpcReduction="10000"/>
          </a:bodyPr>
          <a:lstStyle/>
          <a:p>
            <a:r>
              <a:rPr lang="en-US" dirty="0"/>
              <a:t>Works with military and civilian agencies to provide comprehensive and coordinated community support, housing, educational, medical, and personnel services to Families with special needs.</a:t>
            </a:r>
          </a:p>
          <a:p>
            <a:pPr lvl="1"/>
            <a:r>
              <a:rPr lang="en-US" dirty="0"/>
              <a:t>ACS EFMP can assist Families with special needs through system navigation</a:t>
            </a:r>
          </a:p>
          <a:p>
            <a:pPr lvl="1"/>
            <a:r>
              <a:rPr lang="en-US" dirty="0"/>
              <a:t>Some examples are:</a:t>
            </a:r>
          </a:p>
          <a:p>
            <a:pPr lvl="2"/>
            <a:r>
              <a:rPr lang="en-US" dirty="0"/>
              <a:t>Assist with the Housing accommodations requests due to medical reasons</a:t>
            </a:r>
          </a:p>
          <a:p>
            <a:pPr lvl="2"/>
            <a:r>
              <a:rPr lang="en-US" dirty="0"/>
              <a:t>Respite Care eligibility while stationed overseas</a:t>
            </a:r>
          </a:p>
          <a:p>
            <a:pPr lvl="2"/>
            <a:r>
              <a:rPr lang="en-US" dirty="0"/>
              <a:t>Liaison with gaining installation for special needs accommodations</a:t>
            </a:r>
          </a:p>
          <a:p>
            <a:pPr lvl="2"/>
            <a:r>
              <a:rPr lang="en-US" dirty="0"/>
              <a:t>Liaison with Child and Youth Services for special care considerations</a:t>
            </a:r>
          </a:p>
          <a:p>
            <a:r>
              <a:rPr lang="en-US" dirty="0"/>
              <a:t>Remember that Family members must be screened and enrolled, if eligible, when the Soldier is on assignment instructions to an OCONUS area for which command sponsorship/Family member travel is authorized, and the Soldier elects to serve the accompanied tour.</a:t>
            </a:r>
          </a:p>
        </p:txBody>
      </p:sp>
      <p:sp>
        <p:nvSpPr>
          <p:cNvPr id="5" name="Text Placeholder 4"/>
          <p:cNvSpPr>
            <a:spLocks noGrp="1"/>
          </p:cNvSpPr>
          <p:nvPr>
            <p:ph type="body" sz="quarter" idx="15"/>
          </p:nvPr>
        </p:nvSpPr>
        <p:spPr/>
        <p:txBody>
          <a:bodyPr/>
          <a:lstStyle/>
          <a:p>
            <a:r>
              <a:rPr lang="en-US" dirty="0"/>
              <a:t>Exceptional Family Member Program (EFMP)</a:t>
            </a: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1100" y="5691629"/>
            <a:ext cx="609600" cy="609600"/>
          </a:xfrm>
          <a:prstGeom prst="rect">
            <a:avLst/>
          </a:prstGeom>
        </p:spPr>
      </p:pic>
    </p:spTree>
    <p:extLst>
      <p:ext uri="{BB962C8B-B14F-4D97-AF65-F5344CB8AC3E}">
        <p14:creationId xmlns:p14="http://schemas.microsoft.com/office/powerpoint/2010/main" val="165927118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0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Army Community Service</a:t>
            </a:r>
          </a:p>
        </p:txBody>
      </p:sp>
      <p:sp>
        <p:nvSpPr>
          <p:cNvPr id="3" name="Content Placeholder 2"/>
          <p:cNvSpPr>
            <a:spLocks noGrp="1"/>
          </p:cNvSpPr>
          <p:nvPr>
            <p:ph idx="1"/>
          </p:nvPr>
        </p:nvSpPr>
        <p:spPr>
          <a:xfrm>
            <a:off x="836761" y="1144467"/>
            <a:ext cx="7772400" cy="4812579"/>
          </a:xfrm>
        </p:spPr>
        <p:txBody>
          <a:bodyPr>
            <a:normAutofit fontScale="85000" lnSpcReduction="10000"/>
          </a:bodyPr>
          <a:lstStyle/>
          <a:p>
            <a:r>
              <a:rPr lang="en-US" dirty="0"/>
              <a:t>Employment Readiness Program provides information and referral services on employment, education, and training.</a:t>
            </a:r>
          </a:p>
          <a:p>
            <a:pPr lvl="1"/>
            <a:r>
              <a:rPr lang="en-US" dirty="0"/>
              <a:t>Some classes and services offered include:</a:t>
            </a:r>
          </a:p>
          <a:p>
            <a:pPr lvl="2"/>
            <a:r>
              <a:rPr lang="en-US" dirty="0"/>
              <a:t>Resume Writing</a:t>
            </a:r>
          </a:p>
          <a:p>
            <a:pPr lvl="2"/>
            <a:r>
              <a:rPr lang="en-US" dirty="0"/>
              <a:t>Interviewing Techniques</a:t>
            </a:r>
          </a:p>
          <a:p>
            <a:pPr lvl="2"/>
            <a:r>
              <a:rPr lang="en-US" dirty="0"/>
              <a:t>Networking</a:t>
            </a:r>
          </a:p>
          <a:p>
            <a:pPr lvl="2"/>
            <a:r>
              <a:rPr lang="en-US" dirty="0"/>
              <a:t>Dressing for success</a:t>
            </a:r>
          </a:p>
          <a:p>
            <a:r>
              <a:rPr lang="en-US" dirty="0"/>
              <a:t> The Army Volunteer Corp is designed to help community members find local volunteering opportunities with organizations that benefit the Army community.</a:t>
            </a:r>
          </a:p>
          <a:p>
            <a:pPr lvl="1"/>
            <a:r>
              <a:rPr lang="en-US" dirty="0"/>
              <a:t> Some benefits to volunteering are</a:t>
            </a:r>
          </a:p>
          <a:p>
            <a:pPr lvl="2"/>
            <a:r>
              <a:rPr lang="en-US" dirty="0"/>
              <a:t>Gain satisfaction/achievement by meeting challenges</a:t>
            </a:r>
          </a:p>
          <a:p>
            <a:pPr lvl="2"/>
            <a:r>
              <a:rPr lang="en-US" dirty="0"/>
              <a:t>Allows personnel to obtain ongoing training and advancement</a:t>
            </a:r>
          </a:p>
          <a:p>
            <a:pPr lvl="2"/>
            <a:r>
              <a:rPr lang="en-US" dirty="0"/>
              <a:t>Learn about the Army and the community</a:t>
            </a:r>
          </a:p>
          <a:p>
            <a:pPr lvl="2"/>
            <a:r>
              <a:rPr lang="en-US" dirty="0"/>
              <a:t>Acquire new skills and/or expand old ones</a:t>
            </a:r>
          </a:p>
          <a:p>
            <a:pPr lvl="2"/>
            <a:r>
              <a:rPr lang="en-US" dirty="0"/>
              <a:t>Obtain work experience</a:t>
            </a:r>
          </a:p>
        </p:txBody>
      </p:sp>
      <p:sp>
        <p:nvSpPr>
          <p:cNvPr id="5" name="Text Placeholder 4"/>
          <p:cNvSpPr>
            <a:spLocks noGrp="1"/>
          </p:cNvSpPr>
          <p:nvPr>
            <p:ph type="body" sz="quarter" idx="15"/>
          </p:nvPr>
        </p:nvSpPr>
        <p:spPr/>
        <p:txBody>
          <a:bodyPr/>
          <a:lstStyle/>
          <a:p>
            <a:r>
              <a:rPr lang="en-US" dirty="0"/>
              <a:t>Employment Readiness and Army Volunteer Corp</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760" y="5652246"/>
            <a:ext cx="609600" cy="609600"/>
          </a:xfrm>
          <a:prstGeom prst="rect">
            <a:avLst/>
          </a:prstGeom>
        </p:spPr>
      </p:pic>
    </p:spTree>
    <p:extLst>
      <p:ext uri="{BB962C8B-B14F-4D97-AF65-F5344CB8AC3E}">
        <p14:creationId xmlns:p14="http://schemas.microsoft.com/office/powerpoint/2010/main" val="82403965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0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Army Community Service</a:t>
            </a:r>
          </a:p>
        </p:txBody>
      </p:sp>
      <p:sp>
        <p:nvSpPr>
          <p:cNvPr id="3" name="Content Placeholder 2"/>
          <p:cNvSpPr>
            <a:spLocks noGrp="1"/>
          </p:cNvSpPr>
          <p:nvPr>
            <p:ph idx="1"/>
          </p:nvPr>
        </p:nvSpPr>
        <p:spPr>
          <a:xfrm>
            <a:off x="618565" y="1144467"/>
            <a:ext cx="7990596" cy="4668691"/>
          </a:xfrm>
        </p:spPr>
        <p:txBody>
          <a:bodyPr>
            <a:normAutofit fontScale="92500" lnSpcReduction="10000"/>
          </a:bodyPr>
          <a:lstStyle/>
          <a:p>
            <a:r>
              <a:rPr lang="en-US" dirty="0"/>
              <a:t>Supports community readiness during deployments and emergencies</a:t>
            </a:r>
          </a:p>
          <a:p>
            <a:pPr lvl="1"/>
            <a:r>
              <a:rPr lang="en-US" dirty="0"/>
              <a:t>Pre- and Post Deployment Support</a:t>
            </a:r>
          </a:p>
          <a:p>
            <a:pPr lvl="2"/>
            <a:r>
              <a:rPr lang="en-US" dirty="0"/>
              <a:t>Helps prepare Soldiers and Families for deployment and reintegration</a:t>
            </a:r>
          </a:p>
          <a:p>
            <a:pPr lvl="1"/>
            <a:r>
              <a:rPr lang="en-US" dirty="0"/>
              <a:t>Soldier and Family Readiness Group (SFRG)Training</a:t>
            </a:r>
          </a:p>
          <a:p>
            <a:pPr lvl="2"/>
            <a:r>
              <a:rPr lang="en-US" dirty="0"/>
              <a:t>Provides training for Leader, Funds Custodian and Key Caller positions within the SFRG</a:t>
            </a:r>
          </a:p>
          <a:p>
            <a:pPr lvl="1"/>
            <a:r>
              <a:rPr lang="en-US" dirty="0"/>
              <a:t>Emergency Family Assistance</a:t>
            </a:r>
          </a:p>
          <a:p>
            <a:pPr lvl="2"/>
            <a:r>
              <a:rPr lang="en-US" dirty="0"/>
              <a:t>Provides assistance as authoritative and accurate information in a sensitive, timely, and effective manner </a:t>
            </a:r>
          </a:p>
          <a:p>
            <a:pPr lvl="1"/>
            <a:r>
              <a:rPr lang="en-US" dirty="0"/>
              <a:t>Army Disaster Personnel Accountability and Assessment System (ADPAAS)</a:t>
            </a:r>
          </a:p>
          <a:p>
            <a:pPr lvl="2"/>
            <a:r>
              <a:rPr lang="en-US" dirty="0"/>
              <a:t>Conducts case management for personnel seeking assistance through the ADPAAS system</a:t>
            </a:r>
          </a:p>
        </p:txBody>
      </p:sp>
      <p:sp>
        <p:nvSpPr>
          <p:cNvPr id="5" name="Text Placeholder 4"/>
          <p:cNvSpPr>
            <a:spLocks noGrp="1"/>
          </p:cNvSpPr>
          <p:nvPr>
            <p:ph type="body" sz="quarter" idx="15"/>
          </p:nvPr>
        </p:nvSpPr>
        <p:spPr/>
        <p:txBody>
          <a:bodyPr/>
          <a:lstStyle/>
          <a:p>
            <a:r>
              <a:rPr lang="en-US" dirty="0"/>
              <a:t>Mobilization and Deployment Program</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0" y="5386829"/>
            <a:ext cx="609600" cy="609600"/>
          </a:xfrm>
          <a:prstGeom prst="rect">
            <a:avLst/>
          </a:prstGeom>
        </p:spPr>
      </p:pic>
    </p:spTree>
    <p:extLst>
      <p:ext uri="{BB962C8B-B14F-4D97-AF65-F5344CB8AC3E}">
        <p14:creationId xmlns:p14="http://schemas.microsoft.com/office/powerpoint/2010/main" val="124854057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8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Army Community Service</a:t>
            </a:r>
          </a:p>
        </p:txBody>
      </p:sp>
      <p:sp>
        <p:nvSpPr>
          <p:cNvPr id="3" name="Content Placeholder 2"/>
          <p:cNvSpPr>
            <a:spLocks noGrp="1"/>
          </p:cNvSpPr>
          <p:nvPr>
            <p:ph idx="1"/>
          </p:nvPr>
        </p:nvSpPr>
        <p:spPr>
          <a:xfrm>
            <a:off x="645459" y="1077232"/>
            <a:ext cx="7963702" cy="5162203"/>
          </a:xfrm>
        </p:spPr>
        <p:txBody>
          <a:bodyPr>
            <a:normAutofit fontScale="92500" lnSpcReduction="10000"/>
          </a:bodyPr>
          <a:lstStyle/>
          <a:p>
            <a:r>
              <a:rPr lang="en-US" dirty="0"/>
              <a:t>The Military and Family Life Counseling Program supports Service Members, their Families and Survivors with non-medical counseling. </a:t>
            </a:r>
          </a:p>
          <a:p>
            <a:pPr lvl="1"/>
            <a:r>
              <a:rPr lang="en-US" dirty="0"/>
              <a:t>Confidential non-medical counseling addresses issues such as improving relationships at home and work, stress management, parenting, and grief or loss.</a:t>
            </a:r>
          </a:p>
          <a:p>
            <a:pPr lvl="2"/>
            <a:r>
              <a:rPr lang="en-US" dirty="0"/>
              <a:t>Does </a:t>
            </a:r>
            <a:r>
              <a:rPr lang="en-US" b="1" dirty="0"/>
              <a:t>not</a:t>
            </a:r>
            <a:r>
              <a:rPr lang="en-US" dirty="0"/>
              <a:t> address active suicidal or homicidal thoughts, sexual assault, child abuse, domestic violence, alcohol and substance abuse, or serious mental health conditions.</a:t>
            </a:r>
          </a:p>
          <a:p>
            <a:pPr lvl="2"/>
            <a:r>
              <a:rPr lang="en-US" dirty="0"/>
              <a:t>Are required to report situations involving domestic violence or violence against another person, child abuse or neglect, and any present or future illegal activity.</a:t>
            </a:r>
          </a:p>
          <a:p>
            <a:pPr lvl="1"/>
            <a:r>
              <a:rPr lang="en-US" dirty="0"/>
              <a:t>Flexible times and locations are available:</a:t>
            </a:r>
          </a:p>
          <a:p>
            <a:pPr lvl="2"/>
            <a:r>
              <a:rPr lang="en-US" dirty="0" err="1"/>
              <a:t>Katterbach</a:t>
            </a:r>
            <a:r>
              <a:rPr lang="en-US" dirty="0"/>
              <a:t> </a:t>
            </a:r>
            <a:r>
              <a:rPr lang="en-US" dirty="0" err="1"/>
              <a:t>Kaserne</a:t>
            </a:r>
            <a:r>
              <a:rPr lang="en-US" dirty="0"/>
              <a:t>: 0160-9835-0753 or 0151-1812-3764</a:t>
            </a:r>
          </a:p>
          <a:p>
            <a:pPr lvl="2"/>
            <a:r>
              <a:rPr lang="en-US" dirty="0" err="1"/>
              <a:t>Storck</a:t>
            </a:r>
            <a:r>
              <a:rPr lang="en-US" dirty="0"/>
              <a:t> Barracks: 0171-849-7174</a:t>
            </a:r>
          </a:p>
          <a:p>
            <a:pPr lvl="2"/>
            <a:r>
              <a:rPr lang="en-US" dirty="0"/>
              <a:t>12</a:t>
            </a:r>
            <a:r>
              <a:rPr lang="en-US" baseline="30000" dirty="0"/>
              <a:t>th</a:t>
            </a:r>
            <a:r>
              <a:rPr lang="en-US" dirty="0"/>
              <a:t> CAB Embedded: 0175-486-6208</a:t>
            </a:r>
          </a:p>
          <a:p>
            <a:pPr lvl="2"/>
            <a:r>
              <a:rPr lang="en-US" dirty="0"/>
              <a:t>School Embedded: 0152-2988-4211</a:t>
            </a:r>
          </a:p>
          <a:p>
            <a:pPr lvl="2"/>
            <a:r>
              <a:rPr lang="en-US" dirty="0"/>
              <a:t>CYS Embedded: 0170-609-3184</a:t>
            </a:r>
          </a:p>
        </p:txBody>
      </p:sp>
      <p:sp>
        <p:nvSpPr>
          <p:cNvPr id="5" name="Text Placeholder 4"/>
          <p:cNvSpPr>
            <a:spLocks noGrp="1"/>
          </p:cNvSpPr>
          <p:nvPr>
            <p:ph type="body" sz="quarter" idx="15"/>
          </p:nvPr>
        </p:nvSpPr>
        <p:spPr/>
        <p:txBody>
          <a:bodyPr/>
          <a:lstStyle/>
          <a:p>
            <a:r>
              <a:rPr lang="en-US" dirty="0"/>
              <a:t>Military and Family Life Counselors (MFLC)</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750" y="5629835"/>
            <a:ext cx="609600" cy="609600"/>
          </a:xfrm>
          <a:prstGeom prst="rect">
            <a:avLst/>
          </a:prstGeom>
        </p:spPr>
      </p:pic>
    </p:spTree>
    <p:extLst>
      <p:ext uri="{BB962C8B-B14F-4D97-AF65-F5344CB8AC3E}">
        <p14:creationId xmlns:p14="http://schemas.microsoft.com/office/powerpoint/2010/main" val="376142866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8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Army Community Service</a:t>
            </a:r>
          </a:p>
        </p:txBody>
      </p:sp>
      <p:sp>
        <p:nvSpPr>
          <p:cNvPr id="3" name="Content Placeholder 2"/>
          <p:cNvSpPr>
            <a:spLocks noGrp="1"/>
          </p:cNvSpPr>
          <p:nvPr>
            <p:ph idx="1"/>
          </p:nvPr>
        </p:nvSpPr>
        <p:spPr>
          <a:xfrm>
            <a:off x="836761" y="1144468"/>
            <a:ext cx="7772400" cy="4668691"/>
          </a:xfrm>
        </p:spPr>
        <p:txBody>
          <a:bodyPr>
            <a:normAutofit/>
          </a:bodyPr>
          <a:lstStyle/>
          <a:p>
            <a:r>
              <a:rPr lang="en-US" dirty="0"/>
              <a:t>Remember that ACS is here to provide Real-Life Solutions for Successful Army Living</a:t>
            </a:r>
          </a:p>
          <a:p>
            <a:pPr lvl="1"/>
            <a:r>
              <a:rPr lang="en-US" dirty="0"/>
              <a:t>Located in Building 5817-A </a:t>
            </a:r>
          </a:p>
          <a:p>
            <a:pPr lvl="2"/>
            <a:r>
              <a:rPr lang="en-US" dirty="0"/>
              <a:t>Monday to Thursday 0800-1700, Friday 1200-1700</a:t>
            </a:r>
          </a:p>
          <a:p>
            <a:pPr lvl="2"/>
            <a:r>
              <a:rPr lang="en-US" dirty="0"/>
              <a:t>DSN 467-2883 or </a:t>
            </a:r>
            <a:r>
              <a:rPr lang="en-US" dirty="0" err="1"/>
              <a:t>Comm</a:t>
            </a:r>
            <a:r>
              <a:rPr lang="en-US" dirty="0"/>
              <a:t> 09802-83-2883</a:t>
            </a:r>
          </a:p>
          <a:p>
            <a:pPr lvl="2"/>
            <a:r>
              <a:rPr lang="en-US" dirty="0"/>
              <a:t>Email: </a:t>
            </a:r>
            <a:r>
              <a:rPr lang="en-US" dirty="0">
                <a:latin typeface=" Arial"/>
                <a:hlinkClick r:id="rId5"/>
              </a:rPr>
              <a:t>usarmy.ansbach.id-europe.list.mwr-acs@mail.mil</a:t>
            </a:r>
            <a:r>
              <a:rPr lang="en-US" b="1" dirty="0">
                <a:latin typeface=" Arial"/>
              </a:rPr>
              <a:t> </a:t>
            </a:r>
          </a:p>
          <a:p>
            <a:pPr lvl="2"/>
            <a:r>
              <a:rPr lang="en-US" b="1" dirty="0">
                <a:latin typeface=" Arial"/>
              </a:rPr>
              <a:t>Please call ahead to schedule an appointment!</a:t>
            </a:r>
          </a:p>
          <a:p>
            <a:pPr marL="339725" lvl="1" indent="0">
              <a:buNone/>
            </a:pPr>
            <a:endParaRPr lang="en-US" dirty="0"/>
          </a:p>
          <a:p>
            <a:pPr marL="0" indent="0" algn="ctr">
              <a:buNone/>
            </a:pPr>
            <a:r>
              <a:rPr lang="en-US" dirty="0"/>
              <a:t>Welcome to USAG Ansbach and please let us know how we can assist you!</a:t>
            </a:r>
          </a:p>
        </p:txBody>
      </p:sp>
      <p:sp>
        <p:nvSpPr>
          <p:cNvPr id="5" name="Text Placeholder 4"/>
          <p:cNvSpPr>
            <a:spLocks noGrp="1"/>
          </p:cNvSpPr>
          <p:nvPr>
            <p:ph type="body" sz="quarter" idx="15"/>
          </p:nvPr>
        </p:nvSpPr>
        <p:spPr/>
        <p:txBody>
          <a:bodyPr/>
          <a:lstStyle/>
          <a:p>
            <a:r>
              <a:rPr lang="en-US" dirty="0"/>
              <a:t>Conclusion</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7195" y="5143940"/>
            <a:ext cx="3049756" cy="1232972"/>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2378" y="5386831"/>
            <a:ext cx="609600" cy="609600"/>
          </a:xfrm>
          <a:prstGeom prst="rect">
            <a:avLst/>
          </a:prstGeom>
        </p:spPr>
      </p:pic>
    </p:spTree>
    <p:extLst>
      <p:ext uri="{BB962C8B-B14F-4D97-AF65-F5344CB8AC3E}">
        <p14:creationId xmlns:p14="http://schemas.microsoft.com/office/powerpoint/2010/main" val="26764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8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Army Community Service</a:t>
            </a:r>
          </a:p>
        </p:txBody>
      </p:sp>
      <p:sp>
        <p:nvSpPr>
          <p:cNvPr id="3" name="Content Placeholder 2"/>
          <p:cNvSpPr>
            <a:spLocks noGrp="1"/>
          </p:cNvSpPr>
          <p:nvPr>
            <p:ph idx="1"/>
          </p:nvPr>
        </p:nvSpPr>
        <p:spPr>
          <a:xfrm>
            <a:off x="836761" y="1144467"/>
            <a:ext cx="7772400" cy="4939810"/>
          </a:xfrm>
        </p:spPr>
        <p:txBody>
          <a:bodyPr>
            <a:normAutofit lnSpcReduction="10000"/>
          </a:bodyPr>
          <a:lstStyle/>
          <a:p>
            <a:pPr marL="0" indent="0" algn="ctr">
              <a:buNone/>
            </a:pPr>
            <a:r>
              <a:rPr lang="en-US" i="1" dirty="0"/>
              <a:t>“The mission of Army Community Service (ACS) is to facilitate the commander's ability to provide comprehensive, standardized, coordinated and responsive services that support Soldiers, Department of the Army civilians, and Families regardless of geographical location and to maximize technology and resources, eliminate duplication in service delivery and measure service effectiveness.”</a:t>
            </a:r>
          </a:p>
          <a:p>
            <a:pPr marL="0" indent="0" algn="ctr">
              <a:buNone/>
            </a:pPr>
            <a:r>
              <a:rPr lang="en-US" sz="1800" b="0" i="1" dirty="0"/>
              <a:t>AR 608-1, Army Community Service</a:t>
            </a:r>
          </a:p>
          <a:p>
            <a:pPr marL="0" indent="0" algn="ctr">
              <a:buNone/>
            </a:pPr>
            <a:endParaRPr lang="en-US" b="0" i="1" dirty="0"/>
          </a:p>
          <a:p>
            <a:pPr marL="0" indent="0" algn="ctr">
              <a:buNone/>
            </a:pPr>
            <a:r>
              <a:rPr lang="en-US" b="0" i="1" dirty="0"/>
              <a:t>ACS helps Leaders enhance Mission Readiness</a:t>
            </a:r>
          </a:p>
          <a:p>
            <a:pPr marL="0" indent="0" algn="ctr">
              <a:buNone/>
            </a:pPr>
            <a:endParaRPr lang="en-US" b="0" i="1" dirty="0"/>
          </a:p>
          <a:p>
            <a:pPr marL="0" indent="0" algn="ctr">
              <a:buNone/>
            </a:pPr>
            <a:r>
              <a:rPr lang="en-US" dirty="0"/>
              <a:t>How does ACS help?</a:t>
            </a:r>
          </a:p>
        </p:txBody>
      </p:sp>
      <p:sp>
        <p:nvSpPr>
          <p:cNvPr id="5" name="Text Placeholder 4"/>
          <p:cNvSpPr>
            <a:spLocks noGrp="1"/>
          </p:cNvSpPr>
          <p:nvPr>
            <p:ph type="body" sz="quarter" idx="15"/>
          </p:nvPr>
        </p:nvSpPr>
        <p:spPr/>
        <p:txBody>
          <a:bodyPr/>
          <a:lstStyle/>
          <a:p>
            <a:r>
              <a:rPr lang="en-US" dirty="0"/>
              <a:t>Mission Statement</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9188" y="5168153"/>
            <a:ext cx="609600" cy="609600"/>
          </a:xfrm>
          <a:prstGeom prst="rect">
            <a:avLst/>
          </a:prstGeom>
        </p:spPr>
      </p:pic>
    </p:spTree>
    <p:extLst>
      <p:ext uri="{BB962C8B-B14F-4D97-AF65-F5344CB8AC3E}">
        <p14:creationId xmlns:p14="http://schemas.microsoft.com/office/powerpoint/2010/main" val="1266349675"/>
      </p:ext>
    </p:extLst>
  </p:cSld>
  <p:clrMapOvr>
    <a:masterClrMapping/>
  </p:clrMapOvr>
  <p:transition spd="slow" advTm="19282">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Army Community Service</a:t>
            </a:r>
          </a:p>
        </p:txBody>
      </p:sp>
      <p:sp>
        <p:nvSpPr>
          <p:cNvPr id="3" name="Content Placeholder 2"/>
          <p:cNvSpPr>
            <a:spLocks noGrp="1"/>
          </p:cNvSpPr>
          <p:nvPr>
            <p:ph idx="1"/>
          </p:nvPr>
        </p:nvSpPr>
        <p:spPr>
          <a:xfrm>
            <a:off x="720969" y="1144467"/>
            <a:ext cx="7888192" cy="4668691"/>
          </a:xfrm>
        </p:spPr>
        <p:txBody>
          <a:bodyPr>
            <a:normAutofit fontScale="92500" lnSpcReduction="10000"/>
          </a:bodyPr>
          <a:lstStyle/>
          <a:p>
            <a:r>
              <a:rPr lang="en-US" dirty="0"/>
              <a:t>Military Life is challenging</a:t>
            </a:r>
          </a:p>
          <a:p>
            <a:pPr lvl="1"/>
            <a:r>
              <a:rPr lang="en-US" dirty="0"/>
              <a:t>Stresses of Permanent Change of Station (PCS) moves – whether single or married!</a:t>
            </a:r>
          </a:p>
          <a:p>
            <a:pPr lvl="1"/>
            <a:r>
              <a:rPr lang="en-US" dirty="0"/>
              <a:t>Deployments – Operational or Training</a:t>
            </a:r>
          </a:p>
          <a:p>
            <a:pPr lvl="1"/>
            <a:r>
              <a:rPr lang="en-US" dirty="0"/>
              <a:t>Separation from loved ones</a:t>
            </a:r>
          </a:p>
          <a:p>
            <a:pPr lvl="2"/>
            <a:r>
              <a:rPr lang="en-US" dirty="0"/>
              <a:t>Missed birthdays, anniversaries, major life events</a:t>
            </a:r>
          </a:p>
          <a:p>
            <a:pPr lvl="1"/>
            <a:r>
              <a:rPr lang="en-US" dirty="0"/>
              <a:t>Challenging to keep up with all the information and resources available – different installations sometimes have more or less services available</a:t>
            </a:r>
          </a:p>
          <a:p>
            <a:r>
              <a:rPr lang="en-US" dirty="0"/>
              <a:t>ACS exists to assist Military personnel with maintaining a quality of life for the purpose of ensuring effective defense of our nation</a:t>
            </a:r>
          </a:p>
          <a:p>
            <a:pPr lvl="1"/>
            <a:r>
              <a:rPr lang="en-US" dirty="0"/>
              <a:t>“One stop shop” for information about what programs and services USAG Ansbach offers</a:t>
            </a:r>
          </a:p>
          <a:p>
            <a:pPr lvl="1"/>
            <a:r>
              <a:rPr lang="en-US" dirty="0"/>
              <a:t>If we don’t provide it, we know who does! </a:t>
            </a:r>
          </a:p>
        </p:txBody>
      </p:sp>
      <p:sp>
        <p:nvSpPr>
          <p:cNvPr id="5" name="Text Placeholder 4"/>
          <p:cNvSpPr>
            <a:spLocks noGrp="1"/>
          </p:cNvSpPr>
          <p:nvPr>
            <p:ph type="body" sz="quarter" idx="15"/>
          </p:nvPr>
        </p:nvSpPr>
        <p:spPr/>
        <p:txBody>
          <a:bodyPr/>
          <a:lstStyle/>
          <a:p>
            <a:r>
              <a:rPr lang="en-US" dirty="0"/>
              <a:t>ACS Mission</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8049" y="1833104"/>
            <a:ext cx="1121112" cy="112111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0969" y="5691629"/>
            <a:ext cx="609600" cy="609600"/>
          </a:xfrm>
          <a:prstGeom prst="rect">
            <a:avLst/>
          </a:prstGeom>
        </p:spPr>
      </p:pic>
    </p:spTree>
    <p:extLst>
      <p:ext uri="{BB962C8B-B14F-4D97-AF65-F5344CB8AC3E}">
        <p14:creationId xmlns:p14="http://schemas.microsoft.com/office/powerpoint/2010/main" val="123745213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Army Community Service</a:t>
            </a:r>
          </a:p>
        </p:txBody>
      </p:sp>
      <p:sp>
        <p:nvSpPr>
          <p:cNvPr id="3" name="Content Placeholder 2"/>
          <p:cNvSpPr>
            <a:spLocks noGrp="1"/>
          </p:cNvSpPr>
          <p:nvPr>
            <p:ph idx="1"/>
          </p:nvPr>
        </p:nvSpPr>
        <p:spPr>
          <a:xfrm>
            <a:off x="615462" y="1144468"/>
            <a:ext cx="7993699" cy="4931018"/>
          </a:xfrm>
        </p:spPr>
        <p:txBody>
          <a:bodyPr>
            <a:normAutofit fontScale="92500" lnSpcReduction="20000"/>
          </a:bodyPr>
          <a:lstStyle/>
          <a:p>
            <a:r>
              <a:rPr lang="en-US" dirty="0"/>
              <a:t>ACS provides assistance under different programs</a:t>
            </a:r>
          </a:p>
          <a:p>
            <a:pPr lvl="1"/>
            <a:r>
              <a:rPr lang="en-US" dirty="0"/>
              <a:t>Relocation Assistance - In and Outbound personnel</a:t>
            </a:r>
          </a:p>
          <a:p>
            <a:pPr lvl="1"/>
            <a:r>
              <a:rPr lang="en-US" dirty="0"/>
              <a:t>Information and Referral Program </a:t>
            </a:r>
          </a:p>
          <a:p>
            <a:pPr lvl="1"/>
            <a:r>
              <a:rPr lang="en-US" dirty="0"/>
              <a:t>Financial Readiness Program</a:t>
            </a:r>
          </a:p>
          <a:p>
            <a:pPr lvl="1"/>
            <a:r>
              <a:rPr lang="en-US" dirty="0"/>
              <a:t>Army Emergency Relief</a:t>
            </a:r>
          </a:p>
          <a:p>
            <a:pPr lvl="1"/>
            <a:r>
              <a:rPr lang="en-US" dirty="0"/>
              <a:t>Family Advocacy Program</a:t>
            </a:r>
          </a:p>
          <a:p>
            <a:pPr lvl="2"/>
            <a:r>
              <a:rPr lang="en-US" dirty="0"/>
              <a:t>New Parent Support Program and Victim Advocacy</a:t>
            </a:r>
          </a:p>
          <a:p>
            <a:pPr lvl="1"/>
            <a:r>
              <a:rPr lang="en-US" dirty="0"/>
              <a:t>Exceptional Family Member Program</a:t>
            </a:r>
          </a:p>
          <a:p>
            <a:pPr lvl="1"/>
            <a:r>
              <a:rPr lang="en-US" dirty="0"/>
              <a:t>Employment Readiness Program</a:t>
            </a:r>
          </a:p>
          <a:p>
            <a:pPr lvl="1"/>
            <a:r>
              <a:rPr lang="en-US" dirty="0"/>
              <a:t>Army Volunteer Corp</a:t>
            </a:r>
          </a:p>
          <a:p>
            <a:pPr lvl="1"/>
            <a:r>
              <a:rPr lang="en-US" dirty="0"/>
              <a:t>Survivor Outreach Services</a:t>
            </a:r>
          </a:p>
          <a:p>
            <a:pPr lvl="1"/>
            <a:r>
              <a:rPr lang="en-US" dirty="0"/>
              <a:t>Mobilization and Deployment Assistance</a:t>
            </a:r>
          </a:p>
          <a:p>
            <a:pPr lvl="1"/>
            <a:r>
              <a:rPr lang="en-US" dirty="0"/>
              <a:t>Military Family Life Counselors</a:t>
            </a:r>
          </a:p>
          <a:p>
            <a:pPr lvl="1"/>
            <a:endParaRPr lang="en-US" dirty="0"/>
          </a:p>
          <a:p>
            <a:r>
              <a:rPr lang="en-US" sz="2300" dirty="0"/>
              <a:t>Let’s review a few specifics about some of these programs</a:t>
            </a:r>
          </a:p>
          <a:p>
            <a:pPr lvl="1"/>
            <a:endParaRPr lang="en-US" dirty="0"/>
          </a:p>
        </p:txBody>
      </p:sp>
      <p:sp>
        <p:nvSpPr>
          <p:cNvPr id="5" name="Text Placeholder 4"/>
          <p:cNvSpPr>
            <a:spLocks noGrp="1"/>
          </p:cNvSpPr>
          <p:nvPr>
            <p:ph type="body" sz="quarter" idx="15"/>
          </p:nvPr>
        </p:nvSpPr>
        <p:spPr/>
        <p:txBody>
          <a:bodyPr/>
          <a:lstStyle/>
          <a:p>
            <a:r>
              <a:rPr lang="en-US" dirty="0"/>
              <a:t>ACS Programs and Services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2295" y="5649158"/>
            <a:ext cx="609600" cy="609600"/>
          </a:xfrm>
          <a:prstGeom prst="rect">
            <a:avLst/>
          </a:prstGeom>
        </p:spPr>
      </p:pic>
    </p:spTree>
    <p:extLst>
      <p:ext uri="{BB962C8B-B14F-4D97-AF65-F5344CB8AC3E}">
        <p14:creationId xmlns:p14="http://schemas.microsoft.com/office/powerpoint/2010/main" val="9008999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Army Community Service</a:t>
            </a:r>
          </a:p>
        </p:txBody>
      </p:sp>
      <p:sp>
        <p:nvSpPr>
          <p:cNvPr id="3" name="Content Placeholder 2"/>
          <p:cNvSpPr>
            <a:spLocks noGrp="1"/>
          </p:cNvSpPr>
          <p:nvPr>
            <p:ph idx="1"/>
          </p:nvPr>
        </p:nvSpPr>
        <p:spPr>
          <a:xfrm>
            <a:off x="836761" y="1144468"/>
            <a:ext cx="7772400" cy="5049172"/>
          </a:xfrm>
        </p:spPr>
        <p:txBody>
          <a:bodyPr>
            <a:normAutofit lnSpcReduction="10000"/>
          </a:bodyPr>
          <a:lstStyle/>
          <a:p>
            <a:r>
              <a:rPr lang="en-US" dirty="0"/>
              <a:t>RELO provides assistance to reduce or eliminate problems arising because of moves</a:t>
            </a:r>
          </a:p>
          <a:p>
            <a:pPr lvl="1"/>
            <a:r>
              <a:rPr lang="en-US" dirty="0"/>
              <a:t>What RELO can do for you</a:t>
            </a:r>
          </a:p>
          <a:p>
            <a:pPr lvl="2"/>
            <a:r>
              <a:rPr lang="en-US" dirty="0"/>
              <a:t>Relocation Counseling</a:t>
            </a:r>
          </a:p>
          <a:p>
            <a:pPr lvl="3"/>
            <a:r>
              <a:rPr lang="en-US" dirty="0"/>
              <a:t>Needs assessment for individual or Family</a:t>
            </a:r>
          </a:p>
          <a:p>
            <a:pPr lvl="3"/>
            <a:r>
              <a:rPr lang="en-US" dirty="0"/>
              <a:t>Pre-arrival info (schools, housing, COLA, community resources)</a:t>
            </a:r>
          </a:p>
          <a:p>
            <a:pPr lvl="2"/>
            <a:r>
              <a:rPr lang="en-US" dirty="0"/>
              <a:t>Lending Closet </a:t>
            </a:r>
          </a:p>
          <a:p>
            <a:pPr lvl="3"/>
            <a:r>
              <a:rPr lang="en-US" dirty="0"/>
              <a:t>Basic household items available to bridge the gap until HHG arrival</a:t>
            </a:r>
          </a:p>
          <a:p>
            <a:pPr lvl="2"/>
            <a:r>
              <a:rPr lang="en-US" dirty="0"/>
              <a:t>New Comer Orientation – Overseas Orientation</a:t>
            </a:r>
          </a:p>
          <a:p>
            <a:pPr lvl="3"/>
            <a:r>
              <a:rPr lang="en-US" dirty="0"/>
              <a:t>Two Day Host Nation Orientation to welcome you to Ansbach</a:t>
            </a:r>
          </a:p>
          <a:p>
            <a:pPr lvl="3"/>
            <a:r>
              <a:rPr lang="en-US" dirty="0"/>
              <a:t>Family members are highly encouraged to attend</a:t>
            </a:r>
          </a:p>
          <a:p>
            <a:pPr lvl="2"/>
            <a:r>
              <a:rPr lang="en-US" dirty="0"/>
              <a:t>Basic German Language Classes</a:t>
            </a:r>
          </a:p>
          <a:p>
            <a:pPr lvl="1"/>
            <a:r>
              <a:rPr lang="en-US" dirty="0"/>
              <a:t>RELO also provides Sponsorship Training</a:t>
            </a:r>
          </a:p>
          <a:p>
            <a:pPr lvl="2"/>
            <a:r>
              <a:rPr lang="en-US" dirty="0"/>
              <a:t>One hour class to prepare Sponsors to effectively support Newcomers with information to make the move smoother</a:t>
            </a:r>
          </a:p>
        </p:txBody>
      </p:sp>
      <p:sp>
        <p:nvSpPr>
          <p:cNvPr id="5" name="Text Placeholder 4"/>
          <p:cNvSpPr>
            <a:spLocks noGrp="1"/>
          </p:cNvSpPr>
          <p:nvPr>
            <p:ph type="body" sz="quarter" idx="15"/>
          </p:nvPr>
        </p:nvSpPr>
        <p:spPr/>
        <p:txBody>
          <a:bodyPr/>
          <a:lstStyle/>
          <a:p>
            <a:r>
              <a:rPr lang="en-US" dirty="0"/>
              <a:t>Relocation Readiness Program (RELO)</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760" y="5584040"/>
            <a:ext cx="609600" cy="609600"/>
          </a:xfrm>
          <a:prstGeom prst="rect">
            <a:avLst/>
          </a:prstGeom>
        </p:spPr>
      </p:pic>
    </p:spTree>
    <p:extLst>
      <p:ext uri="{BB962C8B-B14F-4D97-AF65-F5344CB8AC3E}">
        <p14:creationId xmlns:p14="http://schemas.microsoft.com/office/powerpoint/2010/main" val="237079182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9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Army Community Service</a:t>
            </a:r>
          </a:p>
        </p:txBody>
      </p:sp>
      <p:sp>
        <p:nvSpPr>
          <p:cNvPr id="3" name="Content Placeholder 2"/>
          <p:cNvSpPr>
            <a:spLocks noGrp="1"/>
          </p:cNvSpPr>
          <p:nvPr>
            <p:ph idx="1"/>
          </p:nvPr>
        </p:nvSpPr>
        <p:spPr>
          <a:xfrm>
            <a:off x="571500" y="1144468"/>
            <a:ext cx="8037661" cy="4051786"/>
          </a:xfrm>
        </p:spPr>
        <p:txBody>
          <a:bodyPr>
            <a:normAutofit/>
          </a:bodyPr>
          <a:lstStyle/>
          <a:p>
            <a:r>
              <a:rPr lang="en-US" dirty="0"/>
              <a:t>I&amp;R provides community members with information about local Garrison, Community and ACS Services</a:t>
            </a:r>
          </a:p>
          <a:p>
            <a:pPr lvl="1"/>
            <a:r>
              <a:rPr lang="en-US" dirty="0"/>
              <a:t>A comprehensive resource file available to provide information on both military and civilian agencies</a:t>
            </a:r>
          </a:p>
          <a:p>
            <a:pPr lvl="1"/>
            <a:r>
              <a:rPr lang="en-US" dirty="0"/>
              <a:t>Trained personnel will assist you in finding the appropriate and available resources</a:t>
            </a:r>
          </a:p>
          <a:p>
            <a:pPr lvl="2"/>
            <a:r>
              <a:rPr lang="en-US" dirty="0"/>
              <a:t>Needs assessment conducted to ensure the right referral is made</a:t>
            </a:r>
          </a:p>
          <a:p>
            <a:pPr lvl="2"/>
            <a:r>
              <a:rPr lang="en-US" dirty="0"/>
              <a:t>Information requested will be limited in scope</a:t>
            </a:r>
          </a:p>
          <a:p>
            <a:r>
              <a:rPr lang="en-US" dirty="0"/>
              <a:t>If we don’t provide the service within ACS, we know who does!</a:t>
            </a:r>
          </a:p>
          <a:p>
            <a:pPr lvl="1"/>
            <a:endParaRPr lang="en-US" dirty="0"/>
          </a:p>
        </p:txBody>
      </p:sp>
      <p:sp>
        <p:nvSpPr>
          <p:cNvPr id="5" name="Text Placeholder 4"/>
          <p:cNvSpPr>
            <a:spLocks noGrp="1"/>
          </p:cNvSpPr>
          <p:nvPr>
            <p:ph type="body" sz="quarter" idx="15"/>
          </p:nvPr>
        </p:nvSpPr>
        <p:spPr/>
        <p:txBody>
          <a:bodyPr/>
          <a:lstStyle/>
          <a:p>
            <a:r>
              <a:rPr lang="en-US" dirty="0"/>
              <a:t>Information and Referral Program (I&amp;R)</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71165" y="5150407"/>
            <a:ext cx="609600" cy="609600"/>
          </a:xfrm>
          <a:prstGeom prst="rect">
            <a:avLst/>
          </a:prstGeom>
        </p:spPr>
      </p:pic>
    </p:spTree>
    <p:extLst>
      <p:ext uri="{BB962C8B-B14F-4D97-AF65-F5344CB8AC3E}">
        <p14:creationId xmlns:p14="http://schemas.microsoft.com/office/powerpoint/2010/main" val="377484649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Army Community Service</a:t>
            </a:r>
          </a:p>
        </p:txBody>
      </p:sp>
      <p:sp>
        <p:nvSpPr>
          <p:cNvPr id="3" name="Content Placeholder 2"/>
          <p:cNvSpPr>
            <a:spLocks noGrp="1"/>
          </p:cNvSpPr>
          <p:nvPr>
            <p:ph idx="1"/>
          </p:nvPr>
        </p:nvSpPr>
        <p:spPr>
          <a:xfrm>
            <a:off x="633046" y="1144468"/>
            <a:ext cx="7976115" cy="4860678"/>
          </a:xfrm>
        </p:spPr>
        <p:txBody>
          <a:bodyPr>
            <a:normAutofit fontScale="92500" lnSpcReduction="20000"/>
          </a:bodyPr>
          <a:lstStyle/>
          <a:p>
            <a:r>
              <a:rPr lang="en-US" dirty="0"/>
              <a:t>The Financial Readiness Program is your resource for information on money matters – it’s your pay! </a:t>
            </a:r>
          </a:p>
          <a:p>
            <a:pPr lvl="1"/>
            <a:r>
              <a:rPr lang="en-US" dirty="0"/>
              <a:t>Assist with a better understanding of financial topics such as:</a:t>
            </a:r>
          </a:p>
          <a:p>
            <a:pPr lvl="2"/>
            <a:r>
              <a:rPr lang="en-US" dirty="0"/>
              <a:t>Military Pay (how to read an LES and entitlements)</a:t>
            </a:r>
          </a:p>
          <a:p>
            <a:pPr lvl="2"/>
            <a:r>
              <a:rPr lang="en-US" dirty="0"/>
              <a:t>Credit and Debt Management – to include Credit Monitoring</a:t>
            </a:r>
          </a:p>
          <a:p>
            <a:pPr lvl="2"/>
            <a:r>
              <a:rPr lang="en-US" dirty="0"/>
              <a:t>Spend Plans –60 day Mandatory budget for 1</a:t>
            </a:r>
            <a:r>
              <a:rPr lang="en-US" baseline="30000" dirty="0"/>
              <a:t>st</a:t>
            </a:r>
            <a:r>
              <a:rPr lang="en-US" dirty="0"/>
              <a:t> duty station soldiers</a:t>
            </a:r>
          </a:p>
          <a:p>
            <a:pPr lvl="2"/>
            <a:r>
              <a:rPr lang="en-US" dirty="0"/>
              <a:t>Family Supplemental Subsistence Allowance (FSSA)</a:t>
            </a:r>
          </a:p>
          <a:p>
            <a:pPr lvl="2"/>
            <a:r>
              <a:rPr lang="en-US" dirty="0"/>
              <a:t>Women Infants Children (WIC)</a:t>
            </a:r>
          </a:p>
          <a:p>
            <a:pPr lvl="2"/>
            <a:r>
              <a:rPr lang="en-US" dirty="0"/>
              <a:t>Service Members Civil Relief Act</a:t>
            </a:r>
          </a:p>
          <a:p>
            <a:pPr lvl="2"/>
            <a:r>
              <a:rPr lang="en-US" dirty="0"/>
              <a:t>Blended Retirement System and Thrift Savings Plan Info</a:t>
            </a:r>
          </a:p>
          <a:p>
            <a:pPr lvl="2"/>
            <a:r>
              <a:rPr lang="en-US" dirty="0"/>
              <a:t>Predatory Lenders – What to look for!</a:t>
            </a:r>
          </a:p>
          <a:p>
            <a:pPr lvl="2"/>
            <a:r>
              <a:rPr lang="en-US" dirty="0"/>
              <a:t>German Contracts – things to be aware of</a:t>
            </a:r>
          </a:p>
          <a:p>
            <a:pPr lvl="2"/>
            <a:r>
              <a:rPr lang="en-US" dirty="0"/>
              <a:t>Basic Tax and Estate Planning</a:t>
            </a:r>
          </a:p>
          <a:p>
            <a:pPr lvl="2"/>
            <a:r>
              <a:rPr lang="en-US" dirty="0"/>
              <a:t>Savings and Investing Information </a:t>
            </a:r>
          </a:p>
          <a:p>
            <a:r>
              <a:rPr lang="en-US" dirty="0"/>
              <a:t>Training and information is available for these topics and others, one-on-one or through group sessions.</a:t>
            </a:r>
          </a:p>
        </p:txBody>
      </p:sp>
      <p:sp>
        <p:nvSpPr>
          <p:cNvPr id="5" name="Text Placeholder 4"/>
          <p:cNvSpPr>
            <a:spLocks noGrp="1"/>
          </p:cNvSpPr>
          <p:nvPr>
            <p:ph type="body" sz="quarter" idx="15"/>
          </p:nvPr>
        </p:nvSpPr>
        <p:spPr/>
        <p:txBody>
          <a:bodyPr/>
          <a:lstStyle/>
          <a:p>
            <a:r>
              <a:rPr lang="en-US" dirty="0"/>
              <a:t>Financial Readiness Program (FRP)</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760" y="5700346"/>
            <a:ext cx="609600" cy="609600"/>
          </a:xfrm>
          <a:prstGeom prst="rect">
            <a:avLst/>
          </a:prstGeom>
        </p:spPr>
      </p:pic>
    </p:spTree>
    <p:extLst>
      <p:ext uri="{BB962C8B-B14F-4D97-AF65-F5344CB8AC3E}">
        <p14:creationId xmlns:p14="http://schemas.microsoft.com/office/powerpoint/2010/main" val="78185192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2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Army Community Service</a:t>
            </a:r>
          </a:p>
        </p:txBody>
      </p:sp>
      <p:sp>
        <p:nvSpPr>
          <p:cNvPr id="3" name="Content Placeholder 2"/>
          <p:cNvSpPr>
            <a:spLocks noGrp="1"/>
          </p:cNvSpPr>
          <p:nvPr>
            <p:ph idx="1"/>
          </p:nvPr>
        </p:nvSpPr>
        <p:spPr>
          <a:xfrm>
            <a:off x="668215" y="1091715"/>
            <a:ext cx="7940946" cy="5203579"/>
          </a:xfrm>
        </p:spPr>
        <p:txBody>
          <a:bodyPr>
            <a:normAutofit fontScale="77500" lnSpcReduction="20000"/>
          </a:bodyPr>
          <a:lstStyle/>
          <a:p>
            <a:r>
              <a:rPr lang="en-US" dirty="0"/>
              <a:t>AER provides emergency financial assistance to eligible personnel</a:t>
            </a:r>
          </a:p>
          <a:p>
            <a:pPr lvl="1"/>
            <a:r>
              <a:rPr lang="en-US" dirty="0"/>
              <a:t>Most often in the form of</a:t>
            </a:r>
          </a:p>
          <a:p>
            <a:pPr lvl="2"/>
            <a:r>
              <a:rPr lang="en-US" dirty="0"/>
              <a:t>Zero-interest loans</a:t>
            </a:r>
          </a:p>
          <a:p>
            <a:pPr lvl="2"/>
            <a:r>
              <a:rPr lang="en-US" dirty="0"/>
              <a:t>Grants</a:t>
            </a:r>
          </a:p>
          <a:p>
            <a:pPr lvl="2"/>
            <a:r>
              <a:rPr lang="en-US" dirty="0"/>
              <a:t>Zero-interest loan and Grant combination</a:t>
            </a:r>
          </a:p>
          <a:p>
            <a:pPr lvl="1"/>
            <a:r>
              <a:rPr lang="en-US" dirty="0"/>
              <a:t>Examples of assistance most often sought</a:t>
            </a:r>
          </a:p>
          <a:p>
            <a:pPr lvl="2"/>
            <a:r>
              <a:rPr lang="en-US" dirty="0"/>
              <a:t>Rent assistance</a:t>
            </a:r>
          </a:p>
          <a:p>
            <a:pPr lvl="2"/>
            <a:r>
              <a:rPr lang="en-US" dirty="0"/>
              <a:t>Food purchases</a:t>
            </a:r>
          </a:p>
          <a:p>
            <a:pPr lvl="2"/>
            <a:r>
              <a:rPr lang="en-US" dirty="0"/>
              <a:t>Personally Owned Vehicle (POV) repair</a:t>
            </a:r>
          </a:p>
          <a:p>
            <a:pPr lvl="2"/>
            <a:r>
              <a:rPr lang="en-US" dirty="0"/>
              <a:t>Medical or Dental Bill assistance</a:t>
            </a:r>
          </a:p>
          <a:p>
            <a:pPr lvl="2"/>
            <a:r>
              <a:rPr lang="en-US" dirty="0"/>
              <a:t>Immigration Fee assistance</a:t>
            </a:r>
          </a:p>
          <a:p>
            <a:pPr lvl="1"/>
            <a:r>
              <a:rPr lang="en-US" dirty="0"/>
              <a:t>Eligible Personnel include</a:t>
            </a:r>
          </a:p>
          <a:p>
            <a:pPr lvl="2"/>
            <a:r>
              <a:rPr lang="en-US" dirty="0"/>
              <a:t>Active Duty Personnel</a:t>
            </a:r>
          </a:p>
          <a:p>
            <a:pPr lvl="2"/>
            <a:r>
              <a:rPr lang="en-US" dirty="0"/>
              <a:t>National Guard and Reserve Soldiers on Title X Orders</a:t>
            </a:r>
          </a:p>
          <a:p>
            <a:pPr lvl="2"/>
            <a:r>
              <a:rPr lang="en-US" dirty="0"/>
              <a:t>Retired Soldiers</a:t>
            </a:r>
          </a:p>
          <a:p>
            <a:pPr lvl="2"/>
            <a:r>
              <a:rPr lang="en-US" dirty="0"/>
              <a:t>Identification Card holding Family Members</a:t>
            </a:r>
          </a:p>
          <a:p>
            <a:pPr lvl="2"/>
            <a:r>
              <a:rPr lang="en-US" dirty="0"/>
              <a:t>Survivors of Active Duty or Retired Soldiers</a:t>
            </a:r>
          </a:p>
          <a:p>
            <a:r>
              <a:rPr lang="en-US" dirty="0"/>
              <a:t>AER’s Education Program is a secondary mission to help Army Families with the costs of education</a:t>
            </a:r>
          </a:p>
          <a:p>
            <a:pPr lvl="1"/>
            <a:r>
              <a:rPr lang="en-US" dirty="0"/>
              <a:t>Contact ACS AER Program for more information</a:t>
            </a:r>
          </a:p>
        </p:txBody>
      </p:sp>
      <p:sp>
        <p:nvSpPr>
          <p:cNvPr id="5" name="Text Placeholder 4"/>
          <p:cNvSpPr>
            <a:spLocks noGrp="1"/>
          </p:cNvSpPr>
          <p:nvPr>
            <p:ph type="body" sz="quarter" idx="15"/>
          </p:nvPr>
        </p:nvSpPr>
        <p:spPr/>
        <p:txBody>
          <a:bodyPr/>
          <a:lstStyle/>
          <a:p>
            <a:r>
              <a:rPr lang="en-US" dirty="0"/>
              <a:t>Army Emergency Relief (AER)</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572" y="5816213"/>
            <a:ext cx="609600" cy="609600"/>
          </a:xfrm>
          <a:prstGeom prst="rect">
            <a:avLst/>
          </a:prstGeom>
        </p:spPr>
      </p:pic>
    </p:spTree>
    <p:extLst>
      <p:ext uri="{BB962C8B-B14F-4D97-AF65-F5344CB8AC3E}">
        <p14:creationId xmlns:p14="http://schemas.microsoft.com/office/powerpoint/2010/main" val="191559398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Army Community Service</a:t>
            </a:r>
          </a:p>
        </p:txBody>
      </p:sp>
      <p:sp>
        <p:nvSpPr>
          <p:cNvPr id="3" name="Content Placeholder 2"/>
          <p:cNvSpPr>
            <a:spLocks noGrp="1"/>
          </p:cNvSpPr>
          <p:nvPr>
            <p:ph idx="1"/>
          </p:nvPr>
        </p:nvSpPr>
        <p:spPr>
          <a:xfrm>
            <a:off x="606668" y="1144467"/>
            <a:ext cx="8088923" cy="4922225"/>
          </a:xfrm>
        </p:spPr>
        <p:txBody>
          <a:bodyPr>
            <a:normAutofit fontScale="85000" lnSpcReduction="20000"/>
          </a:bodyPr>
          <a:lstStyle/>
          <a:p>
            <a:r>
              <a:rPr lang="en-US" dirty="0"/>
              <a:t>Provides outreach and prevention services designed to strengthen and improve the quality of life for Soldiers, Civilians, Retirees and Family members.</a:t>
            </a:r>
          </a:p>
          <a:p>
            <a:pPr lvl="1"/>
            <a:r>
              <a:rPr lang="en-US" dirty="0"/>
              <a:t>Provides mandatory Commanders Briefs IAW AR 600-20</a:t>
            </a:r>
          </a:p>
          <a:p>
            <a:pPr lvl="1"/>
            <a:r>
              <a:rPr lang="en-US" dirty="0"/>
              <a:t>Prevention classes offered such as:</a:t>
            </a:r>
          </a:p>
          <a:p>
            <a:pPr lvl="2"/>
            <a:r>
              <a:rPr lang="en-US" dirty="0"/>
              <a:t>Taming Your Temper (Anger Management)</a:t>
            </a:r>
          </a:p>
          <a:p>
            <a:pPr lvl="2"/>
            <a:r>
              <a:rPr lang="en-US" dirty="0"/>
              <a:t>Letting Go (Stress Management Techniques)</a:t>
            </a:r>
          </a:p>
          <a:p>
            <a:pPr lvl="2"/>
            <a:r>
              <a:rPr lang="en-US" dirty="0"/>
              <a:t>Couples Communication</a:t>
            </a:r>
          </a:p>
          <a:p>
            <a:pPr lvl="1"/>
            <a:r>
              <a:rPr lang="en-US" dirty="0"/>
              <a:t>Domestic Violence Victim Advocacy Services</a:t>
            </a:r>
          </a:p>
          <a:p>
            <a:pPr lvl="2"/>
            <a:r>
              <a:rPr lang="en-US" dirty="0"/>
              <a:t>Provides services to victims of Domestic Violence such as:</a:t>
            </a:r>
          </a:p>
          <a:p>
            <a:pPr lvl="3"/>
            <a:r>
              <a:rPr lang="en-US" dirty="0"/>
              <a:t>Assistance with safety planning and securing protection orders</a:t>
            </a:r>
          </a:p>
          <a:p>
            <a:pPr lvl="3"/>
            <a:r>
              <a:rPr lang="en-US" dirty="0"/>
              <a:t>Scheduling and accompaniment for Legal Assistance</a:t>
            </a:r>
          </a:p>
          <a:p>
            <a:pPr lvl="3"/>
            <a:r>
              <a:rPr lang="en-US" dirty="0"/>
              <a:t>Crisis Intervention through 24/7 on-call capability </a:t>
            </a:r>
          </a:p>
          <a:p>
            <a:pPr lvl="1"/>
            <a:r>
              <a:rPr lang="en-US" dirty="0"/>
              <a:t>New Parent Support Program</a:t>
            </a:r>
          </a:p>
          <a:p>
            <a:pPr lvl="2"/>
            <a:r>
              <a:rPr lang="en-US" dirty="0"/>
              <a:t>Voluntary program that assists military Families who are expecting or have children birth through age three. </a:t>
            </a:r>
          </a:p>
          <a:p>
            <a:pPr lvl="3"/>
            <a:r>
              <a:rPr lang="en-US" dirty="0"/>
              <a:t>Helps parents understand the process of having a baby overseas and adapt to parenthood in healthy and resilient ways.</a:t>
            </a:r>
          </a:p>
          <a:p>
            <a:pPr lvl="3"/>
            <a:r>
              <a:rPr lang="en-US" dirty="0"/>
              <a:t>Home visitation and Wiggles and Giggles playgroup is currently suspended under COVID-19 restrictions</a:t>
            </a:r>
          </a:p>
        </p:txBody>
      </p:sp>
      <p:sp>
        <p:nvSpPr>
          <p:cNvPr id="5" name="Text Placeholder 4"/>
          <p:cNvSpPr>
            <a:spLocks noGrp="1"/>
          </p:cNvSpPr>
          <p:nvPr>
            <p:ph type="body" sz="quarter" idx="15"/>
          </p:nvPr>
        </p:nvSpPr>
        <p:spPr/>
        <p:txBody>
          <a:bodyPr/>
          <a:lstStyle/>
          <a:p>
            <a:r>
              <a:rPr lang="en-US" dirty="0"/>
              <a:t>Family Advocacy and New Parent Support Program</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850" y="5457092"/>
            <a:ext cx="609600" cy="609600"/>
          </a:xfrm>
          <a:prstGeom prst="rect">
            <a:avLst/>
          </a:prstGeom>
        </p:spPr>
      </p:pic>
    </p:spTree>
    <p:extLst>
      <p:ext uri="{BB962C8B-B14F-4D97-AF65-F5344CB8AC3E}">
        <p14:creationId xmlns:p14="http://schemas.microsoft.com/office/powerpoint/2010/main" val="369708076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tns:customPropertyEditors xmlns:tns="http://schemas.microsoft.com/office/2006/customDocumentInformationPanel">
  <tns:showOnOpen>false</tns:showOnOpen>
  <tns:defaultPropertyEditorNamespace>Standard properties</tns:defaultPropertyEditorNamespace>
</tns:customPropertyEditors>
</file>

<file path=customXml/item2.xml><?xml version="1.0" encoding="utf-8"?>
<ct:contentTypeSchema xmlns:ct="http://schemas.microsoft.com/office/2006/metadata/contentType" xmlns:ma="http://schemas.microsoft.com/office/2006/metadata/properties/metaAttributes" ct:_="" ma:_="" ma:contentTypeName="Document" ma:contentTypeID="0x01010072264E6EEB9B08439C4CAF57A8376C4E" ma:contentTypeVersion="4" ma:contentTypeDescription="Create a new document." ma:contentTypeScope="" ma:versionID="c80006d61f072a43fd67767b0c42b134">
  <xsd:schema xmlns:xsd="http://www.w3.org/2001/XMLSchema" xmlns:xs="http://www.w3.org/2001/XMLSchema" xmlns:p="http://schemas.microsoft.com/office/2006/metadata/properties" xmlns:ns1="http://schemas.microsoft.com/sharepoint/v3" targetNamespace="http://schemas.microsoft.com/office/2006/metadata/properties" ma:root="true" ma:fieldsID="894058c2a45bc2b97db111a5699d744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D9B490E-0250-4FC5-A478-10AD24AAD525}">
  <ds:schemaRefs>
    <ds:schemaRef ds:uri="http://schemas.microsoft.com/office/2006/customDocumentInformationPanel"/>
  </ds:schemaRefs>
</ds:datastoreItem>
</file>

<file path=customXml/itemProps2.xml><?xml version="1.0" encoding="utf-8"?>
<ds:datastoreItem xmlns:ds="http://schemas.openxmlformats.org/officeDocument/2006/customXml" ds:itemID="{384D283E-A245-4FC2-8B74-A890E25CA2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6486FF-65CB-499E-AA83-1D0A1646FE5A}">
  <ds:schemaRefs>
    <ds:schemaRef ds:uri="http://schemas.microsoft.com/sharepoint/v3/contenttype/forms"/>
  </ds:schemaRefs>
</ds:datastoreItem>
</file>

<file path=customXml/itemProps4.xml><?xml version="1.0" encoding="utf-8"?>
<ds:datastoreItem xmlns:ds="http://schemas.openxmlformats.org/officeDocument/2006/customXml" ds:itemID="{EE87DDFF-D288-43B3-9099-279B39DE6806}">
  <ds:schemaRefs>
    <ds:schemaRef ds:uri="http://schemas.microsoft.com/office/2006/documentManagement/type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3916</TotalTime>
  <Words>3706</Words>
  <Application>Microsoft Office PowerPoint</Application>
  <PresentationFormat>On-screen Show (4:3)</PresentationFormat>
  <Paragraphs>240</Paragraphs>
  <Slides>14</Slides>
  <Notes>14</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 Arial</vt:lpstr>
      <vt:lpstr>Arial</vt:lpstr>
      <vt:lpstr>Calibri</vt:lpstr>
      <vt:lpstr>Wingdings</vt:lpstr>
      <vt:lpstr>MSC Theme</vt:lpstr>
      <vt:lpstr>Army Community Service</vt:lpstr>
      <vt:lpstr>Army Community Service</vt:lpstr>
      <vt:lpstr>Army Community Service</vt:lpstr>
      <vt:lpstr>Army Community Service</vt:lpstr>
      <vt:lpstr>Army Community Service</vt:lpstr>
      <vt:lpstr>Army Community Service</vt:lpstr>
      <vt:lpstr>Army Community Service</vt:lpstr>
      <vt:lpstr>Army Community Service</vt:lpstr>
      <vt:lpstr>Army Community Service</vt:lpstr>
      <vt:lpstr>Army Community Service</vt:lpstr>
      <vt:lpstr>Army Community Service</vt:lpstr>
      <vt:lpstr>Army Community Service</vt:lpstr>
      <vt:lpstr>Army Community Service</vt:lpstr>
      <vt:lpstr>Army Community Service</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AMC PowerPoint Presentation Template</dc:title>
  <dc:subject>Presentation</dc:subject>
  <dc:creator>Jones, Mark S CTR AMC</dc:creator>
  <cp:lastModifiedBy>Murphy, Angela M Ms CIV USARMY IMCOM-E</cp:lastModifiedBy>
  <cp:revision>169</cp:revision>
  <cp:lastPrinted>2019-07-25T15:30:01Z</cp:lastPrinted>
  <dcterms:created xsi:type="dcterms:W3CDTF">2017-05-18T14:22:46Z</dcterms:created>
  <dcterms:modified xsi:type="dcterms:W3CDTF">2020-06-23T13:21:16Z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0x01010072264E6EEB9B08439C4CAF57A8376C4E</vt:lpwstr>
  </property>
</Properties>
</file>