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13" r:id="rId2"/>
  </p:sldMasterIdLst>
  <p:notesMasterIdLst>
    <p:notesMasterId r:id="rId9"/>
  </p:notesMasterIdLst>
  <p:handoutMasterIdLst>
    <p:handoutMasterId r:id="rId10"/>
  </p:handoutMasterIdLst>
  <p:sldIdLst>
    <p:sldId id="887" r:id="rId3"/>
    <p:sldId id="882" r:id="rId4"/>
    <p:sldId id="891" r:id="rId5"/>
    <p:sldId id="890" r:id="rId6"/>
    <p:sldId id="883" r:id="rId7"/>
    <p:sldId id="888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s, Carrie, Ms., CIV, OSD/DoDEA-Europe" initials="VCMCO" lastIdx="1" clrIdx="0">
    <p:extLst>
      <p:ext uri="{19B8F6BF-5375-455C-9EA6-DF929625EA0E}">
        <p15:presenceInfo xmlns:p15="http://schemas.microsoft.com/office/powerpoint/2012/main" userId="S-1-5-21-3023735262-2913141257-1633017607-863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013"/>
    <a:srgbClr val="FF5400"/>
    <a:srgbClr val="003D7D"/>
    <a:srgbClr val="56B115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6791" autoAdjust="0"/>
  </p:normalViewPr>
  <p:slideViewPr>
    <p:cSldViewPr snapToGrid="0">
      <p:cViewPr varScale="1">
        <p:scale>
          <a:sx n="72" d="100"/>
          <a:sy n="72" d="100"/>
        </p:scale>
        <p:origin x="12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2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>
              <a:latin typeface=" 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>
              <a:latin typeface=" 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F58B7ABC-2CCF-4CF1-B015-197DB5A31C79}" type="slidenum">
              <a:rPr lang="en-US" smtClean="0">
                <a:latin typeface=" Arial"/>
              </a:rPr>
              <a:t>‹#›</a:t>
            </a:fld>
            <a:endParaRPr lang="en-US" dirty="0">
              <a:latin typeface=" 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971503" y="1"/>
            <a:ext cx="3037312" cy="46640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577F07FD-C79B-481E-A545-27084B300FE2}" type="datetimeFigureOut">
              <a:rPr lang="en-US" smtClean="0"/>
              <a:t>6/12/2020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66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>
                <a:latin typeface=" 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2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>
                <a:latin typeface=" Arial"/>
              </a:defRPr>
            </a:lvl1pPr>
          </a:lstStyle>
          <a:p>
            <a:fld id="{A120AFEA-5700-4058-A740-A9A9C6BC45D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3638"/>
            <a:ext cx="418147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>
                <a:latin typeface=" 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>
                <a:latin typeface=" Arial"/>
              </a:defRPr>
            </a:lvl1pPr>
          </a:lstStyle>
          <a:p>
            <a:fld id="{F8B4E2E4-66B3-4FF3-AB94-A68769CF9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2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 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 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 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 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 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lide Number Placeholder 3"/>
          <p:cNvSpPr txBox="1">
            <a:spLocks/>
          </p:cNvSpPr>
          <p:nvPr userDrawn="1"/>
        </p:nvSpPr>
        <p:spPr bwMode="auto">
          <a:xfrm>
            <a:off x="4191000" y="6659563"/>
            <a:ext cx="977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000000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8221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172200" y="6629400"/>
            <a:ext cx="1752600" cy="2286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pPr>
              <a:defRPr/>
            </a:pPr>
            <a:fld id="{4F8ED6A3-29E1-401C-B401-5B613A9FD7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9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pic" idx="13"/>
          </p:nvPr>
        </p:nvSpPr>
        <p:spPr>
          <a:xfrm>
            <a:off x="-8930" y="258961"/>
            <a:ext cx="9161859" cy="290214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4"/>
          </p:nvPr>
        </p:nvSpPr>
        <p:spPr>
          <a:xfrm>
            <a:off x="1839516" y="3754934"/>
            <a:ext cx="5456039" cy="242938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8437" cap="all">
                <a:solidFill>
                  <a:srgbClr val="A4A4A4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Ecology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5"/>
          </p:nvPr>
        </p:nvSpPr>
        <p:spPr>
          <a:xfrm>
            <a:off x="2268141" y="5125640"/>
            <a:ext cx="4607719" cy="5411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ts val="3516"/>
              </a:lnSpc>
              <a:spcBef>
                <a:spcPts val="0"/>
              </a:spcBef>
              <a:buSzTx/>
              <a:buNone/>
              <a:defRPr sz="1969">
                <a:solidFill>
                  <a:srgbClr val="A4A4A4"/>
                </a:solidFill>
                <a:latin typeface="+mj-lt"/>
                <a:ea typeface="+mj-ea"/>
                <a:cs typeface="+mj-cs"/>
                <a:sym typeface="Avenir Next"/>
              </a:defRPr>
            </a:lvl1pPr>
          </a:lstStyle>
          <a:p>
            <a:r>
              <a:t>autem vel eum iriure dolor in hendrerit</a:t>
            </a:r>
          </a:p>
        </p:txBody>
      </p:sp>
      <p:sp>
        <p:nvSpPr>
          <p:cNvPr id="21" name="Shape 21"/>
          <p:cNvSpPr>
            <a:spLocks noGrp="1"/>
          </p:cNvSpPr>
          <p:nvPr>
            <p:ph type="pic" sz="quarter" idx="16"/>
          </p:nvPr>
        </p:nvSpPr>
        <p:spPr>
          <a:xfrm>
            <a:off x="4821777" y="4010370"/>
            <a:ext cx="919759" cy="92868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89211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tx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sp>
        <p:nvSpPr>
          <p:cNvPr id="12" name="Classification Top"/>
          <p:cNvSpPr txBox="1">
            <a:spLocks/>
          </p:cNvSpPr>
          <p:nvPr userDrawn="1"/>
        </p:nvSpPr>
        <p:spPr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9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-1" y="6494908"/>
            <a:ext cx="4182257" cy="3663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367455" y="6520901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C3BCF-C8DB-47FC-BD90-DEAAC980D7CF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367455" y="-44970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682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9" r:id="rId2"/>
    <p:sldLayoutId id="214748372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 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 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 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 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 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werBar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963"/>
            <a:ext cx="9144000" cy="923925"/>
          </a:xfrm>
          <a:prstGeom prst="rect">
            <a:avLst/>
          </a:prstGeom>
        </p:spPr>
      </p:pic>
      <p:pic>
        <p:nvPicPr>
          <p:cNvPr id="10" name="TopBa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"/>
            <a:ext cx="9144000" cy="1028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gray">
          <a:xfrm>
            <a:off x="6286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01" y="6054652"/>
            <a:ext cx="659247" cy="60211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137377" y="6549913"/>
            <a:ext cx="86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318D-DFA6-44A0-90B0-ABFCB78A54B4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3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hyperlink" Target="http://www.safehelpline.org/" TargetMode="External"/><Relationship Id="rId4" Type="http://schemas.openxmlformats.org/officeDocument/2006/relationships/hyperlink" Target="http://www.preventsexualassault.army.m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705" y="5366881"/>
            <a:ext cx="8296835" cy="1094146"/>
          </a:xfrm>
        </p:spPr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SHARP Newcomer/Refresher Training</a:t>
            </a:r>
            <a:br>
              <a:rPr lang="en-US" sz="3600" dirty="0">
                <a:latin typeface="Arial"/>
                <a:cs typeface="Arial"/>
              </a:rPr>
            </a:br>
            <a:br>
              <a:rPr lang="en-US" sz="800" dirty="0">
                <a:latin typeface="Arial"/>
                <a:cs typeface="Arial"/>
              </a:rPr>
            </a:br>
            <a:endParaRPr lang="en-US" dirty="0"/>
          </a:p>
        </p:txBody>
      </p:sp>
      <p:pic>
        <p:nvPicPr>
          <p:cNvPr id="5" name="SHARP ITC Slide 1">
            <a:hlinkClick r:id="" action="ppaction://media"/>
            <a:extLst>
              <a:ext uri="{FF2B5EF4-FFF2-40B4-BE49-F238E27FC236}">
                <a16:creationId xmlns:a16="http://schemas.microsoft.com/office/drawing/2014/main" id="{DE42A2D9-BF2C-449E-92A0-D43F7F9AE4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66991" y="2925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10639" y="157356"/>
            <a:ext cx="6765853" cy="544271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SHARP Newcomer/Refresher Training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5624" y="1121880"/>
            <a:ext cx="8646352" cy="5331102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03200" y="6578600"/>
            <a:ext cx="361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100" b="1">
                <a:latin typeface=" Arial"/>
              </a:rPr>
              <a:t>POC: Mr. Chandler 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09811-83-7222</a:t>
            </a:r>
            <a:endParaRPr 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0576" y="1121879"/>
            <a:ext cx="692591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Sexual Assault Reporting Options</a:t>
            </a:r>
          </a:p>
          <a:p>
            <a:pPr algn="ctr"/>
            <a:endParaRPr lang="en-US" sz="2000" b="1" dirty="0"/>
          </a:p>
          <a:p>
            <a:r>
              <a:rPr lang="en-US" sz="2000" b="1" dirty="0"/>
              <a:t>Restricted (Confidential)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SARC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Victim Advocate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Medical/Mental Health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Special Victim Counsel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Chaplain</a:t>
            </a:r>
          </a:p>
          <a:p>
            <a:pPr marL="342900" indent="-342900">
              <a:buFontTx/>
              <a:buChar char="-"/>
            </a:pPr>
            <a:endParaRPr lang="en-US" sz="2000" b="1" dirty="0"/>
          </a:p>
          <a:p>
            <a:r>
              <a:rPr lang="en-US" sz="2000" b="1" dirty="0"/>
              <a:t>Unrestricted (Investigation initiated)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SARC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Victim Advocate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Medical/Mental Health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Special Victim Counsel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Chain of Command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Police (military or local)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Chaplain</a:t>
            </a:r>
          </a:p>
          <a:p>
            <a:pPr marL="342900" indent="-342900">
              <a:buFontTx/>
              <a:buChar char="-"/>
            </a:pPr>
            <a:endParaRPr lang="en-US" sz="2000" b="1" dirty="0"/>
          </a:p>
          <a:p>
            <a:endParaRPr lang="en-US" dirty="0"/>
          </a:p>
          <a:p>
            <a:endParaRPr lang="en-US" sz="2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FF81A1-3A4E-475A-8A97-3A6458A3E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4634" y="4780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10639" y="157356"/>
            <a:ext cx="6765853" cy="544271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SHARP Newcomer/Refresher Training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5624" y="1121880"/>
            <a:ext cx="8646352" cy="5331102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03200" y="6578600"/>
            <a:ext cx="361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100" b="1">
                <a:latin typeface=" Arial"/>
              </a:rPr>
              <a:t>POC: Mr. Chandler 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09811-83-7222</a:t>
            </a:r>
            <a:endParaRPr 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0576" y="1121879"/>
            <a:ext cx="69259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Types of Sexual Harassment</a:t>
            </a:r>
          </a:p>
          <a:p>
            <a:endParaRPr lang="en-US" dirty="0"/>
          </a:p>
          <a:p>
            <a:r>
              <a:rPr lang="en-US" sz="2000" b="1" dirty="0"/>
              <a:t>Quid Pro Quo</a:t>
            </a:r>
          </a:p>
          <a:p>
            <a:endParaRPr lang="en-US" sz="2000" b="1" dirty="0"/>
          </a:p>
          <a:p>
            <a:r>
              <a:rPr lang="en-US" sz="2000" b="1" dirty="0"/>
              <a:t>Hostile Environment</a:t>
            </a:r>
          </a:p>
          <a:p>
            <a:endParaRPr lang="en-US" sz="2000" b="1" dirty="0"/>
          </a:p>
          <a:p>
            <a:r>
              <a:rPr lang="en-US" sz="2000" b="1" dirty="0"/>
              <a:t>   - Verbal</a:t>
            </a:r>
          </a:p>
          <a:p>
            <a:endParaRPr lang="en-US" sz="2000" b="1" dirty="0"/>
          </a:p>
          <a:p>
            <a:r>
              <a:rPr lang="en-US" sz="2000" b="1" dirty="0"/>
              <a:t>   - Nonverbal</a:t>
            </a:r>
          </a:p>
          <a:p>
            <a:endParaRPr lang="en-US" sz="2000" b="1" dirty="0"/>
          </a:p>
          <a:p>
            <a:r>
              <a:rPr lang="en-US" sz="2000" b="1" dirty="0"/>
              <a:t>   - Physical Contact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FA9806-6BD3-4E8D-8124-42F9D450FA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73009" y="5047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10639" y="157356"/>
            <a:ext cx="6765853" cy="544271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SHARP Newcomer/Refresher Training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5624" y="914400"/>
            <a:ext cx="8646352" cy="5538582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03200" y="6578600"/>
            <a:ext cx="361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100" b="1">
                <a:latin typeface=" Arial"/>
              </a:rPr>
              <a:t>POC: Mr. Chandler 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09811-83-7222</a:t>
            </a:r>
            <a:endParaRPr 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506" y="1290918"/>
            <a:ext cx="75169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dirty="0">
                <a:ln w="1270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How to Respond to Sexual Harassment</a:t>
            </a:r>
          </a:p>
          <a:p>
            <a:pPr algn="ctr">
              <a:buNone/>
            </a:pPr>
            <a:endParaRPr lang="en-US" sz="2000" dirty="0">
              <a:ln w="1270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buNone/>
            </a:pPr>
            <a:endParaRPr lang="en-US" sz="1400" dirty="0">
              <a:ln w="1270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None/>
            </a:pP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Direct approach</a:t>
            </a:r>
            <a:r>
              <a:rPr lang="en-US" dirty="0">
                <a:ln w="12700">
                  <a:solidFill>
                    <a:schemeClr val="tx1"/>
                  </a:solidFill>
                </a:ln>
                <a:latin typeface="Bauhaus 93" pitchFamily="82" charset="0"/>
              </a:rPr>
              <a:t> </a:t>
            </a:r>
            <a:r>
              <a:rPr lang="en-US" dirty="0"/>
              <a:t>confronts the harasser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Indirect</a:t>
            </a:r>
            <a:r>
              <a:rPr lang="en-US" dirty="0">
                <a:ln w="12700">
                  <a:solidFill>
                    <a:schemeClr val="tx1"/>
                  </a:solidFill>
                </a:ln>
                <a:latin typeface="Bauhaus 93" pitchFamily="82" charset="0"/>
              </a:rPr>
              <a:t> </a:t>
            </a:r>
            <a:r>
              <a:rPr lang="en-US" dirty="0"/>
              <a:t>addresses things without face-to-face interaction (e.g., sending an email)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Third party assistance</a:t>
            </a:r>
            <a:r>
              <a:rPr lang="en-US" dirty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en-US" dirty="0"/>
              <a:t>asks another person to help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Chain of command</a:t>
            </a:r>
            <a:r>
              <a:rPr lang="en-US" dirty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en-US" dirty="0"/>
              <a:t>gets the supervision involved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Formal</a:t>
            </a:r>
            <a:r>
              <a:rPr lang="en-US" dirty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en-US" dirty="0"/>
              <a:t>complaints can be also filed and tracked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27B020-C947-454C-9D5C-DE3D27300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66892" y="5055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626534"/>
            <a:ext cx="8229600" cy="44618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6512" y="857755"/>
            <a:ext cx="8434871" cy="4948000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Local SHARP Offices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USAG Ansbach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Bldg. 5256, Offices 213 and 221, Barton Barracks</a:t>
            </a:r>
            <a:endParaRPr lang="en-US" sz="20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Mr. Chandler (DSN 468-7222 or </a:t>
            </a:r>
            <a:r>
              <a:rPr lang="en-US" sz="2000" dirty="0" err="1"/>
              <a:t>Civ</a:t>
            </a:r>
            <a:r>
              <a:rPr lang="en-US" sz="2000" dirty="0"/>
              <a:t> 0981-183-7222)</a:t>
            </a:r>
            <a:endParaRPr lang="en-US" sz="20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12</a:t>
            </a:r>
            <a:r>
              <a:rPr lang="en-US" sz="2000" baseline="30000" dirty="0"/>
              <a:t>th</a:t>
            </a:r>
            <a:r>
              <a:rPr lang="en-US" sz="2000" dirty="0"/>
              <a:t> CAB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Floor, DFAC building, </a:t>
            </a:r>
            <a:r>
              <a:rPr lang="en-US" sz="2000" dirty="0" err="1"/>
              <a:t>Katterbach</a:t>
            </a:r>
            <a:r>
              <a:rPr lang="en-US" sz="2000" dirty="0"/>
              <a:t> </a:t>
            </a:r>
            <a:r>
              <a:rPr lang="en-US" sz="2000" dirty="0" err="1"/>
              <a:t>Kaserne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SFC Arend (DSN 467-3742 or </a:t>
            </a:r>
            <a:r>
              <a:rPr lang="en-US" sz="2000" dirty="0" err="1"/>
              <a:t>Civ</a:t>
            </a:r>
            <a:r>
              <a:rPr lang="en-US" sz="2000" dirty="0"/>
              <a:t> 0162-254-7071)</a:t>
            </a:r>
            <a:endParaRPr lang="en-US" sz="20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5/4</a:t>
            </a:r>
            <a:r>
              <a:rPr lang="en-US" sz="2000" baseline="30000" dirty="0"/>
              <a:t>th</a:t>
            </a:r>
            <a:r>
              <a:rPr lang="en-US" sz="2000" dirty="0"/>
              <a:t> ADA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Floor, </a:t>
            </a:r>
            <a:r>
              <a:rPr lang="en-US" sz="2000" dirty="0" err="1"/>
              <a:t>Bldg</a:t>
            </a:r>
            <a:r>
              <a:rPr lang="en-US" sz="2000" dirty="0"/>
              <a:t> 8005, </a:t>
            </a:r>
            <a:r>
              <a:rPr lang="en-US" sz="2000" dirty="0" err="1"/>
              <a:t>Shipton</a:t>
            </a:r>
            <a:r>
              <a:rPr lang="en-US" sz="2000" dirty="0"/>
              <a:t> </a:t>
            </a:r>
            <a:r>
              <a:rPr lang="en-US" sz="2000" dirty="0" err="1"/>
              <a:t>Kaserne</a:t>
            </a:r>
            <a:endParaRPr lang="en-US" sz="20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SFC Coleman (DSN 587-4220 or </a:t>
            </a:r>
            <a:r>
              <a:rPr lang="en-US" sz="2000" dirty="0" err="1"/>
              <a:t>Civ</a:t>
            </a:r>
            <a:r>
              <a:rPr lang="en-US" sz="2000" dirty="0"/>
              <a:t> 0172-108-5084)</a:t>
            </a:r>
            <a:r>
              <a:rPr lang="en-US" sz="2000" b="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8795" y="159638"/>
            <a:ext cx="80684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Newcomer/Refresher Training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0" y="6570133"/>
            <a:ext cx="3208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100" b="1">
                <a:latin typeface=" Arial"/>
              </a:rPr>
              <a:t>POC: Mr. Chandler 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09811-83-7222</a:t>
            </a:r>
            <a:endParaRPr 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AC3A89-C787-4B84-8153-17A41494E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05531" y="4979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626534"/>
            <a:ext cx="8229600" cy="44618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97114" y="781706"/>
            <a:ext cx="8646886" cy="5115054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24/7 SHARP Contacts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24/7 Bavaria Sexual Assault Hotline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/>
              <a:t>DSN 475-4567/</a:t>
            </a:r>
            <a:r>
              <a:rPr lang="en-US" b="0" dirty="0" err="1"/>
              <a:t>Civ</a:t>
            </a:r>
            <a:r>
              <a:rPr lang="en-US" b="0" dirty="0"/>
              <a:t> 09641-70-569-4567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DoD Safe Helpline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/>
              <a:t>877-995-5247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hlinkClick r:id="rId4"/>
              </a:rPr>
              <a:t>www.preventsexualassault.army.mil</a:t>
            </a:r>
            <a:endParaRPr lang="en-US" b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hlinkClick r:id="rId5"/>
              </a:rPr>
              <a:t>www.safehelpline.org</a:t>
            </a:r>
            <a:endParaRPr lang="en-US" b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6570133"/>
            <a:ext cx="3208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100" b="1">
                <a:latin typeface=" Arial"/>
              </a:rPr>
              <a:t>POC: Mr. Chandler 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09811-83-7222</a:t>
            </a:r>
            <a:endParaRPr 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8795" y="159638"/>
            <a:ext cx="80684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Newcomer/Refresher Training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0E7DF8-6D30-4306-A946-0494770D86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2521" y="50855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4_USAG Ansbach Slid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G Ansbach Slide Template" id="{87ECB52F-22BD-446F-A22B-7D5CF60043E2}" vid="{03B3BE6A-E5D9-4D81-ABE8-20106ADBB511}"/>
    </a:ext>
  </a:extLst>
</a:theme>
</file>

<file path=ppt/theme/theme2.xml><?xml version="1.0" encoding="utf-8"?>
<a:theme xmlns:a="http://schemas.openxmlformats.org/drawingml/2006/main" name="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USAG Ansbach Slide Template</Template>
  <TotalTime>14637</TotalTime>
  <Words>268</Words>
  <Application>Microsoft Office PowerPoint</Application>
  <PresentationFormat>On-screen Show (4:3)</PresentationFormat>
  <Paragraphs>77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 Arial</vt:lpstr>
      <vt:lpstr>Arial</vt:lpstr>
      <vt:lpstr>Arial Rounded MT Bold</vt:lpstr>
      <vt:lpstr>Avenir Next Ultra Light</vt:lpstr>
      <vt:lpstr>Bauhaus 93</vt:lpstr>
      <vt:lpstr>Berlin Sans FB</vt:lpstr>
      <vt:lpstr>Calibri</vt:lpstr>
      <vt:lpstr>Calibri Light</vt:lpstr>
      <vt:lpstr>Wingdings</vt:lpstr>
      <vt:lpstr>4_USAG Ansbach Slide Template</vt:lpstr>
      <vt:lpstr>MSC Theme</vt:lpstr>
      <vt:lpstr>SHARP Newcomer/Refresher Training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SueAnn Tavernier</dc:creator>
  <cp:lastModifiedBy>Chandler</cp:lastModifiedBy>
  <cp:revision>810</cp:revision>
  <cp:lastPrinted>2020-01-07T12:14:50Z</cp:lastPrinted>
  <dcterms:created xsi:type="dcterms:W3CDTF">2018-05-27T12:54:15Z</dcterms:created>
  <dcterms:modified xsi:type="dcterms:W3CDTF">2020-06-12T06:29:12Z</dcterms:modified>
</cp:coreProperties>
</file>