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3"/>
  </p:notesMasterIdLst>
  <p:handoutMasterIdLst>
    <p:handoutMasterId r:id="rId14"/>
  </p:handoutMasterIdLst>
  <p:sldIdLst>
    <p:sldId id="330" r:id="rId2"/>
    <p:sldId id="421" r:id="rId3"/>
    <p:sldId id="485" r:id="rId4"/>
    <p:sldId id="423" r:id="rId5"/>
    <p:sldId id="468" r:id="rId6"/>
    <p:sldId id="440" r:id="rId7"/>
    <p:sldId id="442" r:id="rId8"/>
    <p:sldId id="486" r:id="rId9"/>
    <p:sldId id="487" r:id="rId10"/>
    <p:sldId id="482" r:id="rId11"/>
    <p:sldId id="40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zasowski, Jerzy LTC USARMY (US)" initials="RJLU(" lastIdx="1" clrIdx="0">
    <p:extLst>
      <p:ext uri="{19B8F6BF-5375-455C-9EA6-DF929625EA0E}">
        <p15:presenceInfo xmlns:p15="http://schemas.microsoft.com/office/powerpoint/2012/main" userId="Rzasowski, Jerzy LTC USARMY (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403ED"/>
    <a:srgbClr val="FF0066"/>
    <a:srgbClr val="3366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61683" autoAdjust="0"/>
  </p:normalViewPr>
  <p:slideViewPr>
    <p:cSldViewPr>
      <p:cViewPr>
        <p:scale>
          <a:sx n="68" d="100"/>
          <a:sy n="68" d="100"/>
        </p:scale>
        <p:origin x="2006" y="62"/>
      </p:cViewPr>
      <p:guideLst>
        <p:guide orient="horz" pos="2160"/>
        <p:guide pos="2880"/>
      </p:guideLst>
    </p:cSldViewPr>
  </p:slideViewPr>
  <p:outlineViewPr>
    <p:cViewPr>
      <p:scale>
        <a:sx n="33" d="100"/>
        <a:sy n="33" d="100"/>
      </p:scale>
      <p:origin x="0" y="-8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0" cy="464820"/>
          </a:xfrm>
          <a:prstGeom prst="rect">
            <a:avLst/>
          </a:prstGeom>
        </p:spPr>
        <p:txBody>
          <a:bodyPr vert="horz" lIns="93177" tIns="46589" rIns="93177" bIns="46589" rtlCol="0"/>
          <a:lstStyle>
            <a:lvl1pPr algn="l">
              <a:defRPr sz="1200"/>
            </a:lvl1pPr>
          </a:lstStyle>
          <a:p>
            <a:endParaRPr lang="en-US" dirty="0">
              <a:latin typeface=" Arial"/>
            </a:endParaRPr>
          </a:p>
        </p:txBody>
      </p:sp>
      <p:sp>
        <p:nvSpPr>
          <p:cNvPr id="3" name="Date Placeholder 2"/>
          <p:cNvSpPr>
            <a:spLocks noGrp="1"/>
          </p:cNvSpPr>
          <p:nvPr>
            <p:ph type="dt" sz="quarter" idx="1"/>
          </p:nvPr>
        </p:nvSpPr>
        <p:spPr>
          <a:xfrm>
            <a:off x="3970944" y="0"/>
            <a:ext cx="3037840" cy="464820"/>
          </a:xfrm>
          <a:prstGeom prst="rect">
            <a:avLst/>
          </a:prstGeom>
        </p:spPr>
        <p:txBody>
          <a:bodyPr vert="horz" lIns="93177" tIns="46589" rIns="93177" bIns="46589" rtlCol="0"/>
          <a:lstStyle>
            <a:lvl1pPr algn="r">
              <a:defRPr sz="1200"/>
            </a:lvl1pPr>
          </a:lstStyle>
          <a:p>
            <a:fld id="{7EF2A668-8069-40F7-AAFE-8D9F2EA5B87C}" type="datetimeFigureOut">
              <a:rPr lang="en-US" smtClean="0">
                <a:latin typeface=" Arial"/>
              </a:rPr>
              <a:pPr/>
              <a:t>6/11/2020</a:t>
            </a:fld>
            <a:endParaRPr lang="en-US" dirty="0">
              <a:latin typeface=" Arial"/>
            </a:endParaRPr>
          </a:p>
        </p:txBody>
      </p:sp>
      <p:sp>
        <p:nvSpPr>
          <p:cNvPr id="4" name="Footer Placeholder 3"/>
          <p:cNvSpPr>
            <a:spLocks noGrp="1"/>
          </p:cNvSpPr>
          <p:nvPr>
            <p:ph type="ftr" sz="quarter" idx="2"/>
          </p:nvPr>
        </p:nvSpPr>
        <p:spPr>
          <a:xfrm>
            <a:off x="6" y="8829967"/>
            <a:ext cx="3037840" cy="464820"/>
          </a:xfrm>
          <a:prstGeom prst="rect">
            <a:avLst/>
          </a:prstGeom>
        </p:spPr>
        <p:txBody>
          <a:bodyPr vert="horz" lIns="93177" tIns="46589" rIns="93177" bIns="46589" rtlCol="0" anchor="b"/>
          <a:lstStyle>
            <a:lvl1pPr algn="l">
              <a:defRPr sz="1200"/>
            </a:lvl1pPr>
          </a:lstStyle>
          <a:p>
            <a:endParaRPr lang="en-US" dirty="0">
              <a:latin typeface=" Arial"/>
            </a:endParaRPr>
          </a:p>
        </p:txBody>
      </p:sp>
      <p:sp>
        <p:nvSpPr>
          <p:cNvPr id="5" name="Slide Number Placeholder 4"/>
          <p:cNvSpPr>
            <a:spLocks noGrp="1"/>
          </p:cNvSpPr>
          <p:nvPr>
            <p:ph type="sldNum" sz="quarter" idx="3"/>
          </p:nvPr>
        </p:nvSpPr>
        <p:spPr>
          <a:xfrm>
            <a:off x="3970944" y="8829967"/>
            <a:ext cx="3037840" cy="464820"/>
          </a:xfrm>
          <a:prstGeom prst="rect">
            <a:avLst/>
          </a:prstGeom>
        </p:spPr>
        <p:txBody>
          <a:bodyPr vert="horz" lIns="93177" tIns="46589" rIns="93177" bIns="46589" rtlCol="0" anchor="b"/>
          <a:lstStyle>
            <a:lvl1pPr algn="r">
              <a:defRPr sz="1200"/>
            </a:lvl1pPr>
          </a:lstStyle>
          <a:p>
            <a:fld id="{9F761722-056D-4C77-8EEB-8ACAFA85B80C}" type="slidenum">
              <a:rPr lang="en-US" smtClean="0">
                <a:latin typeface=" Arial"/>
              </a:rPr>
              <a:pPr/>
              <a:t>‹#›</a:t>
            </a:fld>
            <a:endParaRPr lang="en-US" dirty="0">
              <a:latin typeface=" Arial"/>
            </a:endParaRPr>
          </a:p>
        </p:txBody>
      </p:sp>
    </p:spTree>
    <p:extLst>
      <p:ext uri="{BB962C8B-B14F-4D97-AF65-F5344CB8AC3E}">
        <p14:creationId xmlns:p14="http://schemas.microsoft.com/office/powerpoint/2010/main" val="292113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0" cy="464820"/>
          </a:xfrm>
          <a:prstGeom prst="rect">
            <a:avLst/>
          </a:prstGeom>
        </p:spPr>
        <p:txBody>
          <a:bodyPr vert="horz" lIns="93177" tIns="46589" rIns="93177" bIns="46589" rtlCol="0"/>
          <a:lstStyle>
            <a:lvl1pPr algn="l">
              <a:defRPr sz="1200">
                <a:latin typeface=" Arial"/>
              </a:defRPr>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177" tIns="46589" rIns="93177" bIns="46589" rtlCol="0"/>
          <a:lstStyle>
            <a:lvl1pPr algn="r">
              <a:defRPr sz="1200">
                <a:latin typeface=" Arial"/>
              </a:defRPr>
            </a:lvl1pPr>
          </a:lstStyle>
          <a:p>
            <a:fld id="{30740145-B035-4043-ADAC-F298C74515A3}"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8829967"/>
            <a:ext cx="3037840" cy="464820"/>
          </a:xfrm>
          <a:prstGeom prst="rect">
            <a:avLst/>
          </a:prstGeom>
        </p:spPr>
        <p:txBody>
          <a:bodyPr vert="horz" lIns="93177" tIns="46589" rIns="93177" bIns="46589" rtlCol="0" anchor="b"/>
          <a:lstStyle>
            <a:lvl1pPr algn="l">
              <a:defRPr sz="1200">
                <a:latin typeface=" Arial"/>
              </a:defRPr>
            </a:lvl1pPr>
          </a:lstStyle>
          <a:p>
            <a:endParaRPr lang="en-US" dirty="0"/>
          </a:p>
        </p:txBody>
      </p:sp>
      <p:sp>
        <p:nvSpPr>
          <p:cNvPr id="7" name="Slide Number Placeholder 6"/>
          <p:cNvSpPr>
            <a:spLocks noGrp="1"/>
          </p:cNvSpPr>
          <p:nvPr>
            <p:ph type="sldNum" sz="quarter" idx="5"/>
          </p:nvPr>
        </p:nvSpPr>
        <p:spPr>
          <a:xfrm>
            <a:off x="3970944" y="8829967"/>
            <a:ext cx="3037840" cy="464820"/>
          </a:xfrm>
          <a:prstGeom prst="rect">
            <a:avLst/>
          </a:prstGeom>
        </p:spPr>
        <p:txBody>
          <a:bodyPr vert="horz" lIns="93177" tIns="46589" rIns="93177" bIns="46589" rtlCol="0" anchor="b"/>
          <a:lstStyle>
            <a:lvl1pPr algn="r">
              <a:defRPr sz="1200">
                <a:latin typeface=" Arial"/>
              </a:defRPr>
            </a:lvl1pPr>
          </a:lstStyle>
          <a:p>
            <a:fld id="{77F359CD-E608-40F9-B7B4-FBA4B8678889}" type="slidenum">
              <a:rPr lang="en-US" smtClean="0"/>
              <a:pPr/>
              <a:t>‹#›</a:t>
            </a:fld>
            <a:endParaRPr lang="en-US" dirty="0"/>
          </a:p>
        </p:txBody>
      </p:sp>
    </p:spTree>
    <p:extLst>
      <p:ext uri="{BB962C8B-B14F-4D97-AF65-F5344CB8AC3E}">
        <p14:creationId xmlns:p14="http://schemas.microsoft.com/office/powerpoint/2010/main" val="135368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 Arial"/>
        <a:ea typeface="+mn-ea"/>
        <a:cs typeface="+mn-cs"/>
      </a:defRPr>
    </a:lvl1pPr>
    <a:lvl2pPr marL="457200" algn="l" defTabSz="914400" rtl="0" eaLnBrk="1" latinLnBrk="0" hangingPunct="1">
      <a:defRPr sz="1200" kern="1200">
        <a:solidFill>
          <a:schemeClr val="tx1"/>
        </a:solidFill>
        <a:latin typeface=" Arial"/>
        <a:ea typeface="+mn-ea"/>
        <a:cs typeface="+mn-cs"/>
      </a:defRPr>
    </a:lvl2pPr>
    <a:lvl3pPr marL="914400" algn="l" defTabSz="914400" rtl="0" eaLnBrk="1" latinLnBrk="0" hangingPunct="1">
      <a:defRPr sz="1200" kern="1200">
        <a:solidFill>
          <a:schemeClr val="tx1"/>
        </a:solidFill>
        <a:latin typeface=" Arial"/>
        <a:ea typeface="+mn-ea"/>
        <a:cs typeface="+mn-cs"/>
      </a:defRPr>
    </a:lvl3pPr>
    <a:lvl4pPr marL="1371600" algn="l" defTabSz="914400" rtl="0" eaLnBrk="1" latinLnBrk="0" hangingPunct="1">
      <a:defRPr sz="1200" kern="1200">
        <a:solidFill>
          <a:schemeClr val="tx1"/>
        </a:solidFill>
        <a:latin typeface=" Arial"/>
        <a:ea typeface="+mn-ea"/>
        <a:cs typeface="+mn-cs"/>
      </a:defRPr>
    </a:lvl4pPr>
    <a:lvl5pPr marL="1828800" algn="l" defTabSz="914400" rtl="0" eaLnBrk="1" latinLnBrk="0" hangingPunct="1">
      <a:defRPr sz="1200" kern="1200">
        <a:solidFill>
          <a:schemeClr val="tx1"/>
        </a:solidFill>
        <a:latin typeface=" 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t>
            </a:r>
            <a:r>
              <a:rPr lang="en-US" dirty="0" smtClean="0"/>
              <a:t>I am Mr</a:t>
            </a:r>
            <a:r>
              <a:rPr lang="en-US" dirty="0" smtClean="0"/>
              <a:t>. </a:t>
            </a:r>
            <a:r>
              <a:rPr lang="en-US" dirty="0" smtClean="0"/>
              <a:t>Garza, the Garrison</a:t>
            </a:r>
            <a:r>
              <a:rPr lang="en-US" baseline="0" dirty="0" smtClean="0"/>
              <a:t> </a:t>
            </a:r>
            <a:r>
              <a:rPr lang="en-US" dirty="0" smtClean="0"/>
              <a:t>Safety Director.</a:t>
            </a:r>
            <a:r>
              <a:rPr lang="en-US" baseline="0" dirty="0" smtClean="0"/>
              <a:t> Welcome </a:t>
            </a:r>
            <a:r>
              <a:rPr lang="en-US" baseline="0" dirty="0" smtClean="0"/>
              <a:t>to Ansbach! Here is the contact and location</a:t>
            </a:r>
            <a:r>
              <a:rPr lang="en-US" dirty="0" smtClean="0"/>
              <a:t> </a:t>
            </a:r>
            <a:r>
              <a:rPr lang="en-US" baseline="0" dirty="0" smtClean="0"/>
              <a:t>information for Mr. </a:t>
            </a:r>
            <a:r>
              <a:rPr lang="en-US" baseline="0" dirty="0" smtClean="0"/>
              <a:t>Korn and myself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1</a:t>
            </a:fld>
            <a:endParaRPr lang="en-US"/>
          </a:p>
        </p:txBody>
      </p:sp>
    </p:spTree>
    <p:extLst>
      <p:ext uri="{BB962C8B-B14F-4D97-AF65-F5344CB8AC3E}">
        <p14:creationId xmlns:p14="http://schemas.microsoft.com/office/powerpoint/2010/main" val="18037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Traveling in Europe can be exciting</a:t>
            </a:r>
            <a:r>
              <a:rPr lang="en-US" baseline="0" dirty="0" smtClean="0"/>
              <a:t> but you must always keep your safety in mind. Some areas are more secure than others. Register with the U.S. State Department’s Smart Traveler Enrollment Program known as STEP. You can receive email notifications regarding safety and security conditions for your planned travel locations.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10</a:t>
            </a:fld>
            <a:endParaRPr lang="en-US"/>
          </a:p>
        </p:txBody>
      </p:sp>
    </p:spTree>
    <p:extLst>
      <p:ext uri="{BB962C8B-B14F-4D97-AF65-F5344CB8AC3E}">
        <p14:creationId xmlns:p14="http://schemas.microsoft.com/office/powerpoint/2010/main" val="190275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your attention. If you have any questions, please refer to our contact</a:t>
            </a:r>
            <a:r>
              <a:rPr lang="en-US" baseline="0" dirty="0" smtClean="0"/>
              <a:t> information on the first slide. </a:t>
            </a:r>
            <a:r>
              <a:rPr lang="en-US" dirty="0" smtClean="0"/>
              <a:t>Have</a:t>
            </a:r>
            <a:r>
              <a:rPr lang="en-US" baseline="0" dirty="0" smtClean="0"/>
              <a:t> a safe overseas tour!</a:t>
            </a:r>
            <a:endParaRPr lang="en-US" dirty="0"/>
          </a:p>
        </p:txBody>
      </p:sp>
      <p:sp>
        <p:nvSpPr>
          <p:cNvPr id="4" name="Slide Number Placeholder 3"/>
          <p:cNvSpPr>
            <a:spLocks noGrp="1"/>
          </p:cNvSpPr>
          <p:nvPr>
            <p:ph type="sldNum" sz="quarter" idx="10"/>
          </p:nvPr>
        </p:nvSpPr>
        <p:spPr/>
        <p:txBody>
          <a:bodyPr/>
          <a:lstStyle/>
          <a:p>
            <a:fld id="{77F359CD-E608-40F9-B7B4-FBA4B8678889}" type="slidenum">
              <a:rPr lang="en-US" smtClean="0"/>
              <a:pPr/>
              <a:t>11</a:t>
            </a:fld>
            <a:endParaRPr lang="en-US" dirty="0"/>
          </a:p>
        </p:txBody>
      </p:sp>
    </p:spTree>
    <p:extLst>
      <p:ext uri="{BB962C8B-B14F-4D97-AF65-F5344CB8AC3E}">
        <p14:creationId xmlns:p14="http://schemas.microsoft.com/office/powerpoint/2010/main" val="388923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you complete your online driver’s training, you will see that d</a:t>
            </a:r>
            <a:r>
              <a:rPr lang="en-US" dirty="0" smtClean="0"/>
              <a:t>riving in Europe</a:t>
            </a:r>
            <a:r>
              <a:rPr lang="en-US" baseline="0" dirty="0" smtClean="0"/>
              <a:t> is a little different than driving in the U. S.  Here are a few things to remember if you experience a mechanical problem with your vehicle:</a:t>
            </a:r>
          </a:p>
          <a:p>
            <a:r>
              <a:rPr lang="en-US" baseline="0" dirty="0" smtClean="0"/>
              <a:t>1. Get as far to the right as possible. 2. Stand a safe distance from your car. 3. Put on your safety vest.  4. Set out your warning sign.</a:t>
            </a:r>
          </a:p>
          <a:p>
            <a:r>
              <a:rPr lang="en-US" baseline="0" dirty="0" smtClean="0"/>
              <a:t>To use the orange telephone posts, simply pick up the hand-piece and it will notify </a:t>
            </a:r>
            <a:r>
              <a:rPr lang="en-US" baseline="0" dirty="0" smtClean="0"/>
              <a:t>the emergency </a:t>
            </a:r>
            <a:r>
              <a:rPr lang="en-US" baseline="0" dirty="0" smtClean="0"/>
              <a:t>operator of your location. </a:t>
            </a:r>
            <a:r>
              <a:rPr lang="en-US" baseline="0" dirty="0" smtClean="0"/>
              <a:t>They will send someone out to help.</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2</a:t>
            </a:fld>
            <a:endParaRPr lang="en-US"/>
          </a:p>
        </p:txBody>
      </p:sp>
    </p:spTree>
    <p:extLst>
      <p:ext uri="{BB962C8B-B14F-4D97-AF65-F5344CB8AC3E}">
        <p14:creationId xmlns:p14="http://schemas.microsoft.com/office/powerpoint/2010/main" val="213914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Unless</a:t>
            </a:r>
            <a:r>
              <a:rPr lang="en-US" baseline="0" dirty="0" smtClean="0"/>
              <a:t> you’re new to the Army, you have probably heard quite a few “drinking and driving” safety briefings. Not much to add expect to encourage you to avoid letting it happen to you.  Same goes for drowsy driving. Get plenty of rest before heading out on long road trips.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3</a:t>
            </a:fld>
            <a:endParaRPr lang="en-US"/>
          </a:p>
        </p:txBody>
      </p:sp>
    </p:spTree>
    <p:extLst>
      <p:ext uri="{BB962C8B-B14F-4D97-AF65-F5344CB8AC3E}">
        <p14:creationId xmlns:p14="http://schemas.microsoft.com/office/powerpoint/2010/main" val="363945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t>
            </a:r>
            <a:r>
              <a:rPr lang="en-US" baseline="0" dirty="0" smtClean="0"/>
              <a:t> car seats are not compatible to European cars and vice versa. Please </a:t>
            </a:r>
            <a:r>
              <a:rPr lang="en-US" baseline="0" dirty="0" smtClean="0"/>
              <a:t>use </a:t>
            </a:r>
            <a:r>
              <a:rPr lang="en-US" baseline="0" dirty="0" smtClean="0"/>
              <a:t>the right type of car seat for your vehicle. Children must be at least 12 years old to ride in the front seat. The exception to that is if your back seat </a:t>
            </a:r>
            <a:r>
              <a:rPr lang="en-US" baseline="0" dirty="0" smtClean="0"/>
              <a:t>is </a:t>
            </a:r>
            <a:r>
              <a:rPr lang="en-US" baseline="0" dirty="0" smtClean="0"/>
              <a:t>already full of 11 years olds or younger.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4</a:t>
            </a:fld>
            <a:endParaRPr lang="en-US"/>
          </a:p>
        </p:txBody>
      </p:sp>
    </p:spTree>
    <p:extLst>
      <p:ext uri="{BB962C8B-B14F-4D97-AF65-F5344CB8AC3E}">
        <p14:creationId xmlns:p14="http://schemas.microsoft.com/office/powerpoint/2010/main" val="204766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proper motorcycle </a:t>
            </a:r>
            <a:r>
              <a:rPr lang="en-US" dirty="0" smtClean="0"/>
              <a:t>gear is always an important aspect of safe riding. </a:t>
            </a:r>
            <a:r>
              <a:rPr lang="en-US" dirty="0" smtClean="0"/>
              <a:t>Here, in U.S. Army Europe,</a:t>
            </a:r>
            <a:r>
              <a:rPr lang="en-US" baseline="0" dirty="0" smtClean="0"/>
              <a:t> </a:t>
            </a:r>
            <a:r>
              <a:rPr lang="en-US" baseline="0" dirty="0" smtClean="0"/>
              <a:t>you MUST wear a high visibility vest with integrated </a:t>
            </a:r>
            <a:r>
              <a:rPr lang="en-US" baseline="0" dirty="0" smtClean="0"/>
              <a:t>reflective </a:t>
            </a:r>
            <a:r>
              <a:rPr lang="en-US" baseline="0" dirty="0" smtClean="0"/>
              <a:t>material. For active-duty </a:t>
            </a:r>
            <a:r>
              <a:rPr lang="en-US" baseline="0" dirty="0" smtClean="0"/>
              <a:t>its </a:t>
            </a:r>
            <a:r>
              <a:rPr lang="en-US" baseline="0" dirty="0" smtClean="0"/>
              <a:t>a universal requirement. For </a:t>
            </a:r>
            <a:r>
              <a:rPr lang="en-US" baseline="0" dirty="0" smtClean="0"/>
              <a:t>DA Civilians</a:t>
            </a:r>
            <a:r>
              <a:rPr lang="en-US" baseline="0" dirty="0" smtClean="0"/>
              <a:t>, contractors and dependents it applies on U.S. installations.</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5</a:t>
            </a:fld>
            <a:endParaRPr lang="en-US"/>
          </a:p>
        </p:txBody>
      </p:sp>
    </p:spTree>
    <p:extLst>
      <p:ext uri="{BB962C8B-B14F-4D97-AF65-F5344CB8AC3E}">
        <p14:creationId xmlns:p14="http://schemas.microsoft.com/office/powerpoint/2010/main" val="210225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Grilling</a:t>
            </a:r>
            <a:r>
              <a:rPr lang="en-US" baseline="0" dirty="0" smtClean="0"/>
              <a:t> season is here! Enjoy your cookouts but please keep your focus on safety! Grills must be at least 15 feet away from all structures, overhangs and vegetation. And NEVER, EVER use gasoline to start a fire.  May every cookout bring happy and safe memories of your time in Germany.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6</a:t>
            </a:fld>
            <a:endParaRPr lang="en-US"/>
          </a:p>
        </p:txBody>
      </p:sp>
    </p:spTree>
    <p:extLst>
      <p:ext uri="{BB962C8B-B14F-4D97-AF65-F5344CB8AC3E}">
        <p14:creationId xmlns:p14="http://schemas.microsoft.com/office/powerpoint/2010/main" val="246429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Lakes and ponds in Germany never really warm up and are always a little cold. Never</a:t>
            </a:r>
            <a:r>
              <a:rPr lang="en-US" baseline="0" dirty="0" smtClean="0"/>
              <a:t> swim alone and always stay within your abilities. Non-swimmers should play it safe and always wear a personal flotation device when going into the water.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7</a:t>
            </a:fld>
            <a:endParaRPr lang="en-US"/>
          </a:p>
        </p:txBody>
      </p:sp>
    </p:spTree>
    <p:extLst>
      <p:ext uri="{BB962C8B-B14F-4D97-AF65-F5344CB8AC3E}">
        <p14:creationId xmlns:p14="http://schemas.microsoft.com/office/powerpoint/2010/main" val="187910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riding, please make sure that your bike meets all of the German safety requirements</a:t>
            </a:r>
            <a:r>
              <a:rPr lang="en-US" baseline="0" dirty="0" smtClean="0"/>
              <a:t>. Always wear a helmet and bright colored or reflective clothing.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8</a:t>
            </a:fld>
            <a:endParaRPr lang="en-US"/>
          </a:p>
        </p:txBody>
      </p:sp>
    </p:spTree>
    <p:extLst>
      <p:ext uri="{BB962C8B-B14F-4D97-AF65-F5344CB8AC3E}">
        <p14:creationId xmlns:p14="http://schemas.microsoft.com/office/powerpoint/2010/main" val="376742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parts of Germany</a:t>
            </a:r>
            <a:r>
              <a:rPr lang="en-US" baseline="0" dirty="0" smtClean="0"/>
              <a:t> have forests that contain wildlife. Should you encounter any, stay away from them.  Ticks are common here so avoid walking through tall grass and weeds.  Oak </a:t>
            </a:r>
            <a:r>
              <a:rPr lang="en-US" baseline="0" dirty="0" err="1" smtClean="0"/>
              <a:t>Processionary</a:t>
            </a:r>
            <a:r>
              <a:rPr lang="en-US" baseline="0" dirty="0" smtClean="0"/>
              <a:t> Caterpillars are also found in the woods.  Avoid their nests and do not disturb them. </a:t>
            </a:r>
            <a:endParaRPr lang="en-US" dirty="0"/>
          </a:p>
        </p:txBody>
      </p:sp>
      <p:sp>
        <p:nvSpPr>
          <p:cNvPr id="4" name="Slide Number Placeholder 3"/>
          <p:cNvSpPr>
            <a:spLocks noGrp="1"/>
          </p:cNvSpPr>
          <p:nvPr>
            <p:ph type="sldNum" sz="quarter" idx="10"/>
          </p:nvPr>
        </p:nvSpPr>
        <p:spPr/>
        <p:txBody>
          <a:bodyPr/>
          <a:lstStyle/>
          <a:p>
            <a:fld id="{4FD72B78-E705-45B5-B5A1-653117630EA9}" type="slidenum">
              <a:rPr lang="en-US" smtClean="0"/>
              <a:pPr/>
              <a:t>9</a:t>
            </a:fld>
            <a:endParaRPr lang="en-US"/>
          </a:p>
        </p:txBody>
      </p:sp>
    </p:spTree>
    <p:extLst>
      <p:ext uri="{BB962C8B-B14F-4D97-AF65-F5344CB8AC3E}">
        <p14:creationId xmlns:p14="http://schemas.microsoft.com/office/powerpoint/2010/main" val="31649444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89DFEC97-7181-4C5A-BB0D-71AC795562AE}"/>
              </a:ext>
            </a:extLst>
          </p:cNvPr>
          <p:cNvSpPr>
            <a:spLocks noGrp="1"/>
          </p:cNvSpPr>
          <p:nvPr>
            <p:ph type="sldNum" sz="quarter" idx="12"/>
          </p:nvPr>
        </p:nvSpPr>
        <p:spPr>
          <a:xfrm>
            <a:off x="6055020" y="5053348"/>
            <a:ext cx="367637" cy="344700"/>
          </a:xfrm>
          <a:prstGeom prst="rect">
            <a:avLst/>
          </a:prstGeom>
        </p:spPr>
        <p:txBody>
          <a:bodyPr/>
          <a:lstStyle>
            <a:lvl1pPr>
              <a:defRPr>
                <a:solidFill>
                  <a:schemeClr val="tx1"/>
                </a:solidFill>
                <a:latin typeface=" Arial"/>
              </a:defRPr>
            </a:lvl1pPr>
          </a:lstStyle>
          <a:p>
            <a:fld id="{C061E1CF-EE26-4FC8-BE28-51ED5FECD43D}" type="slidenum">
              <a:rPr lang="en-US" smtClean="0"/>
              <a:pPr/>
              <a:t>‹#›</a:t>
            </a:fld>
            <a:endParaRPr lang="en-US" dirty="0"/>
          </a:p>
        </p:txBody>
      </p:sp>
      <p:pic>
        <p:nvPicPr>
          <p:cNvPr id="5" name="Picture 4">
            <a:extLst>
              <a:ext uri="{FF2B5EF4-FFF2-40B4-BE49-F238E27FC236}">
                <a16:creationId xmlns:a16="http://schemas.microsoft.com/office/drawing/2014/main" id="{89E9E5AF-4B20-4C9C-A271-09B8E23050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98"/>
            <a:ext cx="9144000" cy="611404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a:bevelB w="133350"/>
          </a:sp3d>
        </p:spPr>
      </p:pic>
      <p:sp>
        <p:nvSpPr>
          <p:cNvPr id="7" name="Rectangle 6">
            <a:extLst>
              <a:ext uri="{FF2B5EF4-FFF2-40B4-BE49-F238E27FC236}">
                <a16:creationId xmlns:a16="http://schemas.microsoft.com/office/drawing/2014/main" id="{29D325A9-7770-4FEB-B051-0CDC63EA134A}"/>
              </a:ext>
            </a:extLst>
          </p:cNvPr>
          <p:cNvSpPr/>
          <p:nvPr userDrawn="1"/>
        </p:nvSpPr>
        <p:spPr>
          <a:xfrm>
            <a:off x="0" y="4100945"/>
            <a:ext cx="9144000" cy="27570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rial"/>
            </a:endParaRPr>
          </a:p>
        </p:txBody>
      </p:sp>
      <p:grpSp>
        <p:nvGrpSpPr>
          <p:cNvPr id="8" name="Group 7">
            <a:extLst>
              <a:ext uri="{FF2B5EF4-FFF2-40B4-BE49-F238E27FC236}">
                <a16:creationId xmlns:a16="http://schemas.microsoft.com/office/drawing/2014/main" id="{E7D799A2-48F8-4755-AD2B-1358C951AB34}"/>
              </a:ext>
            </a:extLst>
          </p:cNvPr>
          <p:cNvGrpSpPr/>
          <p:nvPr userDrawn="1"/>
        </p:nvGrpSpPr>
        <p:grpSpPr>
          <a:xfrm>
            <a:off x="4364413" y="3474662"/>
            <a:ext cx="4779587" cy="2972776"/>
            <a:chOff x="4364413" y="3474662"/>
            <a:chExt cx="4779587" cy="2972776"/>
          </a:xfrm>
        </p:grpSpPr>
        <p:pic>
          <p:nvPicPr>
            <p:cNvPr id="9" name="Picture 8">
              <a:extLst>
                <a:ext uri="{FF2B5EF4-FFF2-40B4-BE49-F238E27FC236}">
                  <a16:creationId xmlns:a16="http://schemas.microsoft.com/office/drawing/2014/main" id="{C60941AF-CC0A-4B82-B8A0-EA63DDA615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8768" y="5574014"/>
              <a:ext cx="1134000" cy="731520"/>
            </a:xfrm>
            <a:prstGeom prst="rect">
              <a:avLst/>
            </a:prstGeom>
            <a:effectLst>
              <a:softEdge rad="38100"/>
            </a:effectLst>
          </p:spPr>
        </p:pic>
        <p:pic>
          <p:nvPicPr>
            <p:cNvPr id="10" name="Picture 9">
              <a:extLst>
                <a:ext uri="{FF2B5EF4-FFF2-40B4-BE49-F238E27FC236}">
                  <a16:creationId xmlns:a16="http://schemas.microsoft.com/office/drawing/2014/main" id="{63588A76-9696-42CD-A1AF-11A5FE240D8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7582403" y="4452790"/>
              <a:ext cx="945934" cy="893832"/>
            </a:xfrm>
            <a:prstGeom prst="rect">
              <a:avLst/>
            </a:prstGeom>
            <a:effectLst>
              <a:softEdge rad="38100"/>
            </a:effectLst>
          </p:spPr>
        </p:pic>
        <p:pic>
          <p:nvPicPr>
            <p:cNvPr id="11" name="Picture 10">
              <a:extLst>
                <a:ext uri="{FF2B5EF4-FFF2-40B4-BE49-F238E27FC236}">
                  <a16:creationId xmlns:a16="http://schemas.microsoft.com/office/drawing/2014/main" id="{55B5DBEC-5C42-4FC6-B65C-FC4C27826D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83251" y="3475991"/>
              <a:ext cx="1124584" cy="731520"/>
            </a:xfrm>
            <a:prstGeom prst="rect">
              <a:avLst/>
            </a:prstGeom>
            <a:effectLst>
              <a:softEdge rad="38100"/>
            </a:effectLst>
          </p:spPr>
        </p:pic>
        <p:pic>
          <p:nvPicPr>
            <p:cNvPr id="12" name="Picture 11">
              <a:extLst>
                <a:ext uri="{FF2B5EF4-FFF2-40B4-BE49-F238E27FC236}">
                  <a16:creationId xmlns:a16="http://schemas.microsoft.com/office/drawing/2014/main" id="{B8B303AA-FBE2-4D59-B2BC-E79EB5B75BB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20657" y="4426733"/>
              <a:ext cx="1017731" cy="954643"/>
            </a:xfrm>
            <a:prstGeom prst="rect">
              <a:avLst/>
            </a:prstGeom>
            <a:effectLst>
              <a:softEdge rad="38100"/>
            </a:effectLst>
          </p:spPr>
        </p:pic>
        <p:pic>
          <p:nvPicPr>
            <p:cNvPr id="13" name="Picture 12">
              <a:extLst>
                <a:ext uri="{FF2B5EF4-FFF2-40B4-BE49-F238E27FC236}">
                  <a16:creationId xmlns:a16="http://schemas.microsoft.com/office/drawing/2014/main" id="{2FCB45A4-9A41-4CF7-B91A-F7E2279F753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941392" y="5563286"/>
              <a:ext cx="1202608" cy="731520"/>
            </a:xfrm>
            <a:prstGeom prst="rect">
              <a:avLst/>
            </a:prstGeom>
            <a:effectLst>
              <a:softEdge rad="38100"/>
            </a:effectLst>
          </p:spPr>
        </p:pic>
        <p:pic>
          <p:nvPicPr>
            <p:cNvPr id="14" name="Picture 13">
              <a:extLst>
                <a:ext uri="{FF2B5EF4-FFF2-40B4-BE49-F238E27FC236}">
                  <a16:creationId xmlns:a16="http://schemas.microsoft.com/office/drawing/2014/main" id="{1DD8754D-8B1C-47A7-ABA8-6F4068DFFE7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64413" y="3474662"/>
              <a:ext cx="1279856" cy="731520"/>
            </a:xfrm>
            <a:prstGeom prst="rect">
              <a:avLst/>
            </a:prstGeom>
            <a:effectLst>
              <a:softEdge rad="38100"/>
            </a:effectLst>
          </p:spPr>
        </p:pic>
        <p:pic>
          <p:nvPicPr>
            <p:cNvPr id="15" name="Picture 14">
              <a:extLst>
                <a:ext uri="{FF2B5EF4-FFF2-40B4-BE49-F238E27FC236}">
                  <a16:creationId xmlns:a16="http://schemas.microsoft.com/office/drawing/2014/main" id="{885EFCF0-8079-45B9-B131-DDF3F5A10E7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871174" y="3475991"/>
              <a:ext cx="1124584" cy="731520"/>
            </a:xfrm>
            <a:prstGeom prst="rect">
              <a:avLst/>
            </a:prstGeom>
            <a:effectLst>
              <a:softEdge rad="38100"/>
            </a:effectLst>
          </p:spPr>
        </p:pic>
        <p:pic>
          <p:nvPicPr>
            <p:cNvPr id="16" name="Picture 15">
              <a:extLst>
                <a:ext uri="{FF2B5EF4-FFF2-40B4-BE49-F238E27FC236}">
                  <a16:creationId xmlns:a16="http://schemas.microsoft.com/office/drawing/2014/main" id="{0BB247F5-C2F1-4BF7-86C8-43C6AC18ECB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392495" y="5575682"/>
              <a:ext cx="1246368" cy="731520"/>
            </a:xfrm>
            <a:prstGeom prst="rect">
              <a:avLst/>
            </a:prstGeom>
            <a:effectLst>
              <a:softEdge rad="38100"/>
            </a:effectLst>
          </p:spPr>
        </p:pic>
        <p:pic>
          <p:nvPicPr>
            <p:cNvPr id="17" name="Picture 16">
              <a:extLst>
                <a:ext uri="{FF2B5EF4-FFF2-40B4-BE49-F238E27FC236}">
                  <a16:creationId xmlns:a16="http://schemas.microsoft.com/office/drawing/2014/main" id="{B715416C-67DE-4E4F-9993-0592B11CA22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668566" y="3475991"/>
              <a:ext cx="1202608" cy="731520"/>
            </a:xfrm>
            <a:prstGeom prst="rect">
              <a:avLst/>
            </a:prstGeom>
            <a:effectLst>
              <a:softEdge rad="38100"/>
            </a:effectLst>
          </p:spPr>
        </p:pic>
        <p:pic>
          <p:nvPicPr>
            <p:cNvPr id="18" name="Picture 17">
              <a:extLst>
                <a:ext uri="{FF2B5EF4-FFF2-40B4-BE49-F238E27FC236}">
                  <a16:creationId xmlns:a16="http://schemas.microsoft.com/office/drawing/2014/main" id="{7D0389A2-AF1F-475D-923B-75A42F6B2B1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468920" y="4426739"/>
              <a:ext cx="1096490" cy="954643"/>
            </a:xfrm>
            <a:prstGeom prst="rect">
              <a:avLst/>
            </a:prstGeom>
            <a:effectLst>
              <a:softEdge rad="38100"/>
            </a:effectLst>
          </p:spPr>
        </p:pic>
        <p:pic>
          <p:nvPicPr>
            <p:cNvPr id="19" name="Picture 18">
              <a:extLst>
                <a:ext uri="{FF2B5EF4-FFF2-40B4-BE49-F238E27FC236}">
                  <a16:creationId xmlns:a16="http://schemas.microsoft.com/office/drawing/2014/main" id="{DFFB1311-1D4C-4E9E-B23F-ABA3BCC9A8D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609433" y="5573839"/>
              <a:ext cx="1243576" cy="731520"/>
            </a:xfrm>
            <a:prstGeom prst="rect">
              <a:avLst/>
            </a:prstGeom>
            <a:effectLst>
              <a:softEdge rad="38100"/>
            </a:effectLst>
          </p:spPr>
        </p:pic>
        <p:sp>
          <p:nvSpPr>
            <p:cNvPr id="20" name="TextBox 19">
              <a:extLst>
                <a:ext uri="{FF2B5EF4-FFF2-40B4-BE49-F238E27FC236}">
                  <a16:creationId xmlns:a16="http://schemas.microsoft.com/office/drawing/2014/main" id="{F0761BBB-7F8D-4FD1-B610-4D85DAD5C3B0}"/>
                </a:ext>
              </a:extLst>
            </p:cNvPr>
            <p:cNvSpPr txBox="1"/>
            <p:nvPr/>
          </p:nvSpPr>
          <p:spPr>
            <a:xfrm>
              <a:off x="4392495" y="4119092"/>
              <a:ext cx="1216938" cy="230832"/>
            </a:xfrm>
            <a:prstGeom prst="rect">
              <a:avLst/>
            </a:prstGeom>
            <a:noFill/>
          </p:spPr>
          <p:txBody>
            <a:bodyPr wrap="square" rtlCol="0">
              <a:spAutoFit/>
            </a:bodyPr>
            <a:lstStyle/>
            <a:p>
              <a:pPr algn="ctr"/>
              <a:r>
                <a:rPr lang="en-US" sz="900" b="1" dirty="0" err="1">
                  <a:solidFill>
                    <a:schemeClr val="bg1"/>
                  </a:solidFill>
                  <a:latin typeface=" Arial"/>
                </a:rPr>
                <a:t>Katterbach</a:t>
              </a:r>
              <a:endParaRPr lang="en-US" sz="900" b="1" dirty="0">
                <a:solidFill>
                  <a:schemeClr val="bg1"/>
                </a:solidFill>
                <a:latin typeface=" Arial"/>
              </a:endParaRPr>
            </a:p>
          </p:txBody>
        </p:sp>
        <p:sp>
          <p:nvSpPr>
            <p:cNvPr id="21" name="TextBox 20">
              <a:extLst>
                <a:ext uri="{FF2B5EF4-FFF2-40B4-BE49-F238E27FC236}">
                  <a16:creationId xmlns:a16="http://schemas.microsoft.com/office/drawing/2014/main" id="{6CAD0C3F-19CD-44F7-BCE6-E330492BF7E8}"/>
                </a:ext>
              </a:extLst>
            </p:cNvPr>
            <p:cNvSpPr txBox="1"/>
            <p:nvPr/>
          </p:nvSpPr>
          <p:spPr>
            <a:xfrm>
              <a:off x="5714923" y="4119805"/>
              <a:ext cx="1120086" cy="230832"/>
            </a:xfrm>
            <a:prstGeom prst="rect">
              <a:avLst/>
            </a:prstGeom>
            <a:noFill/>
          </p:spPr>
          <p:txBody>
            <a:bodyPr wrap="square" rtlCol="0">
              <a:spAutoFit/>
            </a:bodyPr>
            <a:lstStyle/>
            <a:p>
              <a:pPr algn="ctr"/>
              <a:r>
                <a:rPr lang="en-US" sz="900" b="1" dirty="0">
                  <a:solidFill>
                    <a:schemeClr val="bg1"/>
                  </a:solidFill>
                  <a:latin typeface=" Arial"/>
                </a:rPr>
                <a:t>Barton</a:t>
              </a:r>
            </a:p>
          </p:txBody>
        </p:sp>
        <p:sp>
          <p:nvSpPr>
            <p:cNvPr id="22" name="TextBox 21">
              <a:extLst>
                <a:ext uri="{FF2B5EF4-FFF2-40B4-BE49-F238E27FC236}">
                  <a16:creationId xmlns:a16="http://schemas.microsoft.com/office/drawing/2014/main" id="{AC36F789-1D8E-4F06-AFD7-886953EAFFA9}"/>
                </a:ext>
              </a:extLst>
            </p:cNvPr>
            <p:cNvSpPr txBox="1"/>
            <p:nvPr/>
          </p:nvSpPr>
          <p:spPr>
            <a:xfrm>
              <a:off x="4392494" y="6212854"/>
              <a:ext cx="1188597" cy="230832"/>
            </a:xfrm>
            <a:prstGeom prst="rect">
              <a:avLst/>
            </a:prstGeom>
            <a:noFill/>
          </p:spPr>
          <p:txBody>
            <a:bodyPr wrap="square" rtlCol="0">
              <a:spAutoFit/>
            </a:bodyPr>
            <a:lstStyle/>
            <a:p>
              <a:pPr algn="ctr"/>
              <a:r>
                <a:rPr lang="en-US" sz="900" b="1" dirty="0">
                  <a:solidFill>
                    <a:schemeClr val="bg1"/>
                  </a:solidFill>
                  <a:latin typeface=" Arial"/>
                </a:rPr>
                <a:t>Shipton</a:t>
              </a:r>
            </a:p>
          </p:txBody>
        </p:sp>
        <p:sp>
          <p:nvSpPr>
            <p:cNvPr id="23" name="TextBox 22">
              <a:extLst>
                <a:ext uri="{FF2B5EF4-FFF2-40B4-BE49-F238E27FC236}">
                  <a16:creationId xmlns:a16="http://schemas.microsoft.com/office/drawing/2014/main" id="{750A4A1C-CFF1-4689-827E-ABBDCA95C68B}"/>
                </a:ext>
              </a:extLst>
            </p:cNvPr>
            <p:cNvSpPr txBox="1"/>
            <p:nvPr/>
          </p:nvSpPr>
          <p:spPr>
            <a:xfrm>
              <a:off x="5638863" y="6216606"/>
              <a:ext cx="1150650" cy="230832"/>
            </a:xfrm>
            <a:prstGeom prst="rect">
              <a:avLst/>
            </a:prstGeom>
            <a:noFill/>
          </p:spPr>
          <p:txBody>
            <a:bodyPr wrap="square" rtlCol="0">
              <a:spAutoFit/>
            </a:bodyPr>
            <a:lstStyle/>
            <a:p>
              <a:pPr algn="ctr"/>
              <a:r>
                <a:rPr lang="en-US" sz="900" b="1" dirty="0" err="1">
                  <a:solidFill>
                    <a:schemeClr val="bg1"/>
                  </a:solidFill>
                  <a:latin typeface=" Arial"/>
                </a:rPr>
                <a:t>Bleidorn</a:t>
              </a:r>
              <a:endParaRPr lang="en-US" sz="900" b="1" dirty="0">
                <a:solidFill>
                  <a:schemeClr val="bg1"/>
                </a:solidFill>
                <a:latin typeface=" Arial"/>
              </a:endParaRPr>
            </a:p>
          </p:txBody>
        </p:sp>
        <p:sp>
          <p:nvSpPr>
            <p:cNvPr id="24" name="TextBox 23">
              <a:extLst>
                <a:ext uri="{FF2B5EF4-FFF2-40B4-BE49-F238E27FC236}">
                  <a16:creationId xmlns:a16="http://schemas.microsoft.com/office/drawing/2014/main" id="{8FC3CA44-4066-4C4C-B232-98D7542E1DE2}"/>
                </a:ext>
              </a:extLst>
            </p:cNvPr>
            <p:cNvSpPr txBox="1"/>
            <p:nvPr/>
          </p:nvSpPr>
          <p:spPr>
            <a:xfrm>
              <a:off x="6847285" y="6206279"/>
              <a:ext cx="1062314" cy="230832"/>
            </a:xfrm>
            <a:prstGeom prst="rect">
              <a:avLst/>
            </a:prstGeom>
            <a:noFill/>
          </p:spPr>
          <p:txBody>
            <a:bodyPr wrap="square" rtlCol="0">
              <a:spAutoFit/>
            </a:bodyPr>
            <a:lstStyle/>
            <a:p>
              <a:pPr algn="ctr"/>
              <a:r>
                <a:rPr lang="en-US" sz="900" b="1" dirty="0" err="1">
                  <a:solidFill>
                    <a:schemeClr val="bg1"/>
                  </a:solidFill>
                  <a:latin typeface=" Arial"/>
                </a:rPr>
                <a:t>Storck</a:t>
              </a:r>
              <a:r>
                <a:rPr lang="en-US" sz="900" b="1" dirty="0">
                  <a:solidFill>
                    <a:schemeClr val="bg1"/>
                  </a:solidFill>
                  <a:latin typeface=" Arial"/>
                </a:rPr>
                <a:t> </a:t>
              </a:r>
            </a:p>
          </p:txBody>
        </p:sp>
        <p:sp>
          <p:nvSpPr>
            <p:cNvPr id="25" name="TextBox 24">
              <a:extLst>
                <a:ext uri="{FF2B5EF4-FFF2-40B4-BE49-F238E27FC236}">
                  <a16:creationId xmlns:a16="http://schemas.microsoft.com/office/drawing/2014/main" id="{164B213C-79A8-4208-B450-54809FDB590A}"/>
                </a:ext>
              </a:extLst>
            </p:cNvPr>
            <p:cNvSpPr txBox="1"/>
            <p:nvPr/>
          </p:nvSpPr>
          <p:spPr>
            <a:xfrm>
              <a:off x="7974601" y="6212854"/>
              <a:ext cx="1133234" cy="230832"/>
            </a:xfrm>
            <a:prstGeom prst="rect">
              <a:avLst/>
            </a:prstGeom>
            <a:noFill/>
          </p:spPr>
          <p:txBody>
            <a:bodyPr wrap="square" rtlCol="0">
              <a:spAutoFit/>
            </a:bodyPr>
            <a:lstStyle/>
            <a:p>
              <a:pPr algn="ctr"/>
              <a:r>
                <a:rPr lang="en-US" sz="900" b="1" dirty="0">
                  <a:solidFill>
                    <a:schemeClr val="bg1"/>
                  </a:solidFill>
                  <a:latin typeface=" Arial"/>
                </a:rPr>
                <a:t>Franken</a:t>
              </a:r>
            </a:p>
          </p:txBody>
        </p:sp>
        <p:sp>
          <p:nvSpPr>
            <p:cNvPr id="26" name="TextBox 25">
              <a:extLst>
                <a:ext uri="{FF2B5EF4-FFF2-40B4-BE49-F238E27FC236}">
                  <a16:creationId xmlns:a16="http://schemas.microsoft.com/office/drawing/2014/main" id="{76BDCD5F-B0DC-483D-A44E-3247EA7DA975}"/>
                </a:ext>
              </a:extLst>
            </p:cNvPr>
            <p:cNvSpPr txBox="1"/>
            <p:nvPr/>
          </p:nvSpPr>
          <p:spPr>
            <a:xfrm>
              <a:off x="6895470" y="4121126"/>
              <a:ext cx="1048581" cy="230832"/>
            </a:xfrm>
            <a:prstGeom prst="rect">
              <a:avLst/>
            </a:prstGeom>
            <a:noFill/>
          </p:spPr>
          <p:txBody>
            <a:bodyPr wrap="square" rtlCol="0">
              <a:spAutoFit/>
            </a:bodyPr>
            <a:lstStyle/>
            <a:p>
              <a:pPr algn="ctr"/>
              <a:r>
                <a:rPr lang="en-US" sz="900" b="1" dirty="0">
                  <a:solidFill>
                    <a:schemeClr val="bg1"/>
                  </a:solidFill>
                  <a:latin typeface=" Arial"/>
                </a:rPr>
                <a:t>Bismarck</a:t>
              </a:r>
            </a:p>
          </p:txBody>
        </p:sp>
        <p:sp>
          <p:nvSpPr>
            <p:cNvPr id="27" name="TextBox 26">
              <a:extLst>
                <a:ext uri="{FF2B5EF4-FFF2-40B4-BE49-F238E27FC236}">
                  <a16:creationId xmlns:a16="http://schemas.microsoft.com/office/drawing/2014/main" id="{0729D3F5-BB9A-49CF-AF09-9BED15DED3F0}"/>
                </a:ext>
              </a:extLst>
            </p:cNvPr>
            <p:cNvSpPr txBox="1"/>
            <p:nvPr/>
          </p:nvSpPr>
          <p:spPr>
            <a:xfrm>
              <a:off x="8002327" y="4124652"/>
              <a:ext cx="1048581" cy="230832"/>
            </a:xfrm>
            <a:prstGeom prst="rect">
              <a:avLst/>
            </a:prstGeom>
            <a:noFill/>
          </p:spPr>
          <p:txBody>
            <a:bodyPr wrap="square" rtlCol="0">
              <a:spAutoFit/>
            </a:bodyPr>
            <a:lstStyle/>
            <a:p>
              <a:pPr algn="ctr"/>
              <a:r>
                <a:rPr lang="en-US" sz="900" b="1" dirty="0">
                  <a:solidFill>
                    <a:schemeClr val="bg1"/>
                  </a:solidFill>
                  <a:latin typeface=" Arial"/>
                </a:rPr>
                <a:t>NSTA-Bulgaria</a:t>
              </a:r>
            </a:p>
          </p:txBody>
        </p:sp>
        <p:sp>
          <p:nvSpPr>
            <p:cNvPr id="28" name="TextBox 27">
              <a:extLst>
                <a:ext uri="{FF2B5EF4-FFF2-40B4-BE49-F238E27FC236}">
                  <a16:creationId xmlns:a16="http://schemas.microsoft.com/office/drawing/2014/main" id="{65608A77-8537-48FB-B42E-E78F1CDADF03}"/>
                </a:ext>
              </a:extLst>
            </p:cNvPr>
            <p:cNvSpPr txBox="1"/>
            <p:nvPr/>
          </p:nvSpPr>
          <p:spPr>
            <a:xfrm>
              <a:off x="5420657" y="5293517"/>
              <a:ext cx="999192" cy="230832"/>
            </a:xfrm>
            <a:prstGeom prst="rect">
              <a:avLst/>
            </a:prstGeom>
            <a:noFill/>
          </p:spPr>
          <p:txBody>
            <a:bodyPr wrap="square" rtlCol="0">
              <a:spAutoFit/>
            </a:bodyPr>
            <a:lstStyle/>
            <a:p>
              <a:pPr algn="ctr"/>
              <a:r>
                <a:rPr lang="en-US" sz="900" b="1" dirty="0" err="1">
                  <a:solidFill>
                    <a:schemeClr val="bg1"/>
                  </a:solidFill>
                  <a:latin typeface=" Arial"/>
                </a:rPr>
                <a:t>Urlas</a:t>
              </a:r>
              <a:endParaRPr lang="en-US" sz="900" b="1" dirty="0">
                <a:solidFill>
                  <a:schemeClr val="bg1"/>
                </a:solidFill>
                <a:latin typeface=" Arial"/>
              </a:endParaRPr>
            </a:p>
          </p:txBody>
        </p:sp>
        <p:sp>
          <p:nvSpPr>
            <p:cNvPr id="29" name="TextBox 28">
              <a:extLst>
                <a:ext uri="{FF2B5EF4-FFF2-40B4-BE49-F238E27FC236}">
                  <a16:creationId xmlns:a16="http://schemas.microsoft.com/office/drawing/2014/main" id="{CD6074D0-CD6B-4C1A-8A14-13F50F2090C5}"/>
                </a:ext>
              </a:extLst>
            </p:cNvPr>
            <p:cNvSpPr txBox="1"/>
            <p:nvPr/>
          </p:nvSpPr>
          <p:spPr>
            <a:xfrm>
              <a:off x="6469352" y="5296546"/>
              <a:ext cx="1126590" cy="230832"/>
            </a:xfrm>
            <a:prstGeom prst="rect">
              <a:avLst/>
            </a:prstGeom>
            <a:noFill/>
          </p:spPr>
          <p:txBody>
            <a:bodyPr wrap="square" rtlCol="0">
              <a:spAutoFit/>
            </a:bodyPr>
            <a:lstStyle/>
            <a:p>
              <a:pPr algn="ctr"/>
              <a:r>
                <a:rPr lang="en-US" sz="900" b="1" dirty="0" err="1">
                  <a:solidFill>
                    <a:schemeClr val="bg1"/>
                  </a:solidFill>
                  <a:latin typeface=" Arial"/>
                </a:rPr>
                <a:t>Oberdachstetten</a:t>
              </a:r>
              <a:endParaRPr lang="en-US" sz="900" b="1" dirty="0">
                <a:solidFill>
                  <a:schemeClr val="bg1"/>
                </a:solidFill>
                <a:latin typeface=" Arial"/>
              </a:endParaRPr>
            </a:p>
          </p:txBody>
        </p:sp>
        <p:sp>
          <p:nvSpPr>
            <p:cNvPr id="30" name="TextBox 29">
              <a:extLst>
                <a:ext uri="{FF2B5EF4-FFF2-40B4-BE49-F238E27FC236}">
                  <a16:creationId xmlns:a16="http://schemas.microsoft.com/office/drawing/2014/main" id="{51315A6A-5FB2-4506-897C-A96FAA33DD90}"/>
                </a:ext>
              </a:extLst>
            </p:cNvPr>
            <p:cNvSpPr txBox="1"/>
            <p:nvPr/>
          </p:nvSpPr>
          <p:spPr>
            <a:xfrm>
              <a:off x="7680182" y="5291718"/>
              <a:ext cx="930418" cy="230832"/>
            </a:xfrm>
            <a:prstGeom prst="rect">
              <a:avLst/>
            </a:prstGeom>
            <a:noFill/>
          </p:spPr>
          <p:txBody>
            <a:bodyPr wrap="square" rtlCol="0">
              <a:spAutoFit/>
            </a:bodyPr>
            <a:lstStyle/>
            <a:p>
              <a:pPr algn="ctr"/>
              <a:r>
                <a:rPr lang="en-US" sz="900" b="1" dirty="0">
                  <a:solidFill>
                    <a:schemeClr val="bg1"/>
                  </a:solidFill>
                  <a:latin typeface=" Arial"/>
                </a:rPr>
                <a:t>MK-Romania</a:t>
              </a:r>
            </a:p>
          </p:txBody>
        </p:sp>
      </p:grpSp>
      <p:grpSp>
        <p:nvGrpSpPr>
          <p:cNvPr id="31" name="Group 30"/>
          <p:cNvGrpSpPr/>
          <p:nvPr userDrawn="1"/>
        </p:nvGrpSpPr>
        <p:grpSpPr>
          <a:xfrm>
            <a:off x="655476" y="26956"/>
            <a:ext cx="7431521" cy="1471680"/>
            <a:chOff x="655476" y="26956"/>
            <a:chExt cx="7431521" cy="1471680"/>
          </a:xfrm>
        </p:grpSpPr>
        <p:sp>
          <p:nvSpPr>
            <p:cNvPr id="32" name="Rectangle 31">
              <a:extLst>
                <a:ext uri="{FF2B5EF4-FFF2-40B4-BE49-F238E27FC236}">
                  <a16:creationId xmlns:a16="http://schemas.microsoft.com/office/drawing/2014/main" id="{79AA83CB-75C0-40BC-89E1-8D3CCAAC5C31}"/>
                </a:ext>
              </a:extLst>
            </p:cNvPr>
            <p:cNvSpPr/>
            <p:nvPr/>
          </p:nvSpPr>
          <p:spPr>
            <a:xfrm>
              <a:off x="655476" y="26956"/>
              <a:ext cx="5814349" cy="923330"/>
            </a:xfrm>
            <a:prstGeom prst="rect">
              <a:avLst/>
            </a:prstGeom>
            <a:noFill/>
            <a:ln w="19050">
              <a:no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latin typeface=" Arial"/>
                </a:rPr>
                <a:t>USAG ANSBACH</a:t>
              </a:r>
            </a:p>
          </p:txBody>
        </p:sp>
        <p:grpSp>
          <p:nvGrpSpPr>
            <p:cNvPr id="35" name="Group 2"/>
            <p:cNvGrpSpPr>
              <a:grpSpLocks/>
            </p:cNvGrpSpPr>
            <p:nvPr/>
          </p:nvGrpSpPr>
          <p:grpSpPr bwMode="auto">
            <a:xfrm>
              <a:off x="1304612" y="657164"/>
              <a:ext cx="6782385" cy="841472"/>
              <a:chOff x="106909320" y="109533738"/>
              <a:chExt cx="6875254" cy="840665"/>
            </a:xfrm>
          </p:grpSpPr>
          <p:sp>
            <p:nvSpPr>
              <p:cNvPr id="36" name="Text Box 3"/>
              <p:cNvSpPr txBox="1">
                <a:spLocks noChangeArrowheads="1"/>
              </p:cNvSpPr>
              <p:nvPr/>
            </p:nvSpPr>
            <p:spPr bwMode="auto">
              <a:xfrm>
                <a:off x="106909320" y="109698868"/>
                <a:ext cx="6875254" cy="6755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a:ln>
                      <a:noFill/>
                    </a:ln>
                    <a:solidFill>
                      <a:srgbClr val="000000"/>
                    </a:solidFill>
                    <a:effectLst/>
                    <a:latin typeface="Forte" panose="03060902040502070203" pitchFamily="66" charset="0"/>
                  </a:rPr>
                  <a:t>The         Hometown in Europe!</a:t>
                </a:r>
                <a:endParaRPr kumimoji="0" lang="en-US" altLang="en-US" sz="3500" b="0" i="0" u="none" strike="noStrike" cap="none" normalizeH="0" baseline="0" dirty="0">
                  <a:ln>
                    <a:noFill/>
                  </a:ln>
                  <a:solidFill>
                    <a:schemeClr val="tx1"/>
                  </a:solidFill>
                  <a:effectLst/>
                  <a:latin typeface="Arial" panose="020B0604020202020204" pitchFamily="34" charset="0"/>
                </a:endParaRPr>
              </a:p>
            </p:txBody>
          </p:sp>
          <p:sp>
            <p:nvSpPr>
              <p:cNvPr id="37" name="Text Box 4"/>
              <p:cNvSpPr txBox="1">
                <a:spLocks noChangeArrowheads="1"/>
              </p:cNvSpPr>
              <p:nvPr/>
            </p:nvSpPr>
            <p:spPr bwMode="auto">
              <a:xfrm rot="20725157">
                <a:off x="107605070" y="109533738"/>
                <a:ext cx="1706191" cy="8230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a:ln>
                      <a:noFill/>
                    </a:ln>
                    <a:solidFill>
                      <a:srgbClr val="FF0000"/>
                    </a:solidFill>
                    <a:effectLst/>
                    <a:latin typeface="Forte" panose="03060902040502070203" pitchFamily="66" charset="0"/>
                  </a:rPr>
                  <a:t>BEST</a:t>
                </a:r>
                <a:endParaRPr kumimoji="0" lang="en-US" altLang="en-US" sz="3500" b="0" i="0" u="none" strike="noStrike" cap="none" normalizeH="0" baseline="0" dirty="0">
                  <a:ln>
                    <a:noFill/>
                  </a:ln>
                  <a:solidFill>
                    <a:schemeClr val="tx1"/>
                  </a:solidFill>
                  <a:effectLst/>
                  <a:latin typeface="Arial" panose="020B0604020202020204" pitchFamily="34" charset="0"/>
                </a:endParaRPr>
              </a:p>
            </p:txBody>
          </p:sp>
        </p:grpSp>
      </p:grpSp>
      <p:sp>
        <p:nvSpPr>
          <p:cNvPr id="38" name="TextBox 37"/>
          <p:cNvSpPr txBox="1"/>
          <p:nvPr userDrawn="1"/>
        </p:nvSpPr>
        <p:spPr>
          <a:xfrm>
            <a:off x="3911402" y="0"/>
            <a:ext cx="1321196" cy="276999"/>
          </a:xfrm>
          <a:prstGeom prst="rect">
            <a:avLst/>
          </a:prstGeom>
          <a:noFill/>
        </p:spPr>
        <p:txBody>
          <a:bodyPr wrap="none" rtlCol="0">
            <a:spAutoFit/>
          </a:bodyPr>
          <a:lstStyle/>
          <a:p>
            <a:r>
              <a:rPr lang="en-US" sz="1200" b="1" dirty="0">
                <a:solidFill>
                  <a:srgbClr val="00B050"/>
                </a:solidFill>
                <a:latin typeface="Arial" panose="020B0604020202020204" pitchFamily="34" charset="0"/>
                <a:cs typeface="Arial" panose="020B0604020202020204" pitchFamily="34" charset="0"/>
              </a:rPr>
              <a:t>UNCLASSIFIED</a:t>
            </a:r>
          </a:p>
        </p:txBody>
      </p:sp>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1223" y="80866"/>
            <a:ext cx="548104" cy="731520"/>
          </a:xfrm>
          <a:prstGeom prst="rect">
            <a:avLst/>
          </a:prstGeom>
        </p:spPr>
      </p:pic>
      <p:pic>
        <p:nvPicPr>
          <p:cNvPr id="40" name="Picture 39" descr="IMCOMCrest-Shadowed1000x1000.png"/>
          <p:cNvPicPr>
            <a:picLocks noChangeAspect="1"/>
          </p:cNvPicPr>
          <p:nvPr userDrawn="1"/>
        </p:nvPicPr>
        <p:blipFill>
          <a:blip r:embed="rId15"/>
          <a:stretch>
            <a:fillRect/>
          </a:stretch>
        </p:blipFill>
        <p:spPr>
          <a:xfrm>
            <a:off x="8217689" y="80866"/>
            <a:ext cx="795088" cy="731520"/>
          </a:xfrm>
          <a:prstGeom prst="rect">
            <a:avLst/>
          </a:prstGeom>
        </p:spPr>
      </p:pic>
    </p:spTree>
    <p:extLst>
      <p:ext uri="{BB962C8B-B14F-4D97-AF65-F5344CB8AC3E}">
        <p14:creationId xmlns:p14="http://schemas.microsoft.com/office/powerpoint/2010/main" val="209833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1"/>
          <p:cNvCxnSpPr/>
          <p:nvPr userDrawn="1"/>
        </p:nvCxnSpPr>
        <p:spPr>
          <a:xfrm flipH="1">
            <a:off x="4562514" y="1066800"/>
            <a:ext cx="18972" cy="5486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462" y="957944"/>
            <a:ext cx="4572000" cy="338554"/>
          </a:xfrm>
          <a:prstGeom prst="rect">
            <a:avLst/>
          </a:prstGeom>
          <a:noFill/>
          <a:ln>
            <a:noFill/>
          </a:ln>
        </p:spPr>
        <p:txBody>
          <a:bodyPr wrap="square" rtlCol="0">
            <a:spAutoFit/>
          </a:bodyPr>
          <a:lstStyle/>
          <a:p>
            <a:pPr algn="ctr"/>
            <a:r>
              <a:rPr lang="en-US" sz="1600" b="1" u="sng" dirty="0">
                <a:latin typeface=" Arial"/>
                <a:cs typeface="Arial" pitchFamily="34" charset="0"/>
              </a:rPr>
              <a:t>Top Priorities</a:t>
            </a:r>
          </a:p>
        </p:txBody>
      </p:sp>
      <p:sp>
        <p:nvSpPr>
          <p:cNvPr id="4" name="TextBox 3"/>
          <p:cNvSpPr txBox="1"/>
          <p:nvPr userDrawn="1"/>
        </p:nvSpPr>
        <p:spPr>
          <a:xfrm>
            <a:off x="4572000" y="944497"/>
            <a:ext cx="4572000" cy="338554"/>
          </a:xfrm>
          <a:prstGeom prst="rect">
            <a:avLst/>
          </a:prstGeom>
          <a:noFill/>
          <a:ln>
            <a:noFill/>
          </a:ln>
        </p:spPr>
        <p:txBody>
          <a:bodyPr wrap="square" rtlCol="0">
            <a:spAutoFit/>
          </a:bodyPr>
          <a:lstStyle/>
          <a:p>
            <a:pPr algn="ctr"/>
            <a:r>
              <a:rPr lang="en-US" sz="1600" b="1" u="sng" dirty="0">
                <a:latin typeface=" Arial"/>
                <a:cs typeface="Arial" pitchFamily="34" charset="0"/>
              </a:rPr>
              <a:t>Projects,</a:t>
            </a:r>
            <a:r>
              <a:rPr lang="en-US" sz="1600" b="1" u="sng" baseline="0" dirty="0">
                <a:latin typeface=" Arial"/>
                <a:cs typeface="Arial" pitchFamily="34" charset="0"/>
              </a:rPr>
              <a:t> </a:t>
            </a:r>
            <a:r>
              <a:rPr lang="en-US" sz="1600" b="1" u="sng" dirty="0">
                <a:latin typeface=" Arial"/>
                <a:cs typeface="Arial" pitchFamily="34" charset="0"/>
              </a:rPr>
              <a:t>Efforts, and Tasks</a:t>
            </a:r>
          </a:p>
        </p:txBody>
      </p:sp>
      <p:grpSp>
        <p:nvGrpSpPr>
          <p:cNvPr id="11" name="Group 10">
            <a:extLst>
              <a:ext uri="{FF2B5EF4-FFF2-40B4-BE49-F238E27FC236}">
                <a16:creationId xmlns:a16="http://schemas.microsoft.com/office/drawing/2014/main" id="{98BABE99-AF86-491E-9393-1308E425505D}"/>
              </a:ext>
            </a:extLst>
          </p:cNvPr>
          <p:cNvGrpSpPr/>
          <p:nvPr userDrawn="1"/>
        </p:nvGrpSpPr>
        <p:grpSpPr>
          <a:xfrm>
            <a:off x="-22410" y="2590800"/>
            <a:ext cx="4603896" cy="584775"/>
            <a:chOff x="0" y="2590800"/>
            <a:chExt cx="4572000" cy="584775"/>
          </a:xfrm>
        </p:grpSpPr>
        <p:cxnSp>
          <p:nvCxnSpPr>
            <p:cNvPr id="5" name="Straight Connector 4">
              <a:extLst>
                <a:ext uri="{FF2B5EF4-FFF2-40B4-BE49-F238E27FC236}">
                  <a16:creationId xmlns:a16="http://schemas.microsoft.com/office/drawing/2014/main" id="{32153B0E-75FF-4D1F-9154-E51CCC4BCFA9}"/>
                </a:ext>
              </a:extLst>
            </p:cNvPr>
            <p:cNvCxnSpPr>
              <a:cxnSpLocks/>
            </p:cNvCxnSpPr>
            <p:nvPr userDrawn="1"/>
          </p:nvCxnSpPr>
          <p:spPr>
            <a:xfrm rot="5400000" flipH="1">
              <a:off x="2276514" y="314286"/>
              <a:ext cx="18972" cy="4572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A374E70-3274-477C-8888-D8D9FFD35DA2}"/>
                </a:ext>
              </a:extLst>
            </p:cNvPr>
            <p:cNvSpPr txBox="1"/>
            <p:nvPr userDrawn="1"/>
          </p:nvSpPr>
          <p:spPr>
            <a:xfrm>
              <a:off x="0" y="2590800"/>
              <a:ext cx="4572000" cy="584775"/>
            </a:xfrm>
            <a:prstGeom prst="rect">
              <a:avLst/>
            </a:prstGeom>
            <a:noFill/>
            <a:ln>
              <a:noFill/>
            </a:ln>
          </p:spPr>
          <p:txBody>
            <a:bodyPr wrap="square" rtlCol="0">
              <a:spAutoFit/>
            </a:bodyPr>
            <a:lstStyle/>
            <a:p>
              <a:pPr algn="ctr"/>
              <a:r>
                <a:rPr lang="en-US" sz="1600" b="1" u="sng" dirty="0">
                  <a:latin typeface=" Arial"/>
                  <a:cs typeface="Arial" pitchFamily="34" charset="0"/>
                </a:rPr>
                <a:t>Required</a:t>
              </a:r>
              <a:r>
                <a:rPr lang="en-US" sz="1600" b="1" u="sng" baseline="0" dirty="0">
                  <a:latin typeface=" Arial"/>
                  <a:cs typeface="Arial" pitchFamily="34" charset="0"/>
                </a:rPr>
                <a:t> Guidance; </a:t>
              </a:r>
            </a:p>
            <a:p>
              <a:pPr algn="ctr"/>
              <a:r>
                <a:rPr lang="en-US" sz="1600" b="1" u="sng" baseline="0" dirty="0">
                  <a:latin typeface=" Arial"/>
                  <a:cs typeface="Arial" pitchFamily="34" charset="0"/>
                </a:rPr>
                <a:t>Requ</a:t>
              </a:r>
              <a:r>
                <a:rPr lang="en-US" sz="1600" b="1" u="sng" dirty="0">
                  <a:latin typeface=" Arial"/>
                  <a:cs typeface="Arial" pitchFamily="34" charset="0"/>
                </a:rPr>
                <a:t>ests</a:t>
              </a:r>
              <a:r>
                <a:rPr lang="en-US" sz="1600" b="1" u="sng" baseline="0" dirty="0">
                  <a:latin typeface=" Arial"/>
                  <a:cs typeface="Arial" pitchFamily="34" charset="0"/>
                </a:rPr>
                <a:t> for Assistance/Information </a:t>
              </a:r>
              <a:endParaRPr lang="en-US" sz="1600" b="1" u="sng" dirty="0">
                <a:latin typeface=" Arial"/>
                <a:cs typeface="Arial" pitchFamily="34" charset="0"/>
              </a:endParaRPr>
            </a:p>
          </p:txBody>
        </p:sp>
      </p:grpSp>
      <p:grpSp>
        <p:nvGrpSpPr>
          <p:cNvPr id="6" name="Group 5"/>
          <p:cNvGrpSpPr/>
          <p:nvPr userDrawn="1"/>
        </p:nvGrpSpPr>
        <p:grpSpPr>
          <a:xfrm>
            <a:off x="-6462" y="4267200"/>
            <a:ext cx="4572000" cy="338554"/>
            <a:chOff x="0" y="4267200"/>
            <a:chExt cx="4572000" cy="338554"/>
          </a:xfrm>
        </p:grpSpPr>
        <p:cxnSp>
          <p:nvCxnSpPr>
            <p:cNvPr id="7" name="Straight Connector 6">
              <a:extLst>
                <a:ext uri="{FF2B5EF4-FFF2-40B4-BE49-F238E27FC236}">
                  <a16:creationId xmlns:a16="http://schemas.microsoft.com/office/drawing/2014/main" id="{775AD853-48E7-4D00-A752-8C8C47101947}"/>
                </a:ext>
              </a:extLst>
            </p:cNvPr>
            <p:cNvCxnSpPr>
              <a:cxnSpLocks/>
            </p:cNvCxnSpPr>
            <p:nvPr userDrawn="1"/>
          </p:nvCxnSpPr>
          <p:spPr>
            <a:xfrm rot="5400000" flipH="1">
              <a:off x="2276514" y="1990686"/>
              <a:ext cx="18972" cy="4572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D115E-F482-4AC1-A914-6F67A140C61F}"/>
                </a:ext>
              </a:extLst>
            </p:cNvPr>
            <p:cNvSpPr txBox="1"/>
            <p:nvPr userDrawn="1"/>
          </p:nvSpPr>
          <p:spPr>
            <a:xfrm>
              <a:off x="0" y="4267200"/>
              <a:ext cx="4572000" cy="338554"/>
            </a:xfrm>
            <a:prstGeom prst="rect">
              <a:avLst/>
            </a:prstGeom>
            <a:noFill/>
            <a:ln>
              <a:noFill/>
            </a:ln>
          </p:spPr>
          <p:txBody>
            <a:bodyPr wrap="square" rtlCol="0">
              <a:spAutoFit/>
            </a:bodyPr>
            <a:lstStyle/>
            <a:p>
              <a:pPr algn="ctr"/>
              <a:r>
                <a:rPr lang="en-US" sz="1600" b="1" u="sng" dirty="0">
                  <a:latin typeface=" Arial"/>
                  <a:cs typeface="Arial" pitchFamily="34" charset="0"/>
                </a:rPr>
                <a:t>Key Events (within 30 days)</a:t>
              </a:r>
            </a:p>
          </p:txBody>
        </p:sp>
      </p:grpSp>
      <p:grpSp>
        <p:nvGrpSpPr>
          <p:cNvPr id="13" name="Group 12"/>
          <p:cNvGrpSpPr/>
          <p:nvPr userDrawn="1"/>
        </p:nvGrpSpPr>
        <p:grpSpPr>
          <a:xfrm>
            <a:off x="4572000" y="5320553"/>
            <a:ext cx="4572000" cy="338554"/>
            <a:chOff x="0" y="4267200"/>
            <a:chExt cx="4572000" cy="338554"/>
          </a:xfrm>
        </p:grpSpPr>
        <p:cxnSp>
          <p:nvCxnSpPr>
            <p:cNvPr id="14" name="Straight Connector 13">
              <a:extLst>
                <a:ext uri="{FF2B5EF4-FFF2-40B4-BE49-F238E27FC236}">
                  <a16:creationId xmlns:a16="http://schemas.microsoft.com/office/drawing/2014/main" id="{775AD853-48E7-4D00-A752-8C8C47101947}"/>
                </a:ext>
              </a:extLst>
            </p:cNvPr>
            <p:cNvCxnSpPr>
              <a:cxnSpLocks/>
            </p:cNvCxnSpPr>
            <p:nvPr userDrawn="1"/>
          </p:nvCxnSpPr>
          <p:spPr>
            <a:xfrm rot="5400000" flipH="1">
              <a:off x="2276514" y="1990686"/>
              <a:ext cx="18972" cy="4572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CD115E-F482-4AC1-A914-6F67A140C61F}"/>
                </a:ext>
              </a:extLst>
            </p:cNvPr>
            <p:cNvSpPr txBox="1"/>
            <p:nvPr userDrawn="1"/>
          </p:nvSpPr>
          <p:spPr>
            <a:xfrm>
              <a:off x="0" y="4267200"/>
              <a:ext cx="4572000" cy="338554"/>
            </a:xfrm>
            <a:prstGeom prst="rect">
              <a:avLst/>
            </a:prstGeom>
            <a:noFill/>
            <a:ln>
              <a:noFill/>
            </a:ln>
          </p:spPr>
          <p:txBody>
            <a:bodyPr wrap="square" rtlCol="0">
              <a:spAutoFit/>
            </a:bodyPr>
            <a:lstStyle/>
            <a:p>
              <a:pPr algn="ctr"/>
              <a:r>
                <a:rPr lang="en-US" sz="1600" b="1" u="sng" dirty="0">
                  <a:latin typeface=" Arial"/>
                  <a:cs typeface="Arial" pitchFamily="34" charset="0"/>
                </a:rPr>
                <a:t>Personnel Changes</a:t>
              </a:r>
              <a:r>
                <a:rPr lang="en-US" sz="1600" b="1" u="sng" baseline="0" dirty="0">
                  <a:latin typeface=" Arial"/>
                  <a:cs typeface="Arial" pitchFamily="34" charset="0"/>
                </a:rPr>
                <a:t> (within 30 days)</a:t>
              </a:r>
              <a:endParaRPr lang="en-US" sz="1600" b="1" u="sng" dirty="0">
                <a:latin typeface=" Arial"/>
                <a:cs typeface="Arial" pitchFamily="34" charset="0"/>
              </a:endParaRPr>
            </a:p>
          </p:txBody>
        </p:sp>
      </p:grpSp>
      <p:sp>
        <p:nvSpPr>
          <p:cNvPr id="10" name="TextBox 9"/>
          <p:cNvSpPr txBox="1"/>
          <p:nvPr userDrawn="1"/>
        </p:nvSpPr>
        <p:spPr>
          <a:xfrm>
            <a:off x="-22410" y="1347281"/>
            <a:ext cx="2514600" cy="900246"/>
          </a:xfrm>
          <a:prstGeom prst="rect">
            <a:avLst/>
          </a:prstGeom>
          <a:noFill/>
          <a:ln w="28575">
            <a:noFill/>
          </a:ln>
        </p:spPr>
        <p:txBody>
          <a:bodyPr wrap="square" rtlCol="0">
            <a:spAutoFit/>
          </a:bodyPr>
          <a:lstStyle/>
          <a:p>
            <a:r>
              <a:rPr lang="en-US" sz="1050" b="0" u="sng" dirty="0">
                <a:latin typeface=" Arial"/>
              </a:rPr>
              <a:t>IMCOM-E</a:t>
            </a:r>
            <a:r>
              <a:rPr lang="en-US" sz="1050" b="0" u="sng" baseline="0" dirty="0">
                <a:latin typeface=" Arial"/>
              </a:rPr>
              <a:t>urope Priorities </a:t>
            </a:r>
          </a:p>
          <a:p>
            <a:r>
              <a:rPr lang="en-US" sz="1050" b="0" u="none" baseline="0" dirty="0">
                <a:latin typeface=" Arial"/>
              </a:rPr>
              <a:t>Force Protection</a:t>
            </a:r>
          </a:p>
          <a:p>
            <a:r>
              <a:rPr lang="en-US" sz="1050" b="0" u="none" baseline="0" dirty="0">
                <a:latin typeface=" Arial"/>
              </a:rPr>
              <a:t>Infrastructure</a:t>
            </a:r>
          </a:p>
          <a:p>
            <a:r>
              <a:rPr lang="en-US" sz="1050" b="0" u="none" baseline="0" dirty="0">
                <a:latin typeface=" Arial"/>
              </a:rPr>
              <a:t>Community Readiness &amp; Resilience</a:t>
            </a:r>
          </a:p>
          <a:p>
            <a:r>
              <a:rPr lang="en-US" sz="1050" b="0" u="none" baseline="0" dirty="0">
                <a:latin typeface=" Arial"/>
              </a:rPr>
              <a:t>Meet Demands of the Future</a:t>
            </a:r>
            <a:endParaRPr lang="en-US" sz="1050" b="0" u="none" dirty="0">
              <a:latin typeface=" Arial"/>
            </a:endParaRPr>
          </a:p>
        </p:txBody>
      </p:sp>
      <p:sp>
        <p:nvSpPr>
          <p:cNvPr id="16" name="TextBox 15"/>
          <p:cNvSpPr txBox="1"/>
          <p:nvPr userDrawn="1"/>
        </p:nvSpPr>
        <p:spPr>
          <a:xfrm>
            <a:off x="2245134" y="1347281"/>
            <a:ext cx="2447886" cy="900246"/>
          </a:xfrm>
          <a:prstGeom prst="rect">
            <a:avLst/>
          </a:prstGeom>
          <a:noFill/>
          <a:ln w="12700">
            <a:noFill/>
          </a:ln>
        </p:spPr>
        <p:txBody>
          <a:bodyPr wrap="square" rtlCol="0">
            <a:spAutoFit/>
          </a:bodyPr>
          <a:lstStyle/>
          <a:p>
            <a:r>
              <a:rPr lang="en-US" sz="1050" b="0" u="sng" dirty="0">
                <a:latin typeface=" Arial"/>
              </a:rPr>
              <a:t>USAREUR Lines</a:t>
            </a:r>
            <a:r>
              <a:rPr lang="en-US" sz="1050" b="0" u="sng" baseline="0" dirty="0">
                <a:latin typeface=" Arial"/>
              </a:rPr>
              <a:t> of Effort</a:t>
            </a:r>
          </a:p>
          <a:p>
            <a:r>
              <a:rPr lang="en-US" sz="1050" b="0" u="none" baseline="0" dirty="0">
                <a:latin typeface=" Arial"/>
              </a:rPr>
              <a:t>Deter Aggression</a:t>
            </a:r>
          </a:p>
          <a:p>
            <a:r>
              <a:rPr lang="en-US" sz="1050" b="0" u="none" baseline="0" dirty="0">
                <a:latin typeface=" Arial"/>
              </a:rPr>
              <a:t>Support Alias, Partners, and NATO</a:t>
            </a:r>
          </a:p>
          <a:p>
            <a:r>
              <a:rPr lang="en-US" sz="1050" b="0" u="none" baseline="0" dirty="0">
                <a:latin typeface=" Arial"/>
              </a:rPr>
              <a:t>Set the Theater</a:t>
            </a:r>
          </a:p>
          <a:p>
            <a:r>
              <a:rPr lang="en-US" sz="1050" b="0" u="none" baseline="0" dirty="0">
                <a:latin typeface=" Arial"/>
              </a:rPr>
              <a:t>Prepare and Protect Army Forces</a:t>
            </a:r>
            <a:endParaRPr lang="en-US" sz="1050" b="0" u="none" dirty="0">
              <a:latin typeface=" Arial"/>
            </a:endParaRPr>
          </a:p>
        </p:txBody>
      </p:sp>
    </p:spTree>
    <p:extLst>
      <p:ext uri="{BB962C8B-B14F-4D97-AF65-F5344CB8AC3E}">
        <p14:creationId xmlns:p14="http://schemas.microsoft.com/office/powerpoint/2010/main" val="424799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02" name="Slide Number Placeholder 3"/>
          <p:cNvSpPr txBox="1">
            <a:spLocks/>
          </p:cNvSpPr>
          <p:nvPr userDrawn="1"/>
        </p:nvSpPr>
        <p:spPr bwMode="auto">
          <a:xfrm>
            <a:off x="4191000" y="6686550"/>
            <a:ext cx="977900" cy="342900"/>
          </a:xfrm>
          <a:prstGeom prst="rect">
            <a:avLst/>
          </a:prstGeom>
          <a:noFill/>
          <a:ln w="9525">
            <a:noFill/>
            <a:miter lim="800000"/>
            <a:headEnd/>
            <a:tailEnd/>
          </a:ln>
        </p:spPr>
        <p:txBody>
          <a:bodyPr/>
          <a:lstStyle/>
          <a:p>
            <a:pPr algn="ctr" fontAlgn="base">
              <a:spcBef>
                <a:spcPct val="0"/>
              </a:spcBef>
              <a:spcAft>
                <a:spcPct val="0"/>
              </a:spcAft>
              <a:defRPr/>
            </a:pPr>
            <a:endParaRPr lang="en-US" sz="1000" b="1" dirty="0">
              <a:solidFill>
                <a:srgbClr val="000000"/>
              </a:solidFill>
              <a:latin typeface=" Arial"/>
            </a:endParaRPr>
          </a:p>
        </p:txBody>
      </p:sp>
    </p:spTree>
    <p:extLst>
      <p:ext uri="{BB962C8B-B14F-4D97-AF65-F5344CB8AC3E}">
        <p14:creationId xmlns:p14="http://schemas.microsoft.com/office/powerpoint/2010/main" val="2399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cxnSp>
        <p:nvCxnSpPr>
          <p:cNvPr id="11" name="Straight Connector 10"/>
          <p:cNvCxnSpPr/>
          <p:nvPr userDrawn="1"/>
        </p:nvCxnSpPr>
        <p:spPr>
          <a:xfrm flipH="1">
            <a:off x="4562514" y="1066800"/>
            <a:ext cx="18972" cy="5486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flipH="1">
            <a:off x="4562514" y="295313"/>
            <a:ext cx="18972" cy="9144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572000" y="957944"/>
            <a:ext cx="4572000" cy="369332"/>
          </a:xfrm>
          <a:prstGeom prst="rect">
            <a:avLst/>
          </a:prstGeom>
          <a:noFill/>
          <a:ln>
            <a:noFill/>
          </a:ln>
        </p:spPr>
        <p:txBody>
          <a:bodyPr wrap="square" rtlCol="0">
            <a:spAutoFit/>
          </a:bodyPr>
          <a:lstStyle/>
          <a:p>
            <a:pPr algn="ctr"/>
            <a:r>
              <a:rPr lang="en-US" sz="1800" b="1" u="sng" dirty="0">
                <a:latin typeface="Arial" pitchFamily="34" charset="0"/>
                <a:cs typeface="Arial" pitchFamily="34" charset="0"/>
              </a:rPr>
              <a:t>Incoming</a:t>
            </a:r>
            <a:r>
              <a:rPr lang="en-US" sz="1800" b="1" u="sng" baseline="0" dirty="0">
                <a:latin typeface="Arial" pitchFamily="34" charset="0"/>
                <a:cs typeface="Arial" pitchFamily="34" charset="0"/>
              </a:rPr>
              <a:t> Personnel </a:t>
            </a:r>
            <a:r>
              <a:rPr lang="en-US" sz="1200" b="1" u="sng" baseline="0" dirty="0">
                <a:latin typeface="Arial" pitchFamily="34" charset="0"/>
                <a:cs typeface="Arial" pitchFamily="34" charset="0"/>
              </a:rPr>
              <a:t>(within 120 days)</a:t>
            </a:r>
            <a:endParaRPr lang="en-US" sz="1200" b="1" u="sng" dirty="0">
              <a:latin typeface="Arial" pitchFamily="34" charset="0"/>
              <a:cs typeface="Arial" pitchFamily="34" charset="0"/>
            </a:endParaRPr>
          </a:p>
        </p:txBody>
      </p:sp>
      <p:cxnSp>
        <p:nvCxnSpPr>
          <p:cNvPr id="16" name="Straight Connector 15"/>
          <p:cNvCxnSpPr/>
          <p:nvPr userDrawn="1"/>
        </p:nvCxnSpPr>
        <p:spPr>
          <a:xfrm rot="5400000" flipH="1">
            <a:off x="4562514" y="-1638300"/>
            <a:ext cx="18972" cy="9144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572000" y="2924214"/>
            <a:ext cx="4572000" cy="369332"/>
          </a:xfrm>
          <a:prstGeom prst="rect">
            <a:avLst/>
          </a:prstGeom>
          <a:noFill/>
          <a:ln>
            <a:noFill/>
          </a:ln>
        </p:spPr>
        <p:txBody>
          <a:bodyPr wrap="square" rtlCol="0">
            <a:spAutoFit/>
          </a:bodyPr>
          <a:lstStyle/>
          <a:p>
            <a:pPr algn="ctr"/>
            <a:r>
              <a:rPr lang="en-US" sz="1800" b="1" u="sng" dirty="0">
                <a:latin typeface="Arial" pitchFamily="34" charset="0"/>
                <a:cs typeface="Arial" pitchFamily="34" charset="0"/>
              </a:rPr>
              <a:t>Outgoing</a:t>
            </a:r>
            <a:r>
              <a:rPr lang="en-US" sz="1800" b="1" u="sng" baseline="0" dirty="0">
                <a:latin typeface="Arial" pitchFamily="34" charset="0"/>
                <a:cs typeface="Arial" pitchFamily="34" charset="0"/>
              </a:rPr>
              <a:t> Personnel </a:t>
            </a:r>
            <a:r>
              <a:rPr lang="en-US" sz="1200" b="1" u="sng" baseline="0" dirty="0">
                <a:latin typeface="Arial" pitchFamily="34" charset="0"/>
                <a:cs typeface="Arial" pitchFamily="34" charset="0"/>
              </a:rPr>
              <a:t>(within 120 days)</a:t>
            </a:r>
            <a:endParaRPr lang="en-US" sz="1200" b="1" u="sng" dirty="0">
              <a:latin typeface="Arial" pitchFamily="34" charset="0"/>
              <a:cs typeface="Arial" pitchFamily="34" charset="0"/>
            </a:endParaRPr>
          </a:p>
        </p:txBody>
      </p:sp>
      <p:sp>
        <p:nvSpPr>
          <p:cNvPr id="18" name="TextBox 17"/>
          <p:cNvSpPr txBox="1"/>
          <p:nvPr userDrawn="1"/>
        </p:nvSpPr>
        <p:spPr>
          <a:xfrm>
            <a:off x="0" y="957944"/>
            <a:ext cx="4572000" cy="369332"/>
          </a:xfrm>
          <a:prstGeom prst="rect">
            <a:avLst/>
          </a:prstGeom>
          <a:noFill/>
          <a:ln>
            <a:noFill/>
          </a:ln>
        </p:spPr>
        <p:txBody>
          <a:bodyPr wrap="square" rtlCol="0">
            <a:spAutoFit/>
          </a:bodyPr>
          <a:lstStyle/>
          <a:p>
            <a:pPr algn="ctr"/>
            <a:r>
              <a:rPr lang="en-US" sz="1800" b="1" u="sng" dirty="0">
                <a:latin typeface="Arial" pitchFamily="34" charset="0"/>
                <a:cs typeface="Arial" pitchFamily="34" charset="0"/>
              </a:rPr>
              <a:t>Evaluation Status </a:t>
            </a:r>
            <a:r>
              <a:rPr lang="en-US" sz="1200" b="1" u="sng" dirty="0">
                <a:latin typeface="Arial" pitchFamily="34" charset="0"/>
                <a:cs typeface="Arial" pitchFamily="34" charset="0"/>
              </a:rPr>
              <a:t>(</a:t>
            </a:r>
            <a:r>
              <a:rPr lang="en-US" sz="1200" b="1" u="sng" baseline="0" dirty="0">
                <a:latin typeface="Arial" pitchFamily="34" charset="0"/>
                <a:cs typeface="Arial" pitchFamily="34" charset="0"/>
              </a:rPr>
              <a:t>within 60 days)</a:t>
            </a:r>
            <a:endParaRPr lang="en-US" sz="1200" b="1" u="sng" dirty="0">
              <a:latin typeface="Arial" pitchFamily="34" charset="0"/>
              <a:cs typeface="Arial" pitchFamily="34" charset="0"/>
            </a:endParaRPr>
          </a:p>
        </p:txBody>
      </p:sp>
      <p:sp>
        <p:nvSpPr>
          <p:cNvPr id="19" name="TextBox 18"/>
          <p:cNvSpPr txBox="1"/>
          <p:nvPr userDrawn="1"/>
        </p:nvSpPr>
        <p:spPr>
          <a:xfrm>
            <a:off x="0" y="2924214"/>
            <a:ext cx="4572000" cy="369332"/>
          </a:xfrm>
          <a:prstGeom prst="rect">
            <a:avLst/>
          </a:prstGeom>
          <a:noFill/>
          <a:ln>
            <a:noFill/>
          </a:ln>
        </p:spPr>
        <p:txBody>
          <a:bodyPr wrap="square" rtlCol="0">
            <a:spAutoFit/>
          </a:bodyPr>
          <a:lstStyle/>
          <a:p>
            <a:pPr algn="ctr"/>
            <a:r>
              <a:rPr lang="en-US" sz="1800" b="1" u="sng" dirty="0">
                <a:latin typeface="Arial" pitchFamily="34" charset="0"/>
                <a:cs typeface="Arial" pitchFamily="34" charset="0"/>
              </a:rPr>
              <a:t>Award</a:t>
            </a:r>
            <a:r>
              <a:rPr lang="en-US" sz="1800" b="1" u="sng" baseline="0" dirty="0">
                <a:latin typeface="Arial" pitchFamily="34" charset="0"/>
                <a:cs typeface="Arial" pitchFamily="34" charset="0"/>
              </a:rPr>
              <a:t> Status</a:t>
            </a:r>
            <a:endParaRPr lang="en-US" sz="1800" b="1" u="sng" dirty="0">
              <a:latin typeface="Arial" pitchFamily="34" charset="0"/>
              <a:cs typeface="Arial" pitchFamily="34" charset="0"/>
            </a:endParaRPr>
          </a:p>
        </p:txBody>
      </p:sp>
      <p:sp>
        <p:nvSpPr>
          <p:cNvPr id="22" name="TextBox 21"/>
          <p:cNvSpPr txBox="1"/>
          <p:nvPr userDrawn="1"/>
        </p:nvSpPr>
        <p:spPr>
          <a:xfrm>
            <a:off x="4572000" y="4857827"/>
            <a:ext cx="4572000" cy="369332"/>
          </a:xfrm>
          <a:prstGeom prst="rect">
            <a:avLst/>
          </a:prstGeom>
          <a:noFill/>
          <a:ln>
            <a:noFill/>
          </a:ln>
        </p:spPr>
        <p:txBody>
          <a:bodyPr wrap="square" rtlCol="0">
            <a:spAutoFit/>
          </a:bodyPr>
          <a:lstStyle/>
          <a:p>
            <a:pPr algn="ctr"/>
            <a:r>
              <a:rPr lang="en-US" sz="1800" b="1" u="sng" dirty="0">
                <a:latin typeface="Arial" pitchFamily="34" charset="0"/>
                <a:cs typeface="Arial" pitchFamily="34" charset="0"/>
              </a:rPr>
              <a:t>Request for Garrison Assistance/RFIs</a:t>
            </a:r>
            <a:endParaRPr lang="en-US" sz="1200" b="1" u="sng" dirty="0">
              <a:latin typeface="Arial" pitchFamily="34" charset="0"/>
              <a:cs typeface="Arial" pitchFamily="34" charset="0"/>
            </a:endParaRPr>
          </a:p>
        </p:txBody>
      </p:sp>
      <p:sp>
        <p:nvSpPr>
          <p:cNvPr id="23" name="TextBox 22"/>
          <p:cNvSpPr txBox="1"/>
          <p:nvPr userDrawn="1"/>
        </p:nvSpPr>
        <p:spPr>
          <a:xfrm>
            <a:off x="0" y="4857827"/>
            <a:ext cx="4572000" cy="369332"/>
          </a:xfrm>
          <a:prstGeom prst="rect">
            <a:avLst/>
          </a:prstGeom>
          <a:noFill/>
          <a:ln>
            <a:noFill/>
          </a:ln>
        </p:spPr>
        <p:txBody>
          <a:bodyPr wrap="square" rtlCol="0">
            <a:spAutoFit/>
          </a:bodyPr>
          <a:lstStyle/>
          <a:p>
            <a:pPr algn="ctr"/>
            <a:r>
              <a:rPr lang="en-US" sz="1800" b="1" u="sng" baseline="0" dirty="0">
                <a:latin typeface="Arial" pitchFamily="34" charset="0"/>
                <a:cs typeface="Arial" pitchFamily="34" charset="0"/>
              </a:rPr>
              <a:t>Highlights</a:t>
            </a:r>
            <a:endParaRPr lang="en-US" sz="1800" b="1" u="sng" dirty="0">
              <a:latin typeface="Arial" pitchFamily="34" charset="0"/>
              <a:cs typeface="Arial" pitchFamily="34" charset="0"/>
            </a:endParaRPr>
          </a:p>
        </p:txBody>
      </p:sp>
    </p:spTree>
    <p:extLst>
      <p:ext uri="{BB962C8B-B14F-4D97-AF65-F5344CB8AC3E}">
        <p14:creationId xmlns:p14="http://schemas.microsoft.com/office/powerpoint/2010/main" val="197450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extBox 19"/>
          <p:cNvSpPr txBox="1"/>
          <p:nvPr userDrawn="1"/>
        </p:nvSpPr>
        <p:spPr>
          <a:xfrm>
            <a:off x="3367455" y="6520901"/>
            <a:ext cx="240030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00B050"/>
                </a:solidFill>
                <a:latin typeface="Arial" panose="020B0604020202020204" pitchFamily="34" charset="0"/>
                <a:ea typeface="+mn-ea"/>
                <a:cs typeface="Arial" panose="020B0604020202020204" pitchFamily="34" charset="0"/>
              </a:rPr>
              <a:t>UNCLASSIFIED</a:t>
            </a:r>
          </a:p>
          <a:p>
            <a:pPr marL="0" marR="0" indent="0" algn="ctr" defTabSz="914400" rtl="0" eaLnBrk="1" fontAlgn="auto" latinLnBrk="0" hangingPunct="1">
              <a:lnSpc>
                <a:spcPct val="100000"/>
              </a:lnSpc>
              <a:spcBef>
                <a:spcPts val="0"/>
              </a:spcBef>
              <a:spcAft>
                <a:spcPts val="0"/>
              </a:spcAft>
              <a:buClrTx/>
              <a:buSzTx/>
              <a:buFontTx/>
              <a:buNone/>
              <a:tabLst/>
              <a:defRPr/>
            </a:pPr>
            <a:fld id="{967C3BCF-C8DB-47FC-BD90-DEAAC980D7CF}" type="slidenum">
              <a:rPr lang="en-US" sz="800"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800" dirty="0">
                <a:latin typeface="Arial" panose="020B0604020202020204" pitchFamily="34" charset="0"/>
                <a:cs typeface="Arial" panose="020B0604020202020204" pitchFamily="34" charset="0"/>
              </a:rPr>
              <a:t> of 24</a:t>
            </a: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3"/>
          <p:cNvSpPr txBox="1">
            <a:spLocks/>
          </p:cNvSpPr>
          <p:nvPr userDrawn="1"/>
        </p:nvSpPr>
        <p:spPr>
          <a:xfrm>
            <a:off x="-1" y="6494908"/>
            <a:ext cx="4182257" cy="366394"/>
          </a:xfrm>
          <a:prstGeom prst="rect">
            <a:avLst/>
          </a:prstGeom>
        </p:spPr>
        <p:txBody>
          <a:bodyPr vert="horz" lIns="91440" tIns="45720" rIns="91440" bIns="45720" rtlCol="0" anchor="b"/>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userDrawn="1"/>
        </p:nvGrpSpPr>
        <p:grpSpPr>
          <a:xfrm>
            <a:off x="0" y="113269"/>
            <a:ext cx="9144000" cy="382661"/>
            <a:chOff x="0" y="5690428"/>
            <a:chExt cx="9144000" cy="382661"/>
          </a:xfrm>
        </p:grpSpPr>
        <p:sp>
          <p:nvSpPr>
            <p:cNvPr id="11" name="TextBox 10">
              <a:extLst>
                <a:ext uri="{FF2B5EF4-FFF2-40B4-BE49-F238E27FC236}">
                  <a16:creationId xmlns:a16="http://schemas.microsoft.com/office/drawing/2014/main" id="{89AFDD2A-1DA6-4E6D-8AE0-CDA64A202B55}"/>
                </a:ext>
              </a:extLst>
            </p:cNvPr>
            <p:cNvSpPr txBox="1"/>
            <p:nvPr userDrawn="1"/>
          </p:nvSpPr>
          <p:spPr>
            <a:xfrm>
              <a:off x="0" y="5703757"/>
              <a:ext cx="9144000" cy="369332"/>
            </a:xfrm>
            <a:prstGeom prst="rect">
              <a:avLst/>
            </a:prstGeom>
            <a:blipFill>
              <a:blip r:embed="rId6"/>
              <a:tile tx="0" ty="0" sx="100000" sy="100000" flip="none" algn="tl"/>
            </a:blipFill>
          </p:spPr>
          <p:txBody>
            <a:bodyPr wrap="square" rtlCol="0">
              <a:spAutoFit/>
            </a:bodyPr>
            <a:lstStyle/>
            <a:p>
              <a:endParaRPr lang="en-US" dirty="0">
                <a:latin typeface=" Arial"/>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389" t="22775" r="1480" b="9085"/>
            <a:stretch/>
          </p:blipFill>
          <p:spPr>
            <a:xfrm>
              <a:off x="3191936" y="5690428"/>
              <a:ext cx="2683934" cy="381001"/>
            </a:xfrm>
            <a:prstGeom prst="rect">
              <a:avLst/>
            </a:prstGeom>
          </p:spPr>
        </p:pic>
      </p:grpSp>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1223" y="80866"/>
            <a:ext cx="548104" cy="731520"/>
          </a:xfrm>
          <a:prstGeom prst="rect">
            <a:avLst/>
          </a:prstGeom>
        </p:spPr>
      </p:pic>
      <p:pic>
        <p:nvPicPr>
          <p:cNvPr id="21" name="Picture 20" descr="IMCOMCrest-Shadowed1000x1000.png"/>
          <p:cNvPicPr>
            <a:picLocks noChangeAspect="1"/>
          </p:cNvPicPr>
          <p:nvPr userDrawn="1"/>
        </p:nvPicPr>
        <p:blipFill>
          <a:blip r:embed="rId9"/>
          <a:stretch>
            <a:fillRect/>
          </a:stretch>
        </p:blipFill>
        <p:spPr>
          <a:xfrm>
            <a:off x="8217689" y="80866"/>
            <a:ext cx="795088" cy="731520"/>
          </a:xfrm>
          <a:prstGeom prst="rect">
            <a:avLst/>
          </a:prstGeom>
        </p:spPr>
      </p:pic>
      <p:sp>
        <p:nvSpPr>
          <p:cNvPr id="5" name="Rectangle 4"/>
          <p:cNvSpPr/>
          <p:nvPr userDrawn="1"/>
        </p:nvSpPr>
        <p:spPr>
          <a:xfrm>
            <a:off x="2971800" y="-48590"/>
            <a:ext cx="3218307" cy="230832"/>
          </a:xfrm>
          <a:prstGeom prst="rect">
            <a:avLst/>
          </a:prstGeom>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rgbClr val="00B050"/>
                </a:solidFill>
                <a:latin typeface="Arial" panose="020B0604020202020204" pitchFamily="34" charset="0"/>
                <a:ea typeface="+mn-ea"/>
                <a:cs typeface="Arial" panose="020B0604020202020204" pitchFamily="34" charset="0"/>
              </a:rPr>
              <a:t>UNCLASSIFIED</a:t>
            </a:r>
            <a:endParaRPr lang="en-US" sz="1800" b="0" dirty="0">
              <a:solidFill>
                <a:srgbClr val="00B05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293716"/>
      </p:ext>
    </p:extLst>
  </p:cSld>
  <p:clrMap bg1="lt1" tx1="dk1" bg2="lt2" tx2="dk2" accent1="accent1" accent2="accent2" accent3="accent3" accent4="accent4" accent5="accent5" accent6="accent6" hlink="hlink" folHlink="folHlink"/>
  <p:sldLayoutIdLst>
    <p:sldLayoutId id="2147483774" r:id="rId1"/>
    <p:sldLayoutId id="2147483772" r:id="rId2"/>
    <p:sldLayoutId id="2147483753" r:id="rId3"/>
    <p:sldLayoutId id="214748377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3.xml"/><Relationship Id="rId7" Type="http://schemas.openxmlformats.org/officeDocument/2006/relationships/image" Target="../media/image47.jp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step.state.gov/step/" TargetMode="External"/><Relationship Id="rId5" Type="http://schemas.openxmlformats.org/officeDocument/2006/relationships/image" Target="../media/image46.png"/><Relationship Id="rId4" Type="http://schemas.openxmlformats.org/officeDocument/2006/relationships/notesSlide" Target="../notesSlides/notesSlide10.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9.png"/><Relationship Id="rId5" Type="http://schemas.openxmlformats.org/officeDocument/2006/relationships/image" Target="../media/image49.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3.xml"/><Relationship Id="rId7" Type="http://schemas.openxmlformats.org/officeDocument/2006/relationships/image" Target="../media/image22.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xml"/><Relationship Id="rId7" Type="http://schemas.openxmlformats.org/officeDocument/2006/relationships/image" Target="../media/image26.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5.jpeg"/><Relationship Id="rId5" Type="http://schemas.openxmlformats.org/officeDocument/2006/relationships/hyperlink" Target="http://rds.yahoo.com/_ylt=A0geutBYym9KN.UAWONXNyoA;_ylu=X3oDMTBscWN2ZnBjBHNlYwNzYwRjb2xvA2FjMgR2dGlkAw--/SIG=1m5302ptt/EXP=1248926680/**http:/images.search.yahoo.com/images/view?back=http://search.yahoo.com/search?ei%3DUTF-8%26p%3Dnight%2Btraffic%2Bphotos&amp;w=1024&amp;h=680&amp;imgurl=www.livingtech.net/playground/desktops_9_4_01/images/night_traffic.jpg&amp;size=85.3kB&amp;name=night+traffic+jpg&amp;rcurl=http://www.livingtech.net/playground/desktops_9_4_01/pages/night_traffic.htm&amp;rurl=http://www.livingtech.net/playground/desktops_9_4_01/pages/night_traffic.htm&amp;p=night+traffic&amp;type=jpeg&amp;no=2&amp;tt=3,053&amp;oid=af39afd7d323f6cc&amp;tit=night+traffic+jpg&amp;sigr=12cknti0c&amp;sigi=1261hb7u9&amp;sigb=11uqjqhnn"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9.png"/><Relationship Id="rId5" Type="http://schemas.openxmlformats.org/officeDocument/2006/relationships/image" Target="../media/image3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microsoft.com/office/2007/relationships/media" Target="../media/media10.m4a"/><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19.png"/><Relationship Id="rId2" Type="http://schemas.openxmlformats.org/officeDocument/2006/relationships/audio" Target="../media/media9.m4a"/><Relationship Id="rId16" Type="http://schemas.openxmlformats.org/officeDocument/2006/relationships/image" Target="../media/image45.jpeg"/><Relationship Id="rId1" Type="http://schemas.microsoft.com/office/2007/relationships/media" Target="../media/media9.m4a"/><Relationship Id="rId6" Type="http://schemas.openxmlformats.org/officeDocument/2006/relationships/notesSlide" Target="../notesSlides/notesSlide9.xml"/><Relationship Id="rId11" Type="http://schemas.openxmlformats.org/officeDocument/2006/relationships/image" Target="../media/image40.jpeg"/><Relationship Id="rId5" Type="http://schemas.openxmlformats.org/officeDocument/2006/relationships/slideLayout" Target="../slideLayouts/slideLayout3.xml"/><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audio" Target="../media/media10.m4a"/><Relationship Id="rId9" Type="http://schemas.openxmlformats.org/officeDocument/2006/relationships/image" Target="../media/image38.jpeg"/><Relationship Id="rId1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1143000" y="1371600"/>
            <a:ext cx="6831013" cy="1588"/>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2999" y="762000"/>
            <a:ext cx="6831013" cy="584775"/>
          </a:xfrm>
          <a:prstGeom prst="rect">
            <a:avLst/>
          </a:prstGeom>
          <a:noFill/>
        </p:spPr>
        <p:txBody>
          <a:bodyPr wrap="square" rtlCol="0">
            <a:spAutoFit/>
          </a:bodyPr>
          <a:lstStyle/>
          <a:p>
            <a:pPr algn="ctr"/>
            <a:r>
              <a:rPr lang="en-US" sz="3200" dirty="0">
                <a:latin typeface="Bahnschrift" panose="020B0502040204020203" pitchFamily="34" charset="0"/>
              </a:rPr>
              <a:t>USAG ANSBACH SAFETY INBRIEF  </a:t>
            </a:r>
          </a:p>
        </p:txBody>
      </p:sp>
      <p:sp>
        <p:nvSpPr>
          <p:cNvPr id="58" name="Rectangle 57"/>
          <p:cNvSpPr/>
          <p:nvPr/>
        </p:nvSpPr>
        <p:spPr>
          <a:xfrm>
            <a:off x="1142999" y="1447800"/>
            <a:ext cx="6831013" cy="2000548"/>
          </a:xfrm>
          <a:prstGeom prst="rect">
            <a:avLst/>
          </a:prstGeom>
        </p:spPr>
        <p:txBody>
          <a:bodyPr wrap="square">
            <a:spAutoFit/>
          </a:bodyPr>
          <a:lstStyle/>
          <a:p>
            <a:pPr algn="ctr" eaLnBrk="1" hangingPunct="1"/>
            <a:r>
              <a:rPr lang="en-US" altLang="en-US" sz="2000" dirty="0">
                <a:latin typeface="Bahnschrift" panose="020B0502040204020203" pitchFamily="34" charset="0"/>
              </a:rPr>
              <a:t>USAG </a:t>
            </a:r>
            <a:r>
              <a:rPr lang="en-US" altLang="en-US" sz="2000" dirty="0" err="1">
                <a:latin typeface="Bahnschrift" panose="020B0502040204020203" pitchFamily="34" charset="0"/>
              </a:rPr>
              <a:t>Ansbach</a:t>
            </a:r>
            <a:r>
              <a:rPr lang="en-US" altLang="en-US" sz="2000" dirty="0">
                <a:latin typeface="Bahnschrift" panose="020B0502040204020203" pitchFamily="34" charset="0"/>
              </a:rPr>
              <a:t> Safety Office</a:t>
            </a:r>
          </a:p>
          <a:p>
            <a:pPr algn="ctr" eaLnBrk="1" hangingPunct="1"/>
            <a:r>
              <a:rPr lang="en-US" altLang="en-US" sz="2000" dirty="0" err="1">
                <a:latin typeface="Bahnschrift" panose="020B0502040204020203" pitchFamily="34" charset="0"/>
              </a:rPr>
              <a:t>Bldg</a:t>
            </a:r>
            <a:r>
              <a:rPr lang="en-US" altLang="en-US" sz="2000" dirty="0">
                <a:latin typeface="Bahnschrift" panose="020B0502040204020203" pitchFamily="34" charset="0"/>
              </a:rPr>
              <a:t> 5251 Barton  Barracks </a:t>
            </a:r>
          </a:p>
          <a:p>
            <a:pPr algn="ctr" eaLnBrk="1" hangingPunct="1"/>
            <a:r>
              <a:rPr lang="en-US" altLang="en-US" sz="2000" dirty="0">
                <a:latin typeface="Bahnschrift" panose="020B0502040204020203" pitchFamily="34" charset="0"/>
              </a:rPr>
              <a:t>2</a:t>
            </a:r>
            <a:r>
              <a:rPr lang="en-US" altLang="en-US" sz="2000" baseline="30000" dirty="0">
                <a:latin typeface="Bahnschrift" panose="020B0502040204020203" pitchFamily="34" charset="0"/>
              </a:rPr>
              <a:t>nd</a:t>
            </a:r>
            <a:r>
              <a:rPr lang="en-US" altLang="en-US" sz="2000" dirty="0">
                <a:latin typeface="Bahnschrift" panose="020B0502040204020203" pitchFamily="34" charset="0"/>
              </a:rPr>
              <a:t> Floor Rooms 207/212</a:t>
            </a:r>
          </a:p>
          <a:p>
            <a:pPr algn="ctr" eaLnBrk="1" hangingPunct="1"/>
            <a:r>
              <a:rPr lang="en-US" altLang="en-US" sz="2000" dirty="0">
                <a:latin typeface="Bahnschrift" panose="020B0502040204020203" pitchFamily="34" charset="0"/>
              </a:rPr>
              <a:t>DSN 468-7780/1670/7240</a:t>
            </a:r>
          </a:p>
          <a:p>
            <a:pPr algn="ctr"/>
            <a:r>
              <a:rPr lang="en-US" altLang="en-US" sz="2000" dirty="0">
                <a:latin typeface="Bahnschrift" panose="020B0502040204020203" pitchFamily="34" charset="0"/>
              </a:rPr>
              <a:t>Commercial 0981-183-7780/1670/7240</a:t>
            </a:r>
          </a:p>
          <a:p>
            <a:pPr algn="ctr"/>
            <a:endParaRPr lang="en-US" altLang="en-US" sz="2400" dirty="0"/>
          </a:p>
        </p:txBody>
      </p:sp>
      <p:pic>
        <p:nvPicPr>
          <p:cNvPr id="59"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8903" y="3278389"/>
            <a:ext cx="1905000" cy="2308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 name="Subtitle 4"/>
          <p:cNvSpPr txBox="1">
            <a:spLocks/>
          </p:cNvSpPr>
          <p:nvPr/>
        </p:nvSpPr>
        <p:spPr bwMode="auto">
          <a:xfrm>
            <a:off x="4905208" y="5796283"/>
            <a:ext cx="2592390" cy="452117"/>
          </a:xfrm>
          <a:prstGeom prst="rect">
            <a:avLst/>
          </a:prstGeom>
          <a:noFill/>
          <a:ln w="9525">
            <a:noFill/>
            <a:miter lim="800000"/>
            <a:headEnd/>
            <a:tailEnd/>
          </a:ln>
        </p:spPr>
        <p:txBody>
          <a:bodyPr/>
          <a:lstStyle/>
          <a:p>
            <a:pPr algn="ctr" eaLnBrk="1" hangingPunct="1">
              <a:spcBef>
                <a:spcPct val="20000"/>
              </a:spcBef>
              <a:buFont typeface="Arial" charset="0"/>
              <a:buNone/>
              <a:defRPr/>
            </a:pPr>
            <a:r>
              <a:rPr lang="en-US" sz="2000" dirty="0"/>
              <a:t>Guenter Korn</a:t>
            </a:r>
          </a:p>
          <a:p>
            <a:pPr algn="ctr" eaLnBrk="1" hangingPunct="1">
              <a:spcBef>
                <a:spcPct val="20000"/>
              </a:spcBef>
              <a:buFont typeface="Arial" charset="0"/>
              <a:buNone/>
              <a:defRPr/>
            </a:pPr>
            <a:r>
              <a:rPr lang="en-US" sz="2000" dirty="0"/>
              <a:t>LN Safety Specialist</a:t>
            </a:r>
          </a:p>
          <a:p>
            <a:pPr algn="ctr" eaLnBrk="1" hangingPunct="1">
              <a:spcBef>
                <a:spcPct val="20000"/>
              </a:spcBef>
              <a:buFont typeface="Arial" charset="0"/>
              <a:buNone/>
              <a:defRPr/>
            </a:pPr>
            <a:endParaRPr lang="en-US" sz="2400" dirty="0">
              <a:latin typeface="+mn-lt"/>
              <a:cs typeface="+mn-cs"/>
            </a:endParaRPr>
          </a:p>
        </p:txBody>
      </p:sp>
      <p:sp>
        <p:nvSpPr>
          <p:cNvPr id="8" name="TextBox 7"/>
          <p:cNvSpPr txBox="1"/>
          <p:nvPr/>
        </p:nvSpPr>
        <p:spPr>
          <a:xfrm>
            <a:off x="5984395" y="3672483"/>
            <a:ext cx="1450976" cy="1733660"/>
          </a:xfrm>
          <a:prstGeom prst="rect">
            <a:avLst/>
          </a:prstGeom>
          <a:noFill/>
        </p:spPr>
        <p:txBody>
          <a:bodyPr wrap="square" rtlCol="0">
            <a:spAutoFit/>
          </a:bodyPr>
          <a:lstStyle/>
          <a:p>
            <a:endParaRPr lang="en-US" dirty="0"/>
          </a:p>
        </p:txBody>
      </p:sp>
      <p:sp>
        <p:nvSpPr>
          <p:cNvPr id="76" name="Subtitle 4"/>
          <p:cNvSpPr txBox="1">
            <a:spLocks/>
          </p:cNvSpPr>
          <p:nvPr/>
        </p:nvSpPr>
        <p:spPr bwMode="auto">
          <a:xfrm>
            <a:off x="2118997" y="5796283"/>
            <a:ext cx="1982790" cy="452117"/>
          </a:xfrm>
          <a:prstGeom prst="rect">
            <a:avLst/>
          </a:prstGeom>
          <a:noFill/>
          <a:ln w="9525">
            <a:noFill/>
            <a:miter lim="800000"/>
            <a:headEnd/>
            <a:tailEnd/>
          </a:ln>
        </p:spPr>
        <p:txBody>
          <a:bodyPr/>
          <a:lstStyle/>
          <a:p>
            <a:pPr algn="ctr" eaLnBrk="1" hangingPunct="1">
              <a:spcBef>
                <a:spcPct val="20000"/>
              </a:spcBef>
              <a:buFont typeface="Arial" charset="0"/>
              <a:buNone/>
              <a:defRPr/>
            </a:pPr>
            <a:r>
              <a:rPr lang="en-US" sz="2000" dirty="0"/>
              <a:t>Robert Garza</a:t>
            </a:r>
          </a:p>
          <a:p>
            <a:pPr algn="ctr" eaLnBrk="1" hangingPunct="1">
              <a:spcBef>
                <a:spcPct val="20000"/>
              </a:spcBef>
              <a:buFont typeface="Arial" charset="0"/>
              <a:buNone/>
              <a:defRPr/>
            </a:pPr>
            <a:r>
              <a:rPr lang="en-US" sz="2000" dirty="0"/>
              <a:t>Safety Director</a:t>
            </a:r>
          </a:p>
          <a:p>
            <a:pPr algn="ctr" eaLnBrk="1" hangingPunct="1">
              <a:spcBef>
                <a:spcPct val="20000"/>
              </a:spcBef>
              <a:buFont typeface="Arial" charset="0"/>
              <a:buNone/>
              <a:defRPr/>
            </a:pPr>
            <a:endParaRPr lang="en-US" sz="2400" dirty="0">
              <a:latin typeface="+mn-lt"/>
              <a:cs typeface="+mn-cs"/>
            </a:endParaRPr>
          </a:p>
        </p:txBody>
      </p:sp>
      <p:sp>
        <p:nvSpPr>
          <p:cNvPr id="2" name="TextBox 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6" name="Picture 5" descr="A person wearing a suit and tie&#10;&#10;Description automatically generated">
            <a:extLst>
              <a:ext uri="{FF2B5EF4-FFF2-40B4-BE49-F238E27FC236}">
                <a16:creationId xmlns:a16="http://schemas.microsoft.com/office/drawing/2014/main" id="{E4DBC0A0-4B8E-45D0-8638-1A1A062BE1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3278389"/>
            <a:ext cx="1846512" cy="2308140"/>
          </a:xfrm>
          <a:prstGeom prst="rect">
            <a:avLst/>
          </a:prstGeom>
          <a:ln>
            <a:solidFill>
              <a:srgbClr val="292929"/>
            </a:solidFill>
          </a:ln>
        </p:spPr>
      </p:pic>
      <p:pic>
        <p:nvPicPr>
          <p:cNvPr id="14"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2"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1143000" y="1371600"/>
            <a:ext cx="6831013" cy="1588"/>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3000" y="575518"/>
            <a:ext cx="6831013" cy="584775"/>
          </a:xfrm>
          <a:prstGeom prst="rect">
            <a:avLst/>
          </a:prstGeom>
          <a:noFill/>
        </p:spPr>
        <p:txBody>
          <a:bodyPr wrap="square" rtlCol="0">
            <a:spAutoFit/>
          </a:bodyPr>
          <a:lstStyle/>
          <a:p>
            <a:pPr algn="ctr"/>
            <a:r>
              <a:rPr lang="en-US" sz="3200" dirty="0">
                <a:latin typeface="Bahnschrift" panose="020B0502040204020203" pitchFamily="34" charset="0"/>
              </a:rPr>
              <a:t>TRAVELING IN EUROPE</a:t>
            </a:r>
          </a:p>
        </p:txBody>
      </p:sp>
      <p:sp>
        <p:nvSpPr>
          <p:cNvPr id="12" name="TextBox 1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159EE39B-BF28-4FD5-B914-8F9ABC131F88}"/>
              </a:ext>
            </a:extLst>
          </p:cNvPr>
          <p:cNvSpPr txBox="1"/>
          <p:nvPr/>
        </p:nvSpPr>
        <p:spPr>
          <a:xfrm>
            <a:off x="762000" y="3886200"/>
            <a:ext cx="5965223" cy="2616101"/>
          </a:xfrm>
          <a:prstGeom prst="rect">
            <a:avLst/>
          </a:prstGeom>
          <a:noFill/>
        </p:spPr>
        <p:txBody>
          <a:bodyPr wrap="none" rtlCol="0">
            <a:spAutoFit/>
          </a:bodyPr>
          <a:lstStyle/>
          <a:p>
            <a:pPr marL="342900" indent="-342900">
              <a:spcBef>
                <a:spcPct val="20000"/>
              </a:spcBef>
              <a:buClr>
                <a:srgbClr val="1403ED"/>
              </a:buClr>
              <a:buFont typeface="Wingdings" panose="05000000000000000000" pitchFamily="2" charset="2"/>
              <a:buChar char="Ø"/>
              <a:defRPr/>
            </a:pPr>
            <a:r>
              <a:rPr lang="en-US" sz="2000" dirty="0">
                <a:cs typeface="Times New Roman" pitchFamily="18" charset="0"/>
              </a:rPr>
              <a:t>Never flash cash.</a:t>
            </a:r>
            <a:r>
              <a:rPr lang="en-US" sz="2000" dirty="0">
                <a:solidFill>
                  <a:srgbClr val="48A4D7"/>
                </a:solidFill>
                <a:latin typeface="Arial" panose="020B0604020202020204" pitchFamily="34" charset="0"/>
              </a:rPr>
              <a:t> </a:t>
            </a:r>
            <a:endParaRPr lang="en-US" dirty="0">
              <a:cs typeface="Times New Roman" pitchFamily="18" charset="0"/>
            </a:endParaRPr>
          </a:p>
          <a:p>
            <a:pPr marL="342900" indent="-342900">
              <a:spcBef>
                <a:spcPct val="20000"/>
              </a:spcBef>
              <a:buClr>
                <a:srgbClr val="1403ED"/>
              </a:buClr>
              <a:buFont typeface="Wingdings" panose="05000000000000000000" pitchFamily="2" charset="2"/>
              <a:buChar char="Ø"/>
              <a:defRPr/>
            </a:pPr>
            <a:r>
              <a:rPr lang="en-US" sz="2000" dirty="0">
                <a:cs typeface="Times New Roman" pitchFamily="18" charset="0"/>
              </a:rPr>
              <a:t>Be situationally aware when using ATMs.</a:t>
            </a:r>
          </a:p>
          <a:p>
            <a:pPr marL="342900" indent="-342900">
              <a:spcBef>
                <a:spcPct val="20000"/>
              </a:spcBef>
              <a:buClr>
                <a:srgbClr val="1403ED"/>
              </a:buClr>
              <a:buFont typeface="Wingdings" panose="05000000000000000000" pitchFamily="2" charset="2"/>
              <a:buChar char="Ø"/>
              <a:defRPr/>
            </a:pPr>
            <a:r>
              <a:rPr lang="en-US" sz="2000" dirty="0">
                <a:cs typeface="Times New Roman" pitchFamily="18" charset="0"/>
              </a:rPr>
              <a:t>Know local emergency numbers and basic phrases.</a:t>
            </a:r>
          </a:p>
          <a:p>
            <a:pPr marL="342900" indent="-342900">
              <a:spcBef>
                <a:spcPct val="20000"/>
              </a:spcBef>
              <a:buClr>
                <a:srgbClr val="1403ED"/>
              </a:buClr>
              <a:buFont typeface="Wingdings" panose="05000000000000000000" pitchFamily="2" charset="2"/>
              <a:buChar char="Ø"/>
              <a:defRPr/>
            </a:pPr>
            <a:r>
              <a:rPr lang="en-US" sz="2000" dirty="0">
                <a:cs typeface="Times New Roman" pitchFamily="18" charset="0"/>
              </a:rPr>
              <a:t>Avoid ill-lit, sparsely populated areas at night. </a:t>
            </a:r>
          </a:p>
          <a:p>
            <a:pPr marL="342900" indent="-342900">
              <a:spcBef>
                <a:spcPct val="20000"/>
              </a:spcBef>
              <a:buClr>
                <a:srgbClr val="1403ED"/>
              </a:buClr>
              <a:buFont typeface="Wingdings" panose="05000000000000000000" pitchFamily="2" charset="2"/>
              <a:buChar char="Ø"/>
              <a:defRPr/>
            </a:pPr>
            <a:r>
              <a:rPr lang="en-US" sz="2000" dirty="0">
                <a:cs typeface="Times New Roman" pitchFamily="18" charset="0"/>
              </a:rPr>
              <a:t>Carry your hotel’s business card.</a:t>
            </a:r>
          </a:p>
          <a:p>
            <a:pPr marL="342900" indent="-342900">
              <a:spcBef>
                <a:spcPct val="20000"/>
              </a:spcBef>
              <a:buClr>
                <a:srgbClr val="1403ED"/>
              </a:buClr>
              <a:buFont typeface="Wingdings" panose="05000000000000000000" pitchFamily="2" charset="2"/>
              <a:buChar char="Ø"/>
              <a:defRPr/>
            </a:pPr>
            <a:r>
              <a:rPr lang="en-US" sz="2000" dirty="0" smtClean="0">
                <a:cs typeface="Times New Roman" pitchFamily="18" charset="0"/>
              </a:rPr>
              <a:t>Americans </a:t>
            </a:r>
            <a:r>
              <a:rPr lang="en-US" sz="2000" dirty="0">
                <a:cs typeface="Times New Roman" pitchFamily="18" charset="0"/>
              </a:rPr>
              <a:t>are not popular every where - keep a low</a:t>
            </a:r>
          </a:p>
          <a:p>
            <a:pPr>
              <a:spcBef>
                <a:spcPct val="20000"/>
              </a:spcBef>
              <a:buClr>
                <a:srgbClr val="1403ED"/>
              </a:buClr>
              <a:defRPr/>
            </a:pPr>
            <a:r>
              <a:rPr lang="en-US" sz="2000" dirty="0">
                <a:cs typeface="Times New Roman" pitchFamily="18" charset="0"/>
              </a:rPr>
              <a:t>     profile.</a:t>
            </a:r>
          </a:p>
        </p:txBody>
      </p:sp>
      <p:pic>
        <p:nvPicPr>
          <p:cNvPr id="1025" name="Picture 1" descr="Smart Traveler Enrollment Program">
            <a:extLst>
              <a:ext uri="{FF2B5EF4-FFF2-40B4-BE49-F238E27FC236}">
                <a16:creationId xmlns:a16="http://schemas.microsoft.com/office/drawing/2014/main" id="{EE64ABA0-3078-40E4-9441-D2664762B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512" y="2570265"/>
            <a:ext cx="1461612" cy="113347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15">
            <a:extLst>
              <a:ext uri="{FF2B5EF4-FFF2-40B4-BE49-F238E27FC236}">
                <a16:creationId xmlns:a16="http://schemas.microsoft.com/office/drawing/2014/main" id="{CEA9D295-0455-488C-9B8D-0E407823E5BB}"/>
              </a:ext>
            </a:extLst>
          </p:cNvPr>
          <p:cNvSpPr txBox="1">
            <a:spLocks/>
          </p:cNvSpPr>
          <p:nvPr/>
        </p:nvSpPr>
        <p:spPr>
          <a:xfrm>
            <a:off x="457200" y="1524000"/>
            <a:ext cx="8153400" cy="1661372"/>
          </a:xfrm>
          <a:prstGeom prst="rect">
            <a:avLst/>
          </a:prstGeom>
        </p:spPr>
        <p:txBody>
          <a:bodyPr>
            <a:noAutofit/>
          </a:bodyPr>
          <a:lstStyle/>
          <a:p>
            <a:pPr marL="285750" indent="-285750" eaLnBrk="1" fontAlgn="auto" hangingPunct="1">
              <a:spcBef>
                <a:spcPct val="20000"/>
              </a:spcBef>
              <a:spcAft>
                <a:spcPts val="0"/>
              </a:spcAft>
              <a:buClr>
                <a:srgbClr val="1403ED"/>
              </a:buClr>
              <a:buFont typeface="Wingdings" panose="05000000000000000000" pitchFamily="2" charset="2"/>
              <a:buChar char="ü"/>
              <a:defRPr/>
            </a:pPr>
            <a:r>
              <a:rPr lang="en-US" sz="2000" dirty="0">
                <a:cs typeface="Times New Roman" pitchFamily="18" charset="0"/>
              </a:rPr>
              <a:t>Learn about the political atmosphere and criminal activity at your planned destination. </a:t>
            </a:r>
          </a:p>
          <a:p>
            <a:pPr marL="285750" indent="-285750">
              <a:spcBef>
                <a:spcPct val="20000"/>
              </a:spcBef>
              <a:buClr>
                <a:srgbClr val="1403ED"/>
              </a:buClr>
              <a:buFont typeface="Wingdings" panose="05000000000000000000" pitchFamily="2" charset="2"/>
              <a:buChar char="ü"/>
              <a:defRPr/>
            </a:pPr>
            <a:r>
              <a:rPr lang="en-US" sz="2000" dirty="0">
                <a:cs typeface="Times New Roman" pitchFamily="18" charset="0"/>
              </a:rPr>
              <a:t>Some countries, such as Turkey, are off-limits. Check the Foreign Clearance Guide (CAC required).</a:t>
            </a:r>
          </a:p>
          <a:p>
            <a:pPr marL="285750" indent="-285750">
              <a:spcBef>
                <a:spcPct val="20000"/>
              </a:spcBef>
              <a:buClr>
                <a:srgbClr val="1403ED"/>
              </a:buClr>
              <a:buFont typeface="Wingdings" panose="05000000000000000000" pitchFamily="2" charset="2"/>
              <a:buChar char="ü"/>
              <a:defRPr/>
            </a:pPr>
            <a:r>
              <a:rPr lang="en-US" sz="2000" dirty="0">
                <a:cs typeface="Times New Roman" pitchFamily="18" charset="0"/>
              </a:rPr>
              <a:t>Register with the U.S. State Department’s </a:t>
            </a:r>
            <a:r>
              <a:rPr lang="en-US" sz="2000" b="1" dirty="0" smtClean="0">
                <a:solidFill>
                  <a:srgbClr val="48A4D7"/>
                </a:solidFill>
                <a:effectLst>
                  <a:outerShdw blurRad="38100" dist="38100" dir="2700000" algn="tl">
                    <a:srgbClr val="000000">
                      <a:alpha val="43137"/>
                    </a:srgbClr>
                  </a:outerShdw>
                </a:effectLst>
              </a:rPr>
              <a:t>S</a:t>
            </a:r>
            <a:r>
              <a:rPr lang="en-US" sz="2000" b="1" dirty="0" smtClean="0"/>
              <a:t>mart</a:t>
            </a:r>
            <a:r>
              <a:rPr lang="en-US" sz="2000" b="1" dirty="0" smtClean="0">
                <a:solidFill>
                  <a:srgbClr val="000000"/>
                </a:solidFill>
              </a:rPr>
              <a:t> </a:t>
            </a:r>
            <a:r>
              <a:rPr lang="en-US" sz="2000" b="1" dirty="0">
                <a:solidFill>
                  <a:srgbClr val="48A4D7"/>
                </a:solidFill>
                <a:effectLst>
                  <a:outerShdw blurRad="38100" dist="38100" dir="2700000" algn="tl">
                    <a:srgbClr val="000000">
                      <a:alpha val="43137"/>
                    </a:srgbClr>
                  </a:outerShdw>
                </a:effectLst>
              </a:rPr>
              <a:t>T</a:t>
            </a:r>
            <a:r>
              <a:rPr lang="en-US" sz="2000" b="1" dirty="0"/>
              <a:t>raveler </a:t>
            </a:r>
            <a:r>
              <a:rPr lang="en-US" sz="2000" b="1" dirty="0">
                <a:solidFill>
                  <a:srgbClr val="48A4D7"/>
                </a:solidFill>
                <a:effectLst>
                  <a:outerShdw blurRad="38100" dist="38100" dir="2700000" algn="tl">
                    <a:srgbClr val="000000">
                      <a:alpha val="43137"/>
                    </a:srgbClr>
                  </a:outerShdw>
                </a:effectLst>
              </a:rPr>
              <a:t>E</a:t>
            </a:r>
            <a:r>
              <a:rPr lang="en-US" sz="2000" b="1" dirty="0"/>
              <a:t>nrollment </a:t>
            </a:r>
            <a:r>
              <a:rPr lang="en-US" sz="2000" b="1" dirty="0">
                <a:solidFill>
                  <a:srgbClr val="48A4D7"/>
                </a:solidFill>
                <a:effectLst>
                  <a:outerShdw blurRad="38100" dist="38100" dir="2700000" algn="tl">
                    <a:srgbClr val="000000">
                      <a:alpha val="43137"/>
                    </a:srgbClr>
                  </a:outerShdw>
                </a:effectLst>
              </a:rPr>
              <a:t>P</a:t>
            </a:r>
            <a:r>
              <a:rPr lang="en-US" sz="2000" b="1" dirty="0"/>
              <a:t>rogram</a:t>
            </a:r>
            <a:r>
              <a:rPr lang="en-US" sz="2000" dirty="0">
                <a:solidFill>
                  <a:srgbClr val="696663"/>
                </a:solidFill>
              </a:rPr>
              <a:t> </a:t>
            </a:r>
            <a:r>
              <a:rPr lang="en-US" sz="2000" dirty="0">
                <a:cs typeface="Times New Roman" pitchFamily="18" charset="0"/>
              </a:rPr>
              <a:t>(STEP) at </a:t>
            </a:r>
            <a:r>
              <a:rPr lang="en-US" sz="2000" dirty="0">
                <a:cs typeface="Times New Roman" pitchFamily="18" charset="0"/>
                <a:hlinkClick r:id="rId6"/>
              </a:rPr>
              <a:t>https://step.state.gov/step/</a:t>
            </a:r>
            <a:r>
              <a:rPr lang="en-US" sz="2000" dirty="0">
                <a:cs typeface="Times New Roman" pitchFamily="18" charset="0"/>
              </a:rPr>
              <a:t> .</a:t>
            </a:r>
          </a:p>
          <a:p>
            <a:pPr marL="285750" indent="-285750" eaLnBrk="1" fontAlgn="auto" hangingPunct="1">
              <a:spcBef>
                <a:spcPct val="20000"/>
              </a:spcBef>
              <a:spcAft>
                <a:spcPts val="0"/>
              </a:spcAft>
              <a:buClr>
                <a:srgbClr val="1403ED"/>
              </a:buClr>
              <a:buFont typeface="Wingdings" panose="05000000000000000000" pitchFamily="2" charset="2"/>
              <a:buChar char="ü"/>
              <a:defRPr/>
            </a:pPr>
            <a:r>
              <a:rPr lang="en-US" sz="2000" dirty="0">
                <a:cs typeface="Times New Roman" pitchFamily="18" charset="0"/>
              </a:rPr>
              <a:t>Always practice basic personal safety and security measures: </a:t>
            </a:r>
            <a:endParaRPr lang="en-US" sz="2000" dirty="0">
              <a:solidFill>
                <a:schemeClr val="tx1">
                  <a:tint val="75000"/>
                </a:schemeClr>
              </a:solidFill>
              <a:cs typeface="+mn-cs"/>
            </a:endParaRPr>
          </a:p>
        </p:txBody>
      </p:sp>
      <p:pic>
        <p:nvPicPr>
          <p:cNvPr id="9" name="Picture 8" descr="An old stone building&#10;&#10;Description automatically generated">
            <a:extLst>
              <a:ext uri="{FF2B5EF4-FFF2-40B4-BE49-F238E27FC236}">
                <a16:creationId xmlns:a16="http://schemas.microsoft.com/office/drawing/2014/main" id="{EFA3AD46-B62F-42FA-9726-2574144AC0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5334000"/>
            <a:ext cx="2133600" cy="1199176"/>
          </a:xfrm>
          <a:prstGeom prst="rect">
            <a:avLst/>
          </a:prstGeom>
          <a:ln>
            <a:solidFill>
              <a:schemeClr val="tx1"/>
            </a:solidFill>
          </a:ln>
        </p:spPr>
      </p:pic>
      <p:pic>
        <p:nvPicPr>
          <p:cNvPr id="15" name="Picture 14" descr="A large bridge over some water&#10;&#10;Description automatically generated">
            <a:extLst>
              <a:ext uri="{FF2B5EF4-FFF2-40B4-BE49-F238E27FC236}">
                <a16:creationId xmlns:a16="http://schemas.microsoft.com/office/drawing/2014/main" id="{3B18056A-3886-494B-8A98-EECE153268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6739" y="3918590"/>
            <a:ext cx="1855261" cy="1234592"/>
          </a:xfrm>
          <a:prstGeom prst="rect">
            <a:avLst/>
          </a:prstGeom>
          <a:ln>
            <a:solidFill>
              <a:schemeClr val="tx1"/>
            </a:solidFill>
          </a:ln>
        </p:spPr>
      </p:pic>
      <p:pic>
        <p:nvPicPr>
          <p:cNvPr id="3"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880003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2"/>
          <p:cNvSpPr/>
          <p:nvPr/>
        </p:nvSpPr>
        <p:spPr>
          <a:xfrm>
            <a:off x="3581400" y="2667000"/>
            <a:ext cx="2362200" cy="1981200"/>
          </a:xfrm>
          <a:prstGeom prst="rect">
            <a:avLst/>
          </a:prstGeom>
          <a:blipFill>
            <a:blip r:embed="rId5" cstate="print"/>
            <a:stretch>
              <a:fillRect/>
            </a:stretch>
          </a:blipFill>
        </p:spPr>
        <p:txBody>
          <a:bodyPr wrap="square" lIns="0" tIns="0" rIns="0" bIns="0" rtlCol="0"/>
          <a:lstStyle/>
          <a:p>
            <a:endParaRPr dirty="0">
              <a:latin typeface=" Arial"/>
            </a:endParaRPr>
          </a:p>
        </p:txBody>
      </p:sp>
      <p:sp>
        <p:nvSpPr>
          <p:cNvPr id="4" name="Text Box 10"/>
          <p:cNvSpPr txBox="1">
            <a:spLocks noChangeArrowheads="1"/>
          </p:cNvSpPr>
          <p:nvPr/>
        </p:nvSpPr>
        <p:spPr bwMode="auto">
          <a:xfrm>
            <a:off x="609600" y="1524000"/>
            <a:ext cx="8382000" cy="2554545"/>
          </a:xfrm>
          <a:prstGeom prst="rect">
            <a:avLst/>
          </a:prstGeom>
          <a:noFill/>
          <a:ln w="9525" algn="ctr">
            <a:noFill/>
            <a:miter lim="800000"/>
            <a:headEnd/>
            <a:tailEnd/>
          </a:ln>
        </p:spPr>
        <p:txBody>
          <a:bodyPr wrap="square">
            <a:spAutoFit/>
          </a:bodyPr>
          <a:lstStyle/>
          <a:p>
            <a:pPr algn="ctr"/>
            <a:r>
              <a:rPr lang="en-US" altLang="ko-KR" sz="3200" b="1" dirty="0">
                <a:latin typeface=" Arial"/>
              </a:rPr>
              <a:t>Closing Remarks</a:t>
            </a:r>
          </a:p>
          <a:p>
            <a:pPr algn="ctr"/>
            <a:endParaRPr lang="en-US" altLang="ko-KR" sz="3200" b="1" dirty="0">
              <a:latin typeface=" Arial"/>
            </a:endParaRPr>
          </a:p>
          <a:p>
            <a:pPr algn="ctr"/>
            <a:endParaRPr lang="en-US" altLang="ko-KR" sz="3200" b="1" dirty="0">
              <a:latin typeface=" Arial"/>
            </a:endParaRPr>
          </a:p>
          <a:p>
            <a:pPr algn="ctr"/>
            <a:endParaRPr lang="en-US" altLang="ko-KR" sz="3200" b="1" dirty="0">
              <a:latin typeface=" Arial"/>
            </a:endParaRPr>
          </a:p>
          <a:p>
            <a:pPr algn="ctr"/>
            <a:endParaRPr lang="en-US" altLang="ko-KR" sz="3200" b="1" dirty="0">
              <a:latin typeface=" Arial"/>
            </a:endParaRPr>
          </a:p>
        </p:txBody>
      </p:sp>
      <p:sp>
        <p:nvSpPr>
          <p:cNvPr id="5" name="TextBox 4"/>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2" name="R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82025"/>
            <a:ext cx="6831013" cy="584775"/>
          </a:xfrm>
          <a:prstGeom prst="rect">
            <a:avLst/>
          </a:prstGeom>
          <a:noFill/>
        </p:spPr>
        <p:txBody>
          <a:bodyPr wrap="square" rtlCol="0">
            <a:spAutoFit/>
          </a:bodyPr>
          <a:lstStyle/>
          <a:p>
            <a:pPr algn="ctr">
              <a:spcBef>
                <a:spcPct val="50000"/>
              </a:spcBef>
            </a:pPr>
            <a:r>
              <a:rPr lang="en-US" altLang="en-US" sz="3200" dirty="0">
                <a:latin typeface="Bahnschrift" panose="020B0502040204020203" pitchFamily="34" charset="0"/>
              </a:rPr>
              <a:t>DRIVING EMERGENCIES</a:t>
            </a:r>
          </a:p>
        </p:txBody>
      </p:sp>
      <p:sp>
        <p:nvSpPr>
          <p:cNvPr id="2" name="Rectangle 1"/>
          <p:cNvSpPr/>
          <p:nvPr/>
        </p:nvSpPr>
        <p:spPr>
          <a:xfrm>
            <a:off x="1526275" y="990600"/>
            <a:ext cx="5862502" cy="523220"/>
          </a:xfrm>
          <a:prstGeom prst="rect">
            <a:avLst/>
          </a:prstGeom>
        </p:spPr>
        <p:txBody>
          <a:bodyPr wrap="none">
            <a:spAutoFit/>
          </a:bodyPr>
          <a:lstStyle/>
          <a:p>
            <a:pPr>
              <a:spcBef>
                <a:spcPct val="0"/>
              </a:spcBef>
            </a:pPr>
            <a:r>
              <a:rPr lang="en-US" altLang="en-US" sz="2800" dirty="0">
                <a:solidFill>
                  <a:srgbClr val="FF0000"/>
                </a:solidFill>
                <a:latin typeface="Arial" panose="020B0604020202020204" pitchFamily="34" charset="0"/>
              </a:rPr>
              <a:t>If your vehicle becomes disabled….</a:t>
            </a:r>
          </a:p>
        </p:txBody>
      </p:sp>
      <p:sp>
        <p:nvSpPr>
          <p:cNvPr id="3" name="Rectangle 2"/>
          <p:cNvSpPr/>
          <p:nvPr/>
        </p:nvSpPr>
        <p:spPr>
          <a:xfrm>
            <a:off x="369380" y="3352800"/>
            <a:ext cx="2754820" cy="1323439"/>
          </a:xfrm>
          <a:prstGeom prst="rect">
            <a:avLst/>
          </a:prstGeom>
        </p:spPr>
        <p:txBody>
          <a:bodyPr wrap="square">
            <a:spAutoFit/>
          </a:bodyPr>
          <a:lstStyle/>
          <a:p>
            <a:pPr>
              <a:spcBef>
                <a:spcPct val="50000"/>
              </a:spcBef>
            </a:pPr>
            <a:r>
              <a:rPr lang="en-US" altLang="en-US" sz="2000" dirty="0">
                <a:latin typeface="Arial" panose="020B0604020202020204" pitchFamily="34" charset="0"/>
              </a:rPr>
              <a:t>1. Get as far to the right as possible.       2. Stay away from car, get behind guardrails.</a:t>
            </a:r>
          </a:p>
        </p:txBody>
      </p:sp>
      <p:sp>
        <p:nvSpPr>
          <p:cNvPr id="5" name="Rectangle 4"/>
          <p:cNvSpPr/>
          <p:nvPr/>
        </p:nvSpPr>
        <p:spPr>
          <a:xfrm>
            <a:off x="3200400" y="3352800"/>
            <a:ext cx="2590800" cy="707886"/>
          </a:xfrm>
          <a:prstGeom prst="rect">
            <a:avLst/>
          </a:prstGeom>
        </p:spPr>
        <p:txBody>
          <a:bodyPr wrap="square">
            <a:spAutoFit/>
          </a:bodyPr>
          <a:lstStyle/>
          <a:p>
            <a:pPr>
              <a:spcBef>
                <a:spcPct val="50000"/>
              </a:spcBef>
            </a:pPr>
            <a:r>
              <a:rPr lang="en-US" altLang="en-US" sz="2000" dirty="0">
                <a:latin typeface="Arial" panose="020B0604020202020204" pitchFamily="34" charset="0"/>
              </a:rPr>
              <a:t>3. Put on your vest - visibility is crucial.</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540898"/>
            <a:ext cx="2732454" cy="1811902"/>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1157" y="1524000"/>
            <a:ext cx="2642443" cy="1811902"/>
          </a:xfrm>
          <a:prstGeom prst="rect">
            <a:avLst/>
          </a:prstGeom>
          <a:ln>
            <a:solidFill>
              <a:schemeClr val="tx1"/>
            </a:solidFill>
          </a:ln>
        </p:spPr>
      </p:pic>
      <p:sp>
        <p:nvSpPr>
          <p:cNvPr id="12" name="TextBox 1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9937" y="1524000"/>
            <a:ext cx="2749263" cy="1808726"/>
          </a:xfrm>
          <a:prstGeom prst="rect">
            <a:avLst/>
          </a:prstGeom>
          <a:ln>
            <a:solidFill>
              <a:schemeClr val="tx1"/>
            </a:solidFill>
          </a:ln>
        </p:spPr>
      </p:pic>
      <p:sp>
        <p:nvSpPr>
          <p:cNvPr id="14" name="TextBox 13"/>
          <p:cNvSpPr txBox="1"/>
          <p:nvPr/>
        </p:nvSpPr>
        <p:spPr>
          <a:xfrm>
            <a:off x="6019800" y="3352800"/>
            <a:ext cx="3048000"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4. Deploy warning triangle:</a:t>
            </a:r>
          </a:p>
          <a:p>
            <a:r>
              <a:rPr lang="en-US" sz="2000" dirty="0">
                <a:solidFill>
                  <a:srgbClr val="FF0000"/>
                </a:solidFill>
                <a:latin typeface="Arial" panose="020B0604020202020204" pitchFamily="34" charset="0"/>
                <a:cs typeface="Arial" panose="020B0604020202020204" pitchFamily="34" charset="0"/>
              </a:rPr>
              <a:t>50</a:t>
            </a:r>
            <a:r>
              <a:rPr lang="en-US" sz="2000" dirty="0">
                <a:latin typeface="Arial" panose="020B0604020202020204" pitchFamily="34" charset="0"/>
                <a:cs typeface="Arial" panose="020B0604020202020204" pitchFamily="34" charset="0"/>
              </a:rPr>
              <a:t> meters in the city. </a:t>
            </a:r>
          </a:p>
          <a:p>
            <a:r>
              <a:rPr lang="en-US" sz="2000" dirty="0">
                <a:solidFill>
                  <a:srgbClr val="FF0000"/>
                </a:solidFill>
                <a:latin typeface="Arial" panose="020B0604020202020204" pitchFamily="34" charset="0"/>
                <a:cs typeface="Arial" panose="020B0604020202020204" pitchFamily="34" charset="0"/>
              </a:rPr>
              <a:t>100</a:t>
            </a:r>
            <a:r>
              <a:rPr lang="en-US" sz="2000" dirty="0">
                <a:latin typeface="Arial" panose="020B0604020202020204" pitchFamily="34" charset="0"/>
                <a:cs typeface="Arial" panose="020B0604020202020204" pitchFamily="34" charset="0"/>
              </a:rPr>
              <a:t> meters on land </a:t>
            </a:r>
            <a:r>
              <a:rPr lang="en-US" sz="2000" dirty="0" err="1">
                <a:latin typeface="Arial" panose="020B0604020202020204" pitchFamily="34" charset="0"/>
                <a:cs typeface="Arial" panose="020B0604020202020204" pitchFamily="34" charset="0"/>
              </a:rPr>
              <a:t>strassen</a:t>
            </a:r>
            <a:r>
              <a:rPr lang="en-US" sz="2000" dirty="0">
                <a:latin typeface="Arial" panose="020B0604020202020204" pitchFamily="34" charset="0"/>
                <a:cs typeface="Arial" panose="020B0604020202020204" pitchFamily="34" charset="0"/>
              </a:rPr>
              <a:t>.</a:t>
            </a:r>
          </a:p>
          <a:p>
            <a:r>
              <a:rPr lang="en-US" sz="2000" dirty="0">
                <a:solidFill>
                  <a:srgbClr val="FF0000"/>
                </a:solidFill>
                <a:latin typeface="Arial" panose="020B0604020202020204" pitchFamily="34" charset="0"/>
                <a:cs typeface="Arial" panose="020B0604020202020204" pitchFamily="34" charset="0"/>
              </a:rPr>
              <a:t>150</a:t>
            </a:r>
            <a:r>
              <a:rPr lang="en-US" sz="2000" dirty="0">
                <a:latin typeface="Arial" panose="020B0604020202020204" pitchFamily="34" charset="0"/>
                <a:cs typeface="Arial" panose="020B0604020202020204" pitchFamily="34" charset="0"/>
              </a:rPr>
              <a:t> to </a:t>
            </a:r>
            <a:r>
              <a:rPr lang="en-US" sz="2000" dirty="0">
                <a:solidFill>
                  <a:srgbClr val="FF0000"/>
                </a:solidFill>
                <a:latin typeface="Arial" panose="020B0604020202020204" pitchFamily="34" charset="0"/>
                <a:cs typeface="Arial" panose="020B0604020202020204" pitchFamily="34" charset="0"/>
              </a:rPr>
              <a:t>400 </a:t>
            </a:r>
            <a:r>
              <a:rPr lang="en-US" sz="2000" dirty="0">
                <a:latin typeface="Arial" panose="020B0604020202020204" pitchFamily="34" charset="0"/>
                <a:cs typeface="Arial" panose="020B0604020202020204" pitchFamily="34" charset="0"/>
              </a:rPr>
              <a:t>meters on autobahn. </a:t>
            </a:r>
          </a:p>
          <a:p>
            <a:r>
              <a:rPr lang="en-US" sz="2000" dirty="0">
                <a:latin typeface="Arial" panose="020B0604020202020204" pitchFamily="34" charset="0"/>
                <a:cs typeface="Arial" panose="020B0604020202020204" pitchFamily="34" charset="0"/>
              </a:rPr>
              <a:t>On curves, place it before the curve to help drivers anticipate your situation.</a:t>
            </a:r>
          </a:p>
        </p:txBody>
      </p:sp>
      <p:pic>
        <p:nvPicPr>
          <p:cNvPr id="15" name="Picture 4" descr="accident14.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8258" y="4782542"/>
            <a:ext cx="1205342" cy="16699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descr="Accident15.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54383" y="4818195"/>
            <a:ext cx="1168962" cy="16699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3608317" y="4383851"/>
            <a:ext cx="2536966" cy="707886"/>
          </a:xfrm>
          <a:prstGeom prst="rect">
            <a:avLst/>
          </a:prstGeom>
        </p:spPr>
        <p:txBody>
          <a:bodyPr wrap="square">
            <a:spAutoFit/>
          </a:bodyPr>
          <a:lstStyle/>
          <a:p>
            <a:pPr>
              <a:spcBef>
                <a:spcPct val="50000"/>
              </a:spcBef>
            </a:pPr>
            <a:r>
              <a:rPr lang="en-US" altLang="en-US" sz="2000" dirty="0">
                <a:latin typeface="Arial" panose="020B0604020202020204" pitchFamily="34" charset="0"/>
              </a:rPr>
              <a:t>Sends location to operator.</a:t>
            </a:r>
          </a:p>
        </p:txBody>
      </p:sp>
      <p:sp>
        <p:nvSpPr>
          <p:cNvPr id="19" name="Rectangle 18">
            <a:extLst>
              <a:ext uri="{FF2B5EF4-FFF2-40B4-BE49-F238E27FC236}">
                <a16:creationId xmlns:a16="http://schemas.microsoft.com/office/drawing/2014/main" id="{B2F072DB-DC8C-41A8-B7F0-662C93B9A9ED}"/>
              </a:ext>
            </a:extLst>
          </p:cNvPr>
          <p:cNvSpPr/>
          <p:nvPr/>
        </p:nvSpPr>
        <p:spPr>
          <a:xfrm>
            <a:off x="263396" y="5091737"/>
            <a:ext cx="1981200" cy="707886"/>
          </a:xfrm>
          <a:prstGeom prst="rect">
            <a:avLst/>
          </a:prstGeom>
        </p:spPr>
        <p:txBody>
          <a:bodyPr wrap="square">
            <a:spAutoFit/>
          </a:bodyPr>
          <a:lstStyle/>
          <a:p>
            <a:pPr>
              <a:spcBef>
                <a:spcPct val="50000"/>
              </a:spcBef>
            </a:pPr>
            <a:r>
              <a:rPr lang="en-US" altLang="en-US" sz="2000" dirty="0">
                <a:latin typeface="Arial" panose="020B0604020202020204" pitchFamily="34" charset="0"/>
              </a:rPr>
              <a:t>Shows direction      of travel.</a:t>
            </a:r>
          </a:p>
        </p:txBody>
      </p:sp>
      <p:pic>
        <p:nvPicPr>
          <p:cNvPr id="8"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732405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1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0112" y="3667864"/>
            <a:ext cx="1450976" cy="1733660"/>
          </a:xfrm>
          <a:prstGeom prst="rect">
            <a:avLst/>
          </a:prstGeom>
          <a:noFill/>
        </p:spPr>
        <p:txBody>
          <a:bodyPr wrap="square" rtlCol="0">
            <a:spAutoFit/>
          </a:bodyPr>
          <a:lstStyle/>
          <a:p>
            <a:endParaRPr lang="en-US" dirty="0"/>
          </a:p>
        </p:txBody>
      </p:sp>
      <p:pic>
        <p:nvPicPr>
          <p:cNvPr id="7" name="Picture 6" descr="www.livingtech.net/playground/desktops_9_4_01/images/night_traffic.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066800"/>
            <a:ext cx="411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3C88B26F-67C4-46F8-93F2-B1CF188956F5}"/>
              </a:ext>
            </a:extLst>
          </p:cNvPr>
          <p:cNvSpPr txBox="1"/>
          <p:nvPr/>
        </p:nvSpPr>
        <p:spPr>
          <a:xfrm>
            <a:off x="1143000" y="482025"/>
            <a:ext cx="6831013" cy="584775"/>
          </a:xfrm>
          <a:prstGeom prst="rect">
            <a:avLst/>
          </a:prstGeom>
          <a:noFill/>
        </p:spPr>
        <p:txBody>
          <a:bodyPr wrap="square" rtlCol="0">
            <a:spAutoFit/>
          </a:bodyPr>
          <a:lstStyle/>
          <a:p>
            <a:pPr algn="ctr"/>
            <a:r>
              <a:rPr lang="en-US" sz="3200" dirty="0" smtClean="0">
                <a:latin typeface="Bahnschrift" panose="020B0502040204020203" pitchFamily="34" charset="0"/>
              </a:rPr>
              <a:t>DRUNK &amp; DROWSY </a:t>
            </a:r>
            <a:r>
              <a:rPr lang="en-US" sz="3200" dirty="0">
                <a:latin typeface="Bahnschrift" panose="020B0502040204020203" pitchFamily="34" charset="0"/>
              </a:rPr>
              <a:t>DRIVING   </a:t>
            </a:r>
          </a:p>
        </p:txBody>
      </p:sp>
      <p:sp>
        <p:nvSpPr>
          <p:cNvPr id="12" name="Content Placeholder 3"/>
          <p:cNvSpPr txBox="1">
            <a:spLocks/>
          </p:cNvSpPr>
          <p:nvPr/>
        </p:nvSpPr>
        <p:spPr>
          <a:xfrm>
            <a:off x="5086350" y="1066800"/>
            <a:ext cx="3543300" cy="5162576"/>
          </a:xfrm>
          <a:prstGeom prst="rect">
            <a:avLst/>
          </a:prstGeom>
          <a:ln>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solidFill>
                  <a:srgbClr val="FF0000"/>
                </a:solidFill>
                <a:latin typeface="+mn-lt"/>
              </a:rPr>
              <a:t>Dangers of drowsy driving:</a:t>
            </a:r>
          </a:p>
          <a:p>
            <a:r>
              <a:rPr lang="en-US" altLang="en-US" sz="1600" dirty="0">
                <a:solidFill>
                  <a:schemeClr val="accent1">
                    <a:lumMod val="20000"/>
                    <a:lumOff val="80000"/>
                  </a:schemeClr>
                </a:solidFill>
                <a:latin typeface="+mn-lt"/>
              </a:rPr>
              <a:t>Judgment and vision are impaired.</a:t>
            </a:r>
          </a:p>
          <a:p>
            <a:r>
              <a:rPr lang="en-US" altLang="en-US" sz="1600" dirty="0">
                <a:solidFill>
                  <a:schemeClr val="accent1">
                    <a:lumMod val="20000"/>
                    <a:lumOff val="80000"/>
                  </a:schemeClr>
                </a:solidFill>
                <a:latin typeface="+mn-lt"/>
              </a:rPr>
              <a:t>Reaction time is slowed.</a:t>
            </a:r>
          </a:p>
          <a:p>
            <a:r>
              <a:rPr lang="en-US" altLang="en-US" sz="1600" dirty="0">
                <a:solidFill>
                  <a:schemeClr val="accent1">
                    <a:lumMod val="20000"/>
                    <a:lumOff val="80000"/>
                  </a:schemeClr>
                </a:solidFill>
                <a:latin typeface="+mn-lt"/>
              </a:rPr>
              <a:t>Overall awareness and performance are impaired. </a:t>
            </a:r>
          </a:p>
          <a:p>
            <a:r>
              <a:rPr lang="en-US" altLang="en-US" sz="1600" dirty="0">
                <a:solidFill>
                  <a:schemeClr val="accent1">
                    <a:lumMod val="20000"/>
                    <a:lumOff val="80000"/>
                  </a:schemeClr>
                </a:solidFill>
                <a:latin typeface="+mn-lt"/>
              </a:rPr>
              <a:t>Nodding off may cause you to lose control of your vehicle.</a:t>
            </a:r>
          </a:p>
          <a:p>
            <a:pPr marL="0" indent="0">
              <a:buNone/>
            </a:pPr>
            <a:r>
              <a:rPr lang="en-US" altLang="en-US" sz="2000" b="1" dirty="0">
                <a:solidFill>
                  <a:srgbClr val="FF0000"/>
                </a:solidFill>
                <a:latin typeface="+mn-lt"/>
              </a:rPr>
              <a:t>Who’s at risk?</a:t>
            </a:r>
          </a:p>
          <a:p>
            <a:r>
              <a:rPr lang="en-US" altLang="en-US" sz="1600" dirty="0">
                <a:solidFill>
                  <a:schemeClr val="accent1">
                    <a:lumMod val="20000"/>
                    <a:lumOff val="80000"/>
                  </a:schemeClr>
                </a:solidFill>
                <a:latin typeface="+mn-lt"/>
              </a:rPr>
              <a:t>Shift workers</a:t>
            </a:r>
          </a:p>
          <a:p>
            <a:r>
              <a:rPr lang="en-US" altLang="en-US" sz="1600" dirty="0">
                <a:solidFill>
                  <a:schemeClr val="accent1">
                    <a:lumMod val="20000"/>
                    <a:lumOff val="80000"/>
                  </a:schemeClr>
                </a:solidFill>
                <a:latin typeface="+mn-lt"/>
              </a:rPr>
              <a:t>People taking medication</a:t>
            </a:r>
          </a:p>
          <a:p>
            <a:r>
              <a:rPr lang="en-US" altLang="en-US" sz="1600" dirty="0">
                <a:solidFill>
                  <a:schemeClr val="accent1">
                    <a:lumMod val="20000"/>
                    <a:lumOff val="80000"/>
                  </a:schemeClr>
                </a:solidFill>
                <a:latin typeface="+mn-lt"/>
              </a:rPr>
              <a:t>Marathon drivers </a:t>
            </a:r>
          </a:p>
          <a:p>
            <a:pPr marL="0" indent="0">
              <a:buNone/>
            </a:pPr>
            <a:r>
              <a:rPr lang="en-US" altLang="en-US" sz="2000" b="1" dirty="0">
                <a:solidFill>
                  <a:srgbClr val="FF0000"/>
                </a:solidFill>
                <a:latin typeface="+mn-lt"/>
              </a:rPr>
              <a:t>Avoid the </a:t>
            </a:r>
            <a:r>
              <a:rPr lang="en-US" altLang="en-US" sz="2000" b="1" dirty="0" smtClean="0">
                <a:solidFill>
                  <a:srgbClr val="FF0000"/>
                </a:solidFill>
                <a:latin typeface="+mn-lt"/>
              </a:rPr>
              <a:t>situation. </a:t>
            </a:r>
            <a:endParaRPr lang="en-US" altLang="en-US" sz="1600" dirty="0">
              <a:solidFill>
                <a:schemeClr val="accent1">
                  <a:lumMod val="20000"/>
                  <a:lumOff val="80000"/>
                </a:schemeClr>
              </a:solidFill>
              <a:latin typeface="+mn-lt"/>
            </a:endParaRPr>
          </a:p>
          <a:p>
            <a:pPr marL="0" indent="0">
              <a:buNone/>
            </a:pPr>
            <a:r>
              <a:rPr lang="en-US" altLang="en-US" sz="1600" dirty="0" smtClean="0">
                <a:solidFill>
                  <a:schemeClr val="accent1">
                    <a:lumMod val="20000"/>
                    <a:lumOff val="80000"/>
                  </a:schemeClr>
                </a:solidFill>
                <a:latin typeface="+mn-lt"/>
              </a:rPr>
              <a:t>Plan </a:t>
            </a:r>
            <a:r>
              <a:rPr lang="en-US" altLang="en-US" sz="1600" dirty="0">
                <a:solidFill>
                  <a:schemeClr val="accent1">
                    <a:lumMod val="20000"/>
                    <a:lumOff val="80000"/>
                  </a:schemeClr>
                </a:solidFill>
                <a:latin typeface="+mn-lt"/>
              </a:rPr>
              <a:t>ahead – get some rest </a:t>
            </a:r>
          </a:p>
          <a:p>
            <a:r>
              <a:rPr lang="en-US" altLang="en-US" sz="1600" dirty="0">
                <a:solidFill>
                  <a:schemeClr val="accent1">
                    <a:lumMod val="20000"/>
                    <a:lumOff val="80000"/>
                  </a:schemeClr>
                </a:solidFill>
                <a:latin typeface="+mn-lt"/>
              </a:rPr>
              <a:t>Avoid traveling alone</a:t>
            </a:r>
          </a:p>
          <a:p>
            <a:r>
              <a:rPr lang="en-US" altLang="en-US" sz="1600" dirty="0">
                <a:solidFill>
                  <a:schemeClr val="accent1">
                    <a:lumMod val="20000"/>
                    <a:lumOff val="80000"/>
                  </a:schemeClr>
                </a:solidFill>
                <a:latin typeface="+mn-lt"/>
              </a:rPr>
              <a:t>Plan for stops</a:t>
            </a:r>
          </a:p>
          <a:p>
            <a:r>
              <a:rPr lang="en-US" altLang="en-US" sz="1600" dirty="0">
                <a:solidFill>
                  <a:schemeClr val="accent1">
                    <a:lumMod val="20000"/>
                    <a:lumOff val="80000"/>
                  </a:schemeClr>
                </a:solidFill>
                <a:latin typeface="+mn-lt"/>
              </a:rPr>
              <a:t>Have a contingency plan </a:t>
            </a:r>
            <a:endParaRPr lang="en-US" altLang="en-US" sz="2000" b="1" dirty="0">
              <a:solidFill>
                <a:schemeClr val="accent1">
                  <a:lumMod val="20000"/>
                  <a:lumOff val="80000"/>
                </a:schemeClr>
              </a:solidFill>
              <a:latin typeface="+mn-lt"/>
            </a:endParaRPr>
          </a:p>
          <a:p>
            <a:pPr marL="457200" lvl="1" indent="0">
              <a:buNone/>
            </a:pPr>
            <a:endParaRPr lang="en-US" altLang="en-US" b="1" dirty="0">
              <a:latin typeface="+mn-lt"/>
            </a:endParaRPr>
          </a:p>
        </p:txBody>
      </p:sp>
      <p:sp>
        <p:nvSpPr>
          <p:cNvPr id="16" name="Rectangle 15"/>
          <p:cNvSpPr/>
          <p:nvPr/>
        </p:nvSpPr>
        <p:spPr>
          <a:xfrm>
            <a:off x="177282" y="1104412"/>
            <a:ext cx="4604268" cy="4493538"/>
          </a:xfrm>
          <a:prstGeom prst="rect">
            <a:avLst/>
          </a:prstGeom>
          <a:solidFill>
            <a:schemeClr val="accent1">
              <a:lumMod val="75000"/>
            </a:schemeClr>
          </a:solidFill>
          <a:ln>
            <a:solidFill>
              <a:schemeClr val="tx1"/>
            </a:solidFill>
          </a:ln>
        </p:spPr>
        <p:txBody>
          <a:bodyPr wrap="square">
            <a:spAutoFit/>
          </a:bodyPr>
          <a:lstStyle/>
          <a:p>
            <a:pPr marL="342900" indent="-342900">
              <a:buClr>
                <a:schemeClr val="accent4">
                  <a:lumMod val="40000"/>
                  <a:lumOff val="60000"/>
                </a:schemeClr>
              </a:buClr>
              <a:buFont typeface="Arial" panose="020B0604020202020204"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Don’t Drink and Drive.</a:t>
            </a:r>
          </a:p>
          <a:p>
            <a:pPr>
              <a:buFont typeface="Arial"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   Designated Driver (Not even 1 drink).</a:t>
            </a:r>
          </a:p>
          <a:p>
            <a:pPr>
              <a:buClr>
                <a:schemeClr val="accent4">
                  <a:lumMod val="40000"/>
                  <a:lumOff val="60000"/>
                </a:schemeClr>
              </a:buClr>
              <a:buFont typeface="Arial"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   Don’t rationalize your drinking by using the 1 </a:t>
            </a:r>
            <a:r>
              <a:rPr lang="en-US" sz="2000" b="1" dirty="0" smtClean="0">
                <a:solidFill>
                  <a:schemeClr val="accent4">
                    <a:lumMod val="60000"/>
                    <a:lumOff val="40000"/>
                  </a:schemeClr>
                </a:solidFill>
                <a:effectLst>
                  <a:outerShdw blurRad="38100" dist="38100" dir="2700000" algn="tl">
                    <a:srgbClr val="000000">
                      <a:alpha val="43137"/>
                    </a:srgbClr>
                  </a:outerShdw>
                </a:effectLst>
              </a:rPr>
              <a:t>drink </a:t>
            </a:r>
            <a:r>
              <a:rPr lang="en-US" sz="2000" b="1" dirty="0">
                <a:solidFill>
                  <a:schemeClr val="accent4">
                    <a:lumMod val="60000"/>
                    <a:lumOff val="40000"/>
                  </a:schemeClr>
                </a:solidFill>
                <a:effectLst>
                  <a:outerShdw blurRad="38100" dist="38100" dir="2700000" algn="tl">
                    <a:srgbClr val="000000">
                      <a:alpha val="43137"/>
                    </a:srgbClr>
                  </a:outerShdw>
                </a:effectLst>
              </a:rPr>
              <a:t>per hour rule - that has led to many DUIs.</a:t>
            </a:r>
          </a:p>
          <a:p>
            <a:pPr>
              <a:buFont typeface="Arial"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  Use the train or get a </a:t>
            </a:r>
            <a:r>
              <a:rPr lang="en-US" sz="2000" b="1" dirty="0" smtClean="0">
                <a:solidFill>
                  <a:schemeClr val="accent4">
                    <a:lumMod val="60000"/>
                    <a:lumOff val="40000"/>
                  </a:schemeClr>
                </a:solidFill>
                <a:effectLst>
                  <a:outerShdw blurRad="38100" dist="38100" dir="2700000" algn="tl">
                    <a:srgbClr val="000000">
                      <a:alpha val="43137"/>
                    </a:srgbClr>
                  </a:outerShdw>
                </a:effectLst>
              </a:rPr>
              <a:t>Taxi</a:t>
            </a:r>
            <a:r>
              <a:rPr lang="en-US" sz="2000" b="1" dirty="0">
                <a:solidFill>
                  <a:schemeClr val="accent4">
                    <a:lumMod val="60000"/>
                    <a:lumOff val="40000"/>
                  </a:schemeClr>
                </a:solidFill>
                <a:effectLst>
                  <a:outerShdw blurRad="38100" dist="38100" dir="2700000" algn="tl">
                    <a:srgbClr val="000000">
                      <a:alpha val="43137"/>
                    </a:srgbClr>
                  </a:outerShdw>
                </a:effectLst>
              </a:rPr>
              <a:t>.</a:t>
            </a:r>
          </a:p>
          <a:p>
            <a:pPr>
              <a:buFont typeface="Arial"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  Call a buddy who is sober or your Chain of Command.</a:t>
            </a:r>
          </a:p>
          <a:p>
            <a:pPr>
              <a:buFont typeface="Arial" pitchFamily="34" charset="0"/>
              <a:buChar char="•"/>
            </a:pPr>
            <a:r>
              <a:rPr lang="en-US" sz="2000" b="1" dirty="0">
                <a:solidFill>
                  <a:schemeClr val="accent4">
                    <a:lumMod val="60000"/>
                    <a:lumOff val="40000"/>
                  </a:schemeClr>
                </a:solidFill>
                <a:effectLst>
                  <a:outerShdw blurRad="38100" dist="38100" dir="2700000" algn="tl">
                    <a:srgbClr val="000000">
                      <a:alpha val="43137"/>
                    </a:srgbClr>
                  </a:outerShdw>
                </a:effectLst>
              </a:rPr>
              <a:t>  Always have a plan</a:t>
            </a:r>
            <a:r>
              <a:rPr lang="en-US" sz="2200" b="1" dirty="0" smtClean="0">
                <a:solidFill>
                  <a:schemeClr val="accent4">
                    <a:lumMod val="60000"/>
                    <a:lumOff val="40000"/>
                  </a:schemeClr>
                </a:solidFill>
                <a:effectLst>
                  <a:outerShdw blurRad="38100" dist="38100" dir="2700000" algn="tl">
                    <a:srgbClr val="000000">
                      <a:alpha val="43137"/>
                    </a:srgbClr>
                  </a:outerShdw>
                </a:effectLst>
              </a:rPr>
              <a:t>.</a:t>
            </a:r>
          </a:p>
          <a:p>
            <a:pPr>
              <a:buFont typeface="Arial" pitchFamily="34" charset="0"/>
              <a:buChar char="•"/>
            </a:pPr>
            <a:r>
              <a:rPr lang="en-US" sz="2200" b="1" dirty="0">
                <a:solidFill>
                  <a:schemeClr val="accent4">
                    <a:lumMod val="60000"/>
                    <a:lumOff val="40000"/>
                  </a:schemeClr>
                </a:solidFill>
                <a:effectLst>
                  <a:outerShdw blurRad="38100" dist="38100" dir="2700000" algn="tl">
                    <a:srgbClr val="000000">
                      <a:alpha val="43137"/>
                    </a:srgbClr>
                  </a:outerShdw>
                </a:effectLst>
              </a:rPr>
              <a:t> </a:t>
            </a:r>
            <a:r>
              <a:rPr lang="en-US" sz="2000" b="1" dirty="0" smtClean="0">
                <a:solidFill>
                  <a:schemeClr val="accent4">
                    <a:lumMod val="60000"/>
                    <a:lumOff val="40000"/>
                  </a:schemeClr>
                </a:solidFill>
                <a:effectLst>
                  <a:outerShdw blurRad="38100" dist="38100" dir="2700000" algn="tl">
                    <a:srgbClr val="000000">
                      <a:alpha val="43137"/>
                    </a:srgbClr>
                  </a:outerShdw>
                </a:effectLst>
              </a:rPr>
              <a:t>Penalties -                                     </a:t>
            </a:r>
            <a:r>
              <a:rPr lang="en-US" altLang="en-US" sz="2000" b="1" dirty="0" smtClean="0">
                <a:solidFill>
                  <a:schemeClr val="accent4">
                    <a:lumMod val="60000"/>
                    <a:lumOff val="40000"/>
                  </a:schemeClr>
                </a:solidFill>
                <a:effectLst>
                  <a:outerShdw blurRad="38100" dist="38100" dir="2700000" algn="tl">
                    <a:srgbClr val="000000">
                      <a:alpha val="43137"/>
                    </a:srgbClr>
                  </a:outerShdw>
                </a:effectLst>
              </a:rPr>
              <a:t>Suspension: </a:t>
            </a:r>
            <a:r>
              <a:rPr lang="en-US" altLang="en-US" sz="2000" b="1" dirty="0">
                <a:solidFill>
                  <a:schemeClr val="accent4">
                    <a:lumMod val="60000"/>
                    <a:lumOff val="40000"/>
                  </a:schemeClr>
                </a:solidFill>
                <a:effectLst>
                  <a:outerShdw blurRad="38100" dist="38100" dir="2700000" algn="tl">
                    <a:srgbClr val="000000">
                      <a:alpha val="43137"/>
                    </a:srgbClr>
                  </a:outerShdw>
                </a:effectLst>
              </a:rPr>
              <a:t>90 days for BAC of 0.5 -</a:t>
            </a:r>
            <a:r>
              <a:rPr lang="en-US" altLang="en-US" sz="2000" b="1" dirty="0" smtClean="0">
                <a:solidFill>
                  <a:schemeClr val="accent4">
                    <a:lumMod val="60000"/>
                    <a:lumOff val="40000"/>
                  </a:schemeClr>
                </a:solidFill>
                <a:effectLst>
                  <a:outerShdw blurRad="38100" dist="38100" dir="2700000" algn="tl">
                    <a:srgbClr val="000000">
                      <a:alpha val="43137"/>
                    </a:srgbClr>
                  </a:outerShdw>
                </a:effectLst>
              </a:rPr>
              <a:t>0.79.</a:t>
            </a:r>
          </a:p>
          <a:p>
            <a:r>
              <a:rPr lang="en-US" altLang="en-US" sz="2000" b="1" dirty="0" smtClean="0">
                <a:solidFill>
                  <a:schemeClr val="accent4">
                    <a:lumMod val="60000"/>
                    <a:lumOff val="40000"/>
                  </a:schemeClr>
                </a:solidFill>
                <a:effectLst>
                  <a:outerShdw blurRad="38100" dist="38100" dir="2700000" algn="tl">
                    <a:srgbClr val="000000">
                      <a:alpha val="43137"/>
                    </a:srgbClr>
                  </a:outerShdw>
                </a:effectLst>
              </a:rPr>
              <a:t>Revocation</a:t>
            </a:r>
            <a:r>
              <a:rPr lang="en-US" altLang="en-US" sz="2000" b="1" dirty="0">
                <a:solidFill>
                  <a:schemeClr val="accent4">
                    <a:lumMod val="60000"/>
                    <a:lumOff val="40000"/>
                  </a:schemeClr>
                </a:solidFill>
                <a:effectLst>
                  <a:outerShdw blurRad="38100" dist="38100" dir="2700000" algn="tl">
                    <a:srgbClr val="000000">
                      <a:alpha val="43137"/>
                    </a:srgbClr>
                  </a:outerShdw>
                </a:effectLst>
              </a:rPr>
              <a:t>:  1-year for operating a motor vehicle with a BAC of 0.8 or higher.</a:t>
            </a:r>
          </a:p>
          <a:p>
            <a:pPr>
              <a:buFont typeface="Arial" pitchFamily="34" charset="0"/>
              <a:buChar char="•"/>
            </a:pPr>
            <a:endParaRPr lang="en-US" sz="2200" b="1" dirty="0">
              <a:solidFill>
                <a:schemeClr val="accent4">
                  <a:lumMod val="60000"/>
                  <a:lumOff val="40000"/>
                </a:schemeClr>
              </a:solidFill>
              <a:effectLst>
                <a:outerShdw blurRad="38100" dist="38100" dir="2700000" algn="tl">
                  <a:srgbClr val="000000">
                    <a:alpha val="43137"/>
                  </a:srgbClr>
                </a:outerShdw>
              </a:effectLst>
            </a:endParaRPr>
          </a:p>
        </p:txBody>
      </p:sp>
      <p:pic>
        <p:nvPicPr>
          <p:cNvPr id="17" name="Picture 16">
            <a:extLst>
              <a:ext uri="{FF2B5EF4-FFF2-40B4-BE49-F238E27FC236}">
                <a16:creationId xmlns:a16="http://schemas.microsoft.com/office/drawing/2014/main" id="{63B96AC3-4A9D-431C-BA82-E349E8E9E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9171" y="5181600"/>
            <a:ext cx="2451211" cy="1295400"/>
          </a:xfrm>
          <a:prstGeom prst="rect">
            <a:avLst/>
          </a:prstGeom>
          <a:ln>
            <a:solidFill>
              <a:schemeClr val="tx1"/>
            </a:solidFill>
          </a:ln>
        </p:spPr>
      </p:pic>
      <p:pic>
        <p:nvPicPr>
          <p:cNvPr id="3"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631985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969359" y="5362996"/>
            <a:ext cx="3129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i="1">
                <a:solidFill>
                  <a:schemeClr val="tx1"/>
                </a:solidFill>
                <a:latin typeface="Times New Roman" panose="02020603050405020304" pitchFamily="18" charset="0"/>
              </a:defRPr>
            </a:lvl1pPr>
            <a:lvl2pPr marL="742950" indent="-285750">
              <a:defRPr sz="2400" b="1" i="1">
                <a:solidFill>
                  <a:schemeClr val="tx1"/>
                </a:solidFill>
                <a:latin typeface="Times New Roman" panose="02020603050405020304" pitchFamily="18" charset="0"/>
              </a:defRPr>
            </a:lvl2pPr>
            <a:lvl3pPr marL="1143000" indent="-228600">
              <a:defRPr sz="2400" b="1" i="1">
                <a:solidFill>
                  <a:schemeClr val="tx1"/>
                </a:solidFill>
                <a:latin typeface="Times New Roman" panose="02020603050405020304" pitchFamily="18" charset="0"/>
              </a:defRPr>
            </a:lvl3pPr>
            <a:lvl4pPr marL="1600200" indent="-228600">
              <a:defRPr sz="2400" b="1" i="1">
                <a:solidFill>
                  <a:schemeClr val="tx1"/>
                </a:solidFill>
                <a:latin typeface="Times New Roman" panose="02020603050405020304" pitchFamily="18" charset="0"/>
              </a:defRPr>
            </a:lvl4pPr>
            <a:lvl5pPr marL="2057400" indent="-228600">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i="1">
                <a:solidFill>
                  <a:schemeClr val="tx1"/>
                </a:solidFill>
                <a:latin typeface="Times New Roman" panose="02020603050405020304" pitchFamily="18" charset="0"/>
              </a:defRPr>
            </a:lvl9pPr>
          </a:lstStyle>
          <a:p>
            <a:r>
              <a:rPr lang="en-US" altLang="en-US" dirty="0">
                <a:solidFill>
                  <a:schemeClr val="accent1"/>
                </a:solidFill>
                <a:latin typeface=" Arial"/>
              </a:rPr>
              <a:t>Age: below 12 years</a:t>
            </a:r>
          </a:p>
          <a:p>
            <a:r>
              <a:rPr lang="en-US" altLang="en-US" dirty="0">
                <a:solidFill>
                  <a:schemeClr val="accent1"/>
                </a:solidFill>
                <a:latin typeface=" Arial"/>
              </a:rPr>
              <a:t>Height:  below 1.5 m  </a:t>
            </a:r>
          </a:p>
        </p:txBody>
      </p:sp>
      <p:sp>
        <p:nvSpPr>
          <p:cNvPr id="11" name="Rectangle 10"/>
          <p:cNvSpPr/>
          <p:nvPr/>
        </p:nvSpPr>
        <p:spPr>
          <a:xfrm>
            <a:off x="393781" y="1828800"/>
            <a:ext cx="8504361" cy="2000548"/>
          </a:xfrm>
          <a:prstGeom prst="rect">
            <a:avLst/>
          </a:prstGeom>
        </p:spPr>
        <p:txBody>
          <a:bodyPr wrap="square">
            <a:spAutoFit/>
          </a:bodyPr>
          <a:lstStyle/>
          <a:p>
            <a:pPr>
              <a:defRPr/>
            </a:pPr>
            <a:r>
              <a:rPr lang="en-US" b="1" dirty="0">
                <a:solidFill>
                  <a:schemeClr val="accent1"/>
                </a:solidFill>
                <a:latin typeface="Arial" charset="0"/>
                <a:cs typeface="Arial" charset="0"/>
              </a:rPr>
              <a:t>German law states that children 11 years or younger, or shorter than 150 centimeters (4 feet, 11 inches) are required to:</a:t>
            </a:r>
          </a:p>
          <a:p>
            <a:pPr>
              <a:defRPr/>
            </a:pPr>
            <a:endParaRPr lang="en-US" sz="800" b="1" dirty="0">
              <a:solidFill>
                <a:schemeClr val="accent1"/>
              </a:solidFill>
              <a:latin typeface="Arial" charset="0"/>
              <a:cs typeface="Arial" charset="0"/>
            </a:endParaRPr>
          </a:p>
          <a:p>
            <a:pPr marL="285750" indent="-285750">
              <a:buClr>
                <a:srgbClr val="FF0000"/>
              </a:buClr>
              <a:buFont typeface="Wingdings" panose="05000000000000000000" pitchFamily="2" charset="2"/>
              <a:buChar char="ü"/>
              <a:defRPr/>
            </a:pPr>
            <a:r>
              <a:rPr lang="en-US" b="1" dirty="0">
                <a:solidFill>
                  <a:schemeClr val="accent1"/>
                </a:solidFill>
                <a:latin typeface="Arial" charset="0"/>
                <a:cs typeface="Arial" charset="0"/>
              </a:rPr>
              <a:t>Use suitable child-restraint devices that have been approved by either the ECE-R 44/03, ECE-R 44/04 or by DOT.</a:t>
            </a:r>
          </a:p>
          <a:p>
            <a:pPr marL="171450" indent="-171450">
              <a:buClr>
                <a:srgbClr val="FF0000"/>
              </a:buClr>
              <a:buFont typeface="Wingdings" panose="05000000000000000000" pitchFamily="2" charset="2"/>
              <a:buChar char="ü"/>
              <a:defRPr/>
            </a:pPr>
            <a:endParaRPr lang="en-US" sz="800" b="1" dirty="0">
              <a:solidFill>
                <a:schemeClr val="accent1"/>
              </a:solidFill>
              <a:latin typeface="Arial" charset="0"/>
              <a:cs typeface="Arial" charset="0"/>
            </a:endParaRPr>
          </a:p>
          <a:p>
            <a:pPr marL="285750" indent="-285750">
              <a:buClr>
                <a:srgbClr val="FF0000"/>
              </a:buClr>
              <a:buFont typeface="Wingdings" panose="05000000000000000000" pitchFamily="2" charset="2"/>
              <a:buChar char="ü"/>
              <a:defRPr/>
            </a:pPr>
            <a:r>
              <a:rPr lang="en-US" b="1" dirty="0">
                <a:solidFill>
                  <a:schemeClr val="accent1"/>
                </a:solidFill>
                <a:latin typeface="Arial" charset="0"/>
                <a:cs typeface="Arial" charset="0"/>
              </a:rPr>
              <a:t>Be seated in a rear seat if the POV has one (AER 190-1). Exception to this if the back seat is full.</a:t>
            </a:r>
          </a:p>
        </p:txBody>
      </p:sp>
      <p:sp>
        <p:nvSpPr>
          <p:cNvPr id="12" name="TextBox 1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3" name="Picture 2" descr="A picture containing seat&#10;&#10;Description automatically generated">
            <a:extLst>
              <a:ext uri="{FF2B5EF4-FFF2-40B4-BE49-F238E27FC236}">
                <a16:creationId xmlns:a16="http://schemas.microsoft.com/office/drawing/2014/main" id="{6EC4CE97-888D-4235-A26D-EA27BCBBA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33" y="5254380"/>
            <a:ext cx="986205" cy="1048231"/>
          </a:xfrm>
          <a:prstGeom prst="rect">
            <a:avLst/>
          </a:prstGeom>
        </p:spPr>
      </p:pic>
      <p:sp>
        <p:nvSpPr>
          <p:cNvPr id="13" name="Rectangle 3">
            <a:extLst>
              <a:ext uri="{FF2B5EF4-FFF2-40B4-BE49-F238E27FC236}">
                <a16:creationId xmlns:a16="http://schemas.microsoft.com/office/drawing/2014/main" id="{3FC0F6CB-350F-4E76-B88D-34C40378FE22}"/>
              </a:ext>
            </a:extLst>
          </p:cNvPr>
          <p:cNvSpPr>
            <a:spLocks noChangeArrowheads="1"/>
          </p:cNvSpPr>
          <p:nvPr/>
        </p:nvSpPr>
        <p:spPr bwMode="auto">
          <a:xfrm>
            <a:off x="685800" y="3780472"/>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tabLst>
                <a:tab pos="1714500" algn="l"/>
                <a:tab pos="3421063" algn="l"/>
              </a:tabLst>
              <a:defRPr sz="2400" b="1" i="1">
                <a:solidFill>
                  <a:schemeClr val="tx1"/>
                </a:solidFill>
                <a:latin typeface="Times New Roman" panose="02020603050405020304" pitchFamily="18" charset="0"/>
              </a:defRPr>
            </a:lvl1pPr>
            <a:lvl2pPr marL="742950" indent="-285750">
              <a:tabLst>
                <a:tab pos="1714500" algn="l"/>
                <a:tab pos="3421063" algn="l"/>
              </a:tabLst>
              <a:defRPr sz="2400" b="1" i="1">
                <a:solidFill>
                  <a:schemeClr val="tx1"/>
                </a:solidFill>
                <a:latin typeface="Times New Roman" panose="02020603050405020304" pitchFamily="18" charset="0"/>
              </a:defRPr>
            </a:lvl2pPr>
            <a:lvl3pPr marL="1143000" indent="-228600">
              <a:tabLst>
                <a:tab pos="1714500" algn="l"/>
                <a:tab pos="3421063" algn="l"/>
              </a:tabLst>
              <a:defRPr sz="2400" b="1" i="1">
                <a:solidFill>
                  <a:schemeClr val="tx1"/>
                </a:solidFill>
                <a:latin typeface="Times New Roman" panose="02020603050405020304" pitchFamily="18" charset="0"/>
              </a:defRPr>
            </a:lvl3pPr>
            <a:lvl4pPr marL="1600200" indent="-228600">
              <a:tabLst>
                <a:tab pos="1714500" algn="l"/>
                <a:tab pos="3421063" algn="l"/>
              </a:tabLst>
              <a:defRPr sz="2400" b="1" i="1">
                <a:solidFill>
                  <a:schemeClr val="tx1"/>
                </a:solidFill>
                <a:latin typeface="Times New Roman" panose="02020603050405020304" pitchFamily="18" charset="0"/>
              </a:defRPr>
            </a:lvl4pPr>
            <a:lvl5pPr marL="2057400" indent="-228600">
              <a:tabLst>
                <a:tab pos="1714500" algn="l"/>
                <a:tab pos="3421063" algn="l"/>
              </a:tabLst>
              <a:defRPr sz="2400" b="1"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714500" algn="l"/>
                <a:tab pos="3421063" algn="l"/>
              </a:tabLst>
              <a:defRPr sz="2400" b="1"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714500" algn="l"/>
                <a:tab pos="3421063" algn="l"/>
              </a:tabLst>
              <a:defRPr sz="2400" b="1"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714500" algn="l"/>
                <a:tab pos="3421063" algn="l"/>
              </a:tabLst>
              <a:defRPr sz="2400" b="1"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714500" algn="l"/>
                <a:tab pos="3421063" algn="l"/>
              </a:tabLst>
              <a:defRPr sz="2400" b="1" i="1">
                <a:solidFill>
                  <a:schemeClr val="tx1"/>
                </a:solidFill>
                <a:latin typeface="Times New Roman" panose="02020603050405020304" pitchFamily="18" charset="0"/>
              </a:defRPr>
            </a:lvl9pPr>
          </a:lstStyle>
          <a:p>
            <a:r>
              <a:rPr lang="en-US" altLang="en-US" sz="1800" b="0" i="0" u="sng" dirty="0">
                <a:solidFill>
                  <a:schemeClr val="accent1"/>
                </a:solidFill>
                <a:latin typeface=" Arial"/>
                <a:cs typeface="Times New Roman" panose="02020603050405020304" pitchFamily="18" charset="0"/>
              </a:rPr>
              <a:t>Group	Weight	Age		Type Required</a:t>
            </a:r>
            <a:endParaRPr lang="en-US" altLang="en-US" sz="1800" b="0" i="0" dirty="0">
              <a:solidFill>
                <a:schemeClr val="accent1"/>
              </a:solidFill>
              <a:latin typeface=" Arial"/>
              <a:cs typeface="Times New Roman" panose="02020603050405020304" pitchFamily="18" charset="0"/>
            </a:endParaRPr>
          </a:p>
          <a:p>
            <a:r>
              <a:rPr lang="en-US" altLang="en-US" sz="1800" b="0" i="0" dirty="0">
                <a:solidFill>
                  <a:schemeClr val="accent1"/>
                </a:solidFill>
                <a:latin typeface=" Arial"/>
                <a:cs typeface="Times New Roman" panose="02020603050405020304" pitchFamily="18" charset="0"/>
              </a:rPr>
              <a:t> 0	0 - 10 kg	until 9 months	full chair (infant)</a:t>
            </a:r>
          </a:p>
          <a:p>
            <a:r>
              <a:rPr lang="en-US" altLang="en-US" sz="1800" b="0" i="0" dirty="0">
                <a:solidFill>
                  <a:schemeClr val="accent1"/>
                </a:solidFill>
                <a:latin typeface=" Arial"/>
                <a:cs typeface="Times New Roman" panose="02020603050405020304" pitchFamily="18" charset="0"/>
              </a:rPr>
              <a:t> I	9 - 18 kg	9 - 36 months	full chair (toddler)</a:t>
            </a:r>
          </a:p>
          <a:p>
            <a:r>
              <a:rPr lang="en-US" altLang="en-US" sz="1800" b="0" i="0" dirty="0">
                <a:solidFill>
                  <a:schemeClr val="accent1"/>
                </a:solidFill>
                <a:latin typeface=" Arial"/>
                <a:cs typeface="Times New Roman" panose="02020603050405020304" pitchFamily="18" charset="0"/>
              </a:rPr>
              <a:t> II	15 - 25 kg	3 - 6 years	              booster seat</a:t>
            </a:r>
          </a:p>
          <a:p>
            <a:r>
              <a:rPr lang="en-US" altLang="en-US" sz="1800" b="0" i="0" dirty="0">
                <a:solidFill>
                  <a:schemeClr val="accent1"/>
                </a:solidFill>
                <a:latin typeface=" Arial"/>
                <a:cs typeface="Times New Roman" panose="02020603050405020304" pitchFamily="18" charset="0"/>
              </a:rPr>
              <a:t> III	22 - 36 kg	over 6 years	booster seat</a:t>
            </a:r>
            <a:endParaRPr lang="en-US" altLang="en-US" sz="1800" b="0" i="0" dirty="0">
              <a:latin typeface=" Arial"/>
            </a:endParaRPr>
          </a:p>
        </p:txBody>
      </p:sp>
      <p:pic>
        <p:nvPicPr>
          <p:cNvPr id="6" name="Picture 5" descr="A close up of a chair&#10;&#10;Description automatically generated">
            <a:extLst>
              <a:ext uri="{FF2B5EF4-FFF2-40B4-BE49-F238E27FC236}">
                <a16:creationId xmlns:a16="http://schemas.microsoft.com/office/drawing/2014/main" id="{6874C0F7-F918-4D3D-A9AA-3E964C3D86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5160" y="5362996"/>
            <a:ext cx="1016840" cy="749251"/>
          </a:xfrm>
          <a:prstGeom prst="rect">
            <a:avLst/>
          </a:prstGeom>
        </p:spPr>
      </p:pic>
      <p:sp>
        <p:nvSpPr>
          <p:cNvPr id="10" name="TextBox 9">
            <a:extLst>
              <a:ext uri="{FF2B5EF4-FFF2-40B4-BE49-F238E27FC236}">
                <a16:creationId xmlns:a16="http://schemas.microsoft.com/office/drawing/2014/main" id="{483B2AC5-E67E-4975-BECB-F0B21A455BD2}"/>
              </a:ext>
            </a:extLst>
          </p:cNvPr>
          <p:cNvSpPr txBox="1"/>
          <p:nvPr/>
        </p:nvSpPr>
        <p:spPr>
          <a:xfrm>
            <a:off x="1143000" y="482025"/>
            <a:ext cx="6831013" cy="584775"/>
          </a:xfrm>
          <a:prstGeom prst="rect">
            <a:avLst/>
          </a:prstGeom>
          <a:noFill/>
        </p:spPr>
        <p:txBody>
          <a:bodyPr wrap="square" rtlCol="0">
            <a:spAutoFit/>
          </a:bodyPr>
          <a:lstStyle/>
          <a:p>
            <a:pPr algn="ctr"/>
            <a:r>
              <a:rPr lang="en-US" sz="2400" dirty="0">
                <a:latin typeface=" Arial"/>
              </a:rPr>
              <a:t> </a:t>
            </a:r>
            <a:r>
              <a:rPr lang="en-US" sz="3200" dirty="0">
                <a:latin typeface="Bahnschrift" panose="020B0502040204020203" pitchFamily="34" charset="0"/>
              </a:rPr>
              <a:t>CAR SEATS  </a:t>
            </a:r>
          </a:p>
        </p:txBody>
      </p:sp>
      <p:sp>
        <p:nvSpPr>
          <p:cNvPr id="14" name="Text Box 4"/>
          <p:cNvSpPr txBox="1">
            <a:spLocks noChangeArrowheads="1"/>
          </p:cNvSpPr>
          <p:nvPr/>
        </p:nvSpPr>
        <p:spPr bwMode="auto">
          <a:xfrm>
            <a:off x="569248" y="1120914"/>
            <a:ext cx="80055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000" b="1" dirty="0" smtClean="0">
                <a:solidFill>
                  <a:schemeClr val="accent1"/>
                </a:solidFill>
                <a:latin typeface=" Arial"/>
              </a:rPr>
              <a:t>Some </a:t>
            </a:r>
            <a:r>
              <a:rPr lang="en-US" altLang="en-US" sz="2000" b="1" dirty="0">
                <a:solidFill>
                  <a:schemeClr val="accent1"/>
                </a:solidFill>
                <a:latin typeface=" Arial"/>
              </a:rPr>
              <a:t>U.S. Child Car Seats are not compatible with German cars and vice versa.</a:t>
            </a:r>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475151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0112" y="3667864"/>
            <a:ext cx="1450976" cy="1733660"/>
          </a:xfrm>
          <a:prstGeom prst="rect">
            <a:avLst/>
          </a:prstGeom>
          <a:noFill/>
        </p:spPr>
        <p:txBody>
          <a:bodyPr wrap="square" rtlCol="0">
            <a:spAutoFit/>
          </a:bodyPr>
          <a:lstStyle/>
          <a:p>
            <a:endParaRPr lang="en-US" dirty="0"/>
          </a:p>
        </p:txBody>
      </p:sp>
      <p:sp>
        <p:nvSpPr>
          <p:cNvPr id="22" name="TextBox 2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1DE5BF78-DC6C-4434-8F92-39A8B423F357}"/>
              </a:ext>
            </a:extLst>
          </p:cNvPr>
          <p:cNvSpPr txBox="1"/>
          <p:nvPr/>
        </p:nvSpPr>
        <p:spPr>
          <a:xfrm>
            <a:off x="1143000" y="482025"/>
            <a:ext cx="6831013" cy="584775"/>
          </a:xfrm>
          <a:prstGeom prst="rect">
            <a:avLst/>
          </a:prstGeom>
          <a:noFill/>
        </p:spPr>
        <p:txBody>
          <a:bodyPr wrap="square" rtlCol="0">
            <a:spAutoFit/>
          </a:bodyPr>
          <a:lstStyle/>
          <a:p>
            <a:pPr algn="ctr"/>
            <a:r>
              <a:rPr lang="en-US" sz="3200" dirty="0">
                <a:latin typeface="Bahnschrift" panose="020B0502040204020203" pitchFamily="34" charset="0"/>
              </a:rPr>
              <a:t>MOTORCYCLE SAFETY   </a:t>
            </a:r>
          </a:p>
        </p:txBody>
      </p:sp>
      <p:sp>
        <p:nvSpPr>
          <p:cNvPr id="6" name="Rectangle 5">
            <a:extLst>
              <a:ext uri="{FF2B5EF4-FFF2-40B4-BE49-F238E27FC236}">
                <a16:creationId xmlns:a16="http://schemas.microsoft.com/office/drawing/2014/main" id="{C53FB04E-5872-4E1C-80A0-3EA190244B35}"/>
              </a:ext>
            </a:extLst>
          </p:cNvPr>
          <p:cNvSpPr/>
          <p:nvPr/>
        </p:nvSpPr>
        <p:spPr>
          <a:xfrm>
            <a:off x="381000" y="990600"/>
            <a:ext cx="6172200" cy="5059847"/>
          </a:xfrm>
          <a:prstGeom prst="rect">
            <a:avLst/>
          </a:prstGeom>
        </p:spPr>
        <p:txBody>
          <a:bodyPr wrap="square">
            <a:spAutoFit/>
          </a:bodyPr>
          <a:lstStyle/>
          <a:p>
            <a:pPr>
              <a:spcBef>
                <a:spcPct val="35000"/>
              </a:spcBef>
            </a:pPr>
            <a:r>
              <a:rPr lang="en-US" sz="2400" dirty="0">
                <a:latin typeface=" Arial"/>
              </a:rPr>
              <a:t>Active duty riders must wear all protective gear as stated in </a:t>
            </a:r>
            <a:r>
              <a:rPr lang="en-US" sz="2400" dirty="0" smtClean="0">
                <a:latin typeface=" Arial"/>
              </a:rPr>
              <a:t>AER 190-1!</a:t>
            </a:r>
            <a:endParaRPr lang="en-US" sz="2400" dirty="0">
              <a:latin typeface=" Arial"/>
            </a:endParaRPr>
          </a:p>
          <a:p>
            <a:pPr marL="342900" indent="-342900">
              <a:spcBef>
                <a:spcPct val="35000"/>
              </a:spcBef>
              <a:buClr>
                <a:srgbClr val="1403ED"/>
              </a:buClr>
              <a:buFont typeface="Wingdings" panose="05000000000000000000" pitchFamily="2" charset="2"/>
              <a:buChar char="ü"/>
            </a:pPr>
            <a:r>
              <a:rPr lang="en-US" sz="2400" dirty="0">
                <a:latin typeface=" Arial"/>
              </a:rPr>
              <a:t>Helmet</a:t>
            </a:r>
          </a:p>
          <a:p>
            <a:pPr marL="342900" indent="-342900">
              <a:spcBef>
                <a:spcPct val="35000"/>
              </a:spcBef>
              <a:buClr>
                <a:srgbClr val="1403ED"/>
              </a:buClr>
              <a:buFont typeface="Wingdings" panose="05000000000000000000" pitchFamily="2" charset="2"/>
              <a:buChar char="ü"/>
            </a:pPr>
            <a:r>
              <a:rPr lang="en-US" sz="2400" dirty="0">
                <a:latin typeface=" Arial"/>
              </a:rPr>
              <a:t>Visor or impact resistant sunglasses</a:t>
            </a:r>
          </a:p>
          <a:p>
            <a:pPr marL="342900" indent="-342900">
              <a:spcBef>
                <a:spcPct val="35000"/>
              </a:spcBef>
              <a:buClr>
                <a:srgbClr val="1403ED"/>
              </a:buClr>
              <a:buFont typeface="Wingdings" panose="05000000000000000000" pitchFamily="2" charset="2"/>
              <a:buChar char="ü"/>
            </a:pPr>
            <a:r>
              <a:rPr lang="en-US" sz="2400" dirty="0">
                <a:latin typeface=" Arial"/>
              </a:rPr>
              <a:t>Long-sleeved upper garment</a:t>
            </a:r>
          </a:p>
          <a:p>
            <a:pPr marL="342900" indent="-342900">
              <a:spcBef>
                <a:spcPct val="35000"/>
              </a:spcBef>
              <a:buClr>
                <a:srgbClr val="1403ED"/>
              </a:buClr>
              <a:buFont typeface="Wingdings" panose="05000000000000000000" pitchFamily="2" charset="2"/>
              <a:buChar char="ü"/>
            </a:pPr>
            <a:r>
              <a:rPr lang="en-US" sz="2400" dirty="0">
                <a:latin typeface=" Arial"/>
              </a:rPr>
              <a:t>Pants</a:t>
            </a:r>
          </a:p>
          <a:p>
            <a:pPr marL="342900" indent="-342900">
              <a:spcBef>
                <a:spcPct val="35000"/>
              </a:spcBef>
              <a:buClr>
                <a:srgbClr val="1403ED"/>
              </a:buClr>
              <a:buFont typeface="Wingdings" panose="05000000000000000000" pitchFamily="2" charset="2"/>
              <a:buChar char="ü"/>
            </a:pPr>
            <a:r>
              <a:rPr lang="en-US" sz="2400" dirty="0">
                <a:latin typeface=" Arial"/>
              </a:rPr>
              <a:t>Sturdy over the ankle footwear designed for riding – no tennis shoes</a:t>
            </a:r>
          </a:p>
          <a:p>
            <a:pPr marL="342900" indent="-342900">
              <a:spcBef>
                <a:spcPct val="35000"/>
              </a:spcBef>
              <a:buClr>
                <a:srgbClr val="1403ED"/>
              </a:buClr>
              <a:buFont typeface="Wingdings" panose="05000000000000000000" pitchFamily="2" charset="2"/>
              <a:buChar char="ü"/>
            </a:pPr>
            <a:r>
              <a:rPr lang="en-US" sz="2400" dirty="0">
                <a:latin typeface=" Arial"/>
              </a:rPr>
              <a:t>Full-fingered leather or Kevlar gloves</a:t>
            </a:r>
          </a:p>
          <a:p>
            <a:pPr marL="342900" indent="-342900">
              <a:spcBef>
                <a:spcPct val="35000"/>
              </a:spcBef>
              <a:buClr>
                <a:srgbClr val="1403ED"/>
              </a:buClr>
              <a:buFont typeface="Wingdings" panose="05000000000000000000" pitchFamily="2" charset="2"/>
              <a:buChar char="ü"/>
            </a:pPr>
            <a:r>
              <a:rPr lang="en-US" sz="2400" dirty="0">
                <a:latin typeface=" Arial"/>
              </a:rPr>
              <a:t>W</a:t>
            </a:r>
            <a:r>
              <a:rPr lang="en-US" sz="2400" dirty="0" smtClean="0">
                <a:latin typeface=" Arial"/>
              </a:rPr>
              <a:t>ithin </a:t>
            </a:r>
            <a:r>
              <a:rPr lang="en-US" sz="2400" b="1" dirty="0">
                <a:solidFill>
                  <a:srgbClr val="FF0000"/>
                </a:solidFill>
                <a:effectLst>
                  <a:outerShdw blurRad="38100" dist="38100" dir="2700000" algn="tl">
                    <a:srgbClr val="000000">
                      <a:alpha val="43137"/>
                    </a:srgbClr>
                  </a:outerShdw>
                </a:effectLst>
                <a:latin typeface=" Arial"/>
              </a:rPr>
              <a:t>USAREUR AOR</a:t>
            </a:r>
            <a:r>
              <a:rPr lang="en-US" sz="2400" dirty="0">
                <a:latin typeface=" Arial"/>
              </a:rPr>
              <a:t>, must wear a reflective vest designed for MC riders.</a:t>
            </a:r>
          </a:p>
        </p:txBody>
      </p:sp>
      <p:pic>
        <p:nvPicPr>
          <p:cNvPr id="9" name="Picture 8" descr="A person posing for the camera&#10;&#10;Description automatically generated">
            <a:extLst>
              <a:ext uri="{FF2B5EF4-FFF2-40B4-BE49-F238E27FC236}">
                <a16:creationId xmlns:a16="http://schemas.microsoft.com/office/drawing/2014/main" id="{F602CAEE-756F-4BF7-BB87-44BFE8EB4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128" y="482025"/>
            <a:ext cx="2801707" cy="6275897"/>
          </a:xfrm>
          <a:prstGeom prst="rect">
            <a:avLst/>
          </a:prstGeom>
        </p:spPr>
      </p:pic>
      <p:pic>
        <p:nvPicPr>
          <p:cNvPr id="11" name="Picture 10" descr="A bag of luggage&#10;&#10;Description automatically generated">
            <a:extLst>
              <a:ext uri="{FF2B5EF4-FFF2-40B4-BE49-F238E27FC236}">
                <a16:creationId xmlns:a16="http://schemas.microsoft.com/office/drawing/2014/main" id="{88209E29-F785-4DBE-ADA9-5BD3C7855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8978" y="1414404"/>
            <a:ext cx="1288547" cy="2024860"/>
          </a:xfrm>
          <a:prstGeom prst="rect">
            <a:avLst/>
          </a:prstGeom>
        </p:spPr>
      </p:pic>
      <p:pic>
        <p:nvPicPr>
          <p:cNvPr id="7"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9527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0181" fill="hold"/>
                                        <p:tgtEl>
                                          <p:spTgt spid="7"/>
                                        </p:tgtEl>
                                      </p:cBhvr>
                                    </p:cmd>
                                  </p:childTnLst>
                                </p:cTn>
                              </p:par>
                            </p:childTnLst>
                          </p:cTn>
                        </p:par>
                      </p:childTnLst>
                    </p:cTn>
                  </p:par>
                </p:childTnLst>
              </p:cTn>
              <p:nextCondLst>
                <p:cond evt="onClick" delay="0">
                  <p:tgtEl>
                    <p:spTgt spid="7"/>
                  </p:tgtEl>
                </p:cond>
              </p:nextCondLst>
            </p:seq>
            <p:audio>
              <p:cMediaNode vol="80000">
                <p:cTn id="14"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82025"/>
            <a:ext cx="6831013" cy="584775"/>
          </a:xfrm>
          <a:prstGeom prst="rect">
            <a:avLst/>
          </a:prstGeom>
          <a:noFill/>
        </p:spPr>
        <p:txBody>
          <a:bodyPr wrap="square" rtlCol="0">
            <a:spAutoFit/>
          </a:bodyPr>
          <a:lstStyle/>
          <a:p>
            <a:pPr algn="ctr">
              <a:tabLst>
                <a:tab pos="457200" algn="l"/>
              </a:tabLst>
            </a:pPr>
            <a:r>
              <a:rPr lang="en-US" sz="3200" dirty="0">
                <a:latin typeface="Bahnschrift" panose="020B0502040204020203" pitchFamily="34" charset="0"/>
              </a:rPr>
              <a:t>BARBECUE GRILL SAFETY </a:t>
            </a:r>
          </a:p>
        </p:txBody>
      </p:sp>
      <p:sp>
        <p:nvSpPr>
          <p:cNvPr id="8" name="TextBox 7"/>
          <p:cNvSpPr txBox="1"/>
          <p:nvPr/>
        </p:nvSpPr>
        <p:spPr>
          <a:xfrm>
            <a:off x="5980112" y="3667864"/>
            <a:ext cx="1450976" cy="1733660"/>
          </a:xfrm>
          <a:prstGeom prst="rect">
            <a:avLst/>
          </a:prstGeom>
          <a:noFill/>
        </p:spPr>
        <p:txBody>
          <a:bodyPr wrap="square" rtlCol="0">
            <a:spAutoFit/>
          </a:bodyPr>
          <a:lstStyle/>
          <a:p>
            <a:endParaRPr lang="en-US" dirty="0"/>
          </a:p>
        </p:txBody>
      </p:sp>
      <p:sp>
        <p:nvSpPr>
          <p:cNvPr id="2" name="Rectangle 1"/>
          <p:cNvSpPr/>
          <p:nvPr/>
        </p:nvSpPr>
        <p:spPr>
          <a:xfrm>
            <a:off x="0" y="1149489"/>
            <a:ext cx="8915400" cy="5324535"/>
          </a:xfrm>
          <a:prstGeom prst="rect">
            <a:avLst/>
          </a:prstGeom>
        </p:spPr>
        <p:txBody>
          <a:bodyPr wrap="square">
            <a:spAutoFit/>
          </a:bodyPr>
          <a:lstStyle/>
          <a:p>
            <a:pPr>
              <a:spcBef>
                <a:spcPct val="50000"/>
              </a:spcBef>
              <a:buFont typeface="Wingdings" pitchFamily="2" charset="2"/>
              <a:buNone/>
              <a:tabLst>
                <a:tab pos="457200" algn="l"/>
              </a:tabLst>
            </a:pPr>
            <a:r>
              <a:rPr lang="en-US" sz="2000" dirty="0">
                <a:latin typeface=" Arial"/>
              </a:rPr>
              <a:t>        When using barbeque grills</a:t>
            </a:r>
            <a:r>
              <a:rPr lang="en-US" sz="2000" b="1" dirty="0">
                <a:latin typeface=" Arial"/>
              </a:rPr>
              <a:t>: </a:t>
            </a:r>
          </a:p>
          <a:p>
            <a:pPr marL="457200">
              <a:spcBef>
                <a:spcPct val="50000"/>
              </a:spcBef>
              <a:buClr>
                <a:srgbClr val="1403ED"/>
              </a:buClr>
              <a:buFont typeface="Wingdings" pitchFamily="2" charset="2"/>
              <a:buChar char="ü"/>
              <a:tabLst>
                <a:tab pos="457200" algn="l"/>
              </a:tabLst>
            </a:pPr>
            <a:r>
              <a:rPr lang="en-US" sz="2000" dirty="0">
                <a:latin typeface=" Arial"/>
              </a:rPr>
              <a:t> In housing areas stay at least 15 feet from </a:t>
            </a:r>
            <a:r>
              <a:rPr lang="en-US" sz="2000" dirty="0" smtClean="0">
                <a:latin typeface=" Arial"/>
              </a:rPr>
              <a:t>buildings and overhangs. </a:t>
            </a:r>
            <a:endParaRPr lang="en-US" sz="2000" dirty="0">
              <a:latin typeface=" Arial"/>
            </a:endParaRPr>
          </a:p>
          <a:p>
            <a:pPr marL="457200">
              <a:spcBef>
                <a:spcPct val="50000"/>
              </a:spcBef>
              <a:buClr>
                <a:srgbClr val="1403ED"/>
              </a:buClr>
              <a:buFont typeface="Wingdings" pitchFamily="2" charset="2"/>
              <a:buChar char="ü"/>
              <a:tabLst>
                <a:tab pos="457200" algn="l"/>
              </a:tabLst>
            </a:pPr>
            <a:r>
              <a:rPr lang="en-US" sz="2000" dirty="0">
                <a:latin typeface=" Arial"/>
              </a:rPr>
              <a:t> Cook away from children’s play areas and                                                                    pedestrian traffic areas.</a:t>
            </a:r>
          </a:p>
          <a:p>
            <a:pPr marL="457200">
              <a:spcBef>
                <a:spcPct val="50000"/>
              </a:spcBef>
              <a:buClr>
                <a:srgbClr val="1403ED"/>
              </a:buClr>
              <a:buFont typeface="Wingdings" pitchFamily="2" charset="2"/>
              <a:buChar char="ü"/>
              <a:tabLst>
                <a:tab pos="457200" algn="l"/>
              </a:tabLst>
            </a:pPr>
            <a:r>
              <a:rPr lang="en-US" sz="2000" dirty="0">
                <a:latin typeface=" Arial"/>
              </a:rPr>
              <a:t> Never use a grill indoors or on balconies.</a:t>
            </a:r>
          </a:p>
          <a:p>
            <a:pPr marL="457200">
              <a:spcBef>
                <a:spcPct val="50000"/>
              </a:spcBef>
              <a:buClr>
                <a:srgbClr val="1403ED"/>
              </a:buClr>
              <a:buFont typeface="Wingdings" pitchFamily="2" charset="2"/>
              <a:buChar char="ü"/>
              <a:tabLst>
                <a:tab pos="457200" algn="l"/>
              </a:tabLst>
            </a:pPr>
            <a:r>
              <a:rPr lang="en-US" sz="2000" dirty="0">
                <a:latin typeface=" Arial"/>
              </a:rPr>
              <a:t> Use a fat-dripping pan.</a:t>
            </a:r>
          </a:p>
          <a:p>
            <a:pPr marL="457200">
              <a:spcBef>
                <a:spcPct val="50000"/>
              </a:spcBef>
              <a:buClr>
                <a:srgbClr val="1403ED"/>
              </a:buClr>
              <a:buFont typeface="Wingdings" pitchFamily="2" charset="2"/>
              <a:buChar char="ü"/>
              <a:tabLst>
                <a:tab pos="457200" algn="l"/>
              </a:tabLst>
            </a:pPr>
            <a:r>
              <a:rPr lang="en-US" sz="2000" dirty="0">
                <a:latin typeface=" Arial"/>
              </a:rPr>
              <a:t> Don’t pour lighting fluid on a fire.</a:t>
            </a:r>
          </a:p>
          <a:p>
            <a:pPr marL="457200">
              <a:spcBef>
                <a:spcPct val="50000"/>
              </a:spcBef>
              <a:buClr>
                <a:srgbClr val="1403ED"/>
              </a:buClr>
              <a:buFont typeface="Wingdings" pitchFamily="2" charset="2"/>
              <a:buChar char="ü"/>
              <a:tabLst>
                <a:tab pos="457200" algn="l"/>
              </a:tabLst>
            </a:pPr>
            <a:r>
              <a:rPr lang="en-US" sz="2000" dirty="0">
                <a:latin typeface=" Arial"/>
              </a:rPr>
              <a:t> Never use gasoline as lighting fluid.</a:t>
            </a:r>
          </a:p>
          <a:p>
            <a:pPr marL="457200">
              <a:spcBef>
                <a:spcPct val="50000"/>
              </a:spcBef>
              <a:buClr>
                <a:srgbClr val="1403ED"/>
              </a:buClr>
              <a:buFont typeface="Wingdings" pitchFamily="2" charset="2"/>
              <a:buChar char="ü"/>
              <a:tabLst>
                <a:tab pos="457200" algn="l"/>
              </a:tabLst>
            </a:pPr>
            <a:r>
              <a:rPr lang="en-US" sz="2000" dirty="0">
                <a:latin typeface=" Arial"/>
              </a:rPr>
              <a:t> Store propane tanks properly. </a:t>
            </a:r>
          </a:p>
          <a:p>
            <a:pPr marL="457200">
              <a:spcBef>
                <a:spcPct val="50000"/>
              </a:spcBef>
              <a:buClr>
                <a:srgbClr val="1403ED"/>
              </a:buClr>
              <a:buFont typeface="Wingdings" pitchFamily="2" charset="2"/>
              <a:buChar char="ü"/>
              <a:tabLst>
                <a:tab pos="457200" algn="l"/>
              </a:tabLst>
            </a:pPr>
            <a:r>
              <a:rPr lang="en-US" sz="2000" dirty="0">
                <a:latin typeface=" Arial"/>
              </a:rPr>
              <a:t> Allow grill to cool completely prior to storage.</a:t>
            </a:r>
          </a:p>
          <a:p>
            <a:pPr marL="457200">
              <a:spcBef>
                <a:spcPct val="50000"/>
              </a:spcBef>
              <a:buClr>
                <a:srgbClr val="1403ED"/>
              </a:buClr>
              <a:buFont typeface="Wingdings" pitchFamily="2" charset="2"/>
              <a:buChar char="ü"/>
              <a:tabLst>
                <a:tab pos="457200" algn="l"/>
              </a:tabLst>
            </a:pPr>
            <a:r>
              <a:rPr lang="en-US" sz="2000" dirty="0">
                <a:latin typeface=" Arial"/>
              </a:rPr>
              <a:t> Use abrasive sponge to clean. Wire brushes may leave bristles behind.</a:t>
            </a:r>
          </a:p>
          <a:p>
            <a:pPr marL="457200">
              <a:spcBef>
                <a:spcPct val="50000"/>
              </a:spcBef>
              <a:buClr>
                <a:srgbClr val="1403ED"/>
              </a:buClr>
              <a:buFont typeface="Wingdings" pitchFamily="2" charset="2"/>
              <a:buChar char="ü"/>
              <a:tabLst>
                <a:tab pos="457200" algn="l"/>
              </a:tabLst>
            </a:pPr>
            <a:r>
              <a:rPr lang="en-US" sz="2000" dirty="0">
                <a:latin typeface=" Arial"/>
              </a:rPr>
              <a:t> Have a serviceable </a:t>
            </a:r>
            <a:r>
              <a:rPr lang="en-US" sz="2000" b="1" dirty="0">
                <a:solidFill>
                  <a:srgbClr val="FF0000"/>
                </a:solidFill>
                <a:latin typeface=" Arial"/>
              </a:rPr>
              <a:t>FIRE EXTINGUISHER </a:t>
            </a:r>
            <a:r>
              <a:rPr lang="en-US" sz="2000" dirty="0">
                <a:latin typeface=" Arial"/>
              </a:rPr>
              <a:t>available!</a:t>
            </a:r>
          </a:p>
        </p:txBody>
      </p:sp>
      <p:sp>
        <p:nvSpPr>
          <p:cNvPr id="7" name="TextBox 6"/>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5" name="Picture 4" descr="A person standing in front of a fire&#10;&#10;Description automatically generated">
            <a:extLst>
              <a:ext uri="{FF2B5EF4-FFF2-40B4-BE49-F238E27FC236}">
                <a16:creationId xmlns:a16="http://schemas.microsoft.com/office/drawing/2014/main" id="{EC5EDF35-C902-473C-AD82-7920BD817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945" y="2067664"/>
            <a:ext cx="2857500" cy="1600200"/>
          </a:xfrm>
          <a:prstGeom prst="rect">
            <a:avLst/>
          </a:prstGeom>
          <a:ln>
            <a:solidFill>
              <a:schemeClr val="tx1"/>
            </a:solidFill>
          </a:ln>
        </p:spPr>
      </p:pic>
      <p:pic>
        <p:nvPicPr>
          <p:cNvPr id="10" name="Picture 9" descr="A close up of food&#10;&#10;Description automatically generated">
            <a:extLst>
              <a:ext uri="{FF2B5EF4-FFF2-40B4-BE49-F238E27FC236}">
                <a16:creationId xmlns:a16="http://schemas.microsoft.com/office/drawing/2014/main" id="{C7F19D4D-F644-4E56-B79A-24155BF738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482" y="3750663"/>
            <a:ext cx="2638425" cy="1733550"/>
          </a:xfrm>
          <a:prstGeom prst="rect">
            <a:avLst/>
          </a:prstGeom>
          <a:ln>
            <a:solidFill>
              <a:schemeClr val="tx1"/>
            </a:solidFill>
          </a:ln>
        </p:spPr>
      </p:pic>
      <p:pic>
        <p:nvPicPr>
          <p:cNvPr id="3"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229122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75518"/>
            <a:ext cx="6831013" cy="584775"/>
          </a:xfrm>
          <a:prstGeom prst="rect">
            <a:avLst/>
          </a:prstGeom>
          <a:noFill/>
        </p:spPr>
        <p:txBody>
          <a:bodyPr wrap="square" rtlCol="0">
            <a:spAutoFit/>
          </a:bodyPr>
          <a:lstStyle/>
          <a:p>
            <a:pPr algn="ctr"/>
            <a:r>
              <a:rPr lang="en-US" sz="3200" b="1" cap="all" dirty="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hnschrift" panose="020B0502040204020203" pitchFamily="34" charset="0"/>
              </a:rPr>
              <a:t>Water and swimming Safety </a:t>
            </a:r>
          </a:p>
        </p:txBody>
      </p:sp>
      <p:sp>
        <p:nvSpPr>
          <p:cNvPr id="8" name="TextBox 7"/>
          <p:cNvSpPr txBox="1"/>
          <p:nvPr/>
        </p:nvSpPr>
        <p:spPr>
          <a:xfrm>
            <a:off x="5980112" y="3667864"/>
            <a:ext cx="1450976" cy="1733660"/>
          </a:xfrm>
          <a:prstGeom prst="rect">
            <a:avLst/>
          </a:prstGeom>
          <a:noFill/>
        </p:spPr>
        <p:txBody>
          <a:bodyPr wrap="square" rtlCol="0">
            <a:spAutoFit/>
          </a:bodyPr>
          <a:lstStyle/>
          <a:p>
            <a:endParaRPr lang="en-US" dirty="0"/>
          </a:p>
        </p:txBody>
      </p:sp>
      <p:sp>
        <p:nvSpPr>
          <p:cNvPr id="2" name="Rectangle 1"/>
          <p:cNvSpPr/>
          <p:nvPr/>
        </p:nvSpPr>
        <p:spPr>
          <a:xfrm>
            <a:off x="304801" y="1451198"/>
            <a:ext cx="6019800" cy="3785652"/>
          </a:xfrm>
          <a:prstGeom prst="rect">
            <a:avLst/>
          </a:prstGeom>
        </p:spPr>
        <p:txBody>
          <a:bodyPr wrap="square">
            <a:spAutoFit/>
          </a:bodyPr>
          <a:lstStyle/>
          <a:p>
            <a:pPr marL="285750" indent="-285750">
              <a:buClr>
                <a:srgbClr val="1403ED"/>
              </a:buClr>
              <a:buFont typeface="Wingdings" panose="05000000000000000000" pitchFamily="2" charset="2"/>
              <a:buChar char="ü"/>
            </a:pPr>
            <a:r>
              <a:rPr lang="en-US" sz="2000" dirty="0">
                <a:latin typeface=" Arial"/>
              </a:rPr>
              <a:t>Swim only in authorized swimming areas (AE Circular 190-24).</a:t>
            </a:r>
          </a:p>
          <a:p>
            <a:pPr marL="285750" indent="-285750">
              <a:buClr>
                <a:srgbClr val="1403ED"/>
              </a:buClr>
              <a:buFont typeface="Wingdings" panose="05000000000000000000" pitchFamily="2" charset="2"/>
              <a:buChar char="ü"/>
            </a:pPr>
            <a:r>
              <a:rPr lang="en-US" sz="2000" dirty="0">
                <a:latin typeface=" Arial"/>
              </a:rPr>
              <a:t>Never swim alone - Swim with a buddy.</a:t>
            </a:r>
            <a:endParaRPr lang="en-US" sz="800" dirty="0">
              <a:latin typeface=" Arial"/>
            </a:endParaRPr>
          </a:p>
          <a:p>
            <a:pPr marL="285750" indent="-285750">
              <a:buClr>
                <a:srgbClr val="1403ED"/>
              </a:buClr>
              <a:buFont typeface="Wingdings" panose="05000000000000000000" pitchFamily="2" charset="2"/>
              <a:buChar char="ü"/>
            </a:pPr>
            <a:r>
              <a:rPr lang="en-US" sz="2000" b="1" dirty="0">
                <a:latin typeface=" Arial"/>
              </a:rPr>
              <a:t>K</a:t>
            </a:r>
            <a:r>
              <a:rPr lang="en-US" sz="2000" b="1" dirty="0" smtClean="0">
                <a:latin typeface=" Arial"/>
              </a:rPr>
              <a:t>now </a:t>
            </a:r>
            <a:r>
              <a:rPr lang="en-US" sz="2000" b="1" dirty="0">
                <a:latin typeface=" Arial"/>
              </a:rPr>
              <a:t>your limitations! </a:t>
            </a:r>
            <a:r>
              <a:rPr lang="en-US" sz="2000" dirty="0" smtClean="0">
                <a:latin typeface=" Arial"/>
              </a:rPr>
              <a:t>Swim </a:t>
            </a:r>
            <a:r>
              <a:rPr lang="en-US" sz="2000" dirty="0">
                <a:latin typeface=" Arial"/>
              </a:rPr>
              <a:t>within your </a:t>
            </a:r>
            <a:r>
              <a:rPr lang="en-US" sz="2000" dirty="0" smtClean="0">
                <a:latin typeface=" Arial"/>
              </a:rPr>
              <a:t>ability. </a:t>
            </a:r>
            <a:endParaRPr lang="en-US" sz="800" dirty="0">
              <a:latin typeface=" Arial"/>
            </a:endParaRPr>
          </a:p>
          <a:p>
            <a:pPr marL="285750" indent="-285750">
              <a:buClr>
                <a:srgbClr val="1403ED"/>
              </a:buClr>
              <a:buFont typeface="Wingdings" panose="05000000000000000000" pitchFamily="2" charset="2"/>
              <a:buChar char="ü"/>
            </a:pPr>
            <a:r>
              <a:rPr lang="en-US" dirty="0">
                <a:latin typeface=" Arial"/>
              </a:rPr>
              <a:t>Don’t</a:t>
            </a:r>
            <a:r>
              <a:rPr lang="en-US" sz="2000" dirty="0">
                <a:latin typeface=" Arial"/>
              </a:rPr>
              <a:t> swim after drinking alcohol.</a:t>
            </a:r>
          </a:p>
          <a:p>
            <a:pPr marL="342900" indent="-342900">
              <a:buClr>
                <a:srgbClr val="1403ED"/>
              </a:buClr>
              <a:buFont typeface="Wingdings" panose="05000000000000000000" pitchFamily="2" charset="2"/>
              <a:buChar char="ü"/>
            </a:pPr>
            <a:r>
              <a:rPr lang="en-US" sz="2000" dirty="0">
                <a:latin typeface=" Arial"/>
              </a:rPr>
              <a:t>Local outdoor swimming areas are often murky and dark hiding possible objects that can cause injury when diving or wading. </a:t>
            </a:r>
          </a:p>
          <a:p>
            <a:pPr marL="342900" indent="-342900">
              <a:buClr>
                <a:srgbClr val="1403ED"/>
              </a:buClr>
              <a:buFont typeface="Wingdings" panose="05000000000000000000" pitchFamily="2" charset="2"/>
              <a:buChar char="ü"/>
            </a:pPr>
            <a:r>
              <a:rPr lang="en-US" sz="2000" dirty="0">
                <a:latin typeface=" Arial"/>
              </a:rPr>
              <a:t>Water temperatures are often colder in Germany which can contribute to swimmer fatigue.</a:t>
            </a:r>
          </a:p>
          <a:p>
            <a:pPr marL="342900" indent="-342900">
              <a:buClr>
                <a:srgbClr val="1403ED"/>
              </a:buClr>
              <a:buFont typeface="Wingdings" panose="05000000000000000000" pitchFamily="2" charset="2"/>
              <a:buChar char="ü"/>
            </a:pPr>
            <a:r>
              <a:rPr lang="en-US" sz="2000" dirty="0">
                <a:latin typeface=" Arial"/>
              </a:rPr>
              <a:t>Non-swimmers, don’t be embarrassed to wear a personal flotation device (PFD).  </a:t>
            </a:r>
            <a:endParaRPr lang="en-US" sz="2000" cap="all" dirty="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 Arial"/>
            </a:endParaRPr>
          </a:p>
        </p:txBody>
      </p:sp>
      <p:pic>
        <p:nvPicPr>
          <p:cNvPr id="7" name="Picture 6" descr="http://cache4.asset-cache.net/xc/83308503.jpg?v=1&amp;c=IWSAsset&amp;k=2&amp;d=F5B5107058D53DF5E9F29A229A87A54F69AE6392C24E730525BC6DCE62FC65D7"/>
          <p:cNvPicPr/>
          <p:nvPr/>
        </p:nvPicPr>
        <p:blipFill>
          <a:blip r:embed="rId5" cstate="print"/>
          <a:srcRect l="18701" t="8902"/>
          <a:stretch>
            <a:fillRect/>
          </a:stretch>
        </p:blipFill>
        <p:spPr bwMode="auto">
          <a:xfrm>
            <a:off x="6276974" y="1476434"/>
            <a:ext cx="2562225" cy="3657600"/>
          </a:xfrm>
          <a:prstGeom prst="rect">
            <a:avLst/>
          </a:prstGeom>
          <a:noFill/>
          <a:ln w="9525">
            <a:solidFill>
              <a:schemeClr val="tx1"/>
            </a:solidFill>
            <a:miter lim="800000"/>
            <a:headEnd/>
            <a:tailEnd/>
          </a:ln>
        </p:spPr>
      </p:pic>
      <p:sp>
        <p:nvSpPr>
          <p:cNvPr id="9" name="TextBox 8"/>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0BED33D8-D016-40C3-93FF-BFA546B3F8BD}"/>
              </a:ext>
            </a:extLst>
          </p:cNvPr>
          <p:cNvSpPr txBox="1"/>
          <p:nvPr/>
        </p:nvSpPr>
        <p:spPr>
          <a:xfrm>
            <a:off x="685800" y="5388114"/>
            <a:ext cx="7340600" cy="707886"/>
          </a:xfrm>
          <a:prstGeom prst="rect">
            <a:avLst/>
          </a:prstGeom>
          <a:noFill/>
        </p:spPr>
        <p:txBody>
          <a:bodyPr wrap="square" rtlCol="0">
            <a:spAutoFit/>
          </a:bodyPr>
          <a:lstStyle/>
          <a:p>
            <a:pPr algn="ctr"/>
            <a:r>
              <a:rPr lang="en-US" sz="2000" cap="all" dirty="0" smtClean="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 Arial"/>
              </a:rPr>
              <a:t>KEEP </a:t>
            </a:r>
            <a:r>
              <a:rPr lang="en-US" sz="2000" cap="all" dirty="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 Arial"/>
              </a:rPr>
              <a:t>Water and swimming Safety </a:t>
            </a:r>
            <a:r>
              <a:rPr lang="en-US" sz="2000" cap="all" dirty="0" smtClean="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 Arial"/>
              </a:rPr>
              <a:t>IN MIND when </a:t>
            </a:r>
            <a:r>
              <a:rPr lang="en-US" sz="2000" cap="all" dirty="0">
                <a:ln/>
                <a:solidFill>
                  <a:srgbClr val="0066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 Arial"/>
              </a:rPr>
              <a:t>traveling to other European locations.</a:t>
            </a:r>
            <a:endParaRPr lang="en-US" sz="2000" dirty="0"/>
          </a:p>
        </p:txBody>
      </p:sp>
      <p:pic>
        <p:nvPicPr>
          <p:cNvPr id="5"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118085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85800"/>
            <a:ext cx="6831013" cy="461665"/>
          </a:xfrm>
          <a:prstGeom prst="rect">
            <a:avLst/>
          </a:prstGeom>
          <a:noFill/>
        </p:spPr>
        <p:txBody>
          <a:bodyPr wrap="square" rtlCol="0">
            <a:spAutoFit/>
          </a:bodyPr>
          <a:lstStyle/>
          <a:p>
            <a:pPr algn="ctr"/>
            <a:r>
              <a:rPr lang="en-US" sz="2400" dirty="0">
                <a:latin typeface=" Arial"/>
              </a:rPr>
              <a:t>BICYCLE SAFETY  </a:t>
            </a:r>
            <a:r>
              <a:rPr lang="en-US" sz="2400" dirty="0"/>
              <a:t> </a:t>
            </a:r>
          </a:p>
        </p:txBody>
      </p:sp>
      <p:sp>
        <p:nvSpPr>
          <p:cNvPr id="8" name="TextBox 7"/>
          <p:cNvSpPr txBox="1"/>
          <p:nvPr/>
        </p:nvSpPr>
        <p:spPr>
          <a:xfrm>
            <a:off x="5980112" y="3667864"/>
            <a:ext cx="1450976" cy="1733660"/>
          </a:xfrm>
          <a:prstGeom prst="rect">
            <a:avLst/>
          </a:prstGeom>
          <a:noFill/>
        </p:spPr>
        <p:txBody>
          <a:bodyPr wrap="square" rtlCol="0">
            <a:spAutoFit/>
          </a:bodyPr>
          <a:lstStyle/>
          <a:p>
            <a:endParaRPr lang="en-US" dirty="0"/>
          </a:p>
        </p:txBody>
      </p:sp>
      <p:grpSp>
        <p:nvGrpSpPr>
          <p:cNvPr id="7" name="Group 2051"/>
          <p:cNvGrpSpPr>
            <a:grpSpLocks/>
          </p:cNvGrpSpPr>
          <p:nvPr/>
        </p:nvGrpSpPr>
        <p:grpSpPr bwMode="auto">
          <a:xfrm>
            <a:off x="5638800" y="1456476"/>
            <a:ext cx="3048000" cy="5056321"/>
            <a:chOff x="3484" y="485"/>
            <a:chExt cx="2276" cy="3715"/>
          </a:xfrm>
        </p:grpSpPr>
        <p:sp>
          <p:nvSpPr>
            <p:cNvPr id="9" name="Rectangle 2052"/>
            <p:cNvSpPr>
              <a:spLocks noChangeArrowheads="1"/>
            </p:cNvSpPr>
            <p:nvPr/>
          </p:nvSpPr>
          <p:spPr bwMode="auto">
            <a:xfrm>
              <a:off x="3484" y="485"/>
              <a:ext cx="2276" cy="3706"/>
            </a:xfrm>
            <a:prstGeom prst="rect">
              <a:avLst/>
            </a:prstGeom>
            <a:solidFill>
              <a:srgbClr val="969696"/>
            </a:solidFill>
            <a:ln w="9525">
              <a:solidFill>
                <a:schemeClr val="tx1"/>
              </a:solidFill>
              <a:miter lim="800000"/>
              <a:headEnd/>
              <a:tailEnd/>
            </a:ln>
          </p:spPr>
          <p:txBody>
            <a:bodyPr wrap="none" anchor="ctr"/>
            <a:lstStyle/>
            <a:p>
              <a:endParaRPr lang="en-US"/>
            </a:p>
          </p:txBody>
        </p:sp>
        <p:grpSp>
          <p:nvGrpSpPr>
            <p:cNvPr id="10" name="Group 2053"/>
            <p:cNvGrpSpPr>
              <a:grpSpLocks/>
            </p:cNvGrpSpPr>
            <p:nvPr/>
          </p:nvGrpSpPr>
          <p:grpSpPr bwMode="auto">
            <a:xfrm>
              <a:off x="5318" y="2349"/>
              <a:ext cx="291" cy="789"/>
              <a:chOff x="4505" y="1413"/>
              <a:chExt cx="291" cy="789"/>
            </a:xfrm>
          </p:grpSpPr>
          <p:sp>
            <p:nvSpPr>
              <p:cNvPr id="14" name="Line 2054"/>
              <p:cNvSpPr>
                <a:spLocks noChangeShapeType="1"/>
              </p:cNvSpPr>
              <p:nvPr/>
            </p:nvSpPr>
            <p:spPr bwMode="auto">
              <a:xfrm>
                <a:off x="4505" y="1593"/>
                <a:ext cx="291" cy="0"/>
              </a:xfrm>
              <a:prstGeom prst="line">
                <a:avLst/>
              </a:prstGeom>
              <a:noFill/>
              <a:ln w="9525">
                <a:solidFill>
                  <a:schemeClr val="tx1"/>
                </a:solidFill>
                <a:round/>
                <a:headEnd/>
                <a:tailEnd/>
              </a:ln>
            </p:spPr>
            <p:txBody>
              <a:bodyPr wrap="none" anchor="ctr"/>
              <a:lstStyle/>
              <a:p>
                <a:endParaRPr lang="en-US"/>
              </a:p>
            </p:txBody>
          </p:sp>
          <p:sp>
            <p:nvSpPr>
              <p:cNvPr id="15" name="AutoShape 2055"/>
              <p:cNvSpPr>
                <a:spLocks noChangeArrowheads="1"/>
              </p:cNvSpPr>
              <p:nvPr/>
            </p:nvSpPr>
            <p:spPr bwMode="auto">
              <a:xfrm>
                <a:off x="4560" y="1780"/>
                <a:ext cx="53" cy="18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6" name="AutoShape 2056"/>
              <p:cNvSpPr>
                <a:spLocks noChangeArrowheads="1"/>
              </p:cNvSpPr>
              <p:nvPr/>
            </p:nvSpPr>
            <p:spPr bwMode="auto">
              <a:xfrm>
                <a:off x="4686" y="1858"/>
                <a:ext cx="65" cy="111"/>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7" name="Line 2057"/>
              <p:cNvSpPr>
                <a:spLocks noChangeShapeType="1"/>
              </p:cNvSpPr>
              <p:nvPr/>
            </p:nvSpPr>
            <p:spPr bwMode="auto">
              <a:xfrm>
                <a:off x="4655" y="1413"/>
                <a:ext cx="0" cy="789"/>
              </a:xfrm>
              <a:prstGeom prst="line">
                <a:avLst/>
              </a:prstGeom>
              <a:noFill/>
              <a:ln w="9525">
                <a:solidFill>
                  <a:schemeClr val="tx1"/>
                </a:solidFill>
                <a:round/>
                <a:headEnd type="triangle" w="lg" len="lg"/>
                <a:tailEnd/>
              </a:ln>
            </p:spPr>
            <p:txBody>
              <a:bodyPr wrap="none" anchor="ctr"/>
              <a:lstStyle/>
              <a:p>
                <a:endParaRPr lang="en-US"/>
              </a:p>
            </p:txBody>
          </p:sp>
          <p:sp>
            <p:nvSpPr>
              <p:cNvPr id="18" name="AutoShape 2058"/>
              <p:cNvSpPr>
                <a:spLocks noChangeArrowheads="1"/>
              </p:cNvSpPr>
              <p:nvPr/>
            </p:nvSpPr>
            <p:spPr bwMode="auto">
              <a:xfrm>
                <a:off x="4595" y="1655"/>
                <a:ext cx="113" cy="29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9" name="Oval 2059"/>
              <p:cNvSpPr>
                <a:spLocks noChangeArrowheads="1"/>
              </p:cNvSpPr>
              <p:nvPr/>
            </p:nvSpPr>
            <p:spPr bwMode="auto">
              <a:xfrm>
                <a:off x="4590" y="1511"/>
                <a:ext cx="124" cy="1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AutoShape 2060"/>
              <p:cNvSpPr>
                <a:spLocks noChangeArrowheads="1"/>
              </p:cNvSpPr>
              <p:nvPr/>
            </p:nvSpPr>
            <p:spPr bwMode="auto">
              <a:xfrm>
                <a:off x="4707" y="1593"/>
                <a:ext cx="33" cy="11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1" name="AutoShape 2061"/>
              <p:cNvSpPr>
                <a:spLocks noChangeArrowheads="1"/>
              </p:cNvSpPr>
              <p:nvPr/>
            </p:nvSpPr>
            <p:spPr bwMode="auto">
              <a:xfrm>
                <a:off x="4561" y="1595"/>
                <a:ext cx="33" cy="11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grpSp>
        <p:sp>
          <p:nvSpPr>
            <p:cNvPr id="11" name="Line 2062"/>
            <p:cNvSpPr>
              <a:spLocks noChangeShapeType="1"/>
            </p:cNvSpPr>
            <p:nvPr/>
          </p:nvSpPr>
          <p:spPr bwMode="auto">
            <a:xfrm flipH="1">
              <a:off x="5638" y="500"/>
              <a:ext cx="1" cy="3675"/>
            </a:xfrm>
            <a:prstGeom prst="line">
              <a:avLst/>
            </a:prstGeom>
            <a:noFill/>
            <a:ln w="28575">
              <a:solidFill>
                <a:schemeClr val="bg1"/>
              </a:solidFill>
              <a:round/>
              <a:headEnd/>
              <a:tailEnd/>
            </a:ln>
          </p:spPr>
          <p:txBody>
            <a:bodyPr wrap="none" anchor="ctr"/>
            <a:lstStyle/>
            <a:p>
              <a:endParaRPr lang="en-US"/>
            </a:p>
          </p:txBody>
        </p:sp>
        <p:sp>
          <p:nvSpPr>
            <p:cNvPr id="12" name="Line 2063"/>
            <p:cNvSpPr>
              <a:spLocks noChangeShapeType="1"/>
            </p:cNvSpPr>
            <p:nvPr/>
          </p:nvSpPr>
          <p:spPr bwMode="auto">
            <a:xfrm flipH="1">
              <a:off x="4619" y="525"/>
              <a:ext cx="1" cy="3675"/>
            </a:xfrm>
            <a:prstGeom prst="line">
              <a:avLst/>
            </a:prstGeom>
            <a:noFill/>
            <a:ln w="38100" cmpd="dbl">
              <a:solidFill>
                <a:srgbClr val="FFFF99"/>
              </a:solidFill>
              <a:round/>
              <a:headEnd/>
              <a:tailEnd/>
            </a:ln>
          </p:spPr>
          <p:txBody>
            <a:bodyPr wrap="none" anchor="ctr"/>
            <a:lstStyle/>
            <a:p>
              <a:endParaRPr lang="en-US"/>
            </a:p>
          </p:txBody>
        </p:sp>
        <p:sp>
          <p:nvSpPr>
            <p:cNvPr id="13" name="Line 2064"/>
            <p:cNvSpPr>
              <a:spLocks noChangeShapeType="1"/>
            </p:cNvSpPr>
            <p:nvPr/>
          </p:nvSpPr>
          <p:spPr bwMode="auto">
            <a:xfrm flipH="1">
              <a:off x="3598" y="491"/>
              <a:ext cx="1" cy="3675"/>
            </a:xfrm>
            <a:prstGeom prst="line">
              <a:avLst/>
            </a:prstGeom>
            <a:noFill/>
            <a:ln w="28575">
              <a:solidFill>
                <a:schemeClr val="bg1"/>
              </a:solidFill>
              <a:round/>
              <a:headEnd/>
              <a:tailEnd/>
            </a:ln>
          </p:spPr>
          <p:txBody>
            <a:bodyPr wrap="none" anchor="ctr"/>
            <a:lstStyle/>
            <a:p>
              <a:endParaRPr lang="en-US"/>
            </a:p>
          </p:txBody>
        </p:sp>
      </p:grpSp>
      <p:sp>
        <p:nvSpPr>
          <p:cNvPr id="22" name="TextBox 21"/>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3" name="Picture 2" descr="A picture containing drawing&#10;&#10;Description automatically generated">
            <a:extLst>
              <a:ext uri="{FF2B5EF4-FFF2-40B4-BE49-F238E27FC236}">
                <a16:creationId xmlns:a16="http://schemas.microsoft.com/office/drawing/2014/main" id="{734B1439-E6BC-4470-80E8-0E9ECB8D32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555482" y="3897882"/>
            <a:ext cx="1472513" cy="485322"/>
          </a:xfrm>
          <a:prstGeom prst="rect">
            <a:avLst/>
          </a:prstGeom>
        </p:spPr>
      </p:pic>
      <p:sp>
        <p:nvSpPr>
          <p:cNvPr id="23" name="Rectangle 22"/>
          <p:cNvSpPr/>
          <p:nvPr/>
        </p:nvSpPr>
        <p:spPr>
          <a:xfrm>
            <a:off x="3810000" y="1066800"/>
            <a:ext cx="5181600" cy="5386090"/>
          </a:xfrm>
          <a:prstGeom prst="rect">
            <a:avLst/>
          </a:prstGeom>
          <a:ln>
            <a:solidFill>
              <a:schemeClr val="accent1"/>
            </a:solidFill>
          </a:ln>
        </p:spPr>
        <p:txBody>
          <a:bodyPr wrap="square">
            <a:spAutoFit/>
          </a:bodyPr>
          <a:lstStyle/>
          <a:p>
            <a:pPr lvl="1"/>
            <a:r>
              <a:rPr lang="en-US" sz="2400" dirty="0"/>
              <a:t>Stay as far to the right as </a:t>
            </a:r>
            <a:r>
              <a:rPr lang="en-US" sz="2400" b="1" dirty="0"/>
              <a:t>SAFELY</a:t>
            </a:r>
            <a:r>
              <a:rPr lang="en-US" sz="2400" dirty="0"/>
              <a:t> possible.</a:t>
            </a:r>
          </a:p>
          <a:p>
            <a:pPr lvl="1"/>
            <a:endParaRPr lang="en-US" sz="800" dirty="0"/>
          </a:p>
          <a:p>
            <a:pPr lvl="1"/>
            <a:r>
              <a:rPr lang="en-US" sz="2000" b="1" dirty="0"/>
              <a:t>What impacts “safety”?</a:t>
            </a:r>
          </a:p>
          <a:p>
            <a:pPr marL="1428750" lvl="2" indent="-342900">
              <a:buClr>
                <a:srgbClr val="1403ED"/>
              </a:buClr>
              <a:buFont typeface="Wingdings" panose="05000000000000000000" pitchFamily="2" charset="2"/>
              <a:buChar char="ü"/>
            </a:pPr>
            <a:r>
              <a:rPr lang="en-US" sz="2000" dirty="0"/>
              <a:t> Parked cars.</a:t>
            </a:r>
          </a:p>
          <a:p>
            <a:pPr marL="1428750" lvl="2" indent="-342900">
              <a:buClr>
                <a:srgbClr val="1403ED"/>
              </a:buClr>
              <a:buFont typeface="Wingdings" panose="05000000000000000000" pitchFamily="2" charset="2"/>
              <a:buChar char="ü"/>
            </a:pPr>
            <a:r>
              <a:rPr lang="en-US" sz="2000" dirty="0"/>
              <a:t> Availability of a bike lane.</a:t>
            </a:r>
          </a:p>
          <a:p>
            <a:pPr marL="1428750" lvl="2" indent="-342900">
              <a:buClr>
                <a:srgbClr val="1403ED"/>
              </a:buClr>
              <a:buFont typeface="Wingdings" panose="05000000000000000000" pitchFamily="2" charset="2"/>
              <a:buChar char="ü"/>
            </a:pPr>
            <a:r>
              <a:rPr lang="en-US" sz="2000" dirty="0"/>
              <a:t> Width of shoulder.</a:t>
            </a:r>
          </a:p>
          <a:p>
            <a:pPr marL="1428750" lvl="2" indent="-342900">
              <a:buClr>
                <a:srgbClr val="1403ED"/>
              </a:buClr>
              <a:buFont typeface="Wingdings" panose="05000000000000000000" pitchFamily="2" charset="2"/>
              <a:buChar char="ü"/>
            </a:pPr>
            <a:r>
              <a:rPr lang="en-US" sz="2000" dirty="0"/>
              <a:t> Trash &amp; debris on the road.</a:t>
            </a:r>
          </a:p>
          <a:p>
            <a:pPr marL="1428750" lvl="2" indent="-342900">
              <a:buClr>
                <a:srgbClr val="1403ED"/>
              </a:buClr>
              <a:buFont typeface="Wingdings" panose="05000000000000000000" pitchFamily="2" charset="2"/>
              <a:buChar char="ü"/>
            </a:pPr>
            <a:r>
              <a:rPr lang="en-US" sz="2000" dirty="0"/>
              <a:t> Traffic flow.</a:t>
            </a:r>
          </a:p>
          <a:p>
            <a:pPr marL="1428750" lvl="2" indent="-342900">
              <a:buClr>
                <a:srgbClr val="1403ED"/>
              </a:buClr>
              <a:buFont typeface="Wingdings" panose="05000000000000000000" pitchFamily="2" charset="2"/>
              <a:buChar char="ü"/>
            </a:pPr>
            <a:r>
              <a:rPr lang="en-US" sz="2000" dirty="0"/>
              <a:t> Traffic signals.</a:t>
            </a:r>
          </a:p>
          <a:p>
            <a:pPr marL="1428750" lvl="2" indent="-342900">
              <a:buClr>
                <a:srgbClr val="1403ED"/>
              </a:buClr>
              <a:buFont typeface="Wingdings" panose="05000000000000000000" pitchFamily="2" charset="2"/>
              <a:buChar char="ü"/>
            </a:pPr>
            <a:r>
              <a:rPr lang="en-US" sz="2000" dirty="0"/>
              <a:t> Visibility.</a:t>
            </a:r>
          </a:p>
          <a:p>
            <a:pPr marL="1085850" lvl="2"/>
            <a:endParaRPr lang="en-US" sz="800" dirty="0"/>
          </a:p>
          <a:p>
            <a:pPr lvl="1"/>
            <a:r>
              <a:rPr lang="en-US" sz="2000" b="1" dirty="0"/>
              <a:t>How to stay “safe”:</a:t>
            </a:r>
          </a:p>
          <a:p>
            <a:pPr marL="1423988" lvl="1" indent="-342900">
              <a:buClr>
                <a:srgbClr val="1403ED"/>
              </a:buClr>
              <a:buFont typeface="Wingdings" panose="05000000000000000000" pitchFamily="2" charset="2"/>
              <a:buChar char="ü"/>
            </a:pPr>
            <a:r>
              <a:rPr lang="en-US" sz="2000" dirty="0"/>
              <a:t> Stay alert at all times.</a:t>
            </a:r>
          </a:p>
          <a:p>
            <a:pPr marL="1423988" lvl="1" indent="-342900">
              <a:buClr>
                <a:srgbClr val="1403ED"/>
              </a:buClr>
              <a:buFont typeface="Wingdings" panose="05000000000000000000" pitchFamily="2" charset="2"/>
              <a:buChar char="ü"/>
            </a:pPr>
            <a:r>
              <a:rPr lang="en-US" sz="2000" dirty="0"/>
              <a:t> Know the traffic rules.</a:t>
            </a:r>
          </a:p>
          <a:p>
            <a:pPr marL="1423988" lvl="1" indent="-342900">
              <a:buClr>
                <a:srgbClr val="1403ED"/>
              </a:buClr>
              <a:buFont typeface="Wingdings" panose="05000000000000000000" pitchFamily="2" charset="2"/>
              <a:buChar char="ü"/>
            </a:pPr>
            <a:r>
              <a:rPr lang="en-US" sz="2000" dirty="0"/>
              <a:t> Do not ride in the left lane.</a:t>
            </a:r>
          </a:p>
          <a:p>
            <a:pPr marL="1423988" lvl="1" indent="-342900">
              <a:buClr>
                <a:srgbClr val="1403ED"/>
              </a:buClr>
              <a:buFont typeface="Wingdings" panose="05000000000000000000" pitchFamily="2" charset="2"/>
              <a:buChar char="ü"/>
            </a:pPr>
            <a:r>
              <a:rPr lang="en-US" sz="2000" dirty="0"/>
              <a:t> Do not ride against traffic.</a:t>
            </a:r>
          </a:p>
          <a:p>
            <a:pPr marL="1423988" lvl="1" indent="-342900">
              <a:buClr>
                <a:srgbClr val="1403ED"/>
              </a:buClr>
              <a:buFont typeface="Wingdings" panose="05000000000000000000" pitchFamily="2" charset="2"/>
              <a:buChar char="ü"/>
            </a:pPr>
            <a:r>
              <a:rPr lang="en-US" sz="2000" dirty="0"/>
              <a:t> Apply common sense.</a:t>
            </a:r>
          </a:p>
        </p:txBody>
      </p:sp>
      <p:pic>
        <p:nvPicPr>
          <p:cNvPr id="25" name="Picture 2"/>
          <p:cNvPicPr>
            <a:picLocks noChangeAspect="1" noChangeArrowheads="1"/>
          </p:cNvPicPr>
          <p:nvPr/>
        </p:nvPicPr>
        <p:blipFill>
          <a:blip r:embed="rId6" cstate="print"/>
          <a:srcRect/>
          <a:stretch>
            <a:fillRect/>
          </a:stretch>
        </p:blipFill>
        <p:spPr bwMode="auto">
          <a:xfrm>
            <a:off x="1167486" y="315347"/>
            <a:ext cx="1549890" cy="1216429"/>
          </a:xfrm>
          <a:prstGeom prst="rect">
            <a:avLst/>
          </a:prstGeom>
          <a:noFill/>
          <a:ln w="9525">
            <a:noFill/>
            <a:miter lim="800000"/>
            <a:headEnd/>
            <a:tailEnd/>
          </a:ln>
        </p:spPr>
      </p:pic>
      <p:sp>
        <p:nvSpPr>
          <p:cNvPr id="2" name="Rectangle 1"/>
          <p:cNvSpPr/>
          <p:nvPr/>
        </p:nvSpPr>
        <p:spPr>
          <a:xfrm>
            <a:off x="76201" y="1524000"/>
            <a:ext cx="3732460" cy="4955203"/>
          </a:xfrm>
          <a:prstGeom prst="rect">
            <a:avLst/>
          </a:prstGeom>
          <a:ln>
            <a:solidFill>
              <a:schemeClr val="accent1"/>
            </a:solidFill>
          </a:ln>
        </p:spPr>
        <p:txBody>
          <a:bodyPr wrap="square">
            <a:spAutoFit/>
          </a:bodyPr>
          <a:lstStyle/>
          <a:p>
            <a:pPr>
              <a:lnSpc>
                <a:spcPct val="90000"/>
              </a:lnSpc>
              <a:buClr>
                <a:srgbClr val="1403ED"/>
              </a:buClr>
            </a:pPr>
            <a:r>
              <a:rPr lang="en-US" sz="2000" b="1" dirty="0" smtClean="0"/>
              <a:t>Must </a:t>
            </a:r>
            <a:r>
              <a:rPr lang="en-US" sz="2000" dirty="0"/>
              <a:t>wear a helmet and</a:t>
            </a:r>
            <a:r>
              <a:rPr lang="en-US" sz="2000" dirty="0">
                <a:solidFill>
                  <a:srgbClr val="FFFF00"/>
                </a:solidFill>
              </a:rPr>
              <a:t> </a:t>
            </a:r>
            <a:r>
              <a:rPr lang="en-US" sz="2000" dirty="0" smtClean="0"/>
              <a:t>light colored or r</a:t>
            </a:r>
            <a:r>
              <a:rPr lang="en-US" sz="2000" dirty="0" smtClean="0"/>
              <a:t>eflective clothing .</a:t>
            </a:r>
            <a:endParaRPr lang="en-US" sz="2000" dirty="0"/>
          </a:p>
          <a:p>
            <a:pPr>
              <a:lnSpc>
                <a:spcPct val="90000"/>
              </a:lnSpc>
              <a:buClr>
                <a:srgbClr val="1403ED"/>
              </a:buClr>
            </a:pPr>
            <a:endParaRPr lang="en-US" sz="2000" dirty="0"/>
          </a:p>
          <a:p>
            <a:pPr>
              <a:lnSpc>
                <a:spcPct val="90000"/>
              </a:lnSpc>
              <a:buClr>
                <a:srgbClr val="1403ED"/>
              </a:buClr>
            </a:pPr>
            <a:r>
              <a:rPr lang="en-US" sz="2000" b="1" dirty="0"/>
              <a:t>       NEVER </a:t>
            </a:r>
            <a:r>
              <a:rPr lang="en-US" sz="2000" dirty="0"/>
              <a:t> use head phones while riding  (AR 385-10 &amp; AER 190-1).</a:t>
            </a:r>
          </a:p>
          <a:p>
            <a:pPr marL="285750" indent="-285750">
              <a:lnSpc>
                <a:spcPct val="90000"/>
              </a:lnSpc>
              <a:buClr>
                <a:srgbClr val="1403ED"/>
              </a:buClr>
              <a:buFont typeface="Wingdings" panose="05000000000000000000" pitchFamily="2" charset="2"/>
              <a:buChar char="ü"/>
            </a:pPr>
            <a:endParaRPr lang="en-US" sz="2000" dirty="0"/>
          </a:p>
          <a:p>
            <a:pPr marL="742950" lvl="1" indent="-285750">
              <a:lnSpc>
                <a:spcPct val="90000"/>
              </a:lnSpc>
              <a:buClr>
                <a:srgbClr val="1403ED"/>
              </a:buClr>
              <a:buFont typeface="Wingdings" panose="05000000000000000000" pitchFamily="2" charset="2"/>
              <a:buChar char="ü"/>
            </a:pPr>
            <a:r>
              <a:rPr lang="en-US" sz="2000" dirty="0"/>
              <a:t>  Wear a CPSC (post-1999) or Snell/ANSI Approval helmet.</a:t>
            </a:r>
          </a:p>
          <a:p>
            <a:pPr marL="742950" lvl="1" indent="-285750">
              <a:lnSpc>
                <a:spcPct val="90000"/>
              </a:lnSpc>
              <a:buClr>
                <a:srgbClr val="1403ED"/>
              </a:buClr>
              <a:buFont typeface="Wingdings" panose="05000000000000000000" pitchFamily="2" charset="2"/>
              <a:buChar char="ü"/>
            </a:pPr>
            <a:r>
              <a:rPr lang="en-US" sz="2000" dirty="0" smtClean="0"/>
              <a:t>  </a:t>
            </a:r>
            <a:r>
              <a:rPr lang="en-US" sz="2000" dirty="0"/>
              <a:t>Ensure it is properly fitted.</a:t>
            </a:r>
          </a:p>
          <a:p>
            <a:pPr marL="742950" lvl="1" indent="-285750">
              <a:buClr>
                <a:srgbClr val="1403ED"/>
              </a:buClr>
              <a:buFont typeface="Wingdings" panose="05000000000000000000" pitchFamily="2" charset="2"/>
              <a:buChar char="ü"/>
            </a:pPr>
            <a:r>
              <a:rPr lang="en-US" sz="2000" dirty="0" smtClean="0"/>
              <a:t>  </a:t>
            </a:r>
            <a:r>
              <a:rPr lang="en-US" sz="2000" dirty="0"/>
              <a:t>Check the shell for cracks.</a:t>
            </a:r>
          </a:p>
          <a:p>
            <a:pPr marL="742950" lvl="1" indent="-285750">
              <a:buClr>
                <a:srgbClr val="1403ED"/>
              </a:buClr>
              <a:buFont typeface="Wingdings" panose="05000000000000000000" pitchFamily="2" charset="2"/>
              <a:buChar char="ü"/>
            </a:pPr>
            <a:r>
              <a:rPr lang="en-US" sz="2000" dirty="0" smtClean="0"/>
              <a:t>  </a:t>
            </a:r>
            <a:r>
              <a:rPr lang="en-US" sz="2000" dirty="0"/>
              <a:t>Avoid storing it in high heat areas.</a:t>
            </a:r>
          </a:p>
          <a:p>
            <a:pPr marL="742950" lvl="1" indent="-285750">
              <a:buClr>
                <a:srgbClr val="1403ED"/>
              </a:buClr>
              <a:buFont typeface="Wingdings" panose="05000000000000000000" pitchFamily="2" charset="2"/>
              <a:buChar char="ü"/>
            </a:pPr>
            <a:r>
              <a:rPr lang="en-US" sz="2000" dirty="0" smtClean="0"/>
              <a:t>  </a:t>
            </a:r>
            <a:r>
              <a:rPr lang="en-US" sz="2000" dirty="0"/>
              <a:t>Replace it following a crash.</a:t>
            </a:r>
          </a:p>
        </p:txBody>
      </p:sp>
      <p:pic>
        <p:nvPicPr>
          <p:cNvPr id="26"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311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 fill="hold"/>
                                        <p:tgtEl>
                                          <p:spTgt spid="25"/>
                                        </p:tgtEl>
                                        <p:attrNameLst>
                                          <p:attrName>ppt_x</p:attrName>
                                        </p:attrNameLst>
                                      </p:cBhvr>
                                      <p:tavLst>
                                        <p:tav tm="0">
                                          <p:val>
                                            <p:strVal val="#ppt_x-#ppt_w/2"/>
                                          </p:val>
                                        </p:tav>
                                        <p:tav tm="100000">
                                          <p:val>
                                            <p:strVal val="#ppt_x"/>
                                          </p:val>
                                        </p:tav>
                                      </p:tavLst>
                                    </p:anim>
                                    <p:anim calcmode="lin" valueType="num">
                                      <p:cBhvr>
                                        <p:cTn id="8" dur="10" fill="hold"/>
                                        <p:tgtEl>
                                          <p:spTgt spid="25"/>
                                        </p:tgtEl>
                                        <p:attrNameLst>
                                          <p:attrName>ppt_y</p:attrName>
                                        </p:attrNameLst>
                                      </p:cBhvr>
                                      <p:tavLst>
                                        <p:tav tm="0">
                                          <p:val>
                                            <p:strVal val="#ppt_y"/>
                                          </p:val>
                                        </p:tav>
                                        <p:tav tm="100000">
                                          <p:val>
                                            <p:strVal val="#ppt_y"/>
                                          </p:val>
                                        </p:tav>
                                      </p:tavLst>
                                    </p:anim>
                                    <p:anim calcmode="lin" valueType="num">
                                      <p:cBhvr>
                                        <p:cTn id="9" dur="10" fill="hold"/>
                                        <p:tgtEl>
                                          <p:spTgt spid="25"/>
                                        </p:tgtEl>
                                        <p:attrNameLst>
                                          <p:attrName>ppt_w</p:attrName>
                                        </p:attrNameLst>
                                      </p:cBhvr>
                                      <p:tavLst>
                                        <p:tav tm="0">
                                          <p:val>
                                            <p:fltVal val="0"/>
                                          </p:val>
                                        </p:tav>
                                        <p:tav tm="100000">
                                          <p:val>
                                            <p:strVal val="#ppt_w"/>
                                          </p:val>
                                        </p:tav>
                                      </p:tavLst>
                                    </p:anim>
                                    <p:anim calcmode="lin" valueType="num">
                                      <p:cBhvr>
                                        <p:cTn id="10" dur="1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369" fill="hold"/>
                                        <p:tgtEl>
                                          <p:spTgt spid="26"/>
                                        </p:tgtEl>
                                      </p:cBhvr>
                                    </p:cmd>
                                  </p:childTnLst>
                                </p:cTn>
                              </p:par>
                            </p:childTnLst>
                          </p:cTn>
                        </p:par>
                      </p:childTnLst>
                    </p:cTn>
                  </p:par>
                </p:childTnLst>
              </p:cTn>
              <p:nextCondLst>
                <p:cond evt="onClick" delay="0">
                  <p:tgtEl>
                    <p:spTgt spid="26"/>
                  </p:tgtEl>
                </p:cond>
              </p:nextCondLst>
            </p:seq>
            <p:audio>
              <p:cMediaNode vol="80000">
                <p:cTn id="16" fill="hold" display="0">
                  <p:stCondLst>
                    <p:cond delay="indefinite"/>
                  </p:stCondLst>
                  <p:endCondLst>
                    <p:cond evt="onStopAudio" delay="0">
                      <p:tgtEl>
                        <p:sldTgt/>
                      </p:tgtEl>
                    </p:cond>
                  </p:endCondLst>
                </p:cTn>
                <p:tgtEl>
                  <p:spTgt spid="2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flipV="1">
            <a:off x="304800" y="979053"/>
            <a:ext cx="8730441" cy="79773"/>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3000" y="482025"/>
            <a:ext cx="6831013" cy="584775"/>
          </a:xfrm>
          <a:prstGeom prst="rect">
            <a:avLst/>
          </a:prstGeom>
          <a:noFill/>
        </p:spPr>
        <p:txBody>
          <a:bodyPr wrap="square" rtlCol="0">
            <a:spAutoFit/>
          </a:bodyPr>
          <a:lstStyle/>
          <a:p>
            <a:pPr algn="ctr"/>
            <a:r>
              <a:rPr lang="en-US" sz="3200" dirty="0">
                <a:latin typeface="Bahnschrift" panose="020B0502040204020203" pitchFamily="34" charset="0"/>
              </a:rPr>
              <a:t>WILDLIFE   </a:t>
            </a:r>
          </a:p>
        </p:txBody>
      </p:sp>
      <p:sp>
        <p:nvSpPr>
          <p:cNvPr id="2" name="Rectangle 1"/>
          <p:cNvSpPr/>
          <p:nvPr/>
        </p:nvSpPr>
        <p:spPr>
          <a:xfrm>
            <a:off x="91940" y="2967097"/>
            <a:ext cx="4597748" cy="2062103"/>
          </a:xfrm>
          <a:prstGeom prst="rect">
            <a:avLst/>
          </a:prstGeom>
        </p:spPr>
        <p:txBody>
          <a:bodyPr wrap="square">
            <a:spAutoFit/>
          </a:bodyPr>
          <a:lstStyle/>
          <a:p>
            <a:pPr marL="285750" indent="-285750">
              <a:buClr>
                <a:srgbClr val="1403ED"/>
              </a:buClr>
              <a:buFont typeface="Arial" panose="020B0604020202020204" pitchFamily="34" charset="0"/>
              <a:buChar char="•"/>
              <a:defRPr/>
            </a:pPr>
            <a:r>
              <a:rPr lang="en-US" sz="1600" dirty="0"/>
              <a:t>February to July  are high density periods for </a:t>
            </a:r>
            <a:r>
              <a:rPr lang="en-US" sz="1600" dirty="0" smtClean="0"/>
              <a:t>animals in </a:t>
            </a:r>
            <a:r>
              <a:rPr lang="en-US" sz="1600" dirty="0"/>
              <a:t>forested areas.</a:t>
            </a:r>
          </a:p>
          <a:p>
            <a:pPr marL="342900" indent="-342900">
              <a:buClr>
                <a:srgbClr val="1403ED"/>
              </a:buClr>
              <a:buFont typeface="Arial" panose="020B0604020202020204" pitchFamily="34" charset="0"/>
              <a:buChar char="•"/>
              <a:defRPr/>
            </a:pPr>
            <a:endParaRPr lang="en-US" sz="800" dirty="0"/>
          </a:p>
          <a:p>
            <a:pPr marL="285750" indent="-285750">
              <a:buClr>
                <a:srgbClr val="1403ED"/>
              </a:buClr>
              <a:buFont typeface="Arial" panose="020B0604020202020204" pitchFamily="34" charset="0"/>
              <a:buChar char="•"/>
              <a:defRPr/>
            </a:pPr>
            <a:r>
              <a:rPr lang="en-US" sz="1600" dirty="0"/>
              <a:t>For your safety and theirs, avoid </a:t>
            </a:r>
            <a:r>
              <a:rPr lang="en-US" sz="1600" dirty="0" smtClean="0"/>
              <a:t>wildlife.</a:t>
            </a:r>
          </a:p>
          <a:p>
            <a:pPr marL="171450" indent="-171450">
              <a:buClr>
                <a:srgbClr val="1403ED"/>
              </a:buClr>
              <a:buFont typeface="Arial" panose="020B0604020202020204" pitchFamily="34" charset="0"/>
              <a:buChar char="•"/>
              <a:defRPr/>
            </a:pPr>
            <a:endParaRPr lang="en-US" sz="800" dirty="0" smtClean="0"/>
          </a:p>
          <a:p>
            <a:pPr marL="285750" indent="-285750">
              <a:buClr>
                <a:srgbClr val="1403ED"/>
              </a:buClr>
              <a:buFont typeface="Arial" panose="020B0604020202020204" pitchFamily="34" charset="0"/>
              <a:buChar char="•"/>
              <a:defRPr/>
            </a:pPr>
            <a:r>
              <a:rPr lang="en-US" sz="1600" dirty="0" smtClean="0"/>
              <a:t>If </a:t>
            </a:r>
            <a:r>
              <a:rPr lang="en-US" sz="1600" dirty="0"/>
              <a:t>you encounter an animal </a:t>
            </a:r>
            <a:r>
              <a:rPr lang="en-US" sz="1600" dirty="0" smtClean="0"/>
              <a:t>on the road while driving don’t </a:t>
            </a:r>
            <a:r>
              <a:rPr lang="en-US" sz="1600" dirty="0"/>
              <a:t>swerve to avoid it. Hitting an oncoming vehicle </a:t>
            </a:r>
            <a:r>
              <a:rPr lang="en-US" sz="1600" dirty="0" smtClean="0"/>
              <a:t> or </a:t>
            </a:r>
            <a:r>
              <a:rPr lang="en-US" sz="1600" dirty="0"/>
              <a:t>10 inch pine tree will hurt </a:t>
            </a:r>
            <a:r>
              <a:rPr lang="en-US" sz="1600" dirty="0" smtClean="0"/>
              <a:t>much </a:t>
            </a:r>
            <a:r>
              <a:rPr lang="en-US" sz="1600" dirty="0"/>
              <a:t>more.</a:t>
            </a:r>
          </a:p>
        </p:txBody>
      </p:sp>
      <p:sp>
        <p:nvSpPr>
          <p:cNvPr id="11" name="TextBox 10"/>
          <p:cNvSpPr txBox="1"/>
          <p:nvPr/>
        </p:nvSpPr>
        <p:spPr>
          <a:xfrm>
            <a:off x="4215605" y="6689834"/>
            <a:ext cx="661195" cy="168166"/>
          </a:xfrm>
          <a:prstGeom prst="rect">
            <a:avLst/>
          </a:prstGeom>
          <a:solidFill>
            <a:schemeClr val="bg1"/>
          </a:solidFill>
        </p:spPr>
        <p:txBody>
          <a:bodyPr wrap="square" rtlCol="0">
            <a:spAutoFit/>
          </a:bodyPr>
          <a:lstStyle/>
          <a:p>
            <a:endParaRPr lang="en-US" dirty="0"/>
          </a:p>
        </p:txBody>
      </p:sp>
      <p:pic>
        <p:nvPicPr>
          <p:cNvPr id="5" name="Picture 4" descr="A fox standing in the grass&#10;&#10;Description automatically generated">
            <a:extLst>
              <a:ext uri="{FF2B5EF4-FFF2-40B4-BE49-F238E27FC236}">
                <a16:creationId xmlns:a16="http://schemas.microsoft.com/office/drawing/2014/main" id="{26348E44-34CF-4998-A614-8777F19C49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3344" y="1678963"/>
            <a:ext cx="1016108" cy="541168"/>
          </a:xfrm>
          <a:prstGeom prst="rect">
            <a:avLst/>
          </a:prstGeom>
          <a:ln>
            <a:solidFill>
              <a:schemeClr val="tx1"/>
            </a:solidFill>
          </a:ln>
        </p:spPr>
      </p:pic>
      <p:pic>
        <p:nvPicPr>
          <p:cNvPr id="9" name="Picture 8" descr="A deer in a field&#10;&#10;Description automatically generated">
            <a:extLst>
              <a:ext uri="{FF2B5EF4-FFF2-40B4-BE49-F238E27FC236}">
                <a16:creationId xmlns:a16="http://schemas.microsoft.com/office/drawing/2014/main" id="{84EB4F65-C90D-48EC-B608-5E1902C39C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590" y="1665505"/>
            <a:ext cx="1144524" cy="1072992"/>
          </a:xfrm>
          <a:prstGeom prst="rect">
            <a:avLst/>
          </a:prstGeom>
          <a:ln>
            <a:solidFill>
              <a:schemeClr val="tx1"/>
            </a:solidFill>
          </a:ln>
        </p:spPr>
      </p:pic>
      <p:pic>
        <p:nvPicPr>
          <p:cNvPr id="13" name="Picture 12" descr="A small animal in the grass&#10;&#10;Description automatically generated">
            <a:extLst>
              <a:ext uri="{FF2B5EF4-FFF2-40B4-BE49-F238E27FC236}">
                <a16:creationId xmlns:a16="http://schemas.microsoft.com/office/drawing/2014/main" id="{06C47010-C926-4E0F-819E-AAEA270BE1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3344" y="2312449"/>
            <a:ext cx="947461" cy="654648"/>
          </a:xfrm>
          <a:prstGeom prst="rect">
            <a:avLst/>
          </a:prstGeom>
          <a:ln>
            <a:solidFill>
              <a:schemeClr val="tx1"/>
            </a:solidFill>
          </a:ln>
        </p:spPr>
      </p:pic>
      <p:pic>
        <p:nvPicPr>
          <p:cNvPr id="17" name="Picture 16" descr="A black bear standing on top of a dirt field&#10;&#10;Description automatically generated">
            <a:extLst>
              <a:ext uri="{FF2B5EF4-FFF2-40B4-BE49-F238E27FC236}">
                <a16:creationId xmlns:a16="http://schemas.microsoft.com/office/drawing/2014/main" id="{8565B137-D215-4398-872F-71A30F3E72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9113" y="1678963"/>
            <a:ext cx="916687" cy="687516"/>
          </a:xfrm>
          <a:prstGeom prst="rect">
            <a:avLst/>
          </a:prstGeom>
          <a:ln>
            <a:solidFill>
              <a:schemeClr val="tx1"/>
            </a:solidFill>
          </a:ln>
        </p:spPr>
      </p:pic>
      <p:pic>
        <p:nvPicPr>
          <p:cNvPr id="19" name="Picture 18" descr="A badger in grass&#10;&#10;Description automatically generated">
            <a:extLst>
              <a:ext uri="{FF2B5EF4-FFF2-40B4-BE49-F238E27FC236}">
                <a16:creationId xmlns:a16="http://schemas.microsoft.com/office/drawing/2014/main" id="{7AE372F3-2110-40DF-8A36-94BBC883FF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1898" y="1660130"/>
            <a:ext cx="636662" cy="848044"/>
          </a:xfrm>
          <a:prstGeom prst="rect">
            <a:avLst/>
          </a:prstGeom>
          <a:ln>
            <a:solidFill>
              <a:schemeClr val="tx1"/>
            </a:solidFill>
          </a:ln>
        </p:spPr>
      </p:pic>
      <p:cxnSp>
        <p:nvCxnSpPr>
          <p:cNvPr id="12" name="Straight Connector 11"/>
          <p:cNvCxnSpPr/>
          <p:nvPr/>
        </p:nvCxnSpPr>
        <p:spPr>
          <a:xfrm>
            <a:off x="4572000" y="990600"/>
            <a:ext cx="0" cy="396240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15640" y="3535740"/>
            <a:ext cx="4419601" cy="1569660"/>
          </a:xfrm>
          <a:prstGeom prst="rect">
            <a:avLst/>
          </a:prstGeom>
        </p:spPr>
        <p:txBody>
          <a:bodyPr wrap="square">
            <a:spAutoFit/>
          </a:bodyPr>
          <a:lstStyle/>
          <a:p>
            <a:pPr>
              <a:defRPr/>
            </a:pPr>
            <a:r>
              <a:rPr lang="en-US" sz="1600" u="sng" dirty="0" smtClean="0">
                <a:cs typeface="Arial" charset="0"/>
              </a:rPr>
              <a:t>Prevent </a:t>
            </a:r>
            <a:r>
              <a:rPr lang="en-US" sz="1600" u="sng" dirty="0">
                <a:cs typeface="Arial" charset="0"/>
              </a:rPr>
              <a:t>Tick Bites</a:t>
            </a:r>
          </a:p>
          <a:p>
            <a:pPr marL="285750" indent="-285750">
              <a:buClr>
                <a:srgbClr val="1403ED"/>
              </a:buClr>
              <a:buFont typeface="Arial" panose="020B0604020202020204" pitchFamily="34" charset="0"/>
              <a:buChar char="•"/>
              <a:defRPr/>
            </a:pPr>
            <a:r>
              <a:rPr lang="en-US" sz="1600" dirty="0">
                <a:cs typeface="Arial" charset="0"/>
              </a:rPr>
              <a:t>Avoid woody and </a:t>
            </a:r>
            <a:endParaRPr lang="en-US" sz="1600" dirty="0" smtClean="0">
              <a:cs typeface="Arial" charset="0"/>
            </a:endParaRPr>
          </a:p>
          <a:p>
            <a:pPr>
              <a:buClr>
                <a:srgbClr val="1403ED"/>
              </a:buClr>
              <a:defRPr/>
            </a:pPr>
            <a:r>
              <a:rPr lang="en-US" sz="1600" dirty="0">
                <a:cs typeface="Arial" charset="0"/>
              </a:rPr>
              <a:t> </a:t>
            </a:r>
            <a:r>
              <a:rPr lang="en-US" sz="1600" dirty="0" smtClean="0">
                <a:cs typeface="Arial" charset="0"/>
              </a:rPr>
              <a:t>     bushy </a:t>
            </a:r>
            <a:r>
              <a:rPr lang="en-US" sz="1600" dirty="0">
                <a:cs typeface="Arial" charset="0"/>
              </a:rPr>
              <a:t>areas with high </a:t>
            </a:r>
            <a:r>
              <a:rPr lang="en-US" sz="1600" dirty="0" smtClean="0">
                <a:cs typeface="Arial" charset="0"/>
              </a:rPr>
              <a:t>grass and </a:t>
            </a:r>
            <a:r>
              <a:rPr lang="en-US" sz="1600" dirty="0">
                <a:cs typeface="Arial" charset="0"/>
              </a:rPr>
              <a:t>leaf litter.</a:t>
            </a:r>
          </a:p>
          <a:p>
            <a:pPr marL="285750" indent="-285750">
              <a:buClr>
                <a:srgbClr val="1403ED"/>
              </a:buClr>
              <a:buFont typeface="Arial" panose="020B0604020202020204" pitchFamily="34" charset="0"/>
              <a:buChar char="•"/>
              <a:defRPr/>
            </a:pPr>
            <a:r>
              <a:rPr lang="en-US" sz="1600" dirty="0" smtClean="0">
                <a:cs typeface="Arial" charset="0"/>
              </a:rPr>
              <a:t>Walk </a:t>
            </a:r>
            <a:r>
              <a:rPr lang="en-US" sz="1600" dirty="0">
                <a:cs typeface="Arial" charset="0"/>
              </a:rPr>
              <a:t>in center of </a:t>
            </a:r>
            <a:r>
              <a:rPr lang="en-US" sz="1600" dirty="0" smtClean="0">
                <a:cs typeface="Arial" charset="0"/>
              </a:rPr>
              <a:t>trails.</a:t>
            </a:r>
            <a:endParaRPr lang="en-US" sz="1600" dirty="0">
              <a:cs typeface="Arial" charset="0"/>
            </a:endParaRPr>
          </a:p>
          <a:p>
            <a:pPr marL="285750" indent="-285750">
              <a:buClr>
                <a:srgbClr val="1403ED"/>
              </a:buClr>
              <a:buFont typeface="Arial" panose="020B0604020202020204" pitchFamily="34" charset="0"/>
              <a:buChar char="•"/>
              <a:defRPr/>
            </a:pPr>
            <a:r>
              <a:rPr lang="en-US" sz="1600" dirty="0">
                <a:cs typeface="Arial" charset="0"/>
              </a:rPr>
              <a:t>Wear light colored clothing</a:t>
            </a:r>
          </a:p>
          <a:p>
            <a:pPr marL="285750" indent="-285750">
              <a:buClr>
                <a:srgbClr val="1403ED"/>
              </a:buClr>
              <a:buFont typeface="Arial" panose="020B0604020202020204" pitchFamily="34" charset="0"/>
              <a:buChar char="•"/>
              <a:defRPr/>
            </a:pPr>
            <a:r>
              <a:rPr lang="en-US" sz="1600" dirty="0">
                <a:cs typeface="Arial" charset="0"/>
              </a:rPr>
              <a:t>Tuck Pants/Pull Up </a:t>
            </a:r>
            <a:r>
              <a:rPr lang="en-US" sz="1600" dirty="0" smtClean="0">
                <a:cs typeface="Arial" charset="0"/>
              </a:rPr>
              <a:t>Socks.</a:t>
            </a:r>
            <a:endParaRPr lang="en-US" sz="1600" dirty="0">
              <a:cs typeface="Arial" charset="0"/>
            </a:endParaRPr>
          </a:p>
        </p:txBody>
      </p:sp>
      <p:sp>
        <p:nvSpPr>
          <p:cNvPr id="10" name="Rectangle 9"/>
          <p:cNvSpPr/>
          <p:nvPr/>
        </p:nvSpPr>
        <p:spPr>
          <a:xfrm>
            <a:off x="4622452" y="1528237"/>
            <a:ext cx="4572000" cy="2012859"/>
          </a:xfrm>
          <a:prstGeom prst="rect">
            <a:avLst/>
          </a:prstGeom>
        </p:spPr>
        <p:txBody>
          <a:bodyPr>
            <a:spAutoFit/>
          </a:bodyPr>
          <a:lstStyle/>
          <a:p>
            <a:pPr marL="285750" indent="-285750">
              <a:spcBef>
                <a:spcPct val="20000"/>
              </a:spcBef>
              <a:buClr>
                <a:srgbClr val="1403ED"/>
              </a:buClr>
              <a:buFont typeface="Arial" panose="020B0604020202020204" pitchFamily="34" charset="0"/>
              <a:buChar char="•"/>
              <a:defRPr/>
            </a:pPr>
            <a:r>
              <a:rPr lang="en-US" sz="1600" dirty="0">
                <a:cs typeface="Times New Roman" pitchFamily="18" charset="0"/>
              </a:rPr>
              <a:t>Carry Lyme Disease, Rocky </a:t>
            </a:r>
            <a:endParaRPr lang="en-US" sz="1600" dirty="0" smtClean="0">
              <a:cs typeface="Times New Roman" pitchFamily="18" charset="0"/>
            </a:endParaRPr>
          </a:p>
          <a:p>
            <a:pPr>
              <a:spcBef>
                <a:spcPct val="20000"/>
              </a:spcBef>
              <a:buClr>
                <a:srgbClr val="1403ED"/>
              </a:buClr>
              <a:defRPr/>
            </a:pPr>
            <a:r>
              <a:rPr lang="en-US" sz="1600" dirty="0">
                <a:cs typeface="Times New Roman" pitchFamily="18" charset="0"/>
              </a:rPr>
              <a:t> </a:t>
            </a:r>
            <a:r>
              <a:rPr lang="en-US" sz="1600" dirty="0" smtClean="0">
                <a:cs typeface="Times New Roman" pitchFamily="18" charset="0"/>
              </a:rPr>
              <a:t>      Mountain </a:t>
            </a:r>
            <a:r>
              <a:rPr lang="en-US" sz="1600" dirty="0">
                <a:cs typeface="Times New Roman" pitchFamily="18" charset="0"/>
              </a:rPr>
              <a:t>Spotty Fever, Southern Tick </a:t>
            </a:r>
            <a:endParaRPr lang="en-US" sz="1600" dirty="0" smtClean="0">
              <a:cs typeface="Times New Roman" pitchFamily="18" charset="0"/>
            </a:endParaRPr>
          </a:p>
          <a:p>
            <a:pPr>
              <a:spcBef>
                <a:spcPct val="20000"/>
              </a:spcBef>
              <a:buClr>
                <a:srgbClr val="1403ED"/>
              </a:buClr>
              <a:defRPr/>
            </a:pPr>
            <a:r>
              <a:rPr lang="en-US" sz="1600" dirty="0">
                <a:cs typeface="Times New Roman" pitchFamily="18" charset="0"/>
              </a:rPr>
              <a:t> </a:t>
            </a:r>
            <a:r>
              <a:rPr lang="en-US" sz="1600" dirty="0" smtClean="0">
                <a:cs typeface="Times New Roman" pitchFamily="18" charset="0"/>
              </a:rPr>
              <a:t>      Associated </a:t>
            </a:r>
            <a:r>
              <a:rPr lang="en-US" sz="1600" dirty="0">
                <a:cs typeface="Times New Roman" pitchFamily="18" charset="0"/>
              </a:rPr>
              <a:t>Rash Illness (STARI)</a:t>
            </a:r>
          </a:p>
          <a:p>
            <a:pPr marL="285750" indent="-285750">
              <a:spcBef>
                <a:spcPct val="20000"/>
              </a:spcBef>
              <a:buClr>
                <a:srgbClr val="1403ED"/>
              </a:buClr>
              <a:buFont typeface="Arial" panose="020B0604020202020204" pitchFamily="34" charset="0"/>
              <a:buChar char="•"/>
              <a:defRPr/>
            </a:pPr>
            <a:r>
              <a:rPr lang="en-US" sz="1600" dirty="0">
                <a:cs typeface="Times New Roman" pitchFamily="18" charset="0"/>
              </a:rPr>
              <a:t>FSME (</a:t>
            </a:r>
            <a:r>
              <a:rPr lang="en-US" sz="1600" dirty="0" err="1">
                <a:cs typeface="Times New Roman" pitchFamily="18" charset="0"/>
              </a:rPr>
              <a:t>Fruhesommer-meningo-enzephalitis</a:t>
            </a:r>
            <a:r>
              <a:rPr lang="en-US" sz="1600" dirty="0">
                <a:cs typeface="Times New Roman" pitchFamily="18" charset="0"/>
              </a:rPr>
              <a:t>) can result in meningitis or even worse: nerve damage, encephalitis and myelitis. </a:t>
            </a:r>
          </a:p>
          <a:p>
            <a:pPr marL="285750" indent="-285750">
              <a:spcBef>
                <a:spcPct val="20000"/>
              </a:spcBef>
              <a:buClr>
                <a:srgbClr val="1403ED"/>
              </a:buClr>
              <a:buFont typeface="Arial" panose="020B0604020202020204" pitchFamily="34" charset="0"/>
              <a:buChar char="•"/>
              <a:defRPr/>
            </a:pPr>
            <a:r>
              <a:rPr lang="en-US" sz="1600" dirty="0">
                <a:cs typeface="Times New Roman" pitchFamily="18" charset="0"/>
              </a:rPr>
              <a:t>No </a:t>
            </a:r>
            <a:r>
              <a:rPr lang="en-US" sz="1600" dirty="0" smtClean="0">
                <a:cs typeface="Times New Roman" pitchFamily="18" charset="0"/>
              </a:rPr>
              <a:t>cure </a:t>
            </a:r>
            <a:r>
              <a:rPr lang="en-US" sz="1600" dirty="0">
                <a:cs typeface="Times New Roman" pitchFamily="18" charset="0"/>
              </a:rPr>
              <a:t>for FSME.  </a:t>
            </a:r>
          </a:p>
        </p:txBody>
      </p:sp>
      <p:pic>
        <p:nvPicPr>
          <p:cNvPr id="18" name="Picture 4" descr="C:\Users\tavares.g.hickey\Desktop\tick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5200" y="1058826"/>
            <a:ext cx="1626448" cy="815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57660C0-4E06-4DAB-BDC3-F3E71BA56C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5600" y="3191277"/>
            <a:ext cx="2120106" cy="905742"/>
          </a:xfrm>
          <a:prstGeom prst="rect">
            <a:avLst/>
          </a:prstGeom>
          <a:ln>
            <a:solidFill>
              <a:schemeClr val="tx1"/>
            </a:solidFill>
          </a:ln>
        </p:spPr>
      </p:pic>
      <p:sp>
        <p:nvSpPr>
          <p:cNvPr id="14" name="Rectangle 13"/>
          <p:cNvSpPr/>
          <p:nvPr/>
        </p:nvSpPr>
        <p:spPr>
          <a:xfrm>
            <a:off x="5870249" y="1078230"/>
            <a:ext cx="693651" cy="400110"/>
          </a:xfrm>
          <a:prstGeom prst="rect">
            <a:avLst/>
          </a:prstGeom>
        </p:spPr>
        <p:txBody>
          <a:bodyPr wrap="none">
            <a:spAutoFit/>
          </a:bodyPr>
          <a:lstStyle/>
          <a:p>
            <a:r>
              <a:rPr lang="en-US" sz="2000" u="sng" dirty="0" smtClean="0">
                <a:cs typeface="Arial" charset="0"/>
              </a:rPr>
              <a:t>Ticks</a:t>
            </a:r>
            <a:endParaRPr lang="en-US" sz="2000" dirty="0"/>
          </a:p>
        </p:txBody>
      </p:sp>
      <p:cxnSp>
        <p:nvCxnSpPr>
          <p:cNvPr id="21" name="Straight Connector 20"/>
          <p:cNvCxnSpPr/>
          <p:nvPr/>
        </p:nvCxnSpPr>
        <p:spPr>
          <a:xfrm flipH="1">
            <a:off x="304800" y="5029200"/>
            <a:ext cx="8582300"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78526" y="4989966"/>
            <a:ext cx="3313728" cy="400110"/>
          </a:xfrm>
          <a:prstGeom prst="rect">
            <a:avLst/>
          </a:prstGeom>
        </p:spPr>
        <p:txBody>
          <a:bodyPr wrap="none">
            <a:spAutoFit/>
          </a:bodyPr>
          <a:lstStyle/>
          <a:p>
            <a:r>
              <a:rPr lang="en-US" sz="2000" u="sng" dirty="0" smtClean="0">
                <a:cs typeface="Arial" charset="0"/>
              </a:rPr>
              <a:t>Oak </a:t>
            </a:r>
            <a:r>
              <a:rPr lang="en-US" sz="2000" u="sng" dirty="0" err="1" smtClean="0">
                <a:cs typeface="Arial" charset="0"/>
              </a:rPr>
              <a:t>Processionary</a:t>
            </a:r>
            <a:r>
              <a:rPr lang="en-US" sz="2000" u="sng" dirty="0" smtClean="0">
                <a:cs typeface="Arial" charset="0"/>
              </a:rPr>
              <a:t> </a:t>
            </a:r>
            <a:r>
              <a:rPr lang="en-US" sz="2000" u="sng" dirty="0">
                <a:cs typeface="Arial" charset="0"/>
              </a:rPr>
              <a:t>C</a:t>
            </a:r>
            <a:r>
              <a:rPr lang="en-US" sz="2000" u="sng" dirty="0" smtClean="0">
                <a:cs typeface="Arial" charset="0"/>
              </a:rPr>
              <a:t>aterpillars</a:t>
            </a:r>
            <a:endParaRPr lang="en-US" sz="2000" dirty="0"/>
          </a:p>
        </p:txBody>
      </p:sp>
      <p:sp>
        <p:nvSpPr>
          <p:cNvPr id="31" name="Rectangle 30"/>
          <p:cNvSpPr/>
          <p:nvPr/>
        </p:nvSpPr>
        <p:spPr>
          <a:xfrm>
            <a:off x="228599" y="5257800"/>
            <a:ext cx="4419601" cy="1323439"/>
          </a:xfrm>
          <a:prstGeom prst="rect">
            <a:avLst/>
          </a:prstGeom>
        </p:spPr>
        <p:txBody>
          <a:bodyPr wrap="square">
            <a:spAutoFit/>
          </a:bodyPr>
          <a:lstStyle/>
          <a:p>
            <a:pPr marL="285750" indent="-285750">
              <a:buClr>
                <a:srgbClr val="1403ED"/>
              </a:buClr>
              <a:buFont typeface="Arial" panose="020B0604020202020204" pitchFamily="34" charset="0"/>
              <a:buChar char="•"/>
              <a:defRPr/>
            </a:pPr>
            <a:r>
              <a:rPr lang="en-US" sz="1600" dirty="0" smtClean="0">
                <a:cs typeface="Arial" charset="0"/>
              </a:rPr>
              <a:t>Look for warning signs at entrance to trails.</a:t>
            </a:r>
          </a:p>
          <a:p>
            <a:pPr marL="285750" indent="-285750">
              <a:buClr>
                <a:srgbClr val="1403ED"/>
              </a:buClr>
              <a:buFont typeface="Arial" panose="020B0604020202020204" pitchFamily="34" charset="0"/>
              <a:buChar char="•"/>
              <a:defRPr/>
            </a:pPr>
            <a:r>
              <a:rPr lang="en-US" sz="1600" dirty="0" smtClean="0">
                <a:cs typeface="Arial" charset="0"/>
              </a:rPr>
              <a:t>They release hairs that contain venom that can irritate eyes, nose, throat and cause skin rash.</a:t>
            </a:r>
          </a:p>
          <a:p>
            <a:pPr marL="285750" indent="-285750">
              <a:buClr>
                <a:srgbClr val="1403ED"/>
              </a:buClr>
              <a:buFont typeface="Arial" panose="020B0604020202020204" pitchFamily="34" charset="0"/>
              <a:buChar char="•"/>
              <a:defRPr/>
            </a:pPr>
            <a:r>
              <a:rPr lang="en-US" sz="1600" dirty="0" smtClean="0">
                <a:cs typeface="Arial" charset="0"/>
              </a:rPr>
              <a:t>If you see a nest, stay clear and do not disturb.       </a:t>
            </a:r>
            <a:endParaRPr lang="en-US" sz="1600" dirty="0">
              <a:cs typeface="Arial" charset="0"/>
            </a:endParaRPr>
          </a:p>
          <a:p>
            <a:pPr marL="285750" indent="-285750">
              <a:buClr>
                <a:srgbClr val="1403ED"/>
              </a:buClr>
              <a:buFont typeface="Arial" panose="020B0604020202020204" pitchFamily="34" charset="0"/>
              <a:buChar char="•"/>
              <a:defRPr/>
            </a:pPr>
            <a:r>
              <a:rPr lang="en-US" sz="1600" dirty="0" smtClean="0">
                <a:cs typeface="Arial" charset="0"/>
              </a:rPr>
              <a:t>If rash occurs, seek medical help.</a:t>
            </a:r>
            <a:endParaRPr lang="en-US" sz="1600" dirty="0">
              <a:cs typeface="Arial" charset="0"/>
            </a:endParaRPr>
          </a:p>
        </p:txBody>
      </p:sp>
      <p:sp>
        <p:nvSpPr>
          <p:cNvPr id="32" name="Rectangle 31"/>
          <p:cNvSpPr/>
          <p:nvPr/>
        </p:nvSpPr>
        <p:spPr>
          <a:xfrm>
            <a:off x="2029776" y="1123890"/>
            <a:ext cx="1016625" cy="400110"/>
          </a:xfrm>
          <a:prstGeom prst="rect">
            <a:avLst/>
          </a:prstGeom>
        </p:spPr>
        <p:txBody>
          <a:bodyPr wrap="none">
            <a:spAutoFit/>
          </a:bodyPr>
          <a:lstStyle/>
          <a:p>
            <a:r>
              <a:rPr lang="en-US" sz="2000" u="sng" dirty="0" smtClean="0">
                <a:cs typeface="Arial" charset="0"/>
              </a:rPr>
              <a:t>Animals</a:t>
            </a:r>
            <a:endParaRPr lang="en-US" sz="2000" dirty="0"/>
          </a:p>
        </p:txBody>
      </p:sp>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06945" y="5350000"/>
            <a:ext cx="1695299" cy="1339833"/>
          </a:xfrm>
          <a:prstGeom prst="rect">
            <a:avLst/>
          </a:prstGeom>
          <a:ln w="19050">
            <a:solidFill>
              <a:schemeClr val="accent1"/>
            </a:solidFill>
          </a:ln>
        </p:spPr>
      </p:pic>
      <p:sp>
        <p:nvSpPr>
          <p:cNvPr id="39" name="Rectangle 38"/>
          <p:cNvSpPr/>
          <p:nvPr/>
        </p:nvSpPr>
        <p:spPr>
          <a:xfrm>
            <a:off x="6217074" y="5304711"/>
            <a:ext cx="1286774" cy="369332"/>
          </a:xfrm>
          <a:prstGeom prst="rect">
            <a:avLst/>
          </a:prstGeom>
        </p:spPr>
        <p:txBody>
          <a:bodyPr wrap="square">
            <a:spAutoFit/>
          </a:bodyPr>
          <a:lstStyle/>
          <a:p>
            <a:r>
              <a:rPr lang="en-US" b="1" dirty="0" smtClean="0">
                <a:solidFill>
                  <a:srgbClr val="FF0000"/>
                </a:solidFill>
                <a:cs typeface="Arial" charset="0"/>
              </a:rPr>
              <a:t>In the open</a:t>
            </a:r>
            <a:endParaRPr lang="en-US" b="1" dirty="0">
              <a:solidFill>
                <a:srgbClr val="FF0000"/>
              </a:solidFill>
            </a:endParaRPr>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08135" y="5135144"/>
            <a:ext cx="1433513" cy="1568750"/>
          </a:xfrm>
          <a:prstGeom prst="rect">
            <a:avLst/>
          </a:prstGeom>
          <a:ln w="19050">
            <a:solidFill>
              <a:schemeClr val="accent1"/>
            </a:solidFill>
          </a:ln>
        </p:spPr>
      </p:pic>
      <p:sp>
        <p:nvSpPr>
          <p:cNvPr id="26" name="Rectangle 25"/>
          <p:cNvSpPr/>
          <p:nvPr/>
        </p:nvSpPr>
        <p:spPr>
          <a:xfrm>
            <a:off x="7942911" y="5073134"/>
            <a:ext cx="621324" cy="369332"/>
          </a:xfrm>
          <a:prstGeom prst="rect">
            <a:avLst/>
          </a:prstGeom>
        </p:spPr>
        <p:txBody>
          <a:bodyPr wrap="none">
            <a:spAutoFit/>
          </a:bodyPr>
          <a:lstStyle/>
          <a:p>
            <a:r>
              <a:rPr lang="en-US" b="1" dirty="0" smtClean="0">
                <a:solidFill>
                  <a:srgbClr val="FF0000"/>
                </a:solidFill>
                <a:cs typeface="Arial" charset="0"/>
              </a:rPr>
              <a:t>Nest</a:t>
            </a:r>
            <a:endParaRPr lang="en-US" b="1" dirty="0">
              <a:solidFill>
                <a:srgbClr val="FF0000"/>
              </a:solidFill>
            </a:endParaRP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93053" y="5345388"/>
            <a:ext cx="1098147" cy="1358506"/>
          </a:xfrm>
          <a:prstGeom prst="rect">
            <a:avLst/>
          </a:prstGeom>
          <a:ln w="19050">
            <a:solidFill>
              <a:schemeClr val="accent1"/>
            </a:solidFill>
          </a:ln>
        </p:spPr>
      </p:pic>
      <p:pic>
        <p:nvPicPr>
          <p:cNvPr id="8"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327525" y="3184525"/>
            <a:ext cx="487363" cy="487363"/>
          </a:xfrm>
          <a:prstGeom prst="rect">
            <a:avLst/>
          </a:prstGeom>
        </p:spPr>
      </p:pic>
      <p:pic>
        <p:nvPicPr>
          <p:cNvPr id="15" name="Slide 9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039915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581" fill="hold"/>
                                        <p:tgtEl>
                                          <p:spTgt spid="15"/>
                                        </p:tgtEl>
                                      </p:cBhvr>
                                    </p:cmd>
                                  </p:childTnLst>
                                </p:cTn>
                              </p:par>
                            </p:childTnLst>
                          </p:cTn>
                        </p:par>
                      </p:childTnLst>
                    </p:cTn>
                  </p:par>
                </p:childTnLst>
              </p:cTn>
              <p:nextCondLst>
                <p:cond evt="onClick" delay="0">
                  <p:tgtEl>
                    <p:spTgt spid="15"/>
                  </p:tgtEl>
                </p:cond>
              </p:nextCondLst>
            </p:seq>
            <p:audio>
              <p:cMediaNode vol="100000">
                <p:cTn id="13"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1_USAG Ansbach Slide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G Ansbach Slide Template" id="{87ECB52F-22BD-446F-A22B-7D5CF60043E2}" vid="{03B3BE6A-E5D9-4D81-ABE8-20106ADBB5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33542</TotalTime>
  <Words>1770</Words>
  <Application>Microsoft Office PowerPoint</Application>
  <PresentationFormat>On-screen Show (4:3)</PresentationFormat>
  <Paragraphs>180</Paragraphs>
  <Slides>11</Slides>
  <Notes>11</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맑은 고딕</vt:lpstr>
      <vt:lpstr> Arial</vt:lpstr>
      <vt:lpstr>Arial</vt:lpstr>
      <vt:lpstr>Bahnschrift</vt:lpstr>
      <vt:lpstr>Calibri</vt:lpstr>
      <vt:lpstr>Calibri Light</vt:lpstr>
      <vt:lpstr>Forte</vt:lpstr>
      <vt:lpstr>Times New Roman</vt:lpstr>
      <vt:lpstr>Wingdings</vt:lpstr>
      <vt:lpstr>1_USAG Ansbach Slide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Mardy.Manning</dc:creator>
  <cp:lastModifiedBy>Garza, Robert R CIV IMCOM Europe</cp:lastModifiedBy>
  <cp:revision>1898</cp:revision>
  <cp:lastPrinted>2020-06-11T11:31:13Z</cp:lastPrinted>
  <dcterms:created xsi:type="dcterms:W3CDTF">2014-03-03T13:14:55Z</dcterms:created>
  <dcterms:modified xsi:type="dcterms:W3CDTF">2020-06-11T16:17:27Z</dcterms:modified>
</cp:coreProperties>
</file>