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12" r:id="rId2"/>
    <p:sldId id="285" r:id="rId3"/>
    <p:sldId id="308" r:id="rId4"/>
    <p:sldId id="318" r:id="rId5"/>
    <p:sldId id="305" r:id="rId6"/>
    <p:sldId id="315" r:id="rId7"/>
    <p:sldId id="317" r:id="rId8"/>
    <p:sldId id="306" r:id="rId9"/>
    <p:sldId id="316" r:id="rId10"/>
  </p:sldIdLst>
  <p:sldSz cx="12192000" cy="6858000"/>
  <p:notesSz cx="6858000" cy="9144000"/>
  <p:custShowLst>
    <p:custShow name="Custom Show 1" id="0">
      <p:sldLst>
        <p:sld r:id="rId3"/>
        <p:sld r:id="rId6"/>
        <p:sld r:id="rId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285618-DACF-4825-9AAE-47DB5ABF81DF}">
          <p14:sldIdLst>
            <p14:sldId id="312"/>
            <p14:sldId id="285"/>
            <p14:sldId id="308"/>
            <p14:sldId id="318"/>
          </p14:sldIdLst>
        </p14:section>
        <p14:section name="CLAIMS Section" id="{7C66D52F-31C2-4632-8A7C-2DE95FF1E814}">
          <p14:sldIdLst>
            <p14:sldId id="305"/>
            <p14:sldId id="315"/>
            <p14:sldId id="317"/>
            <p14:sldId id="306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46740"/>
    <a:srgbClr val="220D71"/>
    <a:srgbClr val="120349"/>
    <a:srgbClr val="1DC4FF"/>
    <a:srgbClr val="0000FF"/>
    <a:srgbClr val="212121"/>
    <a:srgbClr val="001192"/>
    <a:srgbClr val="000000"/>
    <a:srgbClr val="1B0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14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989C4-DCDE-4B9A-8E0E-B49C1E97625C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49A4F-C75C-434A-8838-284F13AF5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22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C217B-2531-414C-B70F-9042B87CDC6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FA508-24F9-42EC-B899-255FA3D63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11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AD45-8F1A-42F2-AD8C-245212D4C875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E8F6-2C36-45EE-8AC6-FAEC6CD409E6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4658-E783-4107-9C7D-AF63D2873DE2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6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DD792-BCAB-445A-81D1-75A5867EB5D2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317523"/>
          </a:xfrm>
          <a:pattFill prst="sphere">
            <a:fgClr>
              <a:srgbClr val="0000FF"/>
            </a:fgClr>
            <a:bgClr>
              <a:srgbClr val="21212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" y="42095"/>
            <a:ext cx="1243586" cy="1275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58" y="53158"/>
            <a:ext cx="1019175" cy="12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29B3-75A9-42FD-8678-84CC94B42BE9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09E7-E166-4762-BB81-770C916BF512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C9DEE-51FB-4348-8662-174EAF335B0B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AA89-2CCE-4B8A-B937-1ED32F2BA85E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30FF-2422-4194-8D8F-0E4926B6C591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0662-4841-44B2-B2F1-94AE0ED8AF97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24F6-CE08-46BD-A079-689477490A9C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4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260350" ty="-158750" sx="88000" sy="100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94400-F84B-4167-AEE6-ECEFA5D8523D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3084C-627D-473D-9810-F8AF466EB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usarmy.ansbach.7atc.list.ansbach-legal-assistance@mail.mil" TargetMode="External"/><Relationship Id="rId5" Type="http://schemas.openxmlformats.org/officeDocument/2006/relationships/hyperlink" Target="http://www.ansbach.army.mil/Legal.html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hyperlink" Target="mailto:usarmy.ansbach.usag.list.military-claims-office@mail.mil" TargetMode="Externa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hyperlink" Target="https://move.mil/" TargetMode="Externa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www.jagcnet.army.mil/Apps/PCLAIMS" TargetMode="Externa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hyperlink" Target="https://www.jagcnet.army.mil/Apps/PCLAIMS" TargetMode="Externa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719943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In-Processing Brief</a:t>
            </a:r>
            <a:endParaRPr lang="en-US" sz="6000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0" y="62998"/>
            <a:ext cx="1357443" cy="1656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6825" y="1650693"/>
            <a:ext cx="9601090" cy="25053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en-US" dirty="0">
              <a:cs typeface="Times New Roman" pitchFamily="18" charset="0"/>
            </a:endParaRPr>
          </a:p>
          <a:p>
            <a:pPr lvl="0" indent="-171450" algn="ctr">
              <a:lnSpc>
                <a:spcPct val="90000"/>
              </a:lnSpc>
              <a:spcBef>
                <a:spcPts val="750"/>
              </a:spcBef>
            </a:pPr>
            <a:r>
              <a:rPr lang="en-US" sz="5400" b="1" dirty="0" smtClean="0">
                <a:cs typeface="Times New Roman" pitchFamily="18" charset="0"/>
              </a:rPr>
              <a:t>LEGAL ASSISTANCE AND CLAIMS</a:t>
            </a:r>
          </a:p>
          <a:p>
            <a:pPr lvl="0" indent="-171450" algn="ctr">
              <a:lnSpc>
                <a:spcPct val="90000"/>
              </a:lnSpc>
              <a:spcBef>
                <a:spcPts val="750"/>
              </a:spcBef>
            </a:pPr>
            <a:r>
              <a:rPr lang="en-US" sz="4400" b="1" dirty="0" smtClean="0">
                <a:cs typeface="Times New Roman" pitchFamily="18" charset="0"/>
              </a:rPr>
              <a:t>Welcome!</a:t>
            </a:r>
            <a:endParaRPr lang="en-US" sz="4400" b="1" spc="300" dirty="0">
              <a:solidFill>
                <a:prstClr val="black"/>
              </a:solidFill>
            </a:endParaRPr>
          </a:p>
          <a:p>
            <a:pPr lvl="0" indent="-171450" algn="ctr">
              <a:lnSpc>
                <a:spcPct val="90000"/>
              </a:lnSpc>
              <a:spcBef>
                <a:spcPts val="750"/>
              </a:spcBef>
            </a:pPr>
            <a:r>
              <a:rPr lang="en-US" sz="3400" b="1" i="1" spc="300" dirty="0">
                <a:solidFill>
                  <a:prstClr val="black"/>
                </a:solidFill>
              </a:rPr>
              <a:t>Set yourself up for </a:t>
            </a:r>
            <a:r>
              <a:rPr lang="en-US" sz="3400" b="1" i="1" spc="300" dirty="0" smtClean="0">
                <a:solidFill>
                  <a:prstClr val="black"/>
                </a:solidFill>
              </a:rPr>
              <a:t>success from the start!</a:t>
            </a:r>
            <a:endParaRPr lang="en-US" sz="3400" b="1" spc="3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86757" y="4522903"/>
            <a:ext cx="6096000" cy="12557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171450" algn="ctr">
              <a:lnSpc>
                <a:spcPct val="90000"/>
              </a:lnSpc>
            </a:pPr>
            <a:r>
              <a:rPr lang="en-US" sz="2800" b="1" dirty="0" smtClean="0">
                <a:solidFill>
                  <a:prstClr val="black"/>
                </a:solidFill>
                <a:cs typeface="Times New Roman" pitchFamily="18" charset="0"/>
              </a:rPr>
              <a:t>7TH Army Training Command </a:t>
            </a:r>
          </a:p>
          <a:p>
            <a:pPr lvl="0" indent="-171450" algn="ctr">
              <a:lnSpc>
                <a:spcPct val="90000"/>
              </a:lnSpc>
            </a:pPr>
            <a:r>
              <a:rPr lang="en-US" sz="2800" b="1" dirty="0" smtClean="0">
                <a:solidFill>
                  <a:prstClr val="black"/>
                </a:solidFill>
                <a:cs typeface="Times New Roman" pitchFamily="18" charset="0"/>
              </a:rPr>
              <a:t>Office of the Staff Judge Advocate</a:t>
            </a:r>
            <a:endParaRPr lang="en-US" sz="2800" b="1" dirty="0">
              <a:solidFill>
                <a:prstClr val="black"/>
              </a:solidFill>
              <a:cs typeface="Times New Roman" pitchFamily="18" charset="0"/>
            </a:endParaRPr>
          </a:p>
          <a:p>
            <a:pPr lvl="0" indent="-171450" algn="ctr">
              <a:lnSpc>
                <a:spcPct val="90000"/>
              </a:lnSpc>
            </a:pPr>
            <a:r>
              <a:rPr lang="en-US" sz="2800" b="1" dirty="0" smtClean="0">
                <a:solidFill>
                  <a:prstClr val="black"/>
                </a:solidFill>
                <a:cs typeface="Times New Roman" pitchFamily="18" charset="0"/>
              </a:rPr>
              <a:t>Ansbach Law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Center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575"/>
    </mc:Choice>
    <mc:Fallback xmlns="">
      <p:transition advClick="0" advTm="1357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91" objId="8"/>
        <p14:triggerEvt type="onClick" time="3192" objId="8"/>
        <p14:stopEvt time="13575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696066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                  </a:t>
            </a:r>
            <a:r>
              <a:rPr lang="en-US" sz="6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Contact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594" y="23661"/>
            <a:ext cx="1575539" cy="16724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253" y="1804737"/>
            <a:ext cx="1209574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German Attorney: </a:t>
            </a:r>
            <a:r>
              <a:rPr lang="en-US" sz="2800" dirty="0"/>
              <a:t>Ms. Eva </a:t>
            </a:r>
            <a:r>
              <a:rPr lang="en-US" sz="2800" dirty="0" smtClean="0"/>
              <a:t>Gehring - by </a:t>
            </a:r>
            <a:r>
              <a:rPr lang="en-US" sz="2800" dirty="0"/>
              <a:t>appointment </a:t>
            </a:r>
            <a:r>
              <a:rPr lang="en-US" sz="2800" dirty="0" smtClean="0"/>
              <a:t>only</a:t>
            </a:r>
            <a:endParaRPr lang="en-US" sz="2800" dirty="0"/>
          </a:p>
          <a:p>
            <a:r>
              <a:rPr lang="en-US" sz="2800" b="1" dirty="0"/>
              <a:t>American Attorney: </a:t>
            </a:r>
            <a:r>
              <a:rPr lang="en-US" sz="2800" dirty="0"/>
              <a:t>Mrs. Virginia C. </a:t>
            </a:r>
            <a:r>
              <a:rPr lang="en-US" sz="2800" dirty="0" smtClean="0"/>
              <a:t>Nist - by </a:t>
            </a:r>
            <a:r>
              <a:rPr lang="en-US" sz="2800" dirty="0"/>
              <a:t>appointment </a:t>
            </a:r>
            <a:r>
              <a:rPr lang="en-US" sz="2800" dirty="0" smtClean="0"/>
              <a:t>only</a:t>
            </a:r>
          </a:p>
          <a:p>
            <a:endParaRPr lang="en-US" sz="1000" dirty="0"/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Katterbach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Airfield,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5817 A, 3rd Floor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Comm. Tel: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09802-83-2103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DSN: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314)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467-2103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Website: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www.ansbach.army.mil/Legal.html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Online Appointments: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usarmy.ansbach.7atc.list.ansbach-legal-assistance@mail.mil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Hours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M-TH: 0900–1145; 1300–1600; F 1300–1600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Federal holidays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0458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4896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710814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sz="6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US Legal Services Provided</a:t>
            </a:r>
            <a:r>
              <a:rPr lang="en-US" sz="53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53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594" y="53157"/>
            <a:ext cx="1575539" cy="165765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195" y="2137707"/>
            <a:ext cx="113537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Estate Planning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Wills, Powers of Attorney.</a:t>
            </a:r>
            <a:endParaRPr lang="en-US" sz="3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Separation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Agreements, AR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608-99 Support.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 tax matters throughout the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year.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Consumer Law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 Debt Collection Actions, Identity Theft.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FLIPLS, GOMORS, OER/NCOER Appeals and other Adverse Information in AMHRR.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Rebuttals are time-sensitive! Contact us immediately if you get a FLIPL or GOMOR.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2791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" objId="6"/>
        <p14:stopEvt time="38964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8" y="-1"/>
            <a:ext cx="12115525" cy="1710814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r>
              <a:rPr lang="en-US" dirty="0" smtClean="0"/>
              <a:t>             </a:t>
            </a:r>
            <a:r>
              <a:rPr lang="en-US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German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Legal </a:t>
            </a:r>
            <a:r>
              <a:rPr lang="en-US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Assistance Cont.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594" y="53157"/>
            <a:ext cx="1575539" cy="1657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1221" y="2045374"/>
            <a:ext cx="1100229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Legal Advice and Representation, e.g.</a:t>
            </a:r>
          </a:p>
          <a:p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Consumer/Contracts 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Landlord Tenant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Downloading vs. Streaming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amily Law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Traffic/ Administrative Law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Limitations</a:t>
            </a:r>
          </a:p>
          <a:p>
            <a:endParaRPr lang="en-US" sz="10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We cannot represent you in court.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cannot assist with employment or labor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issues.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We cannot assist with private businesses or home-based business.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577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33994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317523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r>
              <a:rPr lang="en-US" dirty="0" smtClean="0"/>
              <a:t>                 </a:t>
            </a:r>
            <a:r>
              <a:rPr lang="en-US" sz="5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Military Claims Office</a:t>
            </a:r>
            <a:endParaRPr lang="en-US" sz="5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58" y="53158"/>
            <a:ext cx="1019175" cy="12643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646859" y="1564243"/>
            <a:ext cx="107696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en-US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/>
              <a:t>Claims Examiner:</a:t>
            </a:r>
          </a:p>
          <a:p>
            <a:r>
              <a:rPr lang="en-US" sz="4000" dirty="0" smtClean="0"/>
              <a:t>Mr. Karl-Hans Goetz</a:t>
            </a:r>
          </a:p>
          <a:p>
            <a:r>
              <a:rPr lang="en-US" sz="4000" dirty="0" smtClean="0"/>
              <a:t>Located within the Legal Assistance Office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DSN: </a:t>
            </a:r>
            <a:r>
              <a:rPr lang="en-US" sz="4000" dirty="0" smtClean="0"/>
              <a:t>467-2104</a:t>
            </a:r>
          </a:p>
          <a:p>
            <a:r>
              <a:rPr lang="en-US" sz="4000" dirty="0">
                <a:cs typeface="Arial" panose="020B0604020202020204" pitchFamily="34" charset="0"/>
              </a:rPr>
              <a:t>Comm. Tel: </a:t>
            </a:r>
            <a:r>
              <a:rPr lang="en-US" sz="4000" i="1" dirty="0" smtClean="0">
                <a:cs typeface="Arial" panose="020B0604020202020204" pitchFamily="34" charset="0"/>
              </a:rPr>
              <a:t>09802-83-2104</a:t>
            </a:r>
          </a:p>
          <a:p>
            <a:r>
              <a:rPr lang="en-US" sz="4000" dirty="0" smtClean="0">
                <a:cs typeface="Arial" panose="020B0604020202020204" pitchFamily="34" charset="0"/>
              </a:rPr>
              <a:t>Email: </a:t>
            </a:r>
            <a:r>
              <a:rPr lang="en-US" sz="4000" i="1" dirty="0" smtClean="0">
                <a:cs typeface="Arial" panose="020B0604020202020204" pitchFamily="34" charset="0"/>
                <a:hlinkClick r:id="rId5"/>
              </a:rPr>
              <a:t>usarmy.ansbach.usag.list.military-claims-office@mail.mil</a:t>
            </a:r>
            <a:endParaRPr lang="en-US" sz="4000" i="1" dirty="0" smtClean="0">
              <a:cs typeface="Arial" panose="020B0604020202020204" pitchFamily="34" charset="0"/>
            </a:endParaRPr>
          </a:p>
          <a:p>
            <a:endParaRPr lang="en-US" sz="40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9118" y="6063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8793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317523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r>
              <a:rPr lang="en-US" dirty="0" smtClean="0"/>
              <a:t>                 </a:t>
            </a:r>
            <a:r>
              <a:rPr lang="en-US" sz="5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Military Claims Office</a:t>
            </a:r>
            <a:endParaRPr lang="en-US" sz="5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58" y="53158"/>
            <a:ext cx="1019175" cy="12643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81421" y="1370681"/>
            <a:ext cx="10368116" cy="530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Goods and Unaccompanied Baggage (HHG &amp; UB)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Timeline: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Provide NOTICE of loss/damage to TSP (Transportation Service Provider) in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days*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delivery. No notice needed if claim is filed in 180 days after delivery*.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File claim in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months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delivery for full replacement &amp; repair value.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File claim after 9 months but before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years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for depreciated value.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and How to File Notice &amp; Claim with TSP: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https://move.mil/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DPS, with CAC card or Username/Password.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Your Notice or Claim won’t be seen by TSP until you clicked the “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button.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Evidence is essential!! Please upload pictures of damaged/lost items &amp; purchase receipts &amp; replacement cost (if available) when filing claim.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all claimed items until claim is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For moves after May 15, 2020 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0533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87938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317523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r>
              <a:rPr lang="en-US" dirty="0" smtClean="0"/>
              <a:t>                 </a:t>
            </a:r>
            <a:r>
              <a:rPr lang="en-US" sz="5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Military Claims Office</a:t>
            </a:r>
            <a:endParaRPr lang="en-US" sz="5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58" y="53158"/>
            <a:ext cx="1019175" cy="12643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81420" y="1317957"/>
            <a:ext cx="11491265" cy="5540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Goods and Unaccompanied Baggage (HHG &amp; UB)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2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TSP Responsibilities: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TSPs are required to pay, deny, or otherwise settle claims valued at $1,000  or less in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days of receipt (previously 60 days) and on all other claims within 60 days of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TSPs are required to provide deadline reminders at 60 &amp; 150 days post delivery.</a:t>
            </a:r>
          </a:p>
          <a:p>
            <a:pPr>
              <a:lnSpc>
                <a:spcPts val="0"/>
              </a:lnSpc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2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Claimant’s Rights: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You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the option to either have a damaged (repairable) item repaired by the TSP or their representative or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choose to accept the monetary amount of the repair estimate in lieu of repair.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2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TSP is NOT Reasonable or Responsive?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Contact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MCO (Military Claims Office)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out to the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TSP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are unresponsive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Counter offer with TSP and provide additional substantiation.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Transfer claim item to MCO and file those items in </a:t>
            </a:r>
            <a:r>
              <a:rPr 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PClaims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2000" dirty="0" smtClean="0">
                <a:hlinkClick r:id="rId5"/>
              </a:rPr>
              <a:t>https</a:t>
            </a:r>
            <a:r>
              <a:rPr lang="en-US" sz="2000" dirty="0">
                <a:hlinkClick r:id="rId5"/>
              </a:rPr>
              <a:t>://</a:t>
            </a:r>
            <a:r>
              <a:rPr lang="en-US" sz="2000" dirty="0" smtClean="0">
                <a:hlinkClick r:id="rId5"/>
              </a:rPr>
              <a:t>www.jagcnet.army.mil/Apps/PCLAIMS</a:t>
            </a:r>
            <a:r>
              <a:rPr lang="en-US" sz="2000" dirty="0" smtClean="0"/>
              <a:t>.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2528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87938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317523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r>
              <a:rPr lang="en-US" dirty="0" smtClean="0"/>
              <a:t>                 </a:t>
            </a:r>
            <a:r>
              <a:rPr lang="en-US" sz="5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Military Claims Office</a:t>
            </a:r>
            <a:endParaRPr lang="en-US" sz="5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58" y="53158"/>
            <a:ext cx="1019175" cy="12643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406822" y="1552471"/>
            <a:ext cx="10609520" cy="515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 Shipment Claims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2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Timeline: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of Damage must be done </a:t>
            </a:r>
            <a:r>
              <a:rPr lang="en-US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pick-up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on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Inspection </a:t>
            </a:r>
            <a:r>
              <a:rPr lang="en-US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 If you see any damage say something immediately!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go get the vehicle washed first, but damages must be noted the same day as pick-up. Failure to timely notify may result in claim denial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If damage was noted at pick-up on the Vehicle Inspection Form, claim must be filed within 2 years from date of pick-up.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and How to </a:t>
            </a:r>
            <a:r>
              <a:rPr lang="en-US" sz="22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POV Shipment Claim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File the claim at pick-up with TSP. There is only one Transportation Service Provider for POV Shipment (International Auto Logistics “IAL”).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You can also file POV Shipment Claim through MCO (Military Claim Office) by filing online at: </a:t>
            </a:r>
            <a:r>
              <a:rPr lang="en-US" sz="2000" dirty="0">
                <a:hlinkClick r:id="rId5"/>
              </a:rPr>
              <a:t>https://</a:t>
            </a:r>
            <a:r>
              <a:rPr lang="en-US" sz="2000" dirty="0" smtClean="0">
                <a:hlinkClick r:id="rId5"/>
              </a:rPr>
              <a:t>www.jagcnet.army.mil/Apps/PCLAIMS</a:t>
            </a:r>
            <a:r>
              <a:rPr lang="en-US" sz="2000" dirty="0" smtClean="0"/>
              <a:t>. </a:t>
            </a:r>
            <a:endParaRPr lang="en-US" sz="2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5994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9754" y="1754155"/>
            <a:ext cx="10514045" cy="4422808"/>
          </a:xfrm>
        </p:spPr>
        <p:txBody>
          <a:bodyPr>
            <a:normAutofit/>
          </a:bodyPr>
          <a:lstStyle/>
          <a:p>
            <a:r>
              <a:rPr lang="en-US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OCIE Lost/Damage in Shipment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File Notice of Loss/Damage with TSP together with other HHG or UB loss/damage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items. Come see us immediately!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UCMJ Article 139 Claims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Damage to personal property by another service member’s intentional acts. File police report and contact us immediately!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Unusual Occurrences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Damage to personal property from events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fire or vandalism when the loss is incident to service. Make sure to file a police report and document loss by photograph on the spot. Weather-related damage is no longer payable. Come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see us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immediately!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084C-627D-473D-9810-F8AF466EB634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50133" cy="1317523"/>
          </a:xfrm>
          <a:pattFill prst="sphere">
            <a:fgClr>
              <a:srgbClr val="120349"/>
            </a:fgClr>
            <a:bgClr>
              <a:srgbClr val="220D71"/>
            </a:bgClr>
          </a:pattFill>
          <a:ln w="88900" cap="rnd" cmpd="tri">
            <a:solidFill>
              <a:srgbClr val="1DC4FF"/>
            </a:solidFill>
            <a:bevel/>
          </a:ln>
        </p:spPr>
        <p:txBody>
          <a:bodyPr>
            <a:normAutofit/>
          </a:bodyPr>
          <a:lstStyle/>
          <a:p>
            <a:r>
              <a:rPr lang="en-US" dirty="0" smtClean="0"/>
              <a:t>                 </a:t>
            </a:r>
            <a:r>
              <a:rPr lang="en-US" sz="5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Military Claims Office</a:t>
            </a:r>
            <a:endParaRPr lang="en-US" sz="5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58" y="53158"/>
            <a:ext cx="1019175" cy="12643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7962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ppt4CD4.tmp</Template>
  <TotalTime>15140</TotalTime>
  <Words>893</Words>
  <Application>Microsoft Office PowerPoint</Application>
  <PresentationFormat>Widescreen</PresentationFormat>
  <Paragraphs>95</Paragraphs>
  <Slides>9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  <vt:variant>
        <vt:lpstr>Custom Shows</vt:lpstr>
      </vt:variant>
      <vt:variant>
        <vt:i4>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Office Theme</vt:lpstr>
      <vt:lpstr>In-Processing Brief</vt:lpstr>
      <vt:lpstr>                                                            Contact </vt:lpstr>
      <vt:lpstr>                        US Legal Services Provided </vt:lpstr>
      <vt:lpstr>             German Legal Assistance Cont.</vt:lpstr>
      <vt:lpstr>                 Military Claims Office</vt:lpstr>
      <vt:lpstr>                 Military Claims Office</vt:lpstr>
      <vt:lpstr>                 Military Claims Office</vt:lpstr>
      <vt:lpstr>                 Military Claims Office</vt:lpstr>
      <vt:lpstr>                 Military Claims Office</vt:lpstr>
      <vt:lpstr>Custom Show 1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N. Suddeth</dc:creator>
  <cp:lastModifiedBy>Bradley, Joseph D. MR IMCOM-Europe</cp:lastModifiedBy>
  <cp:revision>298</cp:revision>
  <dcterms:created xsi:type="dcterms:W3CDTF">2015-08-21T06:43:48Z</dcterms:created>
  <dcterms:modified xsi:type="dcterms:W3CDTF">2020-06-17T05:55:18Z</dcterms:modified>
</cp:coreProperties>
</file>