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76" r:id="rId4"/>
    <p:sldId id="277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>
        <p:scale>
          <a:sx n="69" d="100"/>
          <a:sy n="69" d="100"/>
        </p:scale>
        <p:origin x="1464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-10" smtClean="0"/>
              <a:t>UNCLASSIFIED//FOUO</a:t>
            </a:r>
            <a:endParaRPr lang="en-US"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en-US" spc="-5" smtClean="0"/>
              <a:pPr marL="2540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0974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E7E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-10" smtClean="0"/>
              <a:t>UNCLASSIFIED//FOUO</a:t>
            </a:r>
            <a:endParaRPr lang="en-US"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en-US" spc="-5" smtClean="0"/>
              <a:pPr marL="2540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46763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E7E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-10" smtClean="0"/>
              <a:t>UNCLASSIFIED//FOUO</a:t>
            </a:r>
            <a:endParaRPr lang="en-US"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en-US" spc="-5" smtClean="0"/>
              <a:pPr marL="2540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5971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E7E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-10" smtClean="0"/>
              <a:t>UNCLASSIFIED//FOUO</a:t>
            </a:r>
            <a:endParaRPr lang="en-US"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en-US" spc="-5" smtClean="0"/>
              <a:pPr marL="2540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8725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1"/>
            <a:ext cx="12192000" cy="547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0" y="3695700"/>
            <a:ext cx="12192000" cy="316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682751" y="1"/>
            <a:ext cx="1993391" cy="1857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-10" smtClean="0"/>
              <a:t>UNCLASSIFIED//FOUO</a:t>
            </a:r>
            <a:endParaRPr lang="en-US"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en-US" spc="-5" smtClean="0"/>
              <a:pPr marL="2540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40808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619-6C71-4B5C-A841-9ED3EAE7115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5A027-7658-4021-B465-B05FA240A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34456"/>
            <a:ext cx="12192000" cy="9235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1"/>
            <a:ext cx="12192000" cy="1027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2614" y="129436"/>
            <a:ext cx="101667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E7E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3228" y="1246975"/>
            <a:ext cx="61730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348" y="6702584"/>
            <a:ext cx="1676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r>
              <a:rPr lang="en-US" spc="-10" smtClean="0"/>
              <a:t>UNCLASSIFIED//FOUO</a:t>
            </a:r>
            <a:endParaRPr lang="en-US"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62631" y="6701287"/>
            <a:ext cx="25484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lang="en-US" spc="-5" smtClean="0"/>
              <a:pPr marL="2540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96412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507" y="150697"/>
            <a:ext cx="10515600" cy="7443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Public Health Readiness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39801" y="1109426"/>
            <a:ext cx="5157787" cy="455208"/>
          </a:xfrm>
        </p:spPr>
        <p:txBody>
          <a:bodyPr>
            <a:normAutofit/>
          </a:bodyPr>
          <a:lstStyle/>
          <a:p>
            <a:pPr algn="ctr"/>
            <a:r>
              <a:rPr lang="en-US" sz="2100" dirty="0">
                <a:solidFill>
                  <a:srgbClr val="C00000"/>
                </a:solidFill>
              </a:rPr>
              <a:t>COVID-19 Prevention – the New Normal</a:t>
            </a:r>
            <a:endParaRPr lang="en-US" sz="2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0699" y="1672602"/>
            <a:ext cx="5627716" cy="3406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Follow all Garrison </a:t>
            </a:r>
            <a:r>
              <a:rPr lang="en-US" b="1" dirty="0" smtClean="0"/>
              <a:t>orders + Host Nation Laws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distancing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Masks in all public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Travel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all Host Nation </a:t>
            </a:r>
            <a:r>
              <a:rPr lang="en-US" dirty="0" smtClean="0"/>
              <a:t>regulations</a:t>
            </a:r>
          </a:p>
          <a:p>
            <a:pPr marL="0" indent="0">
              <a:buNone/>
            </a:pPr>
            <a:r>
              <a:rPr lang="en-US" b="1" dirty="0"/>
              <a:t>Personal Protection: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 washing and hand sanitizer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crowded </a:t>
            </a:r>
            <a:r>
              <a:rPr lang="en-US" dirty="0" smtClean="0"/>
              <a:t>public transport / public </a:t>
            </a:r>
            <a:r>
              <a:rPr lang="en-US" dirty="0"/>
              <a:t>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sick people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34444" y="1056195"/>
            <a:ext cx="5183188" cy="45520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Vaping Dangers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951913" y="1649256"/>
            <a:ext cx="5527963" cy="32687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 of </a:t>
            </a:r>
            <a:r>
              <a:rPr lang="en-US" sz="2000" dirty="0" smtClean="0"/>
              <a:t>Feb </a:t>
            </a:r>
            <a:r>
              <a:rPr lang="en-US" sz="2000" dirty="0"/>
              <a:t>2020, a total of 2,807 </a:t>
            </a:r>
            <a:r>
              <a:rPr lang="en-US" sz="2000" dirty="0" smtClean="0"/>
              <a:t>hospitalized with 68 deaths.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evere </a:t>
            </a:r>
            <a:r>
              <a:rPr lang="en-US" sz="2000" dirty="0"/>
              <a:t>lung </a:t>
            </a:r>
            <a:r>
              <a:rPr lang="en-US" sz="2000" dirty="0" smtClean="0"/>
              <a:t>damage – related to vitamin </a:t>
            </a:r>
            <a:r>
              <a:rPr lang="en-US" sz="2000" dirty="0"/>
              <a:t>E acetate </a:t>
            </a:r>
            <a:r>
              <a:rPr lang="en-US" sz="2000" dirty="0" smtClean="0"/>
              <a:t>used </a:t>
            </a:r>
            <a:r>
              <a:rPr lang="en-US" sz="2000" dirty="0"/>
              <a:t>as an </a:t>
            </a:r>
            <a:r>
              <a:rPr lang="en-US" sz="2000" dirty="0" smtClean="0"/>
              <a:t>additive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Army </a:t>
            </a:r>
            <a:r>
              <a:rPr lang="en-US" sz="2000" dirty="0" err="1" smtClean="0"/>
              <a:t>Reg</a:t>
            </a:r>
            <a:r>
              <a:rPr lang="en-US" sz="2000" dirty="0" smtClean="0"/>
              <a:t> 600-85 prohibits use of hemp or products </a:t>
            </a:r>
            <a:r>
              <a:rPr lang="en-US" sz="2000" dirty="0"/>
              <a:t>containing hemp </a:t>
            </a:r>
            <a:r>
              <a:rPr lang="en-US" sz="2000" dirty="0" smtClean="0"/>
              <a:t>oil, synthetic cannabis, CBD oil, other </a:t>
            </a:r>
            <a:r>
              <a:rPr lang="en-US" sz="2000" dirty="0"/>
              <a:t>THC </a:t>
            </a:r>
            <a:r>
              <a:rPr lang="en-US" sz="2000" dirty="0" smtClean="0"/>
              <a:t>substitutes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000" b="1" dirty="0"/>
              <a:t>Soldiers in Bavaria: 3 </a:t>
            </a:r>
            <a:r>
              <a:rPr lang="en-US" sz="2000" b="1" dirty="0" smtClean="0"/>
              <a:t>hospitalized, </a:t>
            </a:r>
            <a:r>
              <a:rPr lang="en-US" sz="2000" b="1" dirty="0"/>
              <a:t>one on a </a:t>
            </a:r>
            <a:r>
              <a:rPr lang="en-US" sz="2000" b="1" dirty="0" smtClean="0"/>
              <a:t>respirator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Tobacco Cessation: Other options - call Health Clinic, Public health Nurse or Pharmacy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 descr="Advice from clinicians on COVID -19 – TreatSM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r="19490" b="6200"/>
          <a:stretch/>
        </p:blipFill>
        <p:spPr bwMode="auto">
          <a:xfrm>
            <a:off x="1282325" y="397142"/>
            <a:ext cx="814474" cy="7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9562" y="5079174"/>
            <a:ext cx="881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you experience any of the </a:t>
            </a:r>
            <a:r>
              <a:rPr lang="en-US" b="1" dirty="0" smtClean="0"/>
              <a:t>following symptoms call </a:t>
            </a:r>
            <a:r>
              <a:rPr lang="en-US" b="1" dirty="0"/>
              <a:t>your </a:t>
            </a:r>
            <a:r>
              <a:rPr lang="en-US" b="1" dirty="0" smtClean="0"/>
              <a:t>health care </a:t>
            </a:r>
            <a:r>
              <a:rPr lang="en-US" b="1" dirty="0"/>
              <a:t>provider right away: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- cough</a:t>
            </a:r>
            <a:r>
              <a:rPr lang="en-US" b="1" dirty="0">
                <a:solidFill>
                  <a:srgbClr val="C00000"/>
                </a:solidFill>
              </a:rPr>
              <a:t>, shortness of breath, or chest pain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- nausea, vomiting, or diarrhea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- fatigue, fever, or abdominal pain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2741" y="2038706"/>
            <a:ext cx="1130531" cy="11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19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Public Health Readiness 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Rabies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00468"/>
            <a:ext cx="5157787" cy="4526012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300"/>
              </a:spcBef>
            </a:pPr>
            <a:r>
              <a:rPr lang="en-US" sz="4800" dirty="0">
                <a:sym typeface="Webdings" panose="05030102010509060703" pitchFamily="18" charset="2"/>
              </a:rPr>
              <a:t>  </a:t>
            </a:r>
            <a:r>
              <a:rPr lang="en-US" sz="4800" dirty="0"/>
              <a:t>Rabies is a vaccine-preventable, viral disease spread through bites or scratches, usually via saliva.</a:t>
            </a:r>
          </a:p>
          <a:p>
            <a:pPr marL="0" lvl="0" indent="0">
              <a:spcBef>
                <a:spcPts val="300"/>
              </a:spcBef>
              <a:buNone/>
            </a:pPr>
            <a:endParaRPr lang="en-US" sz="4500" b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en-US" sz="4500" b="1" dirty="0" smtClean="0">
                <a:solidFill>
                  <a:prstClr val="black"/>
                </a:solidFill>
              </a:rPr>
              <a:t>Steps </a:t>
            </a:r>
            <a:r>
              <a:rPr lang="en-US" sz="4500" b="1" dirty="0">
                <a:solidFill>
                  <a:prstClr val="black"/>
                </a:solidFill>
              </a:rPr>
              <a:t>to prevent </a:t>
            </a:r>
            <a:r>
              <a:rPr lang="en-US" sz="4500" b="1" dirty="0" smtClean="0">
                <a:solidFill>
                  <a:prstClr val="black"/>
                </a:solidFill>
              </a:rPr>
              <a:t>rabies:</a:t>
            </a:r>
            <a:endParaRPr lang="en-US" sz="4500" b="1" dirty="0">
              <a:solidFill>
                <a:prstClr val="black"/>
              </a:solidFill>
            </a:endParaRPr>
          </a:p>
          <a:p>
            <a:pPr lvl="0">
              <a:spcBef>
                <a:spcPts val="3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Step 1– Leave wildlife and strays alone</a:t>
            </a:r>
          </a:p>
          <a:p>
            <a:pPr lvl="0">
              <a:spcBef>
                <a:spcPts val="300"/>
              </a:spcBef>
            </a:pPr>
            <a:r>
              <a:rPr lang="en-US" sz="4000" dirty="0" smtClean="0">
                <a:sym typeface="Webdings" panose="05030102010509060703" pitchFamily="18" charset="2"/>
              </a:rPr>
              <a:t>  </a:t>
            </a:r>
            <a:r>
              <a:rPr lang="en-US" sz="4000" dirty="0" smtClean="0"/>
              <a:t>Wild animals: raccoons</a:t>
            </a:r>
            <a:r>
              <a:rPr lang="en-US" sz="4000" dirty="0"/>
              <a:t>, skunks, foxes and </a:t>
            </a:r>
            <a:r>
              <a:rPr lang="en-US" sz="4000" b="1" dirty="0"/>
              <a:t>bats </a:t>
            </a:r>
            <a:r>
              <a:rPr lang="en-US" sz="4000" dirty="0"/>
              <a:t>should be treated as a potential source of </a:t>
            </a:r>
            <a:r>
              <a:rPr lang="en-US" sz="4000" dirty="0" smtClean="0"/>
              <a:t>rabies</a:t>
            </a:r>
          </a:p>
          <a:p>
            <a:pPr marL="571500" lvl="0" indent="-571500">
              <a:spcBef>
                <a:spcPts val="300"/>
              </a:spcBef>
              <a:buFont typeface="Webdings" panose="05030102010509060703" pitchFamily="18" charset="2"/>
              <a:buChar char="õ"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4000" dirty="0">
                <a:sym typeface="Webdings" panose="05030102010509060703" pitchFamily="18" charset="2"/>
              </a:rPr>
              <a:t></a:t>
            </a:r>
            <a:r>
              <a:rPr lang="en-US" sz="4000" dirty="0"/>
              <a:t> </a:t>
            </a:r>
            <a:r>
              <a:rPr lang="en-US" sz="4000" dirty="0" smtClean="0"/>
              <a:t> Don’t </a:t>
            </a:r>
            <a:r>
              <a:rPr lang="en-US" sz="4000" dirty="0"/>
              <a:t>feed wildlife. Don’t touch a sick or dead animal. Do not dispose of dead animals. Call the Veterinary Clinic</a:t>
            </a:r>
            <a:r>
              <a:rPr lang="en-US" sz="40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en-US" sz="4000" b="1" dirty="0" smtClean="0">
                <a:ea typeface="+mj-ea"/>
                <a:cs typeface="+mj-cs"/>
                <a:sym typeface="Webdings" panose="05030102010509060703" pitchFamily="18" charset="2"/>
              </a:rPr>
              <a:t>  Bats carry rabies in Germany. Do not handle!</a:t>
            </a:r>
          </a:p>
          <a:p>
            <a:pPr marL="571500" indent="-571500">
              <a:spcBef>
                <a:spcPts val="300"/>
              </a:spcBef>
              <a:buFont typeface="Webdings" panose="05030102010509060703" pitchFamily="18" charset="2"/>
              <a:buChar char="õ"/>
            </a:pPr>
            <a:endParaRPr lang="en-US" sz="4000" b="1" dirty="0" smtClean="0">
              <a:ea typeface="+mj-ea"/>
              <a:cs typeface="+mj-cs"/>
            </a:endParaRPr>
          </a:p>
          <a:p>
            <a:pPr>
              <a:spcBef>
                <a:spcPts val="3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Step 2 - </a:t>
            </a:r>
            <a:r>
              <a:rPr lang="en-US" sz="4000" b="1" dirty="0" smtClean="0">
                <a:solidFill>
                  <a:srgbClr val="FF0000"/>
                </a:solidFill>
                <a:ea typeface="+mj-ea"/>
                <a:cs typeface="+mj-cs"/>
              </a:rPr>
              <a:t>Follow NO Pet or Mascot order during deployment</a:t>
            </a:r>
          </a:p>
          <a:p>
            <a:pPr>
              <a:spcBef>
                <a:spcPts val="300"/>
              </a:spcBef>
            </a:pPr>
            <a:r>
              <a:rPr lang="en-US" sz="4000" dirty="0" smtClean="0">
                <a:sym typeface="Webdings" panose="05030102010509060703" pitchFamily="18" charset="2"/>
              </a:rPr>
              <a:t>  </a:t>
            </a:r>
            <a:r>
              <a:rPr lang="en-US" sz="4000" dirty="0" smtClean="0"/>
              <a:t>In </a:t>
            </a:r>
            <a:r>
              <a:rPr lang="en-US" sz="4000" dirty="0"/>
              <a:t>up to 99% of cases, domestic dogs are responsible for rabies virus transmission to humans</a:t>
            </a:r>
            <a:r>
              <a:rPr lang="en-US" sz="4000" dirty="0" smtClean="0"/>
              <a:t>.</a:t>
            </a:r>
          </a:p>
          <a:p>
            <a:pPr>
              <a:spcBef>
                <a:spcPts val="300"/>
              </a:spcBef>
            </a:pPr>
            <a:endParaRPr lang="en-US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>
              <a:spcBef>
                <a:spcPts val="300"/>
              </a:spcBef>
            </a:pPr>
            <a:r>
              <a:rPr lang="en-US" sz="4000" b="1" dirty="0" smtClean="0">
                <a:solidFill>
                  <a:srgbClr val="FF0000"/>
                </a:solidFill>
                <a:ea typeface="+mj-ea"/>
                <a:cs typeface="+mj-cs"/>
              </a:rPr>
              <a:t>Step 3– </a:t>
            </a:r>
            <a:r>
              <a:rPr lang="en-US" sz="4000" b="1" dirty="0">
                <a:solidFill>
                  <a:srgbClr val="FF0000"/>
                </a:solidFill>
                <a:ea typeface="+mj-ea"/>
                <a:cs typeface="+mj-cs"/>
              </a:rPr>
              <a:t>Vaccinate your </a:t>
            </a:r>
            <a:r>
              <a:rPr lang="en-US" sz="4000" b="1" dirty="0" smtClean="0">
                <a:solidFill>
                  <a:srgbClr val="FF0000"/>
                </a:solidFill>
                <a:ea typeface="+mj-ea"/>
                <a:cs typeface="+mj-cs"/>
              </a:rPr>
              <a:t>pets and seek care for bites / scratches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7575" y="1600467"/>
            <a:ext cx="5183188" cy="42827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If you are bitten or scratched by an animal, you should Immediately:</a:t>
            </a:r>
          </a:p>
          <a:p>
            <a:pPr marL="0" indent="0">
              <a:buNone/>
            </a:pPr>
            <a:r>
              <a:rPr lang="en-US" dirty="0" smtClean="0">
                <a:sym typeface="Webdings" panose="05030102010509060703" pitchFamily="18" charset="2"/>
              </a:rPr>
              <a:t>  </a:t>
            </a:r>
            <a:r>
              <a:rPr lang="en-US" dirty="0" smtClean="0"/>
              <a:t>Wash </a:t>
            </a:r>
            <a:r>
              <a:rPr lang="en-US" dirty="0"/>
              <a:t>the wound thoroughly with soap and water.</a:t>
            </a:r>
          </a:p>
          <a:p>
            <a:pPr marL="0" indent="0">
              <a:buNone/>
            </a:pPr>
            <a:r>
              <a:rPr lang="en-US" dirty="0" smtClean="0">
                <a:sym typeface="Webdings" panose="05030102010509060703" pitchFamily="18" charset="2"/>
              </a:rPr>
              <a:t>  </a:t>
            </a:r>
            <a:r>
              <a:rPr lang="en-US" dirty="0" smtClean="0"/>
              <a:t>Seek </a:t>
            </a:r>
            <a:r>
              <a:rPr lang="en-US" dirty="0"/>
              <a:t>urgent medical attention. </a:t>
            </a:r>
            <a:endParaRPr lang="en-US" dirty="0">
              <a:sym typeface="Webdings" panose="05030102010509060703" pitchFamily="18" charset="2"/>
            </a:endParaRPr>
          </a:p>
          <a:p>
            <a:pPr marL="285750" indent="-285750">
              <a:buFont typeface="Webdings" panose="05030102010509060703" pitchFamily="18" charset="2"/>
              <a:buChar char="õ"/>
            </a:pPr>
            <a:r>
              <a:rPr lang="en-US" dirty="0" smtClean="0"/>
              <a:t>Symptoms </a:t>
            </a:r>
            <a:r>
              <a:rPr lang="en-US" dirty="0"/>
              <a:t>take weeks to months to show</a:t>
            </a:r>
            <a:r>
              <a:rPr lang="en-US" dirty="0" smtClean="0"/>
              <a:t>. Once </a:t>
            </a:r>
            <a:r>
              <a:rPr lang="en-US" dirty="0"/>
              <a:t>clinical symptoms appear, </a:t>
            </a:r>
            <a:endParaRPr lang="en-US" dirty="0" smtClean="0"/>
          </a:p>
          <a:p>
            <a:pPr marL="342900" indent="-342900" algn="ctr">
              <a:buFont typeface="Webdings" panose="05030102010509060703" pitchFamily="18" charset="2"/>
              <a:buChar char="õ"/>
            </a:pPr>
            <a:r>
              <a:rPr lang="en-US" sz="2200" b="1" dirty="0" smtClean="0">
                <a:solidFill>
                  <a:srgbClr val="FF0000"/>
                </a:solidFill>
              </a:rPr>
              <a:t>rabies </a:t>
            </a:r>
            <a:r>
              <a:rPr lang="en-US" sz="2200" b="1" dirty="0">
                <a:solidFill>
                  <a:srgbClr val="FF0000"/>
                </a:solidFill>
              </a:rPr>
              <a:t>is virtually 100% fatal.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algn="ctr"/>
            <a:endParaRPr lang="en-US" sz="2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ebdings" panose="05030102010509060703" pitchFamily="18" charset="2"/>
              <a:buChar char="õ"/>
            </a:pPr>
            <a:r>
              <a:rPr lang="en-US" dirty="0" smtClean="0"/>
              <a:t>Vaccines </a:t>
            </a:r>
            <a:r>
              <a:rPr lang="en-US" dirty="0"/>
              <a:t>are the only way to prevent the onset of rabies after exposure.</a:t>
            </a:r>
            <a:r>
              <a:rPr lang="en-US" sz="2200" dirty="0"/>
              <a:t> </a:t>
            </a:r>
            <a:r>
              <a:rPr lang="en-US" sz="1900" b="1" dirty="0">
                <a:solidFill>
                  <a:srgbClr val="FF0000"/>
                </a:solidFill>
              </a:rPr>
              <a:t>Please treat any potential exposure to rabies seriously</a:t>
            </a:r>
            <a:r>
              <a:rPr lang="en-US" sz="1900" b="1" dirty="0" smtClean="0">
                <a:solidFill>
                  <a:srgbClr val="FF0000"/>
                </a:solidFill>
              </a:rPr>
              <a:t>!</a:t>
            </a:r>
          </a:p>
          <a:p>
            <a:endParaRPr lang="en-US" sz="1900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Calibri Light" panose="020F0302020204030204"/>
              </a:rPr>
              <a:t>2011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– US Soldier stationed in </a:t>
            </a:r>
            <a:r>
              <a:rPr lang="en-US" b="1" dirty="0" err="1">
                <a:solidFill>
                  <a:prstClr val="black"/>
                </a:solidFill>
                <a:latin typeface="Calibri Light" panose="020F0302020204030204"/>
              </a:rPr>
              <a:t>Grafenwoehr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 dies of rabies after dog bite in Afghanistan – received No 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/>
              </a:rPr>
              <a:t>treatment</a:t>
            </a:r>
          </a:p>
          <a:p>
            <a:endParaRPr lang="en-US" b="1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2019 – Civilian employee in Ansbach feeds and handles sick bats that test positive for rabies – received </a:t>
            </a:r>
            <a:r>
              <a:rPr lang="en-US" b="1" dirty="0" smtClean="0">
                <a:solidFill>
                  <a:prstClr val="black"/>
                </a:solidFill>
                <a:latin typeface="Calibri Light" panose="020F0302020204030204"/>
              </a:rPr>
              <a:t>post-exposure treatment</a:t>
            </a:r>
            <a:endParaRPr lang="en-US" b="1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dirty="0"/>
          </a:p>
        </p:txBody>
      </p:sp>
      <p:pic>
        <p:nvPicPr>
          <p:cNvPr id="7" name="Picture 6" descr="Bat flying in the ai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6726" r="8147" b="17250"/>
          <a:stretch/>
        </p:blipFill>
        <p:spPr bwMode="auto">
          <a:xfrm>
            <a:off x="1600345" y="595602"/>
            <a:ext cx="1525240" cy="94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1356" y="595602"/>
            <a:ext cx="1031803" cy="10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19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Public Health Readiness 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2118" y="1277425"/>
            <a:ext cx="5399058" cy="405546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Repellent containing 20%-30% DEET or 20% </a:t>
            </a:r>
            <a:r>
              <a:rPr lang="en-US" sz="1600" kern="1200" dirty="0" err="1">
                <a:solidFill>
                  <a:prstClr val="black"/>
                </a:solidFill>
              </a:rPr>
              <a:t>Picaridin</a:t>
            </a:r>
            <a:r>
              <a:rPr lang="en-US" sz="1600" kern="1200" dirty="0">
                <a:solidFill>
                  <a:prstClr val="black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Wear neutral-colored garments, long-sleeved shirts and pants. Tuck pants into socks.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Apply a permethrin to clothing &amp; gear.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When hiking in wooded areas, stay in the middle of the trail and avoid tall grasses and shrubs.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Use a tarp when sitting on the ground.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Examine your body, clothing, gear, and pets for ticks.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Remove ticks using tweezers by grasping the tick's head and mouth and by pulling perpendicular from the skin.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Thoroughly disinfect the bite site with soap and water or disinfectant. Save the tick in a zip-lock bag for up to 10 days (refrigerate live ticks -  freeze dead ticks).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00501" y="1330995"/>
            <a:ext cx="5461491" cy="4046394"/>
          </a:xfrm>
        </p:spPr>
        <p:txBody>
          <a:bodyPr/>
          <a:lstStyle/>
          <a:p>
            <a:pPr lvl="0" algn="l" rtl="0">
              <a:lnSpc>
                <a:spcPct val="90000"/>
              </a:lnSpc>
              <a:spcBef>
                <a:spcPts val="1000"/>
              </a:spcBef>
            </a:pPr>
            <a:r>
              <a:rPr lang="en-US" sz="1600" b="1" kern="1200" dirty="0">
                <a:solidFill>
                  <a:prstClr val="black"/>
                </a:solidFill>
              </a:rPr>
              <a:t>Lyme Disease - Bacterial infection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Symptoms in 3-30 days.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Bulls-eye rash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Treatment: antibiotics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</a:pPr>
            <a:r>
              <a:rPr lang="en-US" sz="1600" b="1" kern="1200" dirty="0">
                <a:solidFill>
                  <a:prstClr val="black"/>
                </a:solidFill>
              </a:rPr>
              <a:t>Tick-Borne Encephalitis - Viral infection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Symptoms in 7-10 days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Vaccination to prevent disease – German clinics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Encephalitis (swelling of the brain), seizures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</a:pPr>
            <a:r>
              <a:rPr lang="en-US" sz="1600" b="1" kern="1200" dirty="0">
                <a:solidFill>
                  <a:prstClr val="black"/>
                </a:solidFill>
              </a:rPr>
              <a:t>Other symptoms caused by both</a:t>
            </a:r>
            <a:r>
              <a:rPr lang="en-US" sz="1600" kern="1200" dirty="0">
                <a:solidFill>
                  <a:prstClr val="black"/>
                </a:solidFill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fever, headache, muscle and joint pain, chills, fatigue, and swollen lymph nodes.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dirty="0">
                <a:solidFill>
                  <a:prstClr val="black"/>
                </a:solidFill>
              </a:rPr>
              <a:t>meningitis, swollen joints</a:t>
            </a:r>
            <a:r>
              <a:rPr lang="en-US" sz="1600" kern="1200" dirty="0" smtClean="0">
                <a:solidFill>
                  <a:prstClr val="black"/>
                </a:solidFill>
              </a:rPr>
              <a:t>, </a:t>
            </a:r>
            <a:r>
              <a:rPr lang="en-US" sz="1600" kern="1200" dirty="0">
                <a:solidFill>
                  <a:prstClr val="black"/>
                </a:solidFill>
              </a:rPr>
              <a:t>heart palpitations, </a:t>
            </a:r>
            <a:r>
              <a:rPr lang="en-US" sz="1600" kern="1200" dirty="0" smtClean="0">
                <a:solidFill>
                  <a:prstClr val="black"/>
                </a:solidFill>
              </a:rPr>
              <a:t>dizziness.</a:t>
            </a:r>
            <a:endParaRPr lang="en-US" sz="1600" kern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5377389"/>
            <a:ext cx="5541744" cy="8413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03437" y="638345"/>
            <a:ext cx="7034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Tick Borne Illness: </a:t>
            </a:r>
            <a:endParaRPr lang="en-US" dirty="0"/>
          </a:p>
        </p:txBody>
      </p:sp>
      <p:sp>
        <p:nvSpPr>
          <p:cNvPr id="6" name="AutoShape 4" descr="An illustration of a tick, close up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8301" t="6397" r="31620" b="4515"/>
          <a:stretch/>
        </p:blipFill>
        <p:spPr>
          <a:xfrm>
            <a:off x="3673444" y="824216"/>
            <a:ext cx="1149660" cy="11496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15702" y="5377389"/>
            <a:ext cx="2976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Bavaria: high risk area for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Lyme disease and Tick-Borne Encephalitis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9289" y="1973877"/>
            <a:ext cx="1142530" cy="11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567348" y="6702585"/>
            <a:ext cx="167640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pc="-10" dirty="0">
                <a:solidFill>
                  <a:prstClr val="black"/>
                </a:solidFill>
              </a:rPr>
              <a:t>UNCLASSIFIED//FOUO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/>
              <a:t>4</a:t>
            </a:fld>
            <a:endParaRPr spc="-5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Health </a:t>
            </a:r>
            <a:r>
              <a:rPr lang="en-US" dirty="0" smtClean="0">
                <a:solidFill>
                  <a:schemeClr val="bg1"/>
                </a:solidFill>
              </a:rPr>
              <a:t>Readiness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4075" y="1267217"/>
            <a:ext cx="4599345" cy="466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</a:rPr>
              <a:t>Risks and </a:t>
            </a:r>
            <a:r>
              <a:rPr lang="en-US" sz="2400" b="1" dirty="0" smtClean="0">
                <a:solidFill>
                  <a:prstClr val="black"/>
                </a:solidFill>
              </a:rPr>
              <a:t>Prevention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Causal</a:t>
            </a:r>
            <a:r>
              <a:rPr lang="en-US" sz="2000" dirty="0">
                <a:solidFill>
                  <a:prstClr val="black"/>
                </a:solidFill>
              </a:rPr>
              <a:t>, unprotected sex with a stranger or Sex workers.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Use of drugs and alcohol will impair judgement and inhibitions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Avoid getting tattoos, body piercings, or acupuncture treatments. Don’t share razors, toothbrushes, or needles.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Always practice safe sex – use a condom or abstain from intercourse. For oral sex, use a male condom or dental dam.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Condoms are not fully effective against a skin-to-skin contact STI like genital herpes and warts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35450" y="668762"/>
            <a:ext cx="4638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Sexually Transmitted Infections: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2631" y="1267217"/>
            <a:ext cx="5390323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</a:rPr>
              <a:t>Symptoms and </a:t>
            </a:r>
            <a:r>
              <a:rPr lang="en-US" sz="2400" b="1" dirty="0" smtClean="0">
                <a:solidFill>
                  <a:prstClr val="black"/>
                </a:solidFill>
              </a:rPr>
              <a:t>Complications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Abnormal </a:t>
            </a:r>
            <a:r>
              <a:rPr lang="en-US" sz="2000" dirty="0">
                <a:solidFill>
                  <a:prstClr val="black"/>
                </a:solidFill>
              </a:rPr>
              <a:t>genital discharge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Burning sensation when urinating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Bleeding after intercourse or between periods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Rashes / sores in the genital or anal areas.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Swollen lymph glands in the groin or sudden fever or flu-like symptoms.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Untreated infections can lead to infertility, pelvic inflammatory disease, cancer, chronic liver conditions, pregnancy complications, and birth defects.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5254" y="5101405"/>
            <a:ext cx="1169728" cy="11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567348" y="6702585"/>
            <a:ext cx="167640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pc="-10" dirty="0">
                <a:solidFill>
                  <a:prstClr val="black"/>
                </a:solidFill>
              </a:rPr>
              <a:t>UNCLASSIFIED//FOUO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pc="-5" dirty="0">
                <a:solidFill>
                  <a:prstClr val="black"/>
                </a:solidFill>
              </a:rPr>
              <a:pPr marL="25400"/>
              <a:t>5</a:t>
            </a:fld>
            <a:endParaRPr spc="-5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Health </a:t>
            </a:r>
            <a:r>
              <a:rPr lang="en-US" dirty="0" smtClean="0">
                <a:solidFill>
                  <a:schemeClr val="bg1"/>
                </a:solidFill>
              </a:rPr>
              <a:t>Readiness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96" y="528550"/>
            <a:ext cx="3164570" cy="13210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5696" y="1849560"/>
            <a:ext cx="3208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C00000"/>
                </a:solidFill>
              </a:rPr>
              <a:t>U.S. Army Ansbach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HEALTH CARE CONTACTS: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596" y="2525673"/>
            <a:ext cx="7064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Appointments – Health Clinic                     DSN: 590-3600       				</a:t>
            </a:r>
            <a:r>
              <a:rPr lang="en-US" b="1" dirty="0">
                <a:solidFill>
                  <a:prstClr val="black"/>
                </a:solidFill>
              </a:rPr>
              <a:t>	</a:t>
            </a:r>
            <a:r>
              <a:rPr lang="en-US" b="1" dirty="0" smtClean="0">
                <a:solidFill>
                  <a:prstClr val="black"/>
                </a:solidFill>
              </a:rPr>
              <a:t>  </a:t>
            </a:r>
            <a:r>
              <a:rPr lang="en-US" b="1" dirty="0" smtClean="0">
                <a:solidFill>
                  <a:prstClr val="black"/>
                </a:solidFill>
              </a:rPr>
              <a:t>  </a:t>
            </a:r>
            <a:r>
              <a:rPr lang="en-US" b="1" dirty="0">
                <a:solidFill>
                  <a:prstClr val="black"/>
                </a:solidFill>
              </a:rPr>
              <a:t>CIV: 06371-9464-3600</a:t>
            </a:r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Petrina Gavrilis – Public Health Nurse      DSN: 590-3719     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</a:rPr>
              <a:t>Tobacco cessation		   CIV: 06371-9464-3719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</a:rPr>
              <a:t>STD testing or questions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</a:rPr>
              <a:t>Animal bites	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</a:rPr>
              <a:t>Troop education</a:t>
            </a:r>
            <a:endParaRPr lang="en-US" b="1" dirty="0">
              <a:solidFill>
                <a:prstClr val="black"/>
              </a:solidFill>
            </a:endParaRPr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>
                <a:solidFill>
                  <a:prstClr val="black"/>
                </a:solidFill>
              </a:rPr>
              <a:t>Dr. Adriene Lewis – Pharmacist    	   DSN: 590-3837     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</a:rPr>
              <a:t>Tobacco </a:t>
            </a:r>
            <a:r>
              <a:rPr lang="en-US" b="1" dirty="0">
                <a:solidFill>
                  <a:prstClr val="black"/>
                </a:solidFill>
              </a:rPr>
              <a:t>cessation		 </a:t>
            </a:r>
            <a:r>
              <a:rPr lang="en-US" b="1" dirty="0" smtClean="0">
                <a:solidFill>
                  <a:prstClr val="black"/>
                </a:solidFill>
              </a:rPr>
              <a:t>  CIV</a:t>
            </a:r>
            <a:r>
              <a:rPr lang="en-US" b="1" dirty="0">
                <a:solidFill>
                  <a:prstClr val="black"/>
                </a:solidFill>
              </a:rPr>
              <a:t>: 06371-9464-3837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01890" y="3314795"/>
            <a:ext cx="320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*If </a:t>
            </a:r>
            <a:r>
              <a:rPr lang="en-US" b="1" dirty="0">
                <a:solidFill>
                  <a:srgbClr val="C00000"/>
                </a:solidFill>
              </a:rPr>
              <a:t>you become sick with any respiratory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or </a:t>
            </a:r>
            <a:r>
              <a:rPr lang="en-US" b="1" dirty="0">
                <a:solidFill>
                  <a:srgbClr val="C00000"/>
                </a:solidFill>
              </a:rPr>
              <a:t>Flu-like symptoms: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 Call the Health Clinic </a:t>
            </a:r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8909" y="968383"/>
            <a:ext cx="914434" cy="9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891</Words>
  <Application>Microsoft Office PowerPoint</Application>
  <PresentationFormat>Widescreen</PresentationFormat>
  <Paragraphs>107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Webdings</vt:lpstr>
      <vt:lpstr>Wingdings</vt:lpstr>
      <vt:lpstr>1_Office Theme</vt:lpstr>
      <vt:lpstr>Public Health Readiness</vt:lpstr>
      <vt:lpstr>Public Health Readiness  Rabies </vt:lpstr>
      <vt:lpstr>Public Health Readiness   </vt:lpstr>
      <vt:lpstr>Public Health Readiness</vt:lpstr>
      <vt:lpstr>Public Health Readiness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simple steps to prevent rabies</dc:title>
  <dc:creator>Gavrilis, Petrina E CIV USA</dc:creator>
  <cp:lastModifiedBy>Gavrilis, Petrina E CIV USA</cp:lastModifiedBy>
  <cp:revision>70</cp:revision>
  <dcterms:created xsi:type="dcterms:W3CDTF">2020-06-05T12:24:11Z</dcterms:created>
  <dcterms:modified xsi:type="dcterms:W3CDTF">2020-06-15T12:56:18Z</dcterms:modified>
</cp:coreProperties>
</file>